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  <p:sldMasterId id="2147483763" r:id="rId2"/>
  </p:sldMasterIdLst>
  <p:notesMasterIdLst>
    <p:notesMasterId r:id="rId34"/>
  </p:notesMasterIdLst>
  <p:sldIdLst>
    <p:sldId id="288" r:id="rId3"/>
    <p:sldId id="289" r:id="rId4"/>
    <p:sldId id="940" r:id="rId5"/>
    <p:sldId id="860" r:id="rId6"/>
    <p:sldId id="944" r:id="rId7"/>
    <p:sldId id="939" r:id="rId8"/>
    <p:sldId id="943" r:id="rId9"/>
    <p:sldId id="959" r:id="rId10"/>
    <p:sldId id="949" r:id="rId11"/>
    <p:sldId id="950" r:id="rId12"/>
    <p:sldId id="947" r:id="rId13"/>
    <p:sldId id="948" r:id="rId14"/>
    <p:sldId id="962" r:id="rId15"/>
    <p:sldId id="960" r:id="rId16"/>
    <p:sldId id="936" r:id="rId17"/>
    <p:sldId id="954" r:id="rId18"/>
    <p:sldId id="958" r:id="rId19"/>
    <p:sldId id="933" r:id="rId20"/>
    <p:sldId id="955" r:id="rId21"/>
    <p:sldId id="951" r:id="rId22"/>
    <p:sldId id="952" r:id="rId23"/>
    <p:sldId id="969" r:id="rId24"/>
    <p:sldId id="956" r:id="rId25"/>
    <p:sldId id="968" r:id="rId26"/>
    <p:sldId id="957" r:id="rId27"/>
    <p:sldId id="961" r:id="rId28"/>
    <p:sldId id="927" r:id="rId29"/>
    <p:sldId id="935" r:id="rId30"/>
    <p:sldId id="966" r:id="rId31"/>
    <p:sldId id="964" r:id="rId32"/>
    <p:sldId id="965" r:id="rId33"/>
  </p:sldIdLst>
  <p:sldSz cx="9144000" cy="6858000" type="screen4x3"/>
  <p:notesSz cx="6797675" cy="987425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BEEF4"/>
    <a:srgbClr val="0033CC"/>
    <a:srgbClr val="FF00FF"/>
    <a:srgbClr val="3366FF"/>
    <a:srgbClr val="0000FF"/>
    <a:srgbClr val="FF66FF"/>
    <a:srgbClr val="6699FF"/>
    <a:srgbClr val="99CCFF"/>
    <a:srgbClr val="CC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1" autoAdjust="0"/>
    <p:restoredTop sz="94660"/>
  </p:normalViewPr>
  <p:slideViewPr>
    <p:cSldViewPr>
      <p:cViewPr varScale="1">
        <p:scale>
          <a:sx n="113" d="100"/>
          <a:sy n="113" d="100"/>
        </p:scale>
        <p:origin x="-1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9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5F9167-5324-4E28-9862-0DC1E921954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2DC24CE2-AE87-4114-AF33-80EC5DABF6DD}">
      <dgm:prSet phldrT="[텍스트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0000"/>
        </a:solidFill>
        <a:ln/>
      </dgm:spPr>
      <dgm:t>
        <a:bodyPr lIns="0" tIns="0" rIns="0" bIns="0"/>
        <a:lstStyle/>
        <a:p>
          <a:pPr latinLnBrk="1">
            <a:lnSpc>
              <a:spcPct val="100000"/>
            </a:lnSpc>
            <a:spcAft>
              <a:spcPts val="0"/>
            </a:spcAft>
          </a:pPr>
          <a:r>
            <a:rPr lang="en-US" altLang="ko-KR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Interlock</a:t>
          </a:r>
        </a:p>
        <a:p>
          <a:pPr latinLnBrk="1">
            <a:lnSpc>
              <a:spcPct val="100000"/>
            </a:lnSpc>
            <a:spcAft>
              <a:spcPts val="0"/>
            </a:spcAft>
          </a:pPr>
          <a:r>
            <a:rPr lang="en-US" altLang="ko-KR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(SIS)</a:t>
          </a:r>
          <a:endParaRPr lang="ko-KR" altLang="en-US" sz="9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F15ECB57-573E-4FE3-A470-D4039F0A4E44}" type="parTrans" cxnId="{CDFBD34A-B276-4D00-BC20-E5E192DC0D53}">
      <dgm:prSet/>
      <dgm:spPr/>
      <dgm:t>
        <a:bodyPr/>
        <a:lstStyle/>
        <a:p>
          <a:pPr latinLnBrk="1">
            <a:lnSpc>
              <a:spcPts val="560"/>
            </a:lnSpc>
            <a:spcBef>
              <a:spcPts val="0"/>
            </a:spcBef>
          </a:pPr>
          <a:endParaRPr lang="ko-KR" altLang="en-US" sz="1400" b="1">
            <a:latin typeface="Arial" pitchFamily="34" charset="0"/>
            <a:ea typeface="+mn-ea"/>
            <a:cs typeface="Arial" pitchFamily="34" charset="0"/>
          </a:endParaRPr>
        </a:p>
      </dgm:t>
    </dgm:pt>
    <dgm:pt modelId="{F40FCD48-C171-4F27-8FAF-0C3E392A1102}" type="sibTrans" cxnId="{CDFBD34A-B276-4D00-BC20-E5E192DC0D53}">
      <dgm:prSet/>
      <dgm:spPr/>
      <dgm:t>
        <a:bodyPr/>
        <a:lstStyle/>
        <a:p>
          <a:pPr latinLnBrk="1">
            <a:lnSpc>
              <a:spcPts val="560"/>
            </a:lnSpc>
            <a:spcBef>
              <a:spcPts val="0"/>
            </a:spcBef>
          </a:pPr>
          <a:endParaRPr lang="ko-KR" altLang="en-US" sz="1400" b="1">
            <a:latin typeface="Arial" pitchFamily="34" charset="0"/>
            <a:ea typeface="+mn-ea"/>
            <a:cs typeface="Arial" pitchFamily="34" charset="0"/>
          </a:endParaRPr>
        </a:p>
      </dgm:t>
    </dgm:pt>
    <dgm:pt modelId="{1EECED35-B2B6-424E-A0AB-81754999C3BD}">
      <dgm:prSet phldrT="[텍스트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chemeClr val="accent2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2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2">
                <a:lumMod val="60000"/>
                <a:lumOff val="40000"/>
                <a:tint val="23500"/>
                <a:satMod val="160000"/>
              </a:schemeClr>
            </a:gs>
          </a:gsLst>
          <a:lin ang="5400000" scaled="1"/>
          <a:tileRect/>
        </a:gradFill>
        <a:ln/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r>
            <a:rPr lang="en-US" altLang="ko-KR" sz="900" b="0" dirty="0" smtClean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rPr>
            <a:t>VPS</a:t>
          </a:r>
        </a:p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r>
            <a:rPr lang="en-US" altLang="ko-KR" sz="900" b="0" dirty="0" smtClean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rPr>
            <a:t>/HDS</a:t>
          </a:r>
          <a:endParaRPr lang="ko-KR" altLang="en-US" sz="900" b="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A3094129-4631-4C1E-939C-BFCD966DA8C2}" type="parTrans" cxnId="{7D97868B-8B10-429D-8B44-71E30A004B4C}">
      <dgm:prSet custT="1"/>
      <dgm:spPr>
        <a:solidFill>
          <a:schemeClr val="accent5">
            <a:lumMod val="40000"/>
            <a:lumOff val="60000"/>
          </a:schemeClr>
        </a:solidFill>
        <a:ln w="50800" cmpd="dbl">
          <a:solidFill>
            <a:srgbClr val="FF0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endParaRPr lang="ko-KR" altLang="en-US" sz="900" b="1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4D711B3E-C04D-4134-8887-3D5E63E9FAC3}" type="sibTrans" cxnId="{7D97868B-8B10-429D-8B44-71E30A004B4C}">
      <dgm:prSet/>
      <dgm:spPr/>
      <dgm:t>
        <a:bodyPr/>
        <a:lstStyle/>
        <a:p>
          <a:pPr latinLnBrk="1">
            <a:lnSpc>
              <a:spcPts val="560"/>
            </a:lnSpc>
            <a:spcBef>
              <a:spcPts val="0"/>
            </a:spcBef>
          </a:pPr>
          <a:endParaRPr lang="ko-KR" altLang="en-US" sz="1400" b="1">
            <a:latin typeface="Arial" pitchFamily="34" charset="0"/>
            <a:ea typeface="+mn-ea"/>
            <a:cs typeface="Arial" pitchFamily="34" charset="0"/>
          </a:endParaRPr>
        </a:p>
      </dgm:t>
    </dgm:pt>
    <dgm:pt modelId="{232AAD2D-64CA-4F46-92EA-602A82FEC6C3}">
      <dgm:prSet phldrT="[텍스트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chemeClr val="accent2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2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2">
                <a:lumMod val="60000"/>
                <a:lumOff val="40000"/>
                <a:tint val="23500"/>
                <a:satMod val="160000"/>
              </a:schemeClr>
            </a:gs>
          </a:gsLst>
          <a:lin ang="5400000" scaled="1"/>
          <a:tileRect/>
        </a:gradFill>
        <a:ln/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r>
            <a:rPr lang="en-US" altLang="ko-KR" sz="900" b="0" dirty="0" smtClean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rPr>
            <a:t>HRS</a:t>
          </a:r>
          <a:endParaRPr lang="ko-KR" altLang="en-US" sz="900" b="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3A705713-C9A0-4A50-A131-B8E2C9B31B71}" type="parTrans" cxnId="{CDDFBE21-B6EE-42BF-B61D-B740CE1F42DC}">
      <dgm:prSet custT="1"/>
      <dgm:spPr>
        <a:solidFill>
          <a:schemeClr val="accent5">
            <a:lumMod val="40000"/>
            <a:lumOff val="60000"/>
          </a:schemeClr>
        </a:solidFill>
        <a:ln w="50800" cmpd="dbl">
          <a:solidFill>
            <a:srgbClr val="FF0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endParaRPr lang="ko-KR" altLang="en-US" sz="900" b="1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0CB07EFA-1A31-4C40-855C-AD158990CA2A}" type="sibTrans" cxnId="{CDDFBE21-B6EE-42BF-B61D-B740CE1F42DC}">
      <dgm:prSet/>
      <dgm:spPr/>
      <dgm:t>
        <a:bodyPr/>
        <a:lstStyle/>
        <a:p>
          <a:pPr latinLnBrk="1">
            <a:lnSpc>
              <a:spcPts val="560"/>
            </a:lnSpc>
            <a:spcBef>
              <a:spcPts val="0"/>
            </a:spcBef>
          </a:pPr>
          <a:endParaRPr lang="ko-KR" altLang="en-US" sz="1400" b="1">
            <a:latin typeface="Arial" pitchFamily="34" charset="0"/>
            <a:ea typeface="+mn-ea"/>
            <a:cs typeface="Arial" pitchFamily="34" charset="0"/>
          </a:endParaRPr>
        </a:p>
      </dgm:t>
    </dgm:pt>
    <dgm:pt modelId="{C80A3D3A-C383-4DA7-9916-910399D80621}">
      <dgm:prSet phldrT="[텍스트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chemeClr val="accent2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2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2">
                <a:lumMod val="60000"/>
                <a:lumOff val="40000"/>
                <a:tint val="23500"/>
                <a:satMod val="160000"/>
              </a:schemeClr>
            </a:gs>
          </a:gsLst>
          <a:lin ang="5400000" scaled="1"/>
          <a:tileRect/>
        </a:gradFill>
        <a:ln/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r>
            <a:rPr lang="en-US" altLang="ko-KR" sz="900" b="0" dirty="0" smtClean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rPr>
            <a:t>TF, PF</a:t>
          </a:r>
        </a:p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r>
            <a:rPr lang="en-US" altLang="ko-KR" sz="900" b="0" dirty="0" smtClean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rPr>
            <a:t>MPS</a:t>
          </a:r>
          <a:endParaRPr lang="ko-KR" altLang="en-US" sz="900" b="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EABBACA7-1688-4E79-8385-0C8EBCCE0A25}" type="parTrans" cxnId="{6C8FF929-EDE8-494E-8FEA-EADCF7ADF1AF}">
      <dgm:prSet custT="1"/>
      <dgm:spPr>
        <a:solidFill>
          <a:schemeClr val="accent5">
            <a:lumMod val="40000"/>
            <a:lumOff val="60000"/>
          </a:schemeClr>
        </a:solidFill>
        <a:ln w="50800" cmpd="dbl">
          <a:solidFill>
            <a:srgbClr val="FF0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endParaRPr lang="ko-KR" altLang="en-US" sz="900" b="1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0793B421-8C8A-4FB4-88E4-FC16801FFDBF}" type="sibTrans" cxnId="{6C8FF929-EDE8-494E-8FEA-EADCF7ADF1AF}">
      <dgm:prSet/>
      <dgm:spPr/>
      <dgm:t>
        <a:bodyPr/>
        <a:lstStyle/>
        <a:p>
          <a:pPr latinLnBrk="1">
            <a:lnSpc>
              <a:spcPts val="560"/>
            </a:lnSpc>
            <a:spcBef>
              <a:spcPts val="0"/>
            </a:spcBef>
          </a:pPr>
          <a:endParaRPr lang="ko-KR" altLang="en-US" sz="1400" b="1">
            <a:latin typeface="Arial" pitchFamily="34" charset="0"/>
            <a:ea typeface="+mn-ea"/>
            <a:cs typeface="Arial" pitchFamily="34" charset="0"/>
          </a:endParaRPr>
        </a:p>
      </dgm:t>
    </dgm:pt>
    <dgm:pt modelId="{A0B000DF-7AEF-4B0A-A982-6B8AA2BB3FA1}">
      <dgm:prSet phldrT="[텍스트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chemeClr val="accent2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2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2">
                <a:lumMod val="60000"/>
                <a:lumOff val="40000"/>
                <a:tint val="23500"/>
                <a:satMod val="160000"/>
              </a:schemeClr>
            </a:gs>
          </a:gsLst>
          <a:lin ang="5400000" scaled="1"/>
          <a:tileRect/>
        </a:gradFill>
        <a:ln/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r>
            <a:rPr lang="en-US" altLang="ko-KR" sz="900" b="0" dirty="0" smtClean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rPr>
            <a:t>QDS</a:t>
          </a:r>
        </a:p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r>
            <a:rPr lang="en-US" altLang="ko-KR" sz="900" b="0" dirty="0" smtClean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rPr>
            <a:t>/TMS</a:t>
          </a:r>
          <a:endParaRPr lang="ko-KR" altLang="en-US" sz="900" b="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4E3BB426-C4D0-4E12-8F87-83A54C8D8958}" type="parTrans" cxnId="{CC4A5FD3-7A21-4AF1-A593-F6F13259F8A8}">
      <dgm:prSet custT="1"/>
      <dgm:spPr>
        <a:solidFill>
          <a:schemeClr val="accent5">
            <a:lumMod val="40000"/>
            <a:lumOff val="60000"/>
          </a:schemeClr>
        </a:solidFill>
        <a:ln w="50800" cmpd="dbl">
          <a:solidFill>
            <a:srgbClr val="FF0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endParaRPr lang="ko-KR" altLang="en-US" sz="900" b="1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3C6F2AB8-4978-4F9D-89B2-F60B3C723463}" type="sibTrans" cxnId="{CC4A5FD3-7A21-4AF1-A593-F6F13259F8A8}">
      <dgm:prSet/>
      <dgm:spPr/>
      <dgm:t>
        <a:bodyPr/>
        <a:lstStyle/>
        <a:p>
          <a:pPr latinLnBrk="1">
            <a:lnSpc>
              <a:spcPts val="560"/>
            </a:lnSpc>
            <a:spcBef>
              <a:spcPts val="0"/>
            </a:spcBef>
          </a:pPr>
          <a:endParaRPr lang="ko-KR" altLang="en-US" sz="1400" b="1">
            <a:latin typeface="Arial" pitchFamily="34" charset="0"/>
            <a:ea typeface="+mn-ea"/>
            <a:cs typeface="Arial" pitchFamily="34" charset="0"/>
          </a:endParaRPr>
        </a:p>
      </dgm:t>
    </dgm:pt>
    <dgm:pt modelId="{4B6C748D-B828-4626-A47D-F92B291149BD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chemeClr val="accent2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2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2">
                <a:lumMod val="60000"/>
                <a:lumOff val="40000"/>
                <a:tint val="23500"/>
                <a:satMod val="160000"/>
              </a:schemeClr>
            </a:gs>
          </a:gsLst>
          <a:lin ang="5400000" scaled="1"/>
          <a:tileRect/>
        </a:gradFill>
        <a:ln/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r>
            <a:rPr lang="en-US" altLang="ko-KR" sz="900" b="0" dirty="0" smtClean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rPr>
            <a:t>PSI</a:t>
          </a:r>
        </a:p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r>
            <a:rPr lang="en-US" altLang="ko-KR" sz="900" b="0" dirty="0" smtClean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rPr>
            <a:t>/RMS</a:t>
          </a:r>
          <a:endParaRPr lang="ko-KR" altLang="en-US" sz="900" b="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D144B081-2C7A-46AC-9B56-E8E7490C57FA}" type="parTrans" cxnId="{FA9A15AC-5381-434C-8C55-EB5D856E6ADA}">
      <dgm:prSet custT="1"/>
      <dgm:spPr>
        <a:solidFill>
          <a:schemeClr val="accent5">
            <a:lumMod val="40000"/>
            <a:lumOff val="60000"/>
          </a:schemeClr>
        </a:solidFill>
        <a:ln w="25400" cmpd="sng"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endParaRPr lang="ko-KR" altLang="en-US" sz="900" b="1">
            <a:ln w="25400" cmpd="sng">
              <a:solidFill>
                <a:schemeClr val="tx1"/>
              </a:solidFill>
            </a:ln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34F2E74B-E116-490F-948F-28349BDD3003}" type="sibTrans" cxnId="{FA9A15AC-5381-434C-8C55-EB5D856E6ADA}">
      <dgm:prSet/>
      <dgm:spPr/>
      <dgm:t>
        <a:bodyPr/>
        <a:lstStyle/>
        <a:p>
          <a:pPr latinLnBrk="1">
            <a:lnSpc>
              <a:spcPts val="560"/>
            </a:lnSpc>
            <a:spcBef>
              <a:spcPts val="0"/>
            </a:spcBef>
          </a:pPr>
          <a:endParaRPr lang="ko-KR" altLang="en-US" sz="1400" b="1">
            <a:latin typeface="Arial" pitchFamily="34" charset="0"/>
            <a:ea typeface="+mn-ea"/>
            <a:cs typeface="Arial" pitchFamily="34" charset="0"/>
          </a:endParaRPr>
        </a:p>
      </dgm:t>
    </dgm:pt>
    <dgm:pt modelId="{814B2BE7-DC92-477A-80ED-5C7D9CB1BDF9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chemeClr val="accent2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2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2">
                <a:lumMod val="60000"/>
                <a:lumOff val="40000"/>
                <a:tint val="23500"/>
                <a:satMod val="160000"/>
              </a:schemeClr>
            </a:gs>
          </a:gsLst>
          <a:lin ang="5400000" scaled="1"/>
          <a:tileRect/>
        </a:gradFill>
        <a:ln/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r>
            <a:rPr lang="en-US" altLang="ko-KR" sz="900" b="0" dirty="0" smtClean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rPr>
            <a:t>GEP</a:t>
          </a:r>
        </a:p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r>
            <a:rPr lang="en-US" altLang="ko-KR" sz="900" b="0" dirty="0" smtClean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rPr>
            <a:t>/ECH</a:t>
          </a:r>
          <a:endParaRPr lang="ko-KR" altLang="en-US" sz="900" b="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8527ADFE-786E-4CBD-8D68-ABEC4EB7D5F8}" type="parTrans" cxnId="{9BEABF2C-42F3-4BCC-9741-685FD027E4A6}">
      <dgm:prSet custT="1"/>
      <dgm:spPr>
        <a:solidFill>
          <a:schemeClr val="accent5">
            <a:lumMod val="40000"/>
            <a:lumOff val="60000"/>
          </a:schemeClr>
        </a:solidFill>
        <a:ln w="50800" cmpd="dbl">
          <a:solidFill>
            <a:srgbClr val="FF0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endParaRPr lang="ko-KR" altLang="en-US" sz="900" b="1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FC21D91D-1C51-4F42-9CDD-65DD122B3D0B}" type="sibTrans" cxnId="{9BEABF2C-42F3-4BCC-9741-685FD027E4A6}">
      <dgm:prSet/>
      <dgm:spPr/>
      <dgm:t>
        <a:bodyPr/>
        <a:lstStyle/>
        <a:p>
          <a:pPr latinLnBrk="1">
            <a:lnSpc>
              <a:spcPts val="560"/>
            </a:lnSpc>
            <a:spcBef>
              <a:spcPts val="0"/>
            </a:spcBef>
          </a:pPr>
          <a:endParaRPr lang="ko-KR" altLang="en-US" sz="1400" b="1">
            <a:latin typeface="Arial" pitchFamily="34" charset="0"/>
            <a:ea typeface="+mn-ea"/>
            <a:cs typeface="Arial" pitchFamily="34" charset="0"/>
          </a:endParaRPr>
        </a:p>
      </dgm:t>
    </dgm:pt>
    <dgm:pt modelId="{EAB71143-17C5-45EE-95AA-A60A1BCDDC5A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chemeClr val="accent2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2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2">
                <a:lumMod val="60000"/>
                <a:lumOff val="40000"/>
                <a:tint val="23500"/>
                <a:satMod val="160000"/>
              </a:schemeClr>
            </a:gs>
          </a:gsLst>
          <a:lin ang="5400000" scaled="1"/>
          <a:tileRect/>
        </a:gradFill>
        <a:ln/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r>
            <a:rPr lang="en-US" altLang="ko-KR" sz="900" b="0" dirty="0" smtClean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rPr>
            <a:t>ICRF</a:t>
          </a:r>
          <a:endParaRPr lang="ko-KR" altLang="en-US" sz="900" b="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50C50AD3-E8B0-4C01-A8BE-39C8F5F104D9}" type="parTrans" cxnId="{4E0DAFAE-46CA-4FFC-91E8-9CE19BF88624}">
      <dgm:prSet custT="1"/>
      <dgm:spPr>
        <a:solidFill>
          <a:schemeClr val="accent5">
            <a:lumMod val="40000"/>
            <a:lumOff val="60000"/>
          </a:schemeClr>
        </a:solidFill>
        <a:ln w="50800" cmpd="dbl">
          <a:solidFill>
            <a:srgbClr val="FF0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endParaRPr lang="ko-KR" altLang="en-US" sz="900" b="1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7A83011D-6CF0-4884-8801-5CD6410AAA9D}" type="sibTrans" cxnId="{4E0DAFAE-46CA-4FFC-91E8-9CE19BF88624}">
      <dgm:prSet/>
      <dgm:spPr/>
      <dgm:t>
        <a:bodyPr/>
        <a:lstStyle/>
        <a:p>
          <a:pPr latinLnBrk="1">
            <a:lnSpc>
              <a:spcPts val="560"/>
            </a:lnSpc>
            <a:spcBef>
              <a:spcPts val="0"/>
            </a:spcBef>
          </a:pPr>
          <a:endParaRPr lang="ko-KR" altLang="en-US" sz="1400" b="1">
            <a:latin typeface="Arial" pitchFamily="34" charset="0"/>
            <a:ea typeface="+mn-ea"/>
            <a:cs typeface="Arial" pitchFamily="34" charset="0"/>
          </a:endParaRPr>
        </a:p>
      </dgm:t>
    </dgm:pt>
    <dgm:pt modelId="{29C3620B-B021-4591-A6B0-6F5192002617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chemeClr val="accent2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2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2">
                <a:lumMod val="60000"/>
                <a:lumOff val="40000"/>
                <a:tint val="23500"/>
                <a:satMod val="160000"/>
              </a:schemeClr>
            </a:gs>
          </a:gsLst>
          <a:lin ang="5400000" scaled="1"/>
          <a:tileRect/>
        </a:gradFill>
        <a:ln/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r>
            <a:rPr lang="en-US" altLang="ko-KR" sz="900" b="0" dirty="0" smtClean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rPr>
            <a:t>CCS</a:t>
          </a:r>
          <a:endParaRPr lang="ko-KR" altLang="en-US" sz="900" b="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2F48A520-E8E4-4F9D-B4A9-7DE783DB9DCD}" type="parTrans" cxnId="{B9585D05-1B0D-41B4-9F2F-F3D8E1AB61B2}">
      <dgm:prSet custT="1"/>
      <dgm:spPr>
        <a:solidFill>
          <a:schemeClr val="accent5">
            <a:lumMod val="40000"/>
            <a:lumOff val="60000"/>
          </a:schemeClr>
        </a:solidFill>
        <a:ln w="25400" cmpd="sng"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endParaRPr lang="ko-KR" altLang="en-US" sz="900" b="1">
            <a:ln w="25400" cmpd="sng">
              <a:solidFill>
                <a:schemeClr val="tx1"/>
              </a:solidFill>
            </a:ln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352EED60-798B-49BF-A351-E043C027F439}" type="sibTrans" cxnId="{B9585D05-1B0D-41B4-9F2F-F3D8E1AB61B2}">
      <dgm:prSet/>
      <dgm:spPr/>
      <dgm:t>
        <a:bodyPr/>
        <a:lstStyle/>
        <a:p>
          <a:pPr latinLnBrk="1">
            <a:lnSpc>
              <a:spcPts val="560"/>
            </a:lnSpc>
            <a:spcBef>
              <a:spcPts val="0"/>
            </a:spcBef>
          </a:pPr>
          <a:endParaRPr lang="ko-KR" altLang="en-US" sz="1400" b="1">
            <a:latin typeface="Arial" pitchFamily="34" charset="0"/>
            <a:ea typeface="+mn-ea"/>
            <a:cs typeface="Arial" pitchFamily="34" charset="0"/>
          </a:endParaRPr>
        </a:p>
      </dgm:t>
    </dgm:pt>
    <dgm:pt modelId="{C5AA1A98-5AB6-4548-B424-916A6FDB89E4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chemeClr val="accent2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2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2">
                <a:lumMod val="60000"/>
                <a:lumOff val="40000"/>
                <a:tint val="23500"/>
                <a:satMod val="160000"/>
              </a:schemeClr>
            </a:gs>
          </a:gsLst>
          <a:lin ang="5400000" scaled="1"/>
          <a:tileRect/>
        </a:gradFill>
        <a:ln/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r>
            <a:rPr lang="en-US" altLang="ko-KR" sz="900" b="0" dirty="0" smtClean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rPr>
            <a:t>DLS</a:t>
          </a:r>
        </a:p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r>
            <a:rPr lang="en-US" altLang="ko-KR" sz="900" b="0" dirty="0" smtClean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rPr>
            <a:t>/Fuel</a:t>
          </a:r>
          <a:endParaRPr lang="ko-KR" altLang="en-US" sz="900" b="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7BA7C44E-3333-4803-A3C3-0E86546B2BBC}" type="parTrans" cxnId="{89A0CC82-2A17-4D9B-8EF4-C4A4AB638C17}">
      <dgm:prSet custT="1"/>
      <dgm:spPr>
        <a:solidFill>
          <a:schemeClr val="accent5">
            <a:lumMod val="40000"/>
            <a:lumOff val="60000"/>
          </a:schemeClr>
        </a:solidFill>
        <a:ln w="50800" cmpd="dbl">
          <a:solidFill>
            <a:srgbClr val="FF0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latinLnBrk="1">
            <a:lnSpc>
              <a:spcPts val="1500"/>
            </a:lnSpc>
            <a:spcBef>
              <a:spcPts val="0"/>
            </a:spcBef>
            <a:spcAft>
              <a:spcPts val="0"/>
            </a:spcAft>
          </a:pPr>
          <a:endParaRPr lang="ko-KR" altLang="en-US" sz="900" b="1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94FC079A-36F1-490C-8FFC-950CDE7274C2}" type="sibTrans" cxnId="{89A0CC82-2A17-4D9B-8EF4-C4A4AB638C17}">
      <dgm:prSet/>
      <dgm:spPr/>
      <dgm:t>
        <a:bodyPr/>
        <a:lstStyle/>
        <a:p>
          <a:pPr latinLnBrk="1">
            <a:lnSpc>
              <a:spcPts val="560"/>
            </a:lnSpc>
            <a:spcBef>
              <a:spcPts val="0"/>
            </a:spcBef>
          </a:pPr>
          <a:endParaRPr lang="ko-KR" altLang="en-US" sz="1400" b="1">
            <a:latin typeface="Arial" pitchFamily="34" charset="0"/>
            <a:ea typeface="+mn-ea"/>
            <a:cs typeface="Arial" pitchFamily="34" charset="0"/>
          </a:endParaRPr>
        </a:p>
      </dgm:t>
    </dgm:pt>
    <dgm:pt modelId="{39F1C3CD-E7D0-497B-81A2-5EC9176986C2}" type="pres">
      <dgm:prSet presAssocID="{5F5F9167-5324-4E28-9862-0DC1E921954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59096EE-CA17-4723-B369-402377A3ED0B}" type="pres">
      <dgm:prSet presAssocID="{2DC24CE2-AE87-4114-AF33-80EC5DABF6DD}" presName="centerShape" presStyleLbl="node0" presStyleIdx="0" presStyleCnt="1" custScaleX="79667" custScaleY="40061"/>
      <dgm:spPr/>
      <dgm:t>
        <a:bodyPr/>
        <a:lstStyle/>
        <a:p>
          <a:pPr latinLnBrk="1"/>
          <a:endParaRPr lang="ko-KR" altLang="en-US"/>
        </a:p>
      </dgm:t>
    </dgm:pt>
    <dgm:pt modelId="{B635F1F9-D5AA-4E5C-96F4-D3027C624DC3}" type="pres">
      <dgm:prSet presAssocID="{A3094129-4631-4C1E-939C-BFCD966DA8C2}" presName="Name9" presStyleLbl="parChTrans1D2" presStyleIdx="0" presStyleCnt="9"/>
      <dgm:spPr/>
      <dgm:t>
        <a:bodyPr/>
        <a:lstStyle/>
        <a:p>
          <a:pPr latinLnBrk="1"/>
          <a:endParaRPr lang="ko-KR" altLang="en-US"/>
        </a:p>
      </dgm:t>
    </dgm:pt>
    <dgm:pt modelId="{38772802-A7DF-4657-A51A-4EB3109F7015}" type="pres">
      <dgm:prSet presAssocID="{A3094129-4631-4C1E-939C-BFCD966DA8C2}" presName="connTx" presStyleLbl="parChTrans1D2" presStyleIdx="0" presStyleCnt="9"/>
      <dgm:spPr/>
      <dgm:t>
        <a:bodyPr/>
        <a:lstStyle/>
        <a:p>
          <a:pPr latinLnBrk="1"/>
          <a:endParaRPr lang="ko-KR" altLang="en-US"/>
        </a:p>
      </dgm:t>
    </dgm:pt>
    <dgm:pt modelId="{B1F457B7-7890-421A-B6BC-544867CA2D28}" type="pres">
      <dgm:prSet presAssocID="{1EECED35-B2B6-424E-A0AB-81754999C3BD}" presName="node" presStyleLbl="node1" presStyleIdx="0" presStyleCnt="9" custScaleX="63745" custScaleY="40556" custRadScaleRad="71454" custRadScaleInc="799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87543B9-A92D-4D31-84C1-705FC3F883FB}" type="pres">
      <dgm:prSet presAssocID="{D144B081-2C7A-46AC-9B56-E8E7490C57FA}" presName="Name9" presStyleLbl="parChTrans1D2" presStyleIdx="1" presStyleCnt="9"/>
      <dgm:spPr/>
      <dgm:t>
        <a:bodyPr/>
        <a:lstStyle/>
        <a:p>
          <a:pPr latinLnBrk="1"/>
          <a:endParaRPr lang="ko-KR" altLang="en-US"/>
        </a:p>
      </dgm:t>
    </dgm:pt>
    <dgm:pt modelId="{DA80C7DB-5E43-4060-8E99-B1C13E2D3034}" type="pres">
      <dgm:prSet presAssocID="{D144B081-2C7A-46AC-9B56-E8E7490C57FA}" presName="connTx" presStyleLbl="parChTrans1D2" presStyleIdx="1" presStyleCnt="9"/>
      <dgm:spPr/>
      <dgm:t>
        <a:bodyPr/>
        <a:lstStyle/>
        <a:p>
          <a:pPr latinLnBrk="1"/>
          <a:endParaRPr lang="ko-KR" altLang="en-US"/>
        </a:p>
      </dgm:t>
    </dgm:pt>
    <dgm:pt modelId="{A7A29D2E-5383-4639-87CE-5603F185CEE2}" type="pres">
      <dgm:prSet presAssocID="{4B6C748D-B828-4626-A47D-F92B291149BD}" presName="node" presStyleLbl="node1" presStyleIdx="1" presStyleCnt="9" custScaleX="60974" custScaleY="40700" custRadScaleRad="73940" custRadScaleInc="253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7A093FF-3457-46D0-B3A9-BF32B22345F7}" type="pres">
      <dgm:prSet presAssocID="{2F48A520-E8E4-4F9D-B4A9-7DE783DB9DCD}" presName="Name9" presStyleLbl="parChTrans1D2" presStyleIdx="2" presStyleCnt="9"/>
      <dgm:spPr/>
      <dgm:t>
        <a:bodyPr/>
        <a:lstStyle/>
        <a:p>
          <a:pPr latinLnBrk="1"/>
          <a:endParaRPr lang="ko-KR" altLang="en-US"/>
        </a:p>
      </dgm:t>
    </dgm:pt>
    <dgm:pt modelId="{098573AB-2137-494C-B55F-4F1D891882C1}" type="pres">
      <dgm:prSet presAssocID="{2F48A520-E8E4-4F9D-B4A9-7DE783DB9DCD}" presName="connTx" presStyleLbl="parChTrans1D2" presStyleIdx="2" presStyleCnt="9"/>
      <dgm:spPr/>
      <dgm:t>
        <a:bodyPr/>
        <a:lstStyle/>
        <a:p>
          <a:pPr latinLnBrk="1"/>
          <a:endParaRPr lang="ko-KR" altLang="en-US"/>
        </a:p>
      </dgm:t>
    </dgm:pt>
    <dgm:pt modelId="{72B9744F-BE13-4BEF-87A0-84DF8ED757C2}" type="pres">
      <dgm:prSet presAssocID="{29C3620B-B021-4591-A6B0-6F5192002617}" presName="node" presStyleLbl="node1" presStyleIdx="2" presStyleCnt="9" custScaleX="59622" custScaleY="36709" custRadScaleRad="72002" custRadScaleInc="23553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47B22A4-BED2-496F-B639-91243DEB48CD}" type="pres">
      <dgm:prSet presAssocID="{3A705713-C9A0-4A50-A131-B8E2C9B31B71}" presName="Name9" presStyleLbl="parChTrans1D2" presStyleIdx="3" presStyleCnt="9"/>
      <dgm:spPr/>
      <dgm:t>
        <a:bodyPr/>
        <a:lstStyle/>
        <a:p>
          <a:pPr latinLnBrk="1"/>
          <a:endParaRPr lang="ko-KR" altLang="en-US"/>
        </a:p>
      </dgm:t>
    </dgm:pt>
    <dgm:pt modelId="{96CC9892-8FF6-4F62-9076-A58EAB8765BD}" type="pres">
      <dgm:prSet presAssocID="{3A705713-C9A0-4A50-A131-B8E2C9B31B71}" presName="connTx" presStyleLbl="parChTrans1D2" presStyleIdx="3" presStyleCnt="9"/>
      <dgm:spPr/>
      <dgm:t>
        <a:bodyPr/>
        <a:lstStyle/>
        <a:p>
          <a:pPr latinLnBrk="1"/>
          <a:endParaRPr lang="ko-KR" altLang="en-US"/>
        </a:p>
      </dgm:t>
    </dgm:pt>
    <dgm:pt modelId="{54E51956-24D6-446A-AB56-E583BCB26187}" type="pres">
      <dgm:prSet presAssocID="{232AAD2D-64CA-4F46-92EA-602A82FEC6C3}" presName="node" presStyleLbl="node1" presStyleIdx="3" presStyleCnt="9" custScaleX="51525" custScaleY="33313" custRadScaleRad="66008" custRadScaleInc="-19897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95F257A-8FAD-4EC6-AB2C-D156494A4FC5}" type="pres">
      <dgm:prSet presAssocID="{EABBACA7-1688-4E79-8385-0C8EBCCE0A25}" presName="Name9" presStyleLbl="parChTrans1D2" presStyleIdx="4" presStyleCnt="9"/>
      <dgm:spPr/>
      <dgm:t>
        <a:bodyPr/>
        <a:lstStyle/>
        <a:p>
          <a:pPr latinLnBrk="1"/>
          <a:endParaRPr lang="ko-KR" altLang="en-US"/>
        </a:p>
      </dgm:t>
    </dgm:pt>
    <dgm:pt modelId="{821BD677-964E-4271-8A6B-29040757EAF4}" type="pres">
      <dgm:prSet presAssocID="{EABBACA7-1688-4E79-8385-0C8EBCCE0A25}" presName="connTx" presStyleLbl="parChTrans1D2" presStyleIdx="4" presStyleCnt="9"/>
      <dgm:spPr/>
      <dgm:t>
        <a:bodyPr/>
        <a:lstStyle/>
        <a:p>
          <a:pPr latinLnBrk="1"/>
          <a:endParaRPr lang="ko-KR" altLang="en-US"/>
        </a:p>
      </dgm:t>
    </dgm:pt>
    <dgm:pt modelId="{2CE2424F-C21C-4558-B6F2-30D48F06AB5A}" type="pres">
      <dgm:prSet presAssocID="{C80A3D3A-C383-4DA7-9916-910399D80621}" presName="node" presStyleLbl="node1" presStyleIdx="4" presStyleCnt="9" custScaleX="69131" custScaleY="43497" custRadScaleRad="72893" custRadScaleInc="4711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D611B5B-4882-4563-97E4-DABE4C0AAE70}" type="pres">
      <dgm:prSet presAssocID="{7BA7C44E-3333-4803-A3C3-0E86546B2BBC}" presName="Name9" presStyleLbl="parChTrans1D2" presStyleIdx="5" presStyleCnt="9"/>
      <dgm:spPr/>
      <dgm:t>
        <a:bodyPr/>
        <a:lstStyle/>
        <a:p>
          <a:pPr latinLnBrk="1"/>
          <a:endParaRPr lang="ko-KR" altLang="en-US"/>
        </a:p>
      </dgm:t>
    </dgm:pt>
    <dgm:pt modelId="{7706119B-CB45-489B-A597-EB99FBD0DD6F}" type="pres">
      <dgm:prSet presAssocID="{7BA7C44E-3333-4803-A3C3-0E86546B2BBC}" presName="connTx" presStyleLbl="parChTrans1D2" presStyleIdx="5" presStyleCnt="9"/>
      <dgm:spPr/>
      <dgm:t>
        <a:bodyPr/>
        <a:lstStyle/>
        <a:p>
          <a:pPr latinLnBrk="1"/>
          <a:endParaRPr lang="ko-KR" altLang="en-US"/>
        </a:p>
      </dgm:t>
    </dgm:pt>
    <dgm:pt modelId="{B16210AF-D7F1-4CD2-9994-AAD2FD8B4C27}" type="pres">
      <dgm:prSet presAssocID="{C5AA1A98-5AB6-4548-B424-916A6FDB89E4}" presName="node" presStyleLbl="node1" presStyleIdx="5" presStyleCnt="9" custScaleX="61832" custScaleY="43500" custRadScaleRad="80044" custRadScaleInc="3235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C3EF349-BCCD-46B3-9F69-554978462718}" type="pres">
      <dgm:prSet presAssocID="{8527ADFE-786E-4CBD-8D68-ABEC4EB7D5F8}" presName="Name9" presStyleLbl="parChTrans1D2" presStyleIdx="6" presStyleCnt="9"/>
      <dgm:spPr/>
      <dgm:t>
        <a:bodyPr/>
        <a:lstStyle/>
        <a:p>
          <a:pPr latinLnBrk="1"/>
          <a:endParaRPr lang="ko-KR" altLang="en-US"/>
        </a:p>
      </dgm:t>
    </dgm:pt>
    <dgm:pt modelId="{75AC5BB2-9967-4FA6-855F-B850D92316A2}" type="pres">
      <dgm:prSet presAssocID="{8527ADFE-786E-4CBD-8D68-ABEC4EB7D5F8}" presName="connTx" presStyleLbl="parChTrans1D2" presStyleIdx="6" presStyleCnt="9"/>
      <dgm:spPr/>
      <dgm:t>
        <a:bodyPr/>
        <a:lstStyle/>
        <a:p>
          <a:pPr latinLnBrk="1"/>
          <a:endParaRPr lang="ko-KR" altLang="en-US"/>
        </a:p>
      </dgm:t>
    </dgm:pt>
    <dgm:pt modelId="{2DD9111F-3077-4E99-8068-03D918C23A54}" type="pres">
      <dgm:prSet presAssocID="{814B2BE7-DC92-477A-80ED-5C7D9CB1BDF9}" presName="node" presStyleLbl="node1" presStyleIdx="6" presStyleCnt="9" custScaleX="69785" custScaleY="41222" custRadScaleRad="70969" custRadScaleInc="732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83B9F1D-3773-4F0F-90B2-0368024F33E1}" type="pres">
      <dgm:prSet presAssocID="{50C50AD3-E8B0-4C01-A8BE-39C8F5F104D9}" presName="Name9" presStyleLbl="parChTrans1D2" presStyleIdx="7" presStyleCnt="9"/>
      <dgm:spPr/>
      <dgm:t>
        <a:bodyPr/>
        <a:lstStyle/>
        <a:p>
          <a:pPr latinLnBrk="1"/>
          <a:endParaRPr lang="ko-KR" altLang="en-US"/>
        </a:p>
      </dgm:t>
    </dgm:pt>
    <dgm:pt modelId="{E5D412A1-B94E-4BE3-A388-1D8A89C4B238}" type="pres">
      <dgm:prSet presAssocID="{50C50AD3-E8B0-4C01-A8BE-39C8F5F104D9}" presName="connTx" presStyleLbl="parChTrans1D2" presStyleIdx="7" presStyleCnt="9"/>
      <dgm:spPr/>
      <dgm:t>
        <a:bodyPr/>
        <a:lstStyle/>
        <a:p>
          <a:pPr latinLnBrk="1"/>
          <a:endParaRPr lang="ko-KR" altLang="en-US"/>
        </a:p>
      </dgm:t>
    </dgm:pt>
    <dgm:pt modelId="{962CF9FE-19AE-47CD-85C2-1EE09CA0F5F4}" type="pres">
      <dgm:prSet presAssocID="{EAB71143-17C5-45EE-95AA-A60A1BCDDC5A}" presName="node" presStyleLbl="node1" presStyleIdx="7" presStyleCnt="9" custScaleX="63409" custScaleY="41429" custRadScaleRad="61810" custRadScaleInc="-292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1C3C413-6B7A-495E-AF43-5375F42D1E6B}" type="pres">
      <dgm:prSet presAssocID="{4E3BB426-C4D0-4E12-8F87-83A54C8D8958}" presName="Name9" presStyleLbl="parChTrans1D2" presStyleIdx="8" presStyleCnt="9"/>
      <dgm:spPr/>
      <dgm:t>
        <a:bodyPr/>
        <a:lstStyle/>
        <a:p>
          <a:pPr latinLnBrk="1"/>
          <a:endParaRPr lang="ko-KR" altLang="en-US"/>
        </a:p>
      </dgm:t>
    </dgm:pt>
    <dgm:pt modelId="{6AD65A89-8DBF-4F39-8EAA-7C9850320D6A}" type="pres">
      <dgm:prSet presAssocID="{4E3BB426-C4D0-4E12-8F87-83A54C8D8958}" presName="connTx" presStyleLbl="parChTrans1D2" presStyleIdx="8" presStyleCnt="9"/>
      <dgm:spPr/>
      <dgm:t>
        <a:bodyPr/>
        <a:lstStyle/>
        <a:p>
          <a:pPr latinLnBrk="1"/>
          <a:endParaRPr lang="ko-KR" altLang="en-US"/>
        </a:p>
      </dgm:t>
    </dgm:pt>
    <dgm:pt modelId="{4DAF7CA1-35CC-4D90-A78E-E34F386E79F0}" type="pres">
      <dgm:prSet presAssocID="{A0B000DF-7AEF-4B0A-A982-6B8AA2BB3FA1}" presName="node" presStyleLbl="node1" presStyleIdx="8" presStyleCnt="9" custScaleX="54146" custScaleY="45305" custRadScaleRad="71197" custRadScaleInc="-262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418865B-2218-494D-820D-DF90D957C26B}" type="presOf" srcId="{2F48A520-E8E4-4F9D-B4A9-7DE783DB9DCD}" destId="{098573AB-2137-494C-B55F-4F1D891882C1}" srcOrd="1" destOrd="0" presId="urn:microsoft.com/office/officeart/2005/8/layout/radial1"/>
    <dgm:cxn modelId="{9FFED2A6-12F4-456E-8767-643E86E44DFD}" type="presOf" srcId="{C80A3D3A-C383-4DA7-9916-910399D80621}" destId="{2CE2424F-C21C-4558-B6F2-30D48F06AB5A}" srcOrd="0" destOrd="0" presId="urn:microsoft.com/office/officeart/2005/8/layout/radial1"/>
    <dgm:cxn modelId="{BE80F5E9-36E2-4919-A62F-B99C487231D1}" type="presOf" srcId="{50C50AD3-E8B0-4C01-A8BE-39C8F5F104D9}" destId="{483B9F1D-3773-4F0F-90B2-0368024F33E1}" srcOrd="0" destOrd="0" presId="urn:microsoft.com/office/officeart/2005/8/layout/radial1"/>
    <dgm:cxn modelId="{199F63FB-D8D1-44C1-B673-EA11AF731701}" type="presOf" srcId="{EABBACA7-1688-4E79-8385-0C8EBCCE0A25}" destId="{821BD677-964E-4271-8A6B-29040757EAF4}" srcOrd="1" destOrd="0" presId="urn:microsoft.com/office/officeart/2005/8/layout/radial1"/>
    <dgm:cxn modelId="{2AF61885-DD40-43E6-B9B3-E0EC4C629033}" type="presOf" srcId="{C5AA1A98-5AB6-4548-B424-916A6FDB89E4}" destId="{B16210AF-D7F1-4CD2-9994-AAD2FD8B4C27}" srcOrd="0" destOrd="0" presId="urn:microsoft.com/office/officeart/2005/8/layout/radial1"/>
    <dgm:cxn modelId="{C32B9EFF-C3AC-484D-85CF-4CFA8D3D8B9B}" type="presOf" srcId="{D144B081-2C7A-46AC-9B56-E8E7490C57FA}" destId="{DA80C7DB-5E43-4060-8E99-B1C13E2D3034}" srcOrd="1" destOrd="0" presId="urn:microsoft.com/office/officeart/2005/8/layout/radial1"/>
    <dgm:cxn modelId="{9F5018ED-F27A-4EBC-81D9-8CF240CDB49D}" type="presOf" srcId="{8527ADFE-786E-4CBD-8D68-ABEC4EB7D5F8}" destId="{DC3EF349-BCCD-46B3-9F69-554978462718}" srcOrd="0" destOrd="0" presId="urn:microsoft.com/office/officeart/2005/8/layout/radial1"/>
    <dgm:cxn modelId="{B418BCFC-0B55-44CB-82A0-A2C8FD7B26FB}" type="presOf" srcId="{5F5F9167-5324-4E28-9862-0DC1E9219548}" destId="{39F1C3CD-E7D0-497B-81A2-5EC9176986C2}" srcOrd="0" destOrd="0" presId="urn:microsoft.com/office/officeart/2005/8/layout/radial1"/>
    <dgm:cxn modelId="{4E450752-826E-492C-AC47-18A227857030}" type="presOf" srcId="{3A705713-C9A0-4A50-A131-B8E2C9B31B71}" destId="{96CC9892-8FF6-4F62-9076-A58EAB8765BD}" srcOrd="1" destOrd="0" presId="urn:microsoft.com/office/officeart/2005/8/layout/radial1"/>
    <dgm:cxn modelId="{BBF67556-8BA4-4770-BBCB-782F1B2A3663}" type="presOf" srcId="{50C50AD3-E8B0-4C01-A8BE-39C8F5F104D9}" destId="{E5D412A1-B94E-4BE3-A388-1D8A89C4B238}" srcOrd="1" destOrd="0" presId="urn:microsoft.com/office/officeart/2005/8/layout/radial1"/>
    <dgm:cxn modelId="{A73E8617-728B-48A3-9E0F-422B533B8644}" type="presOf" srcId="{1EECED35-B2B6-424E-A0AB-81754999C3BD}" destId="{B1F457B7-7890-421A-B6BC-544867CA2D28}" srcOrd="0" destOrd="0" presId="urn:microsoft.com/office/officeart/2005/8/layout/radial1"/>
    <dgm:cxn modelId="{D9D134AB-F761-4583-A497-B75E66B9D99C}" type="presOf" srcId="{EAB71143-17C5-45EE-95AA-A60A1BCDDC5A}" destId="{962CF9FE-19AE-47CD-85C2-1EE09CA0F5F4}" srcOrd="0" destOrd="0" presId="urn:microsoft.com/office/officeart/2005/8/layout/radial1"/>
    <dgm:cxn modelId="{D6851348-AC9C-4E0F-9E7B-DB57F8F520C0}" type="presOf" srcId="{4E3BB426-C4D0-4E12-8F87-83A54C8D8958}" destId="{6AD65A89-8DBF-4F39-8EAA-7C9850320D6A}" srcOrd="1" destOrd="0" presId="urn:microsoft.com/office/officeart/2005/8/layout/radial1"/>
    <dgm:cxn modelId="{9BEABF2C-42F3-4BCC-9741-685FD027E4A6}" srcId="{2DC24CE2-AE87-4114-AF33-80EC5DABF6DD}" destId="{814B2BE7-DC92-477A-80ED-5C7D9CB1BDF9}" srcOrd="6" destOrd="0" parTransId="{8527ADFE-786E-4CBD-8D68-ABEC4EB7D5F8}" sibTransId="{FC21D91D-1C51-4F42-9CDD-65DD122B3D0B}"/>
    <dgm:cxn modelId="{0FDC6EFE-04B5-4A59-B3A5-FB59627AB288}" type="presOf" srcId="{D144B081-2C7A-46AC-9B56-E8E7490C57FA}" destId="{A87543B9-A92D-4D31-84C1-705FC3F883FB}" srcOrd="0" destOrd="0" presId="urn:microsoft.com/office/officeart/2005/8/layout/radial1"/>
    <dgm:cxn modelId="{CDFBD34A-B276-4D00-BC20-E5E192DC0D53}" srcId="{5F5F9167-5324-4E28-9862-0DC1E9219548}" destId="{2DC24CE2-AE87-4114-AF33-80EC5DABF6DD}" srcOrd="0" destOrd="0" parTransId="{F15ECB57-573E-4FE3-A470-D4039F0A4E44}" sibTransId="{F40FCD48-C171-4F27-8FAF-0C3E392A1102}"/>
    <dgm:cxn modelId="{311F715F-8635-44C6-A9E9-9F432E66C948}" type="presOf" srcId="{8527ADFE-786E-4CBD-8D68-ABEC4EB7D5F8}" destId="{75AC5BB2-9967-4FA6-855F-B850D92316A2}" srcOrd="1" destOrd="0" presId="urn:microsoft.com/office/officeart/2005/8/layout/radial1"/>
    <dgm:cxn modelId="{B2C4CBC0-4C3C-43F7-BF9D-D149CB202F3D}" type="presOf" srcId="{4E3BB426-C4D0-4E12-8F87-83A54C8D8958}" destId="{C1C3C413-6B7A-495E-AF43-5375F42D1E6B}" srcOrd="0" destOrd="0" presId="urn:microsoft.com/office/officeart/2005/8/layout/radial1"/>
    <dgm:cxn modelId="{A4DBA0FE-C817-44ED-88F6-772193688010}" type="presOf" srcId="{4B6C748D-B828-4626-A47D-F92B291149BD}" destId="{A7A29D2E-5383-4639-87CE-5603F185CEE2}" srcOrd="0" destOrd="0" presId="urn:microsoft.com/office/officeart/2005/8/layout/radial1"/>
    <dgm:cxn modelId="{97F54F84-984B-428B-8E52-4F66F1B48775}" type="presOf" srcId="{2F48A520-E8E4-4F9D-B4A9-7DE783DB9DCD}" destId="{47A093FF-3457-46D0-B3A9-BF32B22345F7}" srcOrd="0" destOrd="0" presId="urn:microsoft.com/office/officeart/2005/8/layout/radial1"/>
    <dgm:cxn modelId="{A023B4CE-E511-4160-A76A-521616C8B776}" type="presOf" srcId="{29C3620B-B021-4591-A6B0-6F5192002617}" destId="{72B9744F-BE13-4BEF-87A0-84DF8ED757C2}" srcOrd="0" destOrd="0" presId="urn:microsoft.com/office/officeart/2005/8/layout/radial1"/>
    <dgm:cxn modelId="{D9EAE08C-9FE5-4533-A059-3EDB46E5D2E8}" type="presOf" srcId="{232AAD2D-64CA-4F46-92EA-602A82FEC6C3}" destId="{54E51956-24D6-446A-AB56-E583BCB26187}" srcOrd="0" destOrd="0" presId="urn:microsoft.com/office/officeart/2005/8/layout/radial1"/>
    <dgm:cxn modelId="{CC4A5FD3-7A21-4AF1-A593-F6F13259F8A8}" srcId="{2DC24CE2-AE87-4114-AF33-80EC5DABF6DD}" destId="{A0B000DF-7AEF-4B0A-A982-6B8AA2BB3FA1}" srcOrd="8" destOrd="0" parTransId="{4E3BB426-C4D0-4E12-8F87-83A54C8D8958}" sibTransId="{3C6F2AB8-4978-4F9D-89B2-F60B3C723463}"/>
    <dgm:cxn modelId="{89A0CC82-2A17-4D9B-8EF4-C4A4AB638C17}" srcId="{2DC24CE2-AE87-4114-AF33-80EC5DABF6DD}" destId="{C5AA1A98-5AB6-4548-B424-916A6FDB89E4}" srcOrd="5" destOrd="0" parTransId="{7BA7C44E-3333-4803-A3C3-0E86546B2BBC}" sibTransId="{94FC079A-36F1-490C-8FFC-950CDE7274C2}"/>
    <dgm:cxn modelId="{4E1E628B-6B58-46A6-AD20-8B628962D973}" type="presOf" srcId="{EABBACA7-1688-4E79-8385-0C8EBCCE0A25}" destId="{C95F257A-8FAD-4EC6-AB2C-D156494A4FC5}" srcOrd="0" destOrd="0" presId="urn:microsoft.com/office/officeart/2005/8/layout/radial1"/>
    <dgm:cxn modelId="{11F29810-3BEC-4B86-A4AB-4A892D22C757}" type="presOf" srcId="{3A705713-C9A0-4A50-A131-B8E2C9B31B71}" destId="{D47B22A4-BED2-496F-B639-91243DEB48CD}" srcOrd="0" destOrd="0" presId="urn:microsoft.com/office/officeart/2005/8/layout/radial1"/>
    <dgm:cxn modelId="{FA9A15AC-5381-434C-8C55-EB5D856E6ADA}" srcId="{2DC24CE2-AE87-4114-AF33-80EC5DABF6DD}" destId="{4B6C748D-B828-4626-A47D-F92B291149BD}" srcOrd="1" destOrd="0" parTransId="{D144B081-2C7A-46AC-9B56-E8E7490C57FA}" sibTransId="{34F2E74B-E116-490F-948F-28349BDD3003}"/>
    <dgm:cxn modelId="{161AD0D9-80EC-48EE-BAC4-7ECA5A0415E7}" type="presOf" srcId="{7BA7C44E-3333-4803-A3C3-0E86546B2BBC}" destId="{7706119B-CB45-489B-A597-EB99FBD0DD6F}" srcOrd="1" destOrd="0" presId="urn:microsoft.com/office/officeart/2005/8/layout/radial1"/>
    <dgm:cxn modelId="{6C8FF929-EDE8-494E-8FEA-EADCF7ADF1AF}" srcId="{2DC24CE2-AE87-4114-AF33-80EC5DABF6DD}" destId="{C80A3D3A-C383-4DA7-9916-910399D80621}" srcOrd="4" destOrd="0" parTransId="{EABBACA7-1688-4E79-8385-0C8EBCCE0A25}" sibTransId="{0793B421-8C8A-4FB4-88E4-FC16801FFDBF}"/>
    <dgm:cxn modelId="{B9585D05-1B0D-41B4-9F2F-F3D8E1AB61B2}" srcId="{2DC24CE2-AE87-4114-AF33-80EC5DABF6DD}" destId="{29C3620B-B021-4591-A6B0-6F5192002617}" srcOrd="2" destOrd="0" parTransId="{2F48A520-E8E4-4F9D-B4A9-7DE783DB9DCD}" sibTransId="{352EED60-798B-49BF-A351-E043C027F439}"/>
    <dgm:cxn modelId="{CDDFBE21-B6EE-42BF-B61D-B740CE1F42DC}" srcId="{2DC24CE2-AE87-4114-AF33-80EC5DABF6DD}" destId="{232AAD2D-64CA-4F46-92EA-602A82FEC6C3}" srcOrd="3" destOrd="0" parTransId="{3A705713-C9A0-4A50-A131-B8E2C9B31B71}" sibTransId="{0CB07EFA-1A31-4C40-855C-AD158990CA2A}"/>
    <dgm:cxn modelId="{FC088EDB-7ACB-4ABF-AD66-08444441C49B}" type="presOf" srcId="{A3094129-4631-4C1E-939C-BFCD966DA8C2}" destId="{B635F1F9-D5AA-4E5C-96F4-D3027C624DC3}" srcOrd="0" destOrd="0" presId="urn:microsoft.com/office/officeart/2005/8/layout/radial1"/>
    <dgm:cxn modelId="{D7B1492C-3E2D-43DA-8722-CB10AD6126EE}" type="presOf" srcId="{7BA7C44E-3333-4803-A3C3-0E86546B2BBC}" destId="{3D611B5B-4882-4563-97E4-DABE4C0AAE70}" srcOrd="0" destOrd="0" presId="urn:microsoft.com/office/officeart/2005/8/layout/radial1"/>
    <dgm:cxn modelId="{7D97868B-8B10-429D-8B44-71E30A004B4C}" srcId="{2DC24CE2-AE87-4114-AF33-80EC5DABF6DD}" destId="{1EECED35-B2B6-424E-A0AB-81754999C3BD}" srcOrd="0" destOrd="0" parTransId="{A3094129-4631-4C1E-939C-BFCD966DA8C2}" sibTransId="{4D711B3E-C04D-4134-8887-3D5E63E9FAC3}"/>
    <dgm:cxn modelId="{B41CD2B6-07AA-445C-91AF-DC2B1EF2687C}" type="presOf" srcId="{A3094129-4631-4C1E-939C-BFCD966DA8C2}" destId="{38772802-A7DF-4657-A51A-4EB3109F7015}" srcOrd="1" destOrd="0" presId="urn:microsoft.com/office/officeart/2005/8/layout/radial1"/>
    <dgm:cxn modelId="{4E0DAFAE-46CA-4FFC-91E8-9CE19BF88624}" srcId="{2DC24CE2-AE87-4114-AF33-80EC5DABF6DD}" destId="{EAB71143-17C5-45EE-95AA-A60A1BCDDC5A}" srcOrd="7" destOrd="0" parTransId="{50C50AD3-E8B0-4C01-A8BE-39C8F5F104D9}" sibTransId="{7A83011D-6CF0-4884-8801-5CD6410AAA9D}"/>
    <dgm:cxn modelId="{114E7CD2-5C94-44F7-8CB0-A20ECC6FB902}" type="presOf" srcId="{814B2BE7-DC92-477A-80ED-5C7D9CB1BDF9}" destId="{2DD9111F-3077-4E99-8068-03D918C23A54}" srcOrd="0" destOrd="0" presId="urn:microsoft.com/office/officeart/2005/8/layout/radial1"/>
    <dgm:cxn modelId="{4C7E4101-1069-4CF6-B00E-FEFC3DB101E7}" type="presOf" srcId="{A0B000DF-7AEF-4B0A-A982-6B8AA2BB3FA1}" destId="{4DAF7CA1-35CC-4D90-A78E-E34F386E79F0}" srcOrd="0" destOrd="0" presId="urn:microsoft.com/office/officeart/2005/8/layout/radial1"/>
    <dgm:cxn modelId="{3653EBD8-E6D0-4F79-A9B7-45913B744BA3}" type="presOf" srcId="{2DC24CE2-AE87-4114-AF33-80EC5DABF6DD}" destId="{459096EE-CA17-4723-B369-402377A3ED0B}" srcOrd="0" destOrd="0" presId="urn:microsoft.com/office/officeart/2005/8/layout/radial1"/>
    <dgm:cxn modelId="{D01F2FFC-08D2-4A89-9A32-73B56EFC7BC8}" type="presParOf" srcId="{39F1C3CD-E7D0-497B-81A2-5EC9176986C2}" destId="{459096EE-CA17-4723-B369-402377A3ED0B}" srcOrd="0" destOrd="0" presId="urn:microsoft.com/office/officeart/2005/8/layout/radial1"/>
    <dgm:cxn modelId="{46B87204-219D-431F-BE52-FE89BBBF3604}" type="presParOf" srcId="{39F1C3CD-E7D0-497B-81A2-5EC9176986C2}" destId="{B635F1F9-D5AA-4E5C-96F4-D3027C624DC3}" srcOrd="1" destOrd="0" presId="urn:microsoft.com/office/officeart/2005/8/layout/radial1"/>
    <dgm:cxn modelId="{BD7B5D0D-1198-4C8A-95D4-AC4BEE63B8AC}" type="presParOf" srcId="{B635F1F9-D5AA-4E5C-96F4-D3027C624DC3}" destId="{38772802-A7DF-4657-A51A-4EB3109F7015}" srcOrd="0" destOrd="0" presId="urn:microsoft.com/office/officeart/2005/8/layout/radial1"/>
    <dgm:cxn modelId="{1B9C1416-2976-41A0-95E7-B99169B589BE}" type="presParOf" srcId="{39F1C3CD-E7D0-497B-81A2-5EC9176986C2}" destId="{B1F457B7-7890-421A-B6BC-544867CA2D28}" srcOrd="2" destOrd="0" presId="urn:microsoft.com/office/officeart/2005/8/layout/radial1"/>
    <dgm:cxn modelId="{2E2B7EE1-8339-4ACD-AB65-413B0D3599C2}" type="presParOf" srcId="{39F1C3CD-E7D0-497B-81A2-5EC9176986C2}" destId="{A87543B9-A92D-4D31-84C1-705FC3F883FB}" srcOrd="3" destOrd="0" presId="urn:microsoft.com/office/officeart/2005/8/layout/radial1"/>
    <dgm:cxn modelId="{A8470D1F-A877-4F05-B817-457FB7C8D275}" type="presParOf" srcId="{A87543B9-A92D-4D31-84C1-705FC3F883FB}" destId="{DA80C7DB-5E43-4060-8E99-B1C13E2D3034}" srcOrd="0" destOrd="0" presId="urn:microsoft.com/office/officeart/2005/8/layout/radial1"/>
    <dgm:cxn modelId="{4121EFF6-3703-47BF-9E9B-218FF6837DA0}" type="presParOf" srcId="{39F1C3CD-E7D0-497B-81A2-5EC9176986C2}" destId="{A7A29D2E-5383-4639-87CE-5603F185CEE2}" srcOrd="4" destOrd="0" presId="urn:microsoft.com/office/officeart/2005/8/layout/radial1"/>
    <dgm:cxn modelId="{A61FD811-C81A-4E38-9E77-714F899144BB}" type="presParOf" srcId="{39F1C3CD-E7D0-497B-81A2-5EC9176986C2}" destId="{47A093FF-3457-46D0-B3A9-BF32B22345F7}" srcOrd="5" destOrd="0" presId="urn:microsoft.com/office/officeart/2005/8/layout/radial1"/>
    <dgm:cxn modelId="{B2456AB0-A427-47BF-AEF4-29684EAF7A0F}" type="presParOf" srcId="{47A093FF-3457-46D0-B3A9-BF32B22345F7}" destId="{098573AB-2137-494C-B55F-4F1D891882C1}" srcOrd="0" destOrd="0" presId="urn:microsoft.com/office/officeart/2005/8/layout/radial1"/>
    <dgm:cxn modelId="{F992847D-4E26-49F6-9B26-AB2E944C057E}" type="presParOf" srcId="{39F1C3CD-E7D0-497B-81A2-5EC9176986C2}" destId="{72B9744F-BE13-4BEF-87A0-84DF8ED757C2}" srcOrd="6" destOrd="0" presId="urn:microsoft.com/office/officeart/2005/8/layout/radial1"/>
    <dgm:cxn modelId="{0DD64008-1CA2-4947-9403-62EDB945B082}" type="presParOf" srcId="{39F1C3CD-E7D0-497B-81A2-5EC9176986C2}" destId="{D47B22A4-BED2-496F-B639-91243DEB48CD}" srcOrd="7" destOrd="0" presId="urn:microsoft.com/office/officeart/2005/8/layout/radial1"/>
    <dgm:cxn modelId="{72DEC630-7864-4733-AA19-A5A4B6811B93}" type="presParOf" srcId="{D47B22A4-BED2-496F-B639-91243DEB48CD}" destId="{96CC9892-8FF6-4F62-9076-A58EAB8765BD}" srcOrd="0" destOrd="0" presId="urn:microsoft.com/office/officeart/2005/8/layout/radial1"/>
    <dgm:cxn modelId="{F8312B2A-01A5-4CCB-8C90-564CD4272F1F}" type="presParOf" srcId="{39F1C3CD-E7D0-497B-81A2-5EC9176986C2}" destId="{54E51956-24D6-446A-AB56-E583BCB26187}" srcOrd="8" destOrd="0" presId="urn:microsoft.com/office/officeart/2005/8/layout/radial1"/>
    <dgm:cxn modelId="{760DF2A0-B974-4B16-8886-9ADC7F631AF3}" type="presParOf" srcId="{39F1C3CD-E7D0-497B-81A2-5EC9176986C2}" destId="{C95F257A-8FAD-4EC6-AB2C-D156494A4FC5}" srcOrd="9" destOrd="0" presId="urn:microsoft.com/office/officeart/2005/8/layout/radial1"/>
    <dgm:cxn modelId="{53960A42-01CF-44D0-8FF7-E325F0A8D967}" type="presParOf" srcId="{C95F257A-8FAD-4EC6-AB2C-D156494A4FC5}" destId="{821BD677-964E-4271-8A6B-29040757EAF4}" srcOrd="0" destOrd="0" presId="urn:microsoft.com/office/officeart/2005/8/layout/radial1"/>
    <dgm:cxn modelId="{EB2C2F02-CB54-484F-8C03-83FCB7AACD93}" type="presParOf" srcId="{39F1C3CD-E7D0-497B-81A2-5EC9176986C2}" destId="{2CE2424F-C21C-4558-B6F2-30D48F06AB5A}" srcOrd="10" destOrd="0" presId="urn:microsoft.com/office/officeart/2005/8/layout/radial1"/>
    <dgm:cxn modelId="{487AE06C-33DE-40DF-8739-D93BC800FB02}" type="presParOf" srcId="{39F1C3CD-E7D0-497B-81A2-5EC9176986C2}" destId="{3D611B5B-4882-4563-97E4-DABE4C0AAE70}" srcOrd="11" destOrd="0" presId="urn:microsoft.com/office/officeart/2005/8/layout/radial1"/>
    <dgm:cxn modelId="{80602FBF-6E0F-407F-A8D1-E3F76AE3583F}" type="presParOf" srcId="{3D611B5B-4882-4563-97E4-DABE4C0AAE70}" destId="{7706119B-CB45-489B-A597-EB99FBD0DD6F}" srcOrd="0" destOrd="0" presId="urn:microsoft.com/office/officeart/2005/8/layout/radial1"/>
    <dgm:cxn modelId="{20E6EBD9-9FE4-42F8-A423-058899F5F96A}" type="presParOf" srcId="{39F1C3CD-E7D0-497B-81A2-5EC9176986C2}" destId="{B16210AF-D7F1-4CD2-9994-AAD2FD8B4C27}" srcOrd="12" destOrd="0" presId="urn:microsoft.com/office/officeart/2005/8/layout/radial1"/>
    <dgm:cxn modelId="{E1B64798-8347-4D44-BE51-722B3C122951}" type="presParOf" srcId="{39F1C3CD-E7D0-497B-81A2-5EC9176986C2}" destId="{DC3EF349-BCCD-46B3-9F69-554978462718}" srcOrd="13" destOrd="0" presId="urn:microsoft.com/office/officeart/2005/8/layout/radial1"/>
    <dgm:cxn modelId="{20425214-39A6-413E-939A-307E3D3E0A03}" type="presParOf" srcId="{DC3EF349-BCCD-46B3-9F69-554978462718}" destId="{75AC5BB2-9967-4FA6-855F-B850D92316A2}" srcOrd="0" destOrd="0" presId="urn:microsoft.com/office/officeart/2005/8/layout/radial1"/>
    <dgm:cxn modelId="{7D22A74B-21D0-4C4C-AE91-EC1529E7BEF6}" type="presParOf" srcId="{39F1C3CD-E7D0-497B-81A2-5EC9176986C2}" destId="{2DD9111F-3077-4E99-8068-03D918C23A54}" srcOrd="14" destOrd="0" presId="urn:microsoft.com/office/officeart/2005/8/layout/radial1"/>
    <dgm:cxn modelId="{A25A9F21-1843-4C32-8CC3-43699892174F}" type="presParOf" srcId="{39F1C3CD-E7D0-497B-81A2-5EC9176986C2}" destId="{483B9F1D-3773-4F0F-90B2-0368024F33E1}" srcOrd="15" destOrd="0" presId="urn:microsoft.com/office/officeart/2005/8/layout/radial1"/>
    <dgm:cxn modelId="{1427C324-8015-4589-A3C9-9B695D634EB9}" type="presParOf" srcId="{483B9F1D-3773-4F0F-90B2-0368024F33E1}" destId="{E5D412A1-B94E-4BE3-A388-1D8A89C4B238}" srcOrd="0" destOrd="0" presId="urn:microsoft.com/office/officeart/2005/8/layout/radial1"/>
    <dgm:cxn modelId="{A4CE92A8-39F7-4D55-A139-45CD3686B78F}" type="presParOf" srcId="{39F1C3CD-E7D0-497B-81A2-5EC9176986C2}" destId="{962CF9FE-19AE-47CD-85C2-1EE09CA0F5F4}" srcOrd="16" destOrd="0" presId="urn:microsoft.com/office/officeart/2005/8/layout/radial1"/>
    <dgm:cxn modelId="{3A59954F-73B4-4056-9D6B-FDE60C83F6A1}" type="presParOf" srcId="{39F1C3CD-E7D0-497B-81A2-5EC9176986C2}" destId="{C1C3C413-6B7A-495E-AF43-5375F42D1E6B}" srcOrd="17" destOrd="0" presId="urn:microsoft.com/office/officeart/2005/8/layout/radial1"/>
    <dgm:cxn modelId="{9420A21F-5E17-4C35-97BD-9C9A19567B19}" type="presParOf" srcId="{C1C3C413-6B7A-495E-AF43-5375F42D1E6B}" destId="{6AD65A89-8DBF-4F39-8EAA-7C9850320D6A}" srcOrd="0" destOrd="0" presId="urn:microsoft.com/office/officeart/2005/8/layout/radial1"/>
    <dgm:cxn modelId="{2EF2E249-2B24-4380-97EE-B38B2EB3B88A}" type="presParOf" srcId="{39F1C3CD-E7D0-497B-81A2-5EC9176986C2}" destId="{4DAF7CA1-35CC-4D90-A78E-E34F386E79F0}" srcOrd="18" destOrd="0" presId="urn:microsoft.com/office/officeart/2005/8/layout/radial1"/>
  </dgm:cxnLst>
  <dgm:bg>
    <a:noFill/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76631-2BD6-4A84-A25D-EA23AE1A54EE}" type="datetimeFigureOut">
              <a:rPr lang="ko-KR" altLang="en-US" smtClean="0"/>
              <a:pPr/>
              <a:t>2009-07-27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690270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78FDE-F38E-4D62-A457-77628FECF58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78FDE-F38E-4D62-A457-77628FECF585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23AD9-F332-4C22-A7BA-AB8978174BF9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23AD9-F332-4C22-A7BA-AB8978174BF9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78FDE-F38E-4D62-A457-77628FECF585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78FDE-F38E-4D62-A457-77628FECF585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78FDE-F38E-4D62-A457-77628FECF585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23AD9-F332-4C22-A7BA-AB8978174BF9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hyperlink" Target="http://www.aps.anl.gov/epics/index.php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ko-KR" sz="2400" kern="1200">
              <a:solidFill>
                <a:srgbClr val="1F497D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20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1" descr="핵융합 로고-가로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54" y="5815284"/>
            <a:ext cx="2786082" cy="399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10"/>
          <p:cNvSpPr/>
          <p:nvPr userDrawn="1"/>
        </p:nvSpPr>
        <p:spPr bwMode="gray">
          <a:xfrm>
            <a:off x="285720" y="4070236"/>
            <a:ext cx="1216152" cy="1216152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rgbClr val="FF99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prstClr val="white"/>
              </a:solidFill>
              <a:latin typeface="맑은 고딕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32" y="-24"/>
            <a:ext cx="6615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i="1" kern="1200" dirty="0">
                <a:ln w="12700">
                  <a:noFill/>
                  <a:prstDash val="solid"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n-cs"/>
              </a:rPr>
              <a:t>2009 KSTAR</a:t>
            </a:r>
            <a:r>
              <a:rPr kumimoji="1" lang="ko-KR" altLang="en-US" sz="1200" b="1" i="1" kern="1200" dirty="0">
                <a:ln w="12700">
                  <a:noFill/>
                  <a:prstDash val="solid"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en-US" altLang="ko-KR" sz="1200" b="1" i="1" kern="1200" dirty="0">
                <a:ln w="12700">
                  <a:noFill/>
                  <a:prstDash val="solid"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n-cs"/>
              </a:rPr>
              <a:t>Program Advisory Committee Meeting, March 5 ~ 6 2009, </a:t>
            </a:r>
            <a:r>
              <a:rPr kumimoji="1" lang="en-US" altLang="ko-KR" sz="1200" b="1" i="1" kern="1200" dirty="0" err="1">
                <a:ln w="12700">
                  <a:noFill/>
                  <a:prstDash val="solid"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n-cs"/>
              </a:rPr>
              <a:t>Daejeon</a:t>
            </a:r>
            <a:r>
              <a:rPr kumimoji="1" lang="en-US" altLang="ko-KR" sz="1200" b="1" i="1" kern="1200" dirty="0">
                <a:ln w="12700">
                  <a:noFill/>
                  <a:prstDash val="solid"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n-cs"/>
              </a:rPr>
              <a:t>, Korea</a:t>
            </a:r>
          </a:p>
        </p:txBody>
      </p:sp>
      <p:sp>
        <p:nvSpPr>
          <p:cNvPr id="9" name="Oval 6"/>
          <p:cNvSpPr/>
          <p:nvPr userDrawn="1"/>
        </p:nvSpPr>
        <p:spPr bwMode="gray">
          <a:xfrm>
            <a:off x="955528" y="1928802"/>
            <a:ext cx="758952" cy="75895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90000"/>
                </a:schemeClr>
              </a:gs>
              <a:gs pos="76000">
                <a:schemeClr val="accent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prstClr val="white"/>
              </a:solidFill>
              <a:latin typeface="맑은 고딕"/>
              <a:ea typeface="+mn-ea"/>
              <a:cs typeface="+mn-cs"/>
            </a:endParaRPr>
          </a:p>
        </p:txBody>
      </p:sp>
      <p:sp>
        <p:nvSpPr>
          <p:cNvPr id="10" name="Oval 7"/>
          <p:cNvSpPr/>
          <p:nvPr userDrawn="1"/>
        </p:nvSpPr>
        <p:spPr bwMode="gray">
          <a:xfrm>
            <a:off x="285720" y="928670"/>
            <a:ext cx="384048" cy="384048"/>
          </a:xfrm>
          <a:prstGeom prst="ellipse">
            <a:avLst/>
          </a:prstGeom>
          <a:gradFill flip="none" rotWithShape="1">
            <a:gsLst>
              <a:gs pos="0">
                <a:srgbClr val="FFFF66">
                  <a:tint val="66000"/>
                  <a:satMod val="160000"/>
                </a:srgbClr>
              </a:gs>
              <a:gs pos="50000">
                <a:srgbClr val="FFFF66">
                  <a:tint val="44500"/>
                  <a:satMod val="160000"/>
                </a:srgbClr>
              </a:gs>
              <a:gs pos="100000">
                <a:srgbClr val="FF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prstClr val="white"/>
              </a:solidFill>
              <a:latin typeface="맑은 고딕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0" y="92370"/>
            <a:ext cx="9144000" cy="7857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7A895923-4834-47B3-8001-58EBF6A625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0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/>
          <a:lstStyle/>
          <a:p>
            <a:fld id="{DF511FDE-B77B-42D8-B23C-C805500EFC17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바닥글 개체 틀 8"/>
          <p:cNvSpPr>
            <a:spLocks noGrp="1"/>
          </p:cNvSpPr>
          <p:nvPr>
            <p:ph type="ftr" sz="quarter" idx="11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ko-KR" smtClean="0"/>
              <a:t>SOFT2008_KSTAR_YKOH</a:t>
            </a:r>
            <a:endParaRPr lang="ko-KR" alt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3"/>
          <p:cNvGrpSpPr>
            <a:grpSpLocks/>
          </p:cNvGrpSpPr>
          <p:nvPr userDrawn="1"/>
        </p:nvGrpSpPr>
        <p:grpSpPr bwMode="auto">
          <a:xfrm>
            <a:off x="1073150" y="284163"/>
            <a:ext cx="1076325" cy="1152525"/>
            <a:chOff x="1072524" y="284742"/>
            <a:chExt cx="1076325" cy="1152525"/>
          </a:xfrm>
        </p:grpSpPr>
        <p:sp>
          <p:nvSpPr>
            <p:cNvPr id="3" name="Rectangle 43"/>
            <p:cNvSpPr>
              <a:spLocks noChangeArrowheads="1"/>
            </p:cNvSpPr>
            <p:nvPr userDrawn="1"/>
          </p:nvSpPr>
          <p:spPr bwMode="auto">
            <a:xfrm>
              <a:off x="1072524" y="284742"/>
              <a:ext cx="1076325" cy="11525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ln w="28575">
                  <a:solidFill>
                    <a:srgbClr val="7030A0"/>
                  </a:solidFill>
                </a:ln>
                <a:latin typeface="굴림" charset="-127"/>
                <a:ea typeface="굴림" charset="-127"/>
              </a:endParaRPr>
            </a:p>
          </p:txBody>
        </p:sp>
        <p:pic>
          <p:nvPicPr>
            <p:cNvPr id="4" name="Picture 44" descr="EPICS Home">
              <a:hlinkClick r:id="rId2"/>
            </p:cNvPr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9227" y="509095"/>
              <a:ext cx="857250" cy="685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3175" y="1500188"/>
            <a:ext cx="261938" cy="5384800"/>
          </a:xfrm>
          <a:prstGeom prst="rect">
            <a:avLst/>
          </a:prstGeom>
          <a:gradFill rotWithShape="1">
            <a:gsLst>
              <a:gs pos="0">
                <a:srgbClr val="7067AF">
                  <a:gamma/>
                  <a:shade val="0"/>
                  <a:invGamma/>
                </a:srgbClr>
              </a:gs>
              <a:gs pos="100000">
                <a:srgbClr val="7067A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6" name="Oval 47"/>
          <p:cNvSpPr>
            <a:spLocks noChangeArrowheads="1"/>
          </p:cNvSpPr>
          <p:nvPr userDrawn="1"/>
        </p:nvSpPr>
        <p:spPr bwMode="auto">
          <a:xfrm>
            <a:off x="5978525" y="1033463"/>
            <a:ext cx="950913" cy="666750"/>
          </a:xfrm>
          <a:prstGeom prst="ellipse">
            <a:avLst/>
          </a:prstGeom>
          <a:solidFill>
            <a:srgbClr val="7067A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7" name="Rectangle 48"/>
          <p:cNvSpPr>
            <a:spLocks noChangeArrowheads="1"/>
          </p:cNvSpPr>
          <p:nvPr userDrawn="1"/>
        </p:nvSpPr>
        <p:spPr bwMode="auto">
          <a:xfrm flipH="1" flipV="1">
            <a:off x="0" y="1446213"/>
            <a:ext cx="6513513" cy="252412"/>
          </a:xfrm>
          <a:prstGeom prst="rect">
            <a:avLst/>
          </a:prstGeom>
          <a:gradFill rotWithShape="1">
            <a:gsLst>
              <a:gs pos="0">
                <a:srgbClr val="7067AF"/>
              </a:gs>
              <a:gs pos="100000">
                <a:srgbClr val="7067AF">
                  <a:gamma/>
                  <a:shade val="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pic>
        <p:nvPicPr>
          <p:cNvPr id="8" name="Picture 50" descr="핵융합 로고-가로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9426" y="5848350"/>
            <a:ext cx="35099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그룹 54"/>
          <p:cNvGrpSpPr>
            <a:grpSpLocks/>
          </p:cNvGrpSpPr>
          <p:nvPr userDrawn="1"/>
        </p:nvGrpSpPr>
        <p:grpSpPr bwMode="auto">
          <a:xfrm>
            <a:off x="9525" y="285750"/>
            <a:ext cx="1071563" cy="1152525"/>
            <a:chOff x="285720" y="2928934"/>
            <a:chExt cx="1071563" cy="1152525"/>
          </a:xfrm>
        </p:grpSpPr>
        <p:pic>
          <p:nvPicPr>
            <p:cNvPr id="10" name="Picture 57" descr="mdsplus_logo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5720" y="3000372"/>
              <a:ext cx="1071563" cy="1001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43"/>
            <p:cNvSpPr>
              <a:spLocks noChangeArrowheads="1"/>
            </p:cNvSpPr>
            <p:nvPr userDrawn="1"/>
          </p:nvSpPr>
          <p:spPr bwMode="auto">
            <a:xfrm>
              <a:off x="285720" y="2928934"/>
              <a:ext cx="1071563" cy="1152525"/>
            </a:xfrm>
            <a:prstGeom prst="rect">
              <a:avLst/>
            </a:prstGeom>
            <a:noFill/>
            <a:ln w="19050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ln w="28575">
                  <a:solidFill>
                    <a:srgbClr val="7030A0"/>
                  </a:solidFill>
                </a:ln>
                <a:latin typeface="굴림" charset="-127"/>
                <a:ea typeface="굴림" charset="-127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9475" y="293688"/>
            <a:ext cx="1484313" cy="1144587"/>
          </a:xfrm>
          <a:prstGeom prst="rect">
            <a:avLst/>
          </a:prstGeom>
          <a:noFill/>
          <a:ln w="317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13" name="Rectangle 5"/>
          <p:cNvSpPr>
            <a:spLocks noChangeArrowheads="1"/>
          </p:cNvSpPr>
          <p:nvPr userDrawn="1"/>
        </p:nvSpPr>
        <p:spPr bwMode="auto">
          <a:xfrm>
            <a:off x="0" y="0"/>
            <a:ext cx="9161463" cy="28575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pic>
        <p:nvPicPr>
          <p:cNvPr id="14" name="Picture 45" descr="Logo_KSTAR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410499"/>
            <a:ext cx="1928794" cy="4822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15" name="Rectangle 38"/>
          <p:cNvSpPr>
            <a:spLocks noChangeArrowheads="1"/>
          </p:cNvSpPr>
          <p:nvPr userDrawn="1"/>
        </p:nvSpPr>
        <p:spPr bwMode="auto">
          <a:xfrm>
            <a:off x="5000628" y="28553"/>
            <a:ext cx="4143372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ko-KR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HY헤드라인M" pitchFamily="18" charset="-127"/>
              </a:rPr>
              <a:t>Korea Superconducting </a:t>
            </a:r>
            <a:r>
              <a:rPr lang="en-US" altLang="ko-KR" sz="1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HY헤드라인M" pitchFamily="18" charset="-127"/>
              </a:rPr>
              <a:t>Tokamak</a:t>
            </a:r>
            <a:r>
              <a:rPr lang="en-US" altLang="ko-KR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HY헤드라인M" pitchFamily="18" charset="-127"/>
              </a:rPr>
              <a:t> Advanced Research</a:t>
            </a:r>
            <a:endParaRPr kumimoji="0" lang="en-US" altLang="ko-KR" sz="1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ea typeface="HY헤드라인M" pitchFamily="18" charset="-127"/>
            </a:endParaRPr>
          </a:p>
        </p:txBody>
      </p:sp>
      <p:pic>
        <p:nvPicPr>
          <p:cNvPr id="16" name="Picture 338" descr="DSC_7517"/>
          <p:cNvPicPr>
            <a:picLocks noChangeAspect="1" noChangeArrowheads="1"/>
          </p:cNvPicPr>
          <p:nvPr userDrawn="1"/>
        </p:nvPicPr>
        <p:blipFill>
          <a:blip r:embed="rId8" cstate="print">
            <a:duotone>
              <a:srgbClr val="94B6D2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3635710" y="294781"/>
            <a:ext cx="3284779" cy="114300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 w="317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07157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82096-325C-4D6F-8FAF-AA04E9C3F86B}" type="datetime1">
              <a:rPr lang="ko-KR" altLang="en-US"/>
              <a:pPr>
                <a:defRPr/>
              </a:pPr>
              <a:t>2009-07-27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85F32-32CE-4441-8AD8-FE7FCD3E03D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0" y="95267"/>
            <a:ext cx="9144000" cy="7857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0" y="95267"/>
            <a:ext cx="9144000" cy="7857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0" y="95267"/>
            <a:ext cx="9144000" cy="7857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07157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  <a:defRPr/>
            </a:pPr>
            <a:fld id="{6A482096-325C-4D6F-8FAF-AA04E9C3F86B}" type="datetime1">
              <a:rPr kumimoji="1" lang="ko-KR" altLang="en-US" sz="2400" kern="1200">
                <a:solidFill>
                  <a:srgbClr val="1F497D"/>
                </a:solidFill>
                <a:latin typeface="HY헤드라인M" pitchFamily="18" charset="-127"/>
                <a:ea typeface="HY헤드라인M" pitchFamily="18" charset="-127"/>
                <a:cs typeface="+mn-cs"/>
              </a:rPr>
              <a:pPr algn="ctr" rtl="0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t>2009-07-27</a:t>
            </a:fld>
            <a:endParaRPr kumimoji="1" lang="ko-KR" altLang="en-US" sz="2400" kern="1200">
              <a:solidFill>
                <a:srgbClr val="1F497D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2400" kern="1200">
              <a:solidFill>
                <a:srgbClr val="1F497D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 latinLnBrk="1">
              <a:spcBef>
                <a:spcPct val="0"/>
              </a:spcBef>
              <a:spcAft>
                <a:spcPct val="0"/>
              </a:spcAft>
              <a:defRPr/>
            </a:pPr>
            <a:fld id="{94685F32-32CE-4441-8AD8-FE7FCD3E03D6}" type="slidenum">
              <a:rPr kumimoji="1" lang="ko-KR" altLang="en-US" sz="1400" b="1" kern="1200">
                <a:solidFill>
                  <a:srgbClr val="FFFF99"/>
                </a:solidFill>
                <a:latin typeface="HY헤드라인M" pitchFamily="18" charset="-127"/>
                <a:ea typeface="HY헤드라인M" pitchFamily="18" charset="-127"/>
                <a:cs typeface="+mn-cs"/>
              </a:rPr>
              <a:pPr algn="r" rtl="0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ko-KR" altLang="en-US" sz="1400" b="1" kern="1200">
              <a:solidFill>
                <a:srgbClr val="FFFF99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7A895923-4834-47B3-8001-58EBF6A625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E1A93C4D-E190-459C-89AB-F7568D41F7DE}" type="datetimeFigureOut">
              <a:rPr lang="ko-KR" altLang="en-US" smtClean="0"/>
              <a:pPr/>
              <a:t>2009-07-27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7A895923-4834-47B3-8001-58EBF6A625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0" y="92370"/>
            <a:ext cx="9144000" cy="7857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0" y="92370"/>
            <a:ext cx="9144000" cy="7857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0" y="92370"/>
            <a:ext cx="9144000" cy="7857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0" y="92370"/>
            <a:ext cx="9144000" cy="7857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7A895923-4834-47B3-8001-58EBF6A625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8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003F77"/>
              </a:gs>
              <a:gs pos="50000">
                <a:srgbClr val="005FAD"/>
              </a:gs>
              <a:gs pos="100000">
                <a:srgbClr val="0072CE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 latinLnBrk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endParaRPr kumimoji="1" lang="ko-KR" altLang="en-US" sz="2800" kern="1200" dirty="0">
              <a:solidFill>
                <a:srgbClr val="FFFFCC"/>
              </a:solidFill>
              <a:latin typeface="Tahoma" pitchFamily="34" charset="0"/>
              <a:ea typeface="HY헤드라인M" pitchFamily="18" charset="-127"/>
              <a:cs typeface="+mn-cs"/>
            </a:endParaRPr>
          </a:p>
        </p:txBody>
      </p:sp>
      <p:pic>
        <p:nvPicPr>
          <p:cNvPr id="11" name="Picture 20" descr="kstar_soft_lo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42488" y="6524463"/>
            <a:ext cx="1291243" cy="32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텍스트 개체 틀 2"/>
          <p:cNvSpPr txBox="1">
            <a:spLocks/>
          </p:cNvSpPr>
          <p:nvPr userDrawn="1"/>
        </p:nvSpPr>
        <p:spPr>
          <a:xfrm>
            <a:off x="0" y="0"/>
            <a:ext cx="4429124" cy="214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l" rtl="0" latinLnBrk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altLang="ko-KR" sz="1000" b="1" i="1" kern="1200" dirty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/>
                <a:cs typeface="Arial" pitchFamily="34" charset="0"/>
              </a:rPr>
              <a:t>2009 KSTAR PAC Meeting, March 5 ~ 6 2009, </a:t>
            </a:r>
            <a:r>
              <a:rPr lang="en-US" altLang="ko-KR" sz="1000" b="1" i="1" kern="1200" dirty="0" err="1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/>
                <a:cs typeface="Arial" pitchFamily="34" charset="0"/>
              </a:rPr>
              <a:t>Daejeon</a:t>
            </a:r>
            <a:r>
              <a:rPr lang="en-US" altLang="ko-KR" sz="1000" b="1" i="1" kern="1200" dirty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/>
                <a:cs typeface="Arial" pitchFamily="34" charset="0"/>
              </a:rPr>
              <a:t>, Korea</a:t>
            </a:r>
            <a:endParaRPr lang="ko-KR" altLang="en-US" sz="1000" b="1" i="1" kern="1200" dirty="0">
              <a:solidFill>
                <a:srgbClr val="9BBB59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/>
              <a:cs typeface="Arial" pitchFamily="34" charset="0"/>
            </a:endParaRPr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5000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FFFF99"/>
                </a:solidFill>
              </a:defRPr>
            </a:lvl1pPr>
          </a:lstStyle>
          <a:p>
            <a:pPr rtl="0" fontAlgn="base" latinLnBrk="1">
              <a:spcBef>
                <a:spcPct val="0"/>
              </a:spcBef>
              <a:spcAft>
                <a:spcPct val="0"/>
              </a:spcAft>
            </a:pPr>
            <a:fld id="{57770BBE-A4E9-47B3-A5E5-BAC4DCFC5D16}" type="slidenum">
              <a:rPr kumimoji="1" lang="ko-KR" altLang="en-US" kern="1200" smtClean="0">
                <a:latin typeface="HY헤드라인M" pitchFamily="18" charset="-127"/>
                <a:ea typeface="HY헤드라인M" pitchFamily="18" charset="-127"/>
                <a:cs typeface="+mn-cs"/>
              </a:rPr>
              <a:pPr rtl="0" fontAlgn="base" latinLnBrk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 kern="1200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6" r:id="rId3"/>
    <p:sldLayoutId id="2147483767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ransition>
    <p:wipe dir="r"/>
  </p:transition>
  <p:hf hdr="0" dt="0"/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bg1"/>
          </a:solidFill>
          <a:latin typeface="Tahoma" pitchFamily="34" charset="0"/>
          <a:ea typeface="+mj-ea"/>
          <a:cs typeface="Tahoma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None/>
        <a:defRPr sz="9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8" descr="kstar_soft_lo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32" y="6588600"/>
            <a:ext cx="1026266" cy="25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8"/>
          <p:cNvSpPr txBox="1">
            <a:spLocks noChangeArrowheads="1"/>
          </p:cNvSpPr>
          <p:nvPr/>
        </p:nvSpPr>
        <p:spPr bwMode="auto">
          <a:xfrm>
            <a:off x="0" y="0"/>
            <a:ext cx="9144000" cy="900000"/>
          </a:xfrm>
          <a:prstGeom prst="rect">
            <a:avLst/>
          </a:prstGeom>
          <a:gradFill flip="none" rotWithShape="1">
            <a:gsLst>
              <a:gs pos="0">
                <a:srgbClr val="003F77"/>
              </a:gs>
              <a:gs pos="50000">
                <a:srgbClr val="005FAD"/>
              </a:gs>
              <a:gs pos="100000">
                <a:srgbClr val="0072CE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 latinLnBrk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endParaRPr kumimoji="1" lang="ko-KR" altLang="en-US" sz="2800" kern="1200" dirty="0">
              <a:solidFill>
                <a:srgbClr val="FFFFCC"/>
              </a:solidFill>
              <a:latin typeface="Tahoma" pitchFamily="34" charset="0"/>
              <a:ea typeface="HY헤드라인M" pitchFamily="18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05518" y="6572272"/>
            <a:ext cx="438514" cy="285752"/>
          </a:xfrm>
          <a:prstGeom prst="rect">
            <a:avLst/>
          </a:prstGeom>
        </p:spPr>
        <p:txBody>
          <a:bodyPr anchor="ctr"/>
          <a:lstStyle>
            <a:lvl1pPr algn="ctr">
              <a:defRPr sz="1100"/>
            </a:lvl1pPr>
            <a:extLst/>
          </a:lstStyle>
          <a:p>
            <a:fld id="{7A895923-4834-47B3-8001-58EBF6A6257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11" name="직선 연결선 10"/>
          <p:cNvCxnSpPr/>
          <p:nvPr userDrawn="1"/>
        </p:nvCxnSpPr>
        <p:spPr>
          <a:xfrm>
            <a:off x="0" y="657227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 rot="5400000">
            <a:off x="889892" y="6715136"/>
            <a:ext cx="2857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 rot="5400000">
            <a:off x="8556212" y="6715136"/>
            <a:ext cx="2857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2781747" y="6581025"/>
            <a:ext cx="3898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EPICS Meeting in NFRI, July 27 ~ 29, 2009, </a:t>
            </a:r>
            <a:r>
              <a:rPr lang="en-US" altLang="ko-KR" sz="1050" i="1" baseline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Daejeon</a:t>
            </a:r>
            <a:r>
              <a:rPr lang="en-US" altLang="ko-KR" sz="105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in Korea</a:t>
            </a:r>
            <a:endParaRPr lang="ko-KR" altLang="en-US" sz="1050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77" r:id="rId3"/>
    <p:sldLayoutId id="2147483778" r:id="rId4"/>
    <p:sldLayoutId id="2147483779" r:id="rId5"/>
    <p:sldLayoutId id="2147483780" r:id="rId6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slide" Target="slide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slide" Target="slide17.xml"/><Relationship Id="rId5" Type="http://schemas.openxmlformats.org/officeDocument/2006/relationships/image" Target="../media/image28.jpeg"/><Relationship Id="rId10" Type="http://schemas.openxmlformats.org/officeDocument/2006/relationships/slide" Target="slide16.xml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slide" Target="slide15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7.jpe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image" Target="../media/image35.jpeg"/><Relationship Id="rId10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5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18" Type="http://schemas.openxmlformats.org/officeDocument/2006/relationships/image" Target="../media/image6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9.jpeg"/><Relationship Id="rId20" Type="http://schemas.openxmlformats.org/officeDocument/2006/relationships/slide" Target="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jpeg"/><Relationship Id="rId9" Type="http://schemas.openxmlformats.org/officeDocument/2006/relationships/image" Target="../media/image52.emf"/><Relationship Id="rId1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5.png"/><Relationship Id="rId21" Type="http://schemas.openxmlformats.org/officeDocument/2006/relationships/image" Target="../media/image83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hyperlink" Target="http://www.aps.anl.gov/epics/index.php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85720" y="4041601"/>
            <a:ext cx="885828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ct val="30000"/>
              </a:spcBef>
            </a:pPr>
            <a:r>
              <a:rPr lang="en-US" altLang="ko-KR" sz="2400" b="1" i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Mikyung Park</a:t>
            </a:r>
          </a:p>
          <a:p>
            <a:pPr algn="ctr">
              <a:lnSpc>
                <a:spcPct val="105000"/>
              </a:lnSpc>
              <a:spcBef>
                <a:spcPct val="30000"/>
              </a:spcBef>
            </a:pPr>
            <a:r>
              <a:rPr lang="en-US" altLang="ko-KR" sz="2000" b="1" i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On behalf of KSTAR Control Team</a:t>
            </a:r>
          </a:p>
          <a:p>
            <a:pPr algn="ctr">
              <a:lnSpc>
                <a:spcPct val="105000"/>
              </a:lnSpc>
              <a:spcBef>
                <a:spcPct val="30000"/>
              </a:spcBef>
            </a:pPr>
            <a:endParaRPr lang="en-US" altLang="ko-KR" b="1" i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05000"/>
              </a:lnSpc>
              <a:spcBef>
                <a:spcPct val="30000"/>
              </a:spcBef>
            </a:pPr>
            <a:r>
              <a:rPr lang="en-US" altLang="ko-KR" b="1" i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July 27, 2009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214282" y="2105561"/>
            <a:ext cx="892971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altLang="ko-K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ahoma" pitchFamily="34" charset="0"/>
                <a:cs typeface="Tahoma" pitchFamily="34" charset="0"/>
              </a:rPr>
              <a:t>Implementation</a:t>
            </a:r>
            <a:r>
              <a:rPr lang="ko-KR" alt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ahoma" pitchFamily="34" charset="0"/>
                <a:cs typeface="Tahoma" pitchFamily="34" charset="0"/>
              </a:rPr>
              <a:t>and Current Status of KSTAR Control System</a:t>
            </a:r>
            <a:endParaRPr lang="ko-KR" alt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71546"/>
            <a:ext cx="8072494" cy="545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0" y="142875"/>
            <a:ext cx="9144000" cy="66675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Tahoma" pitchFamily="34" charset="0"/>
              </a:rPr>
              <a:t>  Central Controller _ Functional Block 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11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0" y="142875"/>
            <a:ext cx="9144000" cy="66675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Tahoma" pitchFamily="34" charset="0"/>
              </a:rPr>
              <a:t>  Plasma</a:t>
            </a:r>
            <a:r>
              <a:rPr kumimoji="0" lang="en-US" altLang="ko-KR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Tahoma" pitchFamily="34" charset="0"/>
              </a:rPr>
              <a:t> Control System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Tahoma" pitchFamily="34" charset="0"/>
            </a:endParaRPr>
          </a:p>
        </p:txBody>
      </p:sp>
      <p:pic>
        <p:nvPicPr>
          <p:cNvPr id="5" name="그림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85992"/>
            <a:ext cx="550072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6500826" y="2357430"/>
            <a:ext cx="235745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marL="90488" indent="-90488" algn="l">
              <a:buSzPct val="70000"/>
              <a:buFont typeface="Wingdings" pitchFamily="2" charset="2"/>
              <a:buChar char="l"/>
            </a:pPr>
            <a:r>
              <a:rPr lang="en-US" altLang="ko-KR" sz="1600" b="1" dirty="0" smtClean="0">
                <a:latin typeface="+mn-ea"/>
                <a:ea typeface="+mn-ea"/>
              </a:rPr>
              <a:t> Magnetic </a:t>
            </a:r>
            <a:r>
              <a:rPr lang="en-US" altLang="ko-KR" sz="1600" b="1" dirty="0">
                <a:latin typeface="+mn-ea"/>
                <a:ea typeface="+mn-ea"/>
              </a:rPr>
              <a:t>Control </a:t>
            </a:r>
          </a:p>
          <a:p>
            <a:pPr marL="179388" algn="l">
              <a:buFont typeface="Arial" pitchFamily="34" charset="0"/>
              <a:buChar char="•"/>
            </a:pPr>
            <a:r>
              <a:rPr lang="en-US" altLang="ko-KR" sz="1400" b="1" dirty="0">
                <a:latin typeface="+mn-ea"/>
                <a:ea typeface="+mn-ea"/>
              </a:rPr>
              <a:t>PF current</a:t>
            </a:r>
          </a:p>
          <a:p>
            <a:pPr marL="179388" algn="l">
              <a:buFont typeface="Arial" pitchFamily="34" charset="0"/>
              <a:buChar char="•"/>
            </a:pPr>
            <a:r>
              <a:rPr lang="en-US" altLang="ko-KR" sz="1400" b="1" dirty="0">
                <a:latin typeface="+mn-ea"/>
                <a:ea typeface="+mn-ea"/>
              </a:rPr>
              <a:t>Plasma current</a:t>
            </a:r>
          </a:p>
          <a:p>
            <a:pPr marL="179388" algn="l">
              <a:buFont typeface="Arial" pitchFamily="34" charset="0"/>
              <a:buChar char="•"/>
            </a:pPr>
            <a:r>
              <a:rPr lang="en-US" altLang="ko-KR" sz="1400" b="1" dirty="0">
                <a:latin typeface="+mn-ea"/>
                <a:ea typeface="+mn-ea"/>
              </a:rPr>
              <a:t>Plasma </a:t>
            </a:r>
            <a:r>
              <a:rPr lang="en-US" altLang="ko-KR" sz="1400" b="1" dirty="0" smtClean="0">
                <a:latin typeface="+mn-ea"/>
                <a:ea typeface="+mn-ea"/>
              </a:rPr>
              <a:t>radial position</a:t>
            </a:r>
            <a:endParaRPr lang="en-US" altLang="ko-KR" sz="1400" b="1" dirty="0">
              <a:latin typeface="+mn-ea"/>
              <a:ea typeface="+mn-ea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57158" y="1000108"/>
            <a:ext cx="8501122" cy="1214446"/>
          </a:xfrm>
          <a:prstGeom prst="round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bIns="216000" rtlCol="0" anchor="ctr"/>
          <a:lstStyle/>
          <a:p>
            <a:pPr algn="l" defTabSz="914400" latinLnBrk="0">
              <a:lnSpc>
                <a:spcPts val="1500"/>
              </a:lnSpc>
              <a:buSzPct val="90000"/>
            </a:pPr>
            <a:endParaRPr lang="en-US" altLang="ko-KR" sz="1400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9388" indent="-179388" algn="l" latinLnBrk="0">
              <a:lnSpc>
                <a:spcPts val="1500"/>
              </a:lnSpc>
              <a:buSzPct val="70000"/>
              <a:buFont typeface="Wingdings" pitchFamily="2" charset="2"/>
              <a:buChar char="l"/>
            </a:pPr>
            <a:r>
              <a:rPr lang="en-US" altLang="ko-KR" sz="14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Goal </a:t>
            </a: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: to generate plasmas by reloadable &amp; reproducible actuator scenarios</a:t>
            </a:r>
          </a:p>
          <a:p>
            <a:pPr marL="179388" indent="-179388" algn="l" latinLnBrk="0">
              <a:lnSpc>
                <a:spcPts val="1500"/>
              </a:lnSpc>
              <a:buSzPct val="70000"/>
            </a:pP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          to maintain the plasma by active feedback </a:t>
            </a:r>
          </a:p>
          <a:p>
            <a:pPr marL="179388" indent="-179388" latinLnBrk="0">
              <a:lnSpc>
                <a:spcPts val="1500"/>
              </a:lnSpc>
              <a:buSzPct val="70000"/>
              <a:buFont typeface="Wingdings" pitchFamily="2" charset="2"/>
              <a:buChar char="l"/>
            </a:pPr>
            <a:r>
              <a:rPr lang="en-US" altLang="ko-K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Real-time feedback control on </a:t>
            </a:r>
            <a:r>
              <a:rPr lang="en-US" altLang="ko-KR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Ip</a:t>
            </a:r>
            <a:r>
              <a:rPr lang="en-US" altLang="ko-K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altLang="ko-KR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Rz</a:t>
            </a:r>
            <a:endParaRPr lang="en-US" altLang="ko-KR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9388" indent="-179388" latinLnBrk="0">
              <a:lnSpc>
                <a:spcPts val="1500"/>
              </a:lnSpc>
              <a:buSzPct val="70000"/>
              <a:buFont typeface="Wingdings" pitchFamily="2" charset="2"/>
              <a:buChar char="l"/>
            </a:pP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Developed as a US-KSTAR collaboration</a:t>
            </a:r>
          </a:p>
          <a:p>
            <a:pPr marL="179388" indent="-179388" latinLnBrk="0">
              <a:lnSpc>
                <a:spcPts val="1500"/>
              </a:lnSpc>
              <a:buSzPct val="70000"/>
              <a:buFont typeface="Wingdings" pitchFamily="2" charset="2"/>
              <a:buChar char="l"/>
            </a:pPr>
            <a:r>
              <a:rPr lang="en-US" altLang="ko-K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Sensors : 82 magnetic diagnostics,1 </a:t>
            </a:r>
            <a:r>
              <a:rPr lang="en-US" altLang="ko-KR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altLang="ko-K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mm-wave interferometer</a:t>
            </a:r>
          </a:p>
          <a:p>
            <a:pPr marL="179388" indent="-179388" latinLnBrk="0">
              <a:lnSpc>
                <a:spcPts val="1500"/>
              </a:lnSpc>
              <a:buSzPct val="70000"/>
              <a:buFont typeface="Wingdings" pitchFamily="2" charset="2"/>
              <a:buChar char="l"/>
            </a:pPr>
            <a:r>
              <a:rPr lang="en-US" altLang="ko-K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Actuators : 7 sets of PF Power Supply, a Gas control</a:t>
            </a:r>
          </a:p>
        </p:txBody>
      </p:sp>
      <p:sp>
        <p:nvSpPr>
          <p:cNvPr id="10" name="모서리가 둥근 직사각형 9"/>
          <p:cNvSpPr/>
          <p:nvPr/>
        </p:nvSpPr>
        <p:spPr>
          <a:xfrm>
            <a:off x="1643042" y="2357430"/>
            <a:ext cx="4714896" cy="2428892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1643042" y="4786341"/>
            <a:ext cx="4714896" cy="1714493"/>
          </a:xfrm>
          <a:prstGeom prst="roundRect">
            <a:avLst/>
          </a:prstGeom>
          <a:noFill/>
          <a:ln>
            <a:solidFill>
              <a:srgbClr val="CC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6500826" y="4572008"/>
            <a:ext cx="235745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marL="90488" indent="-90488" algn="l">
              <a:buSzPct val="70000"/>
              <a:buFont typeface="Wingdings" pitchFamily="2" charset="2"/>
              <a:buChar char="l"/>
            </a:pPr>
            <a:r>
              <a:rPr lang="en-US" altLang="ko-KR" sz="1600" b="1" dirty="0" smtClean="0">
                <a:latin typeface="+mn-ea"/>
                <a:ea typeface="+mn-ea"/>
              </a:rPr>
              <a:t> Kinetic </a:t>
            </a:r>
            <a:r>
              <a:rPr lang="en-US" altLang="ko-KR" sz="1600" b="1" dirty="0">
                <a:latin typeface="+mn-ea"/>
                <a:ea typeface="+mn-ea"/>
              </a:rPr>
              <a:t>Control </a:t>
            </a:r>
          </a:p>
          <a:p>
            <a:pPr marL="179388" algn="l">
              <a:buFont typeface="Arial" pitchFamily="34" charset="0"/>
              <a:buChar char="•"/>
            </a:pPr>
            <a:r>
              <a:rPr lang="en-US" altLang="ko-KR" sz="1400" b="1" dirty="0" smtClean="0">
                <a:latin typeface="+mn-ea"/>
                <a:ea typeface="+mn-ea"/>
              </a:rPr>
              <a:t>Pre-fill fueling</a:t>
            </a:r>
            <a:endParaRPr lang="en-US" altLang="ko-KR" sz="1400" b="1" dirty="0">
              <a:latin typeface="+mn-ea"/>
              <a:ea typeface="+mn-ea"/>
            </a:endParaRPr>
          </a:p>
          <a:p>
            <a:pPr marL="179388" algn="l">
              <a:buFont typeface="Arial" pitchFamily="34" charset="0"/>
              <a:buChar char="•"/>
            </a:pPr>
            <a:r>
              <a:rPr lang="en-US" altLang="ko-KR" sz="1400" b="1" dirty="0" smtClean="0">
                <a:latin typeface="+mn-ea"/>
                <a:ea typeface="+mn-ea"/>
              </a:rPr>
              <a:t>Line-integrated </a:t>
            </a:r>
          </a:p>
          <a:p>
            <a:pPr marL="179388" algn="l"/>
            <a:r>
              <a:rPr lang="en-US" altLang="ko-KR" sz="1400" b="1" dirty="0" smtClean="0">
                <a:latin typeface="+mn-ea"/>
                <a:ea typeface="+mn-ea"/>
              </a:rPr>
              <a:t>  electron density</a:t>
            </a:r>
            <a:endParaRPr lang="en-US" altLang="ko-KR" sz="1600" b="1" dirty="0">
              <a:latin typeface="+mn-ea"/>
              <a:ea typeface="+mn-ea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255630" y="4065816"/>
            <a:ext cx="64294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marL="90488" indent="-90488" algn="l">
              <a:buSzPct val="70000"/>
            </a:pPr>
            <a:r>
              <a:rPr lang="en-US" altLang="ko-KR" sz="1100" b="1" dirty="0" smtClean="0">
                <a:latin typeface="+mn-ea"/>
                <a:ea typeface="+mn-ea"/>
              </a:rPr>
              <a:t>(82 CH)</a:t>
            </a:r>
            <a:endParaRPr lang="en-US" altLang="ko-KR" sz="1050" b="1" dirty="0">
              <a:latin typeface="+mn-ea"/>
              <a:ea typeface="+mn-ea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4304614" y="4841432"/>
            <a:ext cx="64294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marL="90488" indent="-90488" algn="l">
              <a:buSzPct val="70000"/>
            </a:pPr>
            <a:r>
              <a:rPr lang="en-US" altLang="ko-KR" sz="1100" b="1" dirty="0" smtClean="0">
                <a:solidFill>
                  <a:srgbClr val="C00000"/>
                </a:solidFill>
                <a:latin typeface="+mn-ea"/>
                <a:ea typeface="+mn-ea"/>
              </a:rPr>
              <a:t>(1 CH)</a:t>
            </a:r>
            <a:endParaRPr lang="en-US" altLang="ko-KR" sz="1050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15" name="실행 단추: 뒤로 또는 이전 14">
            <a:hlinkClick r:id="rId3" action="ppaction://hlinksldjump" highlightClick="1"/>
          </p:cNvPr>
          <p:cNvSpPr/>
          <p:nvPr/>
        </p:nvSpPr>
        <p:spPr>
          <a:xfrm>
            <a:off x="8858280" y="6357958"/>
            <a:ext cx="142876" cy="14287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12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0" y="142875"/>
            <a:ext cx="9144000" cy="66675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Tahoma" pitchFamily="34" charset="0"/>
              </a:rPr>
              <a:t>  Time &amp; Synchronization System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Tahoma" pitchFamily="34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57158" y="1000108"/>
            <a:ext cx="8460302" cy="3071834"/>
          </a:xfrm>
          <a:prstGeom prst="round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36000" rtlCol="0" anchor="t"/>
          <a:lstStyle/>
          <a:p>
            <a:pPr marR="0" lvl="0" algn="l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altLang="ko-KR" sz="16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F</a:t>
            </a:r>
            <a:r>
              <a:rPr kumimoji="0" lang="en-US" altLang="ko-KR" sz="16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unctions</a:t>
            </a:r>
            <a:endParaRPr kumimoji="0" lang="en-US" altLang="ko-KR" sz="1600" b="1" kern="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58775" lvl="0" indent="-90488" algn="l" defTabSz="914400" latinLnBrk="0">
              <a:buFont typeface="Arial" pitchFamily="34" charset="0"/>
              <a:buChar char="•"/>
            </a:pPr>
            <a:r>
              <a:rPr kumimoji="0"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Providing accurate trigger </a:t>
            </a:r>
            <a:r>
              <a:rPr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signals for </a:t>
            </a:r>
            <a:r>
              <a:rPr lang="en-US" altLang="ko-KR" sz="16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synchronized operation</a:t>
            </a:r>
            <a:endParaRPr kumimoji="0" lang="en-US" altLang="ko-KR" sz="1600" kern="0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58775" marR="0" lvl="0" indent="-90488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All the systems operated with </a:t>
            </a:r>
            <a:r>
              <a:rPr lang="en-US" altLang="ko-KR" sz="16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the </a:t>
            </a:r>
            <a:r>
              <a:rPr kumimoji="0" lang="en-US" altLang="ko-KR" sz="16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same time referenced </a:t>
            </a:r>
            <a:r>
              <a:rPr lang="en-US" altLang="ko-KR" sz="16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to the</a:t>
            </a:r>
            <a:r>
              <a:rPr kumimoji="0" lang="en-US" altLang="ko-KR" sz="16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GPS time</a:t>
            </a:r>
            <a:r>
              <a:rPr kumimoji="0" lang="en-US" altLang="ko-KR" sz="16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58775" marR="0" lvl="0" indent="-90488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Providing </a:t>
            </a:r>
            <a:r>
              <a:rPr kumimoji="0" lang="en-US" altLang="ko-KR" sz="16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sampling clock </a:t>
            </a:r>
            <a:r>
              <a:rPr kumimoji="0"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signals for DAQ systems</a:t>
            </a:r>
          </a:p>
          <a:p>
            <a:pPr marR="0" lvl="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"/>
              <a:tabLst/>
              <a:defRPr/>
            </a:pPr>
            <a:endParaRPr kumimoji="0" lang="en-US" altLang="ko-KR" sz="300" kern="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R="0" lvl="0" algn="l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altLang="ko-KR" sz="16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F</a:t>
            </a:r>
            <a:r>
              <a:rPr kumimoji="0" lang="en-US" altLang="ko-KR" sz="16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eatures </a:t>
            </a:r>
            <a:endParaRPr kumimoji="0" lang="en-US" altLang="ko-KR" sz="1600" b="1" kern="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58775" marR="0" lvl="0" indent="-90488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Timing Accuracy : </a:t>
            </a:r>
            <a:r>
              <a:rPr kumimoji="0" lang="en-US" altLang="ko-KR" sz="1600" kern="0" dirty="0" smtClean="0">
                <a:solidFill>
                  <a:srgbClr val="CC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5</a:t>
            </a:r>
            <a:r>
              <a:rPr kumimoji="0" lang="en-US" altLang="ko-KR" sz="1600" kern="0" dirty="0" smtClean="0">
                <a:solidFill>
                  <a:srgbClr val="CC00FF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m</a:t>
            </a:r>
            <a:r>
              <a:rPr kumimoji="0" lang="en-US" altLang="ko-KR" sz="1600" kern="0" dirty="0" smtClean="0">
                <a:solidFill>
                  <a:srgbClr val="CC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sec</a:t>
            </a:r>
            <a:r>
              <a:rPr kumimoji="0"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-&gt; </a:t>
            </a:r>
            <a:r>
              <a:rPr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will be improved up to </a:t>
            </a:r>
            <a:r>
              <a:rPr lang="en-US" altLang="ko-KR" sz="1600" kern="0" dirty="0" smtClean="0">
                <a:solidFill>
                  <a:srgbClr val="CC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100ns</a:t>
            </a:r>
            <a:r>
              <a:rPr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in the next version.</a:t>
            </a:r>
            <a:endParaRPr kumimoji="0" lang="en-US" altLang="ko-KR" sz="1600" kern="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58775" marR="0" lvl="0" indent="-90488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Hardware : </a:t>
            </a:r>
            <a:r>
              <a:rPr kumimoji="0" lang="en-US" altLang="ko-KR" sz="16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PMC</a:t>
            </a:r>
            <a:r>
              <a:rPr kumimoji="0"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(</a:t>
            </a:r>
            <a:r>
              <a:rPr kumimoji="0" lang="en-US" altLang="ko-KR" sz="16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PCIbus</a:t>
            </a:r>
            <a:r>
              <a:rPr kumimoji="0"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Mezzanine Card) using 33/66MHz, 64-bit PCI bus</a:t>
            </a:r>
          </a:p>
          <a:p>
            <a:pPr marL="628650" indent="-90488" algn="l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Wingdings 3"/>
              </a:rPr>
              <a:t> </a:t>
            </a:r>
            <a:r>
              <a:rPr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Platform-independent  : </a:t>
            </a:r>
            <a:r>
              <a:rPr lang="en-US" altLang="ko-KR" sz="16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can be used in any platform using PCI bus</a:t>
            </a:r>
            <a:endParaRPr kumimoji="0" lang="en-US" altLang="ko-KR" sz="1600" kern="0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58775" indent="-90488" algn="l" fontAlgn="auto" latinLnBrk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Multiple outputs of trigger and clock : 4 independent triggers and clocks per a board</a:t>
            </a:r>
          </a:p>
          <a:p>
            <a:pPr marL="358775" indent="-90488" algn="l" fontAlgn="auto" latinLnBrk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ko-KR" sz="16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Waveform-type triggering </a:t>
            </a:r>
            <a:r>
              <a:rPr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: one trigger &amp; clock output with </a:t>
            </a:r>
            <a:r>
              <a:rPr lang="en-US" altLang="ko-KR" sz="16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3 different pattern(scenario) </a:t>
            </a:r>
            <a:endParaRPr kumimoji="0" lang="en-US" altLang="ko-KR" sz="1600" kern="0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58775" lvl="0" indent="-90488" algn="l" defTabSz="914400" latinLnBrk="0">
              <a:buFont typeface="Arial" pitchFamily="34" charset="0"/>
              <a:buChar char="•"/>
            </a:pPr>
            <a:r>
              <a:rPr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Integrated in EPICS</a:t>
            </a:r>
            <a:endParaRPr kumimoji="0" lang="en-US" altLang="ko-KR" sz="1100" kern="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D:\KSTAR\Timing\사진\설치_MPS_20071030\P10301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4407107"/>
            <a:ext cx="2352675" cy="1695450"/>
          </a:xfrm>
          <a:prstGeom prst="rect">
            <a:avLst/>
          </a:prstGeom>
          <a:noFill/>
          <a:ln w="9525">
            <a:solidFill>
              <a:srgbClr val="666699"/>
            </a:solidFill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 bwMode="auto">
          <a:xfrm>
            <a:off x="7272798" y="4463599"/>
            <a:ext cx="828227" cy="1589481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ko-KR" altLang="en-US" sz="2400" b="1" ker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071538" y="4407107"/>
            <a:ext cx="1608540" cy="1985961"/>
            <a:chOff x="1071538" y="4643446"/>
            <a:chExt cx="1608540" cy="1985961"/>
          </a:xfrm>
        </p:grpSpPr>
        <p:pic>
          <p:nvPicPr>
            <p:cNvPr id="11" name="Picture 5" descr="D:\KSTAR\Timing\사진\071120\132_3245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77117" y="4643446"/>
              <a:ext cx="1599448" cy="1599586"/>
            </a:xfrm>
            <a:prstGeom prst="rect">
              <a:avLst/>
            </a:prstGeom>
            <a:noFill/>
            <a:ln w="9525">
              <a:solidFill>
                <a:srgbClr val="666699"/>
              </a:solidFill>
              <a:miter lim="800000"/>
              <a:headEnd/>
              <a:tailEnd/>
            </a:ln>
          </p:spPr>
        </p:pic>
        <p:pic>
          <p:nvPicPr>
            <p:cNvPr id="12" name="Picture 6" descr="D:\KSTAR\Timing\사진\071120\132_3246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71538" y="6278047"/>
              <a:ext cx="1608540" cy="351360"/>
            </a:xfrm>
            <a:prstGeom prst="rect">
              <a:avLst/>
            </a:prstGeom>
            <a:noFill/>
            <a:ln w="9525">
              <a:solidFill>
                <a:srgbClr val="666699"/>
              </a:solidFill>
              <a:miter lim="800000"/>
              <a:headEnd/>
              <a:tailEnd/>
            </a:ln>
          </p:spPr>
        </p:pic>
      </p:grpSp>
      <p:sp>
        <p:nvSpPr>
          <p:cNvPr id="13" name="직사각형 12"/>
          <p:cNvSpPr/>
          <p:nvPr/>
        </p:nvSpPr>
        <p:spPr bwMode="auto">
          <a:xfrm>
            <a:off x="1118291" y="6105107"/>
            <a:ext cx="1476887" cy="184920"/>
          </a:xfrm>
          <a:prstGeom prst="rect">
            <a:avLst/>
          </a:prstGeom>
          <a:noFill/>
          <a:ln w="19050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ko-KR" altLang="en-US" sz="1300" b="1" ker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 bwMode="auto">
          <a:xfrm>
            <a:off x="2214546" y="4944786"/>
            <a:ext cx="182082" cy="710101"/>
          </a:xfrm>
          <a:prstGeom prst="rect">
            <a:avLst/>
          </a:prstGeom>
          <a:noFill/>
          <a:ln w="19050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ko-KR" altLang="en-US" sz="1300" b="1" ker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1240062" y="5192924"/>
            <a:ext cx="107702" cy="357191"/>
          </a:xfrm>
          <a:prstGeom prst="rect">
            <a:avLst/>
          </a:prstGeom>
          <a:noFill/>
          <a:ln w="19050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ko-KR" altLang="en-US" sz="1300" b="1" ker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30276" y="5079281"/>
            <a:ext cx="7745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Timing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Board</a:t>
            </a:r>
            <a:endParaRPr kumimoji="0" lang="ko-KR" altLang="en-US" sz="1400" b="1" kern="0" dirty="0">
              <a:solidFill>
                <a:srgbClr val="C00000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17" name="Picture 2" descr="D:\KSTAR\Timing\본제품개발\2차\개발자료\사진\IMG_0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4407107"/>
            <a:ext cx="2143140" cy="1428760"/>
          </a:xfrm>
          <a:prstGeom prst="rect">
            <a:avLst/>
          </a:prstGeom>
          <a:noFill/>
          <a:ln w="9525">
            <a:solidFill>
              <a:srgbClr val="6666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오른쪽 화살표 17"/>
          <p:cNvSpPr/>
          <p:nvPr/>
        </p:nvSpPr>
        <p:spPr>
          <a:xfrm>
            <a:off x="6357950" y="5121488"/>
            <a:ext cx="571504" cy="21431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317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2957497" y="6031129"/>
            <a:ext cx="1228221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300" b="1" kern="0" dirty="0" smtClean="0">
                <a:latin typeface="맑은 고딕" pitchFamily="50" charset="-127"/>
                <a:ea typeface="맑은 고딕" pitchFamily="50" charset="-127"/>
                <a:cs typeface="Arial" pitchFamily="34" charset="0"/>
              </a:rPr>
              <a:t>GPS Receiver</a:t>
            </a:r>
            <a:endParaRPr kumimoji="0" lang="ko-KR" altLang="en-US" sz="1300" b="1" kern="0" dirty="0"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2728894" y="5250074"/>
            <a:ext cx="1327608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300" b="1" kern="0" dirty="0" smtClean="0">
                <a:latin typeface="맑은 고딕" pitchFamily="50" charset="-127"/>
                <a:ea typeface="맑은 고딕" pitchFamily="50" charset="-127"/>
                <a:cs typeface="Arial" pitchFamily="34" charset="0"/>
              </a:rPr>
              <a:t>Optical Switch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6143636" y="6121619"/>
            <a:ext cx="29803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latin typeface="맑은 고딕" pitchFamily="50" charset="-127"/>
                <a:ea typeface="맑은 고딕" pitchFamily="50" charset="-127"/>
                <a:cs typeface="Arial" pitchFamily="34" charset="0"/>
              </a:rPr>
              <a:t>Assembled in a Controller board</a:t>
            </a:r>
            <a:endParaRPr kumimoji="0" lang="ko-KR" altLang="en-US" sz="1400" b="1" kern="0" dirty="0"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5006995" y="4456520"/>
            <a:ext cx="134203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Timing Board</a:t>
            </a:r>
            <a:endParaRPr kumimoji="0" lang="ko-KR" altLang="en-US" sz="1400" b="1" kern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2710964" y="4673807"/>
            <a:ext cx="1476686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300" b="1" kern="0" dirty="0" smtClean="0">
                <a:latin typeface="맑은 고딕" pitchFamily="50" charset="-127"/>
                <a:ea typeface="맑은 고딕" pitchFamily="50" charset="-127"/>
                <a:cs typeface="Arial" pitchFamily="34" charset="0"/>
              </a:rPr>
              <a:t>Timing Network</a:t>
            </a:r>
            <a:endParaRPr kumimoji="0" lang="ko-KR" altLang="en-US" sz="1300" b="1" kern="0" dirty="0"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4" name="오른쪽 화살표 23"/>
          <p:cNvSpPr/>
          <p:nvPr/>
        </p:nvSpPr>
        <p:spPr>
          <a:xfrm>
            <a:off x="2428860" y="5335801"/>
            <a:ext cx="357190" cy="14287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317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오른쪽 화살표 24"/>
          <p:cNvSpPr/>
          <p:nvPr/>
        </p:nvSpPr>
        <p:spPr>
          <a:xfrm>
            <a:off x="2643174" y="6121619"/>
            <a:ext cx="357190" cy="14287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317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오른쪽 화살표 25"/>
          <p:cNvSpPr/>
          <p:nvPr/>
        </p:nvSpPr>
        <p:spPr>
          <a:xfrm>
            <a:off x="842935" y="5302460"/>
            <a:ext cx="357190" cy="14287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317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7" name="오른쪽 화살표 26"/>
          <p:cNvSpPr/>
          <p:nvPr/>
        </p:nvSpPr>
        <p:spPr>
          <a:xfrm>
            <a:off x="2428860" y="4764297"/>
            <a:ext cx="357190" cy="14287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317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실행 단추: 뒤로 또는 이전 27">
            <a:hlinkClick r:id="rId6" action="ppaction://hlinksldjump" highlightClick="1"/>
          </p:cNvPr>
          <p:cNvSpPr/>
          <p:nvPr/>
        </p:nvSpPr>
        <p:spPr>
          <a:xfrm>
            <a:off x="8858280" y="6357958"/>
            <a:ext cx="142876" cy="14287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214282" y="1000108"/>
            <a:ext cx="8643998" cy="178595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144000" rtlCol="0" anchor="t"/>
          <a:lstStyle/>
          <a:p>
            <a:pPr algn="l" latinLnBrk="0">
              <a:lnSpc>
                <a:spcPts val="1500"/>
              </a:lnSpc>
              <a:buSzPct val="70000"/>
              <a:buFont typeface="Wingdings" pitchFamily="2" charset="2"/>
              <a:buChar char="l"/>
            </a:pPr>
            <a:r>
              <a:rPr lang="en-US" altLang="ko-KR" sz="1400" b="1" kern="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altLang="ko-KR" sz="1600" b="1" kern="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KSTAR Operation Stage (long-term) </a:t>
            </a:r>
            <a:r>
              <a:rPr lang="en-US" altLang="ko-KR" sz="1400" b="1" kern="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: </a:t>
            </a: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vacuum pumping, cool-down, current charge-up,</a:t>
            </a:r>
          </a:p>
          <a:p>
            <a:pPr algn="l" latinLnBrk="0">
              <a:lnSpc>
                <a:spcPts val="1500"/>
              </a:lnSpc>
              <a:buSzPct val="70000"/>
            </a:pP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                                                                       plasma experiments, and warm-up, maintenance</a:t>
            </a:r>
            <a:endParaRPr lang="en-US" altLang="ko-KR" sz="1400" kern="0" dirty="0" smtClean="0">
              <a:solidFill>
                <a:srgbClr val="CC00CC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algn="l" latinLnBrk="0">
              <a:lnSpc>
                <a:spcPts val="1500"/>
              </a:lnSpc>
              <a:buSzPct val="70000"/>
              <a:buFont typeface="Wingdings" pitchFamily="2" charset="2"/>
              <a:buChar char="l"/>
            </a:pPr>
            <a:r>
              <a:rPr lang="en-US" altLang="ko-KR" sz="1600" b="1" kern="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Machine Control Operation</a:t>
            </a:r>
          </a:p>
          <a:p>
            <a:pPr marL="179388" algn="l" latinLnBrk="0">
              <a:lnSpc>
                <a:spcPts val="1500"/>
              </a:lnSpc>
              <a:buSzPct val="100000"/>
              <a:buFont typeface="Arial" pitchFamily="34" charset="0"/>
              <a:buChar char="•"/>
            </a:pPr>
            <a:r>
              <a:rPr lang="en-US" altLang="ko-KR" sz="1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Supervising the continuous operation of plant systems properly</a:t>
            </a:r>
          </a:p>
          <a:p>
            <a:pPr marL="179388" algn="l" latinLnBrk="0">
              <a:lnSpc>
                <a:spcPts val="1500"/>
              </a:lnSpc>
              <a:buSzPct val="100000"/>
              <a:buFont typeface="Arial" pitchFamily="34" charset="0"/>
              <a:buChar char="•"/>
            </a:pP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Monitoring the operation status of the entire system</a:t>
            </a:r>
          </a:p>
          <a:p>
            <a:pPr marL="179388" algn="l" latinLnBrk="0">
              <a:lnSpc>
                <a:spcPts val="1000"/>
              </a:lnSpc>
              <a:buSzPct val="100000"/>
              <a:buFont typeface="Arial" pitchFamily="34" charset="0"/>
              <a:buChar char="•"/>
            </a:pPr>
            <a:endParaRPr lang="en-US" altLang="ko-KR" sz="1000" b="1" kern="0" dirty="0" smtClean="0">
              <a:solidFill>
                <a:srgbClr val="FF66FF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algn="l" latinLnBrk="0">
              <a:lnSpc>
                <a:spcPts val="1500"/>
              </a:lnSpc>
              <a:buSzPct val="70000"/>
              <a:buFont typeface="Wingdings" pitchFamily="2" charset="2"/>
              <a:buChar char="l"/>
            </a:pPr>
            <a:r>
              <a:rPr lang="en-US" altLang="ko-KR" sz="1600" b="1" kern="0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altLang="ko-KR" sz="1600" b="1" kern="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Discharge Control Operation</a:t>
            </a:r>
          </a:p>
          <a:p>
            <a:pPr marL="179388" algn="l" latinLnBrk="0">
              <a:lnSpc>
                <a:spcPts val="1500"/>
              </a:lnSpc>
              <a:buSzPct val="100000"/>
              <a:buFont typeface="Arial" pitchFamily="34" charset="0"/>
              <a:buChar char="•"/>
            </a:pP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Related to plasma discharge shot operation / Divided into 3 steps </a:t>
            </a:r>
          </a:p>
        </p:txBody>
      </p:sp>
      <p:sp>
        <p:nvSpPr>
          <p:cNvPr id="6" name="아래쪽 화살표 5"/>
          <p:cNvSpPr/>
          <p:nvPr/>
        </p:nvSpPr>
        <p:spPr>
          <a:xfrm>
            <a:off x="1643042" y="3214686"/>
            <a:ext cx="214314" cy="235745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760385" y="2857496"/>
            <a:ext cx="2000264" cy="428628"/>
          </a:xfrm>
          <a:prstGeom prst="roundRect">
            <a:avLst/>
          </a:prstGeom>
          <a:solidFill>
            <a:srgbClr val="00206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Pre-processing</a:t>
            </a:r>
            <a:endParaRPr lang="ko-KR" alt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760385" y="3643314"/>
            <a:ext cx="2000264" cy="428628"/>
          </a:xfrm>
          <a:prstGeom prst="roundRect">
            <a:avLst/>
          </a:prstGeom>
          <a:solidFill>
            <a:srgbClr val="00206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Sequential operation</a:t>
            </a:r>
            <a:endParaRPr lang="ko-KR" alt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51918" y="5643578"/>
            <a:ext cx="2000264" cy="428628"/>
          </a:xfrm>
          <a:prstGeom prst="roundRect">
            <a:avLst/>
          </a:prstGeom>
          <a:solidFill>
            <a:srgbClr val="00206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Post-processing</a:t>
            </a:r>
            <a:endParaRPr lang="ko-KR" alt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71802" y="2861198"/>
            <a:ext cx="5857916" cy="714380"/>
          </a:xfrm>
          <a:prstGeom prst="round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marL="179388" algn="l" latinLnBrk="0">
              <a:buSzPct val="100000"/>
              <a:buFont typeface="Wingdings" pitchFamily="2" charset="2"/>
              <a:buChar char="l"/>
            </a:pPr>
            <a:r>
              <a:rPr lang="en-US" altLang="ko-KR" sz="1400" b="1" u="sng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preparation of the plasma discharge shot</a:t>
            </a:r>
          </a:p>
          <a:p>
            <a:pPr marL="538163" algn="l" latinLnBrk="0">
              <a:buSzPct val="100000"/>
              <a:buFont typeface="Arial" pitchFamily="34" charset="0"/>
              <a:buChar char="•"/>
            </a:pP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configuring the Timing parameters &amp; the PCS</a:t>
            </a:r>
          </a:p>
          <a:p>
            <a:pPr marL="538163" algn="l" latinLnBrk="0">
              <a:buSzPct val="100000"/>
              <a:buFont typeface="Arial" pitchFamily="34" charset="0"/>
              <a:buChar char="•"/>
            </a:pP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check-up the entire system and configuration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071802" y="3638549"/>
            <a:ext cx="5857916" cy="1928826"/>
          </a:xfrm>
          <a:prstGeom prst="round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marL="269875" indent="-90488" algn="l" defTabSz="252413" latinLnBrk="0">
              <a:buSzPct val="100000"/>
              <a:buFont typeface="Wingdings" pitchFamily="2" charset="2"/>
              <a:buChar char="l"/>
            </a:pPr>
            <a:r>
              <a:rPr lang="en-US" altLang="ko-KR" sz="1400" b="1" u="sng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serial actions performed by the DCS </a:t>
            </a:r>
          </a:p>
          <a:p>
            <a:pPr marL="628650" indent="-90488" algn="l" latinLnBrk="0">
              <a:buSzPct val="100000"/>
              <a:buFont typeface="Arial" pitchFamily="34" charset="0"/>
              <a:buChar char="•"/>
            </a:pP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place PF MPS into the operation status</a:t>
            </a:r>
          </a:p>
          <a:p>
            <a:pPr marL="628650" indent="-90488" algn="l" latinLnBrk="0">
              <a:buSzPct val="100000"/>
              <a:buFont typeface="Arial" pitchFamily="34" charset="0"/>
              <a:buChar char="•"/>
            </a:pP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lock out the PCS</a:t>
            </a:r>
          </a:p>
          <a:p>
            <a:pPr marL="628650" indent="-90488" algn="l" latinLnBrk="0">
              <a:buSzPct val="100000"/>
              <a:buFont typeface="Arial" pitchFamily="34" charset="0"/>
              <a:buChar char="•"/>
            </a:pP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invest the control of PF MPS to the PCS</a:t>
            </a:r>
          </a:p>
          <a:p>
            <a:pPr marL="628650" indent="-90488" algn="l" latinLnBrk="0">
              <a:buSzPct val="100000"/>
              <a:buFont typeface="Arial" pitchFamily="34" charset="0"/>
              <a:buChar char="•"/>
            </a:pP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monitor the operation status of PF MPS and PCS</a:t>
            </a:r>
          </a:p>
          <a:p>
            <a:pPr marL="628650" indent="-90488" algn="l" latinLnBrk="0">
              <a:buSzPct val="100000"/>
              <a:buFont typeface="Arial" pitchFamily="34" charset="0"/>
              <a:buChar char="•"/>
            </a:pP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withdraw the control from PCS when the plasma discharge is terminated</a:t>
            </a:r>
          </a:p>
          <a:p>
            <a:pPr marL="628650" indent="-90488" algn="l" latinLnBrk="0">
              <a:buSzPct val="100000"/>
              <a:buFont typeface="Arial" pitchFamily="34" charset="0"/>
              <a:buChar char="•"/>
            </a:pP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perform watchdog process during the plasma discharge</a:t>
            </a:r>
          </a:p>
          <a:p>
            <a:pPr marL="628650" indent="-90488" algn="l" latinLnBrk="0">
              <a:buSzPct val="100000"/>
              <a:buFont typeface="Arial" pitchFamily="34" charset="0"/>
              <a:buChar char="•"/>
            </a:pP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fast shutdown when some critical failures are detected</a:t>
            </a:r>
          </a:p>
        </p:txBody>
      </p:sp>
      <p:sp>
        <p:nvSpPr>
          <p:cNvPr id="13" name="모서리가 둥근 직사각형 12"/>
          <p:cNvSpPr/>
          <p:nvPr/>
        </p:nvSpPr>
        <p:spPr>
          <a:xfrm>
            <a:off x="3067036" y="5621879"/>
            <a:ext cx="5845747" cy="857256"/>
          </a:xfrm>
          <a:prstGeom prst="round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marL="179388" algn="l" latinLnBrk="0">
              <a:buSzPct val="100000"/>
              <a:buFont typeface="Wingdings" pitchFamily="2" charset="2"/>
              <a:buChar char="l"/>
            </a:pPr>
            <a:r>
              <a:rPr lang="en-US" altLang="ko-KR" sz="1400" b="1" u="sng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finishing the plasma experiments</a:t>
            </a:r>
          </a:p>
          <a:p>
            <a:pPr marL="628650" indent="-90488" algn="l" latinLnBrk="0">
              <a:buSzPct val="100000"/>
              <a:buFont typeface="Arial" pitchFamily="34" charset="0"/>
              <a:buChar char="•"/>
            </a:pP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monitor the diagnostics system and heating system to check completion of  the data acquisition</a:t>
            </a:r>
          </a:p>
          <a:p>
            <a:pPr marL="628650" indent="-90488" algn="l" latinLnBrk="0">
              <a:buSzPct val="100000"/>
              <a:buFont typeface="Arial" pitchFamily="34" charset="0"/>
              <a:buChar char="•"/>
            </a:pPr>
            <a:r>
              <a:rPr lang="en-US" altLang="ko-KR" sz="1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transfer the data from local system to </a:t>
            </a:r>
            <a:r>
              <a:rPr lang="en-US" altLang="ko-KR" sz="1400" kern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MDSPlus</a:t>
            </a:r>
            <a:endParaRPr lang="en-US" altLang="ko-KR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168377" y="4289958"/>
            <a:ext cx="1143008" cy="908058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11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Plasma Discharge</a:t>
            </a:r>
            <a:endParaRPr lang="ko-KR" altLang="en-US" sz="11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571472" y="6143644"/>
            <a:ext cx="1854675" cy="307777"/>
          </a:xfrm>
          <a:prstGeom prst="rect">
            <a:avLst/>
          </a:prstGeom>
          <a:noFill/>
          <a:ln w="1270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buFontTx/>
              <a:buNone/>
            </a:pPr>
            <a:r>
              <a:rPr lang="en-US" altLang="ko-KR" sz="2000" b="1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Shot Sequence</a:t>
            </a:r>
            <a:endParaRPr lang="ko-KR" altLang="en-US" sz="2000" b="1" dirty="0" smtClean="0"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7" name="제목 1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9144000" cy="66675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lvl="0" algn="l"/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ahoma" pitchFamily="34" charset="0"/>
              </a:rPr>
              <a:t>   Operation mode of KSTAR</a:t>
            </a:r>
            <a:endParaRPr lang="ko-KR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cs typeface="Tahoma" pitchFamily="34" charset="0"/>
            </a:endParaRPr>
          </a:p>
        </p:txBody>
      </p:sp>
      <p:sp>
        <p:nvSpPr>
          <p:cNvPr id="18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13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Line 8"/>
          <p:cNvSpPr>
            <a:spLocks noChangeShapeType="1"/>
          </p:cNvSpPr>
          <p:nvPr/>
        </p:nvSpPr>
        <p:spPr bwMode="auto">
          <a:xfrm flipV="1">
            <a:off x="5116934" y="1723979"/>
            <a:ext cx="3992562" cy="11113"/>
          </a:xfrm>
          <a:prstGeom prst="lin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1991" name="Rectangle 9"/>
          <p:cNvSpPr>
            <a:spLocks noChangeArrowheads="1"/>
          </p:cNvSpPr>
          <p:nvPr/>
        </p:nvSpPr>
        <p:spPr bwMode="auto">
          <a:xfrm>
            <a:off x="0" y="1785926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14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-2462" y="0"/>
            <a:ext cx="9147600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제목 6"/>
          <p:cNvSpPr txBox="1">
            <a:spLocks/>
          </p:cNvSpPr>
          <p:nvPr/>
        </p:nvSpPr>
        <p:spPr>
          <a:xfrm>
            <a:off x="2214546" y="881030"/>
            <a:ext cx="6929454" cy="78579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Plant </a:t>
            </a:r>
            <a:r>
              <a:rPr kumimoji="0" lang="en-US" altLang="ko-KR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Control Systems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928662" y="2143116"/>
            <a:ext cx="6000792" cy="3964062"/>
            <a:chOff x="928662" y="2143116"/>
            <a:chExt cx="6000792" cy="3964062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2"/>
            <a:srcRect l="36328" t="29375" r="9765" b="15624"/>
            <a:stretch>
              <a:fillRect/>
            </a:stretch>
          </p:blipFill>
          <p:spPr bwMode="auto">
            <a:xfrm>
              <a:off x="1000100" y="2143116"/>
              <a:ext cx="5786478" cy="3964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직사각형 12"/>
            <p:cNvSpPr/>
            <p:nvPr/>
          </p:nvSpPr>
          <p:spPr>
            <a:xfrm>
              <a:off x="928662" y="2143116"/>
              <a:ext cx="6000792" cy="242889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직사각형 16"/>
          <p:cNvSpPr/>
          <p:nvPr/>
        </p:nvSpPr>
        <p:spPr>
          <a:xfrm>
            <a:off x="945596" y="4454533"/>
            <a:ext cx="5929354" cy="1714512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285720" y="785794"/>
            <a:ext cx="8643998" cy="60007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9955" y="1027516"/>
            <a:ext cx="6595449" cy="568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그룹 14"/>
          <p:cNvGrpSpPr/>
          <p:nvPr/>
        </p:nvGrpSpPr>
        <p:grpSpPr>
          <a:xfrm>
            <a:off x="571472" y="1125502"/>
            <a:ext cx="1584000" cy="1178680"/>
            <a:chOff x="642910" y="742098"/>
            <a:chExt cx="1584000" cy="1193054"/>
          </a:xfrm>
        </p:grpSpPr>
        <p:sp>
          <p:nvSpPr>
            <p:cNvPr id="32" name="직사각형 31"/>
            <p:cNvSpPr/>
            <p:nvPr/>
          </p:nvSpPr>
          <p:spPr>
            <a:xfrm>
              <a:off x="642910" y="927152"/>
              <a:ext cx="1584000" cy="100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33" name="TextBox 184"/>
            <p:cNvSpPr txBox="1">
              <a:spLocks noChangeArrowheads="1"/>
            </p:cNvSpPr>
            <p:nvPr/>
          </p:nvSpPr>
          <p:spPr bwMode="auto">
            <a:xfrm>
              <a:off x="642910" y="742098"/>
              <a:ext cx="1584000" cy="180000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rgbClr val="FF99FF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r>
                <a:rPr lang="en-US" altLang="ko-KR" sz="1200" b="1" dirty="0">
                  <a:latin typeface="Arial Rounded MT Bold" pitchFamily="34" charset="0"/>
                  <a:cs typeface="Tahoma" pitchFamily="34" charset="0"/>
                </a:rPr>
                <a:t>He Distribution System</a:t>
              </a:r>
              <a:endParaRPr lang="ko-KR" altLang="en-US" sz="1200" b="1" dirty="0">
                <a:latin typeface="Arial Rounded MT Bold" pitchFamily="34" charset="0"/>
                <a:cs typeface="Tahoma" pitchFamily="34" charset="0"/>
              </a:endParaRPr>
            </a:p>
          </p:txBody>
        </p:sp>
        <p:pic>
          <p:nvPicPr>
            <p:cNvPr id="34" name="그림 33" descr="hcs_pf.png"/>
            <p:cNvPicPr>
              <a:picLocks noChangeAspect="1"/>
            </p:cNvPicPr>
            <p:nvPr/>
          </p:nvPicPr>
          <p:blipFill>
            <a:blip r:embed="rId4"/>
            <a:srcRect b="10526"/>
            <a:stretch>
              <a:fillRect/>
            </a:stretch>
          </p:blipFill>
          <p:spPr>
            <a:xfrm>
              <a:off x="1535399" y="1446576"/>
              <a:ext cx="655607" cy="457200"/>
            </a:xfrm>
            <a:prstGeom prst="rect">
              <a:avLst/>
            </a:prstGeom>
            <a:ln w="3175">
              <a:solidFill>
                <a:schemeClr val="accent6">
                  <a:lumMod val="75000"/>
                </a:schemeClr>
              </a:solidFill>
            </a:ln>
          </p:spPr>
        </p:pic>
        <p:pic>
          <p:nvPicPr>
            <p:cNvPr id="35" name="Picture 2" descr="C:\Share\2008_진공학회\230_P1040456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6379" y="1084926"/>
              <a:ext cx="804867" cy="604366"/>
            </a:xfrm>
            <a:prstGeom prst="rect">
              <a:avLst/>
            </a:prstGeom>
            <a:noFill/>
            <a:ln w="12700">
              <a:solidFill>
                <a:schemeClr val="accent2">
                  <a:lumMod val="75000"/>
                </a:schemeClr>
              </a:solidFill>
            </a:ln>
          </p:spPr>
        </p:pic>
        <p:pic>
          <p:nvPicPr>
            <p:cNvPr id="36" name="그림 35" descr="hds_vps_status.png"/>
            <p:cNvPicPr>
              <a:picLocks noChangeAspect="1"/>
            </p:cNvPicPr>
            <p:nvPr/>
          </p:nvPicPr>
          <p:blipFill>
            <a:blip r:embed="rId6"/>
            <a:srcRect b="11765"/>
            <a:stretch>
              <a:fillRect/>
            </a:stretch>
          </p:blipFill>
          <p:spPr>
            <a:xfrm>
              <a:off x="1534830" y="954071"/>
              <a:ext cx="653602" cy="460800"/>
            </a:xfrm>
            <a:prstGeom prst="rect">
              <a:avLst/>
            </a:prstGeom>
            <a:ln w="3175">
              <a:solidFill>
                <a:schemeClr val="accent6">
                  <a:lumMod val="75000"/>
                </a:schemeClr>
              </a:solidFill>
            </a:ln>
          </p:spPr>
        </p:pic>
      </p:grpSp>
      <p:grpSp>
        <p:nvGrpSpPr>
          <p:cNvPr id="25" name="그룹 13"/>
          <p:cNvGrpSpPr/>
          <p:nvPr/>
        </p:nvGrpSpPr>
        <p:grpSpPr>
          <a:xfrm>
            <a:off x="559108" y="2518682"/>
            <a:ext cx="1584000" cy="1207578"/>
            <a:chOff x="630546" y="2214563"/>
            <a:chExt cx="1584000" cy="1222305"/>
          </a:xfrm>
        </p:grpSpPr>
        <p:sp>
          <p:nvSpPr>
            <p:cNvPr id="27" name="직사각형 26"/>
            <p:cNvSpPr/>
            <p:nvPr/>
          </p:nvSpPr>
          <p:spPr>
            <a:xfrm>
              <a:off x="630546" y="2428868"/>
              <a:ext cx="1584000" cy="100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8" name="TextBox 185"/>
            <p:cNvSpPr txBox="1">
              <a:spLocks noChangeArrowheads="1"/>
            </p:cNvSpPr>
            <p:nvPr/>
          </p:nvSpPr>
          <p:spPr bwMode="auto">
            <a:xfrm>
              <a:off x="630546" y="2214563"/>
              <a:ext cx="1584000" cy="214312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rgbClr val="FF99FF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altLang="ko-KR" sz="1200" b="1" dirty="0" smtClean="0">
                  <a:latin typeface="Arial Rounded MT Bold" pitchFamily="34" charset="0"/>
                  <a:ea typeface="휴먼둥근헤드라인" pitchFamily="18" charset="-127"/>
                  <a:cs typeface="Tahoma" pitchFamily="34" charset="0"/>
                </a:rPr>
                <a:t>ICRH System</a:t>
              </a:r>
              <a:endParaRPr lang="ko-KR" altLang="en-US" sz="1200" b="1" dirty="0">
                <a:latin typeface="Arial Rounded MT Bold" pitchFamily="34" charset="0"/>
                <a:ea typeface="휴먼둥근헤드라인" pitchFamily="18" charset="-127"/>
                <a:cs typeface="Tahoma" pitchFamily="34" charset="0"/>
              </a:endParaRPr>
            </a:p>
          </p:txBody>
        </p:sp>
        <p:pic>
          <p:nvPicPr>
            <p:cNvPr id="29" name="Picture 151" descr="icrh_20080103"/>
            <p:cNvPicPr>
              <a:picLocks noChangeAspect="1" noChangeArrowheads="1"/>
            </p:cNvPicPr>
            <p:nvPr/>
          </p:nvPicPr>
          <p:blipFill>
            <a:blip r:embed="rId7"/>
            <a:srcRect b="13203"/>
            <a:stretch>
              <a:fillRect/>
            </a:stretch>
          </p:blipFill>
          <p:spPr bwMode="auto">
            <a:xfrm>
              <a:off x="1539854" y="2954334"/>
              <a:ext cx="642941" cy="447263"/>
            </a:xfrm>
            <a:prstGeom prst="rect">
              <a:avLst/>
            </a:prstGeom>
            <a:noFill/>
            <a:ln w="6350">
              <a:solidFill>
                <a:schemeClr val="accent6">
                  <a:lumMod val="75000"/>
                </a:schemeClr>
              </a:solidFill>
            </a:ln>
          </p:spPr>
        </p:pic>
        <p:pic>
          <p:nvPicPr>
            <p:cNvPr id="30" name="그림 29" descr="P1040221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4030" y="2464042"/>
              <a:ext cx="647178" cy="464892"/>
            </a:xfrm>
            <a:prstGeom prst="rect">
              <a:avLst/>
            </a:prstGeom>
            <a:ln w="6350">
              <a:solidFill>
                <a:schemeClr val="accent6">
                  <a:lumMod val="75000"/>
                </a:schemeClr>
              </a:solidFill>
            </a:ln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90809" y="2599074"/>
              <a:ext cx="785817" cy="605443"/>
            </a:xfrm>
            <a:prstGeom prst="rect">
              <a:avLst/>
            </a:prstGeom>
            <a:noFill/>
            <a:ln w="635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</p:grpSp>
      <p:sp>
        <p:nvSpPr>
          <p:cNvPr id="19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15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0" y="142875"/>
            <a:ext cx="9144000" cy="66357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Tahoma" pitchFamily="34" charset="0"/>
              </a:rPr>
              <a:t>   Plant Control Systems for</a:t>
            </a:r>
            <a:r>
              <a:rPr kumimoji="0" lang="en-US" altLang="ko-KR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Tahoma" pitchFamily="34" charset="0"/>
              </a:rPr>
              <a:t> the 1</a:t>
            </a:r>
            <a:r>
              <a:rPr kumimoji="0" lang="en-US" altLang="ko-KR" sz="32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Tahoma" pitchFamily="34" charset="0"/>
              </a:rPr>
              <a:t>st</a:t>
            </a:r>
            <a:r>
              <a:rPr kumimoji="0" lang="en-US" altLang="ko-KR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Tahoma" pitchFamily="34" charset="0"/>
              </a:rPr>
              <a:t> Campaign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Tahoma" pitchFamily="34" charset="0"/>
            </a:endParaRPr>
          </a:p>
        </p:txBody>
      </p:sp>
      <p:sp>
        <p:nvSpPr>
          <p:cNvPr id="22" name="실행 단추: 앞으로 또는 다음 21">
            <a:hlinkClick r:id="rId10" action="ppaction://hlinksldjump" highlightClick="1"/>
          </p:cNvPr>
          <p:cNvSpPr/>
          <p:nvPr/>
        </p:nvSpPr>
        <p:spPr>
          <a:xfrm>
            <a:off x="71406" y="6357958"/>
            <a:ext cx="142876" cy="1428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실행 단추: 앞으로 또는 다음 36">
            <a:hlinkClick r:id="rId11" action="ppaction://hlinksldjump" highlightClick="1"/>
          </p:cNvPr>
          <p:cNvSpPr/>
          <p:nvPr/>
        </p:nvSpPr>
        <p:spPr>
          <a:xfrm>
            <a:off x="285720" y="6357958"/>
            <a:ext cx="142876" cy="1428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실행 단추: 앞으로 또는 다음 37">
            <a:hlinkClick r:id="rId12" action="ppaction://hlinksldjump" highlightClick="1"/>
          </p:cNvPr>
          <p:cNvSpPr/>
          <p:nvPr/>
        </p:nvSpPr>
        <p:spPr>
          <a:xfrm>
            <a:off x="500034" y="6357958"/>
            <a:ext cx="142876" cy="1428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제목 1"/>
          <p:cNvSpPr txBox="1">
            <a:spLocks/>
          </p:cNvSpPr>
          <p:nvPr/>
        </p:nvSpPr>
        <p:spPr>
          <a:xfrm>
            <a:off x="-32" y="214290"/>
            <a:ext cx="9001188" cy="595567"/>
          </a:xfrm>
          <a:prstGeom prst="rect">
            <a:avLst/>
          </a:prstGeom>
        </p:spPr>
        <p:txBody>
          <a:bodyPr anchor="b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PLC-based </a:t>
            </a:r>
            <a:r>
              <a:rPr kumimoji="0" lang="en-US" altLang="ko-KR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System _ VMS, HDS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6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16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392314" y="2071678"/>
            <a:ext cx="8323090" cy="4516922"/>
            <a:chOff x="392314" y="2071678"/>
            <a:chExt cx="8323090" cy="4516922"/>
          </a:xfrm>
        </p:grpSpPr>
        <p:sp>
          <p:nvSpPr>
            <p:cNvPr id="5" name="Line 33"/>
            <p:cNvSpPr>
              <a:spLocks noChangeShapeType="1"/>
            </p:cNvSpPr>
            <p:nvPr/>
          </p:nvSpPr>
          <p:spPr bwMode="auto">
            <a:xfrm>
              <a:off x="4626878" y="4286256"/>
              <a:ext cx="0" cy="1044000"/>
            </a:xfrm>
            <a:prstGeom prst="line">
              <a:avLst/>
            </a:prstGeom>
            <a:noFill/>
            <a:ln w="2540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6" name="Line 49"/>
            <p:cNvSpPr>
              <a:spLocks noChangeShapeType="1"/>
            </p:cNvSpPr>
            <p:nvPr/>
          </p:nvSpPr>
          <p:spPr bwMode="auto">
            <a:xfrm>
              <a:off x="2759970" y="3214686"/>
              <a:ext cx="0" cy="756000"/>
            </a:xfrm>
            <a:prstGeom prst="line">
              <a:avLst/>
            </a:prstGeom>
            <a:noFill/>
            <a:ln w="76200" cmpd="tri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7" name="Line 24"/>
            <p:cNvSpPr>
              <a:spLocks noChangeShapeType="1"/>
            </p:cNvSpPr>
            <p:nvPr/>
          </p:nvSpPr>
          <p:spPr bwMode="auto">
            <a:xfrm>
              <a:off x="4866594" y="2624161"/>
              <a:ext cx="0" cy="555625"/>
            </a:xfrm>
            <a:prstGeom prst="line">
              <a:avLst/>
            </a:prstGeom>
            <a:noFill/>
            <a:ln w="76200" cmpd="tri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8" name="Line 244"/>
            <p:cNvSpPr>
              <a:spLocks noChangeShapeType="1"/>
            </p:cNvSpPr>
            <p:nvPr/>
          </p:nvSpPr>
          <p:spPr bwMode="auto">
            <a:xfrm>
              <a:off x="2431360" y="2857496"/>
              <a:ext cx="0" cy="323850"/>
            </a:xfrm>
            <a:prstGeom prst="line">
              <a:avLst/>
            </a:prstGeom>
            <a:noFill/>
            <a:ln w="76200" cmpd="tri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9" name="Line 244"/>
            <p:cNvSpPr>
              <a:spLocks noChangeShapeType="1"/>
            </p:cNvSpPr>
            <p:nvPr/>
          </p:nvSpPr>
          <p:spPr bwMode="auto">
            <a:xfrm>
              <a:off x="7046250" y="2882923"/>
              <a:ext cx="0" cy="323850"/>
            </a:xfrm>
            <a:prstGeom prst="line">
              <a:avLst/>
            </a:prstGeom>
            <a:noFill/>
            <a:ln w="76200" cmpd="tri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0" name="Line 2"/>
            <p:cNvSpPr>
              <a:spLocks noChangeShapeType="1"/>
            </p:cNvSpPr>
            <p:nvPr/>
          </p:nvSpPr>
          <p:spPr bwMode="auto">
            <a:xfrm>
              <a:off x="473954" y="3228998"/>
              <a:ext cx="7920000" cy="0"/>
            </a:xfrm>
            <a:prstGeom prst="line">
              <a:avLst/>
            </a:prstGeom>
            <a:noFill/>
            <a:ln w="76200" cmpd="tri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1386099" y="4872050"/>
              <a:ext cx="777875" cy="42862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0" rIns="0" bIns="0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Cryo-pump</a:t>
              </a:r>
            </a:p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Controller</a:t>
              </a:r>
            </a:p>
          </p:txBody>
        </p:sp>
        <p:sp>
          <p:nvSpPr>
            <p:cNvPr id="12" name="Line 23"/>
            <p:cNvSpPr>
              <a:spLocks noChangeShapeType="1"/>
            </p:cNvSpPr>
            <p:nvPr/>
          </p:nvSpPr>
          <p:spPr bwMode="auto">
            <a:xfrm>
              <a:off x="4545920" y="3214686"/>
              <a:ext cx="0" cy="576000"/>
            </a:xfrm>
            <a:prstGeom prst="line">
              <a:avLst/>
            </a:prstGeom>
            <a:noFill/>
            <a:ln w="76200" cmpd="tri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3" name="Line 25"/>
            <p:cNvSpPr>
              <a:spLocks noChangeShapeType="1"/>
            </p:cNvSpPr>
            <p:nvPr/>
          </p:nvSpPr>
          <p:spPr bwMode="auto">
            <a:xfrm>
              <a:off x="1787749" y="4586290"/>
              <a:ext cx="1836000" cy="0"/>
            </a:xfrm>
            <a:prstGeom prst="line">
              <a:avLst/>
            </a:prstGeom>
            <a:noFill/>
            <a:ln w="57150" cmpd="thinThick">
              <a:solidFill>
                <a:srgbClr val="FF99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1806784" y="4602165"/>
              <a:ext cx="0" cy="247650"/>
            </a:xfrm>
            <a:prstGeom prst="line">
              <a:avLst/>
            </a:prstGeom>
            <a:noFill/>
            <a:ln w="57150" cmpd="thinThick">
              <a:solidFill>
                <a:srgbClr val="FF99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>
              <a:off x="2735478" y="4357694"/>
              <a:ext cx="0" cy="563563"/>
            </a:xfrm>
            <a:prstGeom prst="line">
              <a:avLst/>
            </a:prstGeom>
            <a:noFill/>
            <a:ln w="57150" cmpd="thinThick">
              <a:solidFill>
                <a:srgbClr val="FF99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>
              <a:off x="3608370" y="4605340"/>
              <a:ext cx="0" cy="247650"/>
            </a:xfrm>
            <a:prstGeom prst="line">
              <a:avLst/>
            </a:prstGeom>
            <a:noFill/>
            <a:ln w="57150" cmpd="thinThick">
              <a:solidFill>
                <a:srgbClr val="FF99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5037814" y="4772048"/>
              <a:ext cx="381000" cy="365125"/>
              <a:chOff x="1710" y="1534"/>
              <a:chExt cx="240" cy="230"/>
            </a:xfrm>
          </p:grpSpPr>
          <p:sp>
            <p:nvSpPr>
              <p:cNvPr id="302" name="Oval 11"/>
              <p:cNvSpPr>
                <a:spLocks noChangeArrowheads="1"/>
              </p:cNvSpPr>
              <p:nvPr/>
            </p:nvSpPr>
            <p:spPr bwMode="auto">
              <a:xfrm>
                <a:off x="1710" y="1534"/>
                <a:ext cx="240" cy="2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graphicFrame>
            <p:nvGraphicFramePr>
              <p:cNvPr id="303" name="Object 12"/>
              <p:cNvGraphicFramePr>
                <a:graphicFrameLocks noChangeAspect="1"/>
              </p:cNvGraphicFramePr>
              <p:nvPr/>
            </p:nvGraphicFramePr>
            <p:xfrm>
              <a:off x="1772" y="1571"/>
              <a:ext cx="144" cy="120"/>
            </p:xfrm>
            <a:graphic>
              <a:graphicData uri="http://schemas.openxmlformats.org/presentationml/2006/ole">
                <p:oleObj spid="_x0000_s3074" name="비트맵 이미지" r:id="rId4" imgW="228571" imgH="190426" progId="PBrush">
                  <p:embed/>
                </p:oleObj>
              </a:graphicData>
            </a:graphic>
          </p:graphicFrame>
          <p:sp>
            <p:nvSpPr>
              <p:cNvPr id="304" name="Line 13"/>
              <p:cNvSpPr>
                <a:spLocks noChangeShapeType="1"/>
              </p:cNvSpPr>
              <p:nvPr/>
            </p:nvSpPr>
            <p:spPr bwMode="auto">
              <a:xfrm>
                <a:off x="1724" y="1615"/>
                <a:ext cx="78" cy="14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305" name="Line 14"/>
              <p:cNvSpPr>
                <a:spLocks noChangeShapeType="1"/>
              </p:cNvSpPr>
              <p:nvPr/>
            </p:nvSpPr>
            <p:spPr bwMode="auto">
              <a:xfrm flipH="1">
                <a:off x="1843" y="1615"/>
                <a:ext cx="101" cy="14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5"/>
            <p:cNvGrpSpPr>
              <a:grpSpLocks/>
            </p:cNvGrpSpPr>
            <p:nvPr/>
          </p:nvGrpSpPr>
          <p:grpSpPr bwMode="auto">
            <a:xfrm>
              <a:off x="4439553" y="4797448"/>
              <a:ext cx="381000" cy="365125"/>
              <a:chOff x="935" y="3135"/>
              <a:chExt cx="240" cy="23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96" name="Oval 16"/>
              <p:cNvSpPr>
                <a:spLocks noChangeArrowheads="1"/>
              </p:cNvSpPr>
              <p:nvPr/>
            </p:nvSpPr>
            <p:spPr bwMode="auto">
              <a:xfrm>
                <a:off x="935" y="3135"/>
                <a:ext cx="240" cy="230"/>
              </a:xfrm>
              <a:prstGeom prst="ellips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297" name="Line 17"/>
              <p:cNvSpPr>
                <a:spLocks noChangeShapeType="1"/>
              </p:cNvSpPr>
              <p:nvPr/>
            </p:nvSpPr>
            <p:spPr bwMode="auto">
              <a:xfrm>
                <a:off x="955" y="3216"/>
                <a:ext cx="78" cy="149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298" name="Line 18"/>
              <p:cNvSpPr>
                <a:spLocks noChangeShapeType="1"/>
              </p:cNvSpPr>
              <p:nvPr/>
            </p:nvSpPr>
            <p:spPr bwMode="auto">
              <a:xfrm flipH="1">
                <a:off x="1074" y="3216"/>
                <a:ext cx="101" cy="149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299" name="Line 19"/>
              <p:cNvSpPr>
                <a:spLocks noChangeShapeType="1"/>
              </p:cNvSpPr>
              <p:nvPr/>
            </p:nvSpPr>
            <p:spPr bwMode="auto">
              <a:xfrm>
                <a:off x="1060" y="3188"/>
                <a:ext cx="0" cy="96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300" name="Arc 20"/>
              <p:cNvSpPr>
                <a:spLocks/>
              </p:cNvSpPr>
              <p:nvPr/>
            </p:nvSpPr>
            <p:spPr bwMode="auto">
              <a:xfrm rot="1800000" flipV="1">
                <a:off x="1019" y="3240"/>
                <a:ext cx="78" cy="4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301" name="Arc 21"/>
              <p:cNvSpPr>
                <a:spLocks/>
              </p:cNvSpPr>
              <p:nvPr/>
            </p:nvSpPr>
            <p:spPr bwMode="auto">
              <a:xfrm rot="12600000" flipV="1">
                <a:off x="1017" y="3175"/>
                <a:ext cx="78" cy="4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</p:grpSp>
        <p:sp>
          <p:nvSpPr>
            <p:cNvPr id="19" name="Line 30"/>
            <p:cNvSpPr>
              <a:spLocks noChangeShapeType="1"/>
            </p:cNvSpPr>
            <p:nvPr/>
          </p:nvSpPr>
          <p:spPr bwMode="auto">
            <a:xfrm>
              <a:off x="4055378" y="4537098"/>
              <a:ext cx="1181100" cy="0"/>
            </a:xfrm>
            <a:prstGeom prst="line">
              <a:avLst/>
            </a:prstGeom>
            <a:noFill/>
            <a:ln w="2540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0" name="Line 31"/>
            <p:cNvSpPr>
              <a:spLocks noChangeShapeType="1"/>
            </p:cNvSpPr>
            <p:nvPr/>
          </p:nvSpPr>
          <p:spPr bwMode="auto">
            <a:xfrm>
              <a:off x="4062182" y="4527573"/>
              <a:ext cx="0" cy="612000"/>
            </a:xfrm>
            <a:prstGeom prst="line">
              <a:avLst/>
            </a:prstGeom>
            <a:noFill/>
            <a:ln w="2540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1" name="Line 34"/>
            <p:cNvSpPr>
              <a:spLocks noChangeShapeType="1"/>
            </p:cNvSpPr>
            <p:nvPr/>
          </p:nvSpPr>
          <p:spPr bwMode="auto">
            <a:xfrm>
              <a:off x="5226953" y="4538459"/>
              <a:ext cx="0" cy="247650"/>
            </a:xfrm>
            <a:prstGeom prst="line">
              <a:avLst/>
            </a:prstGeom>
            <a:noFill/>
            <a:ln w="2540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grpSp>
          <p:nvGrpSpPr>
            <p:cNvPr id="22" name="Group 35"/>
            <p:cNvGrpSpPr>
              <a:grpSpLocks/>
            </p:cNvGrpSpPr>
            <p:nvPr/>
          </p:nvGrpSpPr>
          <p:grpSpPr bwMode="auto">
            <a:xfrm>
              <a:off x="4436378" y="5295923"/>
              <a:ext cx="381000" cy="365125"/>
              <a:chOff x="933" y="3419"/>
              <a:chExt cx="240" cy="230"/>
            </a:xfrm>
          </p:grpSpPr>
          <p:sp>
            <p:nvSpPr>
              <p:cNvPr id="293" name="Oval 36"/>
              <p:cNvSpPr>
                <a:spLocks noChangeArrowheads="1"/>
              </p:cNvSpPr>
              <p:nvPr/>
            </p:nvSpPr>
            <p:spPr bwMode="auto">
              <a:xfrm>
                <a:off x="933" y="3419"/>
                <a:ext cx="240" cy="230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294" name="Line 37"/>
              <p:cNvSpPr>
                <a:spLocks noChangeShapeType="1"/>
              </p:cNvSpPr>
              <p:nvPr/>
            </p:nvSpPr>
            <p:spPr bwMode="auto">
              <a:xfrm>
                <a:off x="953" y="3500"/>
                <a:ext cx="78" cy="14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295" name="Line 38"/>
              <p:cNvSpPr>
                <a:spLocks noChangeShapeType="1"/>
              </p:cNvSpPr>
              <p:nvPr/>
            </p:nvSpPr>
            <p:spPr bwMode="auto">
              <a:xfrm flipH="1">
                <a:off x="1072" y="3500"/>
                <a:ext cx="101" cy="14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 Box 47"/>
            <p:cNvSpPr txBox="1">
              <a:spLocks noChangeArrowheads="1"/>
            </p:cNvSpPr>
            <p:nvPr/>
          </p:nvSpPr>
          <p:spPr bwMode="auto">
            <a:xfrm>
              <a:off x="5500694" y="2714620"/>
              <a:ext cx="85279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b="1" kern="1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cs typeface="+mn-cs"/>
                </a:rPr>
                <a:t>EPICS IOC</a:t>
              </a:r>
              <a:endParaRPr kumimoji="1" lang="en-US" altLang="ko-KR" sz="14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4" name="Text Box 48"/>
            <p:cNvSpPr txBox="1">
              <a:spLocks noChangeArrowheads="1"/>
            </p:cNvSpPr>
            <p:nvPr/>
          </p:nvSpPr>
          <p:spPr bwMode="auto">
            <a:xfrm>
              <a:off x="7343123" y="2764033"/>
              <a:ext cx="9890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20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Touch Screen</a:t>
              </a:r>
            </a:p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20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(Local OPI)</a:t>
              </a:r>
              <a:endParaRPr kumimoji="1" lang="en-US" altLang="ko-KR" sz="1200" kern="1200" dirty="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5" name="Rectangle 51"/>
            <p:cNvSpPr>
              <a:spLocks noChangeArrowheads="1"/>
            </p:cNvSpPr>
            <p:nvPr/>
          </p:nvSpPr>
          <p:spPr bwMode="auto">
            <a:xfrm>
              <a:off x="3117160" y="4890416"/>
              <a:ext cx="941387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rtl="0" fontAlgn="base" latinLnBrk="1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ko-KR" sz="100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Chiller, etc</a:t>
              </a:r>
            </a:p>
          </p:txBody>
        </p:sp>
        <p:pic>
          <p:nvPicPr>
            <p:cNvPr id="26" name="Picture 52" descr="zss100_m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60168" y="2513094"/>
              <a:ext cx="1214446" cy="487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53" descr="30511CD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35412" y="4826003"/>
              <a:ext cx="996950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54" descr="etos_200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27248" y="3877613"/>
              <a:ext cx="1071570" cy="471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55" descr="lcd200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705388" y="2247210"/>
              <a:ext cx="642942" cy="64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37" descr="lg910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31294" y="2071678"/>
              <a:ext cx="1066800" cy="97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238"/>
            <p:cNvSpPr txBox="1">
              <a:spLocks noChangeArrowheads="1"/>
            </p:cNvSpPr>
            <p:nvPr/>
          </p:nvSpPr>
          <p:spPr bwMode="auto">
            <a:xfrm>
              <a:off x="4903110" y="3429000"/>
              <a:ext cx="5802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b="1" kern="120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AB PLC</a:t>
              </a:r>
            </a:p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b="1" kern="120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(ether-ip)</a:t>
              </a:r>
              <a:endParaRPr kumimoji="1" lang="en-US" altLang="ko-KR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2" name="Text Box 239"/>
            <p:cNvSpPr txBox="1">
              <a:spLocks noChangeArrowheads="1"/>
            </p:cNvSpPr>
            <p:nvPr/>
          </p:nvSpPr>
          <p:spPr bwMode="auto">
            <a:xfrm>
              <a:off x="2845693" y="3549851"/>
              <a:ext cx="9858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ETOS-200</a:t>
              </a:r>
            </a:p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Serial Converter</a:t>
              </a:r>
              <a:endParaRPr kumimoji="1" lang="en-US" altLang="ko-KR" sz="1000" kern="1200" dirty="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3" name="Text Box 241"/>
            <p:cNvSpPr txBox="1">
              <a:spLocks noChangeArrowheads="1"/>
            </p:cNvSpPr>
            <p:nvPr/>
          </p:nvSpPr>
          <p:spPr bwMode="auto">
            <a:xfrm>
              <a:off x="2261824" y="5383215"/>
              <a:ext cx="104515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rtl="0" fontAlgn="base" latinLnBrk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b="1" kern="120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Vacuum</a:t>
              </a:r>
            </a:p>
            <a:p>
              <a:pPr algn="ctr" rtl="0" fontAlgn="base" latinLnBrk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b="1" kern="120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Gauge Controller</a:t>
              </a:r>
              <a:endParaRPr kumimoji="1" lang="en-US" altLang="ko-KR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4" name="Text Box 243"/>
            <p:cNvSpPr txBox="1">
              <a:spLocks noChangeArrowheads="1"/>
            </p:cNvSpPr>
            <p:nvPr/>
          </p:nvSpPr>
          <p:spPr bwMode="auto">
            <a:xfrm>
              <a:off x="976058" y="3008536"/>
              <a:ext cx="135774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b="1" i="1" kern="1200" dirty="0">
                  <a:solidFill>
                    <a:srgbClr val="666699"/>
                  </a:solidFill>
                  <a:latin typeface="+mn-ea"/>
                  <a:ea typeface="+mn-ea"/>
                  <a:cs typeface="+mn-cs"/>
                </a:rPr>
                <a:t>Machine </a:t>
              </a:r>
              <a:r>
                <a:rPr lang="en-US" altLang="ko-KR" sz="1000" b="1" i="1" dirty="0" smtClean="0">
                  <a:solidFill>
                    <a:srgbClr val="666699"/>
                  </a:solidFill>
                  <a:latin typeface="+mn-ea"/>
                  <a:ea typeface="+mn-ea"/>
                </a:rPr>
                <a:t>Net</a:t>
              </a:r>
              <a:r>
                <a:rPr kumimoji="1" lang="en-US" altLang="ko-KR" sz="1000" b="1" i="1" kern="1200" dirty="0" smtClean="0">
                  <a:solidFill>
                    <a:srgbClr val="666699"/>
                  </a:solidFill>
                  <a:latin typeface="+mn-ea"/>
                  <a:ea typeface="+mn-ea"/>
                  <a:cs typeface="+mn-cs"/>
                </a:rPr>
                <a:t>/Ethernet</a:t>
              </a:r>
              <a:endParaRPr kumimoji="1" lang="en-US" altLang="ko-KR" sz="1000" i="1" kern="1200" dirty="0">
                <a:solidFill>
                  <a:srgbClr val="666699"/>
                </a:solidFill>
                <a:latin typeface="+mn-ea"/>
                <a:ea typeface="+mn-ea"/>
                <a:cs typeface="+mn-cs"/>
              </a:endParaRPr>
            </a:p>
          </p:txBody>
        </p:sp>
        <p:grpSp>
          <p:nvGrpSpPr>
            <p:cNvPr id="35" name="그룹 1018"/>
            <p:cNvGrpSpPr/>
            <p:nvPr/>
          </p:nvGrpSpPr>
          <p:grpSpPr>
            <a:xfrm>
              <a:off x="5935448" y="5429264"/>
              <a:ext cx="285752" cy="285752"/>
              <a:chOff x="6072198" y="5643578"/>
              <a:chExt cx="216000" cy="214314"/>
            </a:xfrm>
          </p:grpSpPr>
          <p:grpSp>
            <p:nvGrpSpPr>
              <p:cNvPr id="289" name="그룹 458"/>
              <p:cNvGrpSpPr/>
              <p:nvPr/>
            </p:nvGrpSpPr>
            <p:grpSpPr>
              <a:xfrm>
                <a:off x="6072198" y="5643578"/>
                <a:ext cx="214314" cy="214314"/>
                <a:chOff x="6286512" y="5072074"/>
                <a:chExt cx="214314" cy="214314"/>
              </a:xfrm>
              <a:solidFill>
                <a:srgbClr val="CC0000"/>
              </a:solidFill>
            </p:grpSpPr>
            <p:sp>
              <p:nvSpPr>
                <p:cNvPr id="291" name="AutoShape 254"/>
                <p:cNvSpPr>
                  <a:spLocks noChangeArrowheads="1"/>
                </p:cNvSpPr>
                <p:nvPr/>
              </p:nvSpPr>
              <p:spPr bwMode="auto">
                <a:xfrm>
                  <a:off x="6286512" y="5179231"/>
                  <a:ext cx="214314" cy="107157"/>
                </a:xfrm>
                <a:prstGeom prst="triangle">
                  <a:avLst>
                    <a:gd name="adj" fmla="val 50000"/>
                  </a:avLst>
                </a:prstGeom>
                <a:grpFill/>
                <a:ln w="9525">
                  <a:solidFill>
                    <a:srgbClr val="CC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AutoShape 255"/>
                <p:cNvSpPr>
                  <a:spLocks noChangeArrowheads="1"/>
                </p:cNvSpPr>
                <p:nvPr/>
              </p:nvSpPr>
              <p:spPr bwMode="auto">
                <a:xfrm flipV="1">
                  <a:off x="6286512" y="5072074"/>
                  <a:ext cx="214314" cy="107157"/>
                </a:xfrm>
                <a:prstGeom prst="triangle">
                  <a:avLst>
                    <a:gd name="adj" fmla="val 50000"/>
                  </a:avLst>
                </a:prstGeom>
                <a:grpFill/>
                <a:ln w="9525">
                  <a:solidFill>
                    <a:srgbClr val="CC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0" name="Line 256"/>
              <p:cNvSpPr>
                <a:spLocks noChangeShapeType="1"/>
              </p:cNvSpPr>
              <p:nvPr/>
            </p:nvSpPr>
            <p:spPr bwMode="auto">
              <a:xfrm>
                <a:off x="6072198" y="5747672"/>
                <a:ext cx="216000" cy="0"/>
              </a:xfrm>
              <a:prstGeom prst="line">
                <a:avLst/>
              </a:prstGeom>
              <a:noFill/>
              <a:ln w="254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000" kern="1200">
                  <a:solidFill>
                    <a:srgbClr val="000000"/>
                  </a:solidFill>
                  <a:latin typeface="+mn-ea"/>
                  <a:ea typeface="+mn-ea"/>
                  <a:cs typeface="+mn-cs"/>
                </a:endParaRPr>
              </a:p>
            </p:txBody>
          </p:sp>
        </p:grpSp>
        <p:sp>
          <p:nvSpPr>
            <p:cNvPr id="36" name="Line 257"/>
            <p:cNvSpPr>
              <a:spLocks noChangeShapeType="1"/>
            </p:cNvSpPr>
            <p:nvPr/>
          </p:nvSpPr>
          <p:spPr bwMode="auto">
            <a:xfrm>
              <a:off x="6059244" y="5072074"/>
              <a:ext cx="2160000" cy="0"/>
            </a:xfrm>
            <a:prstGeom prst="line">
              <a:avLst/>
            </a:prstGeom>
            <a:noFill/>
            <a:ln w="57150" cmpd="thinThick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7" name="Line 258"/>
            <p:cNvSpPr>
              <a:spLocks noChangeShapeType="1"/>
            </p:cNvSpPr>
            <p:nvPr/>
          </p:nvSpPr>
          <p:spPr bwMode="auto">
            <a:xfrm>
              <a:off x="6078324" y="5069826"/>
              <a:ext cx="0" cy="360000"/>
            </a:xfrm>
            <a:prstGeom prst="line">
              <a:avLst/>
            </a:prstGeom>
            <a:noFill/>
            <a:ln w="57150" cmpd="thinThick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graphicFrame>
          <p:nvGraphicFramePr>
            <p:cNvPr id="38" name="Object 264"/>
            <p:cNvGraphicFramePr>
              <a:graphicFrameLocks noChangeAspect="1"/>
            </p:cNvGraphicFramePr>
            <p:nvPr/>
          </p:nvGraphicFramePr>
          <p:xfrm>
            <a:off x="7119276" y="5286388"/>
            <a:ext cx="512616" cy="642942"/>
          </p:xfrm>
          <a:graphic>
            <a:graphicData uri="http://schemas.openxmlformats.org/presentationml/2006/ole">
              <p:oleObj spid="_x0000_s3075" name="비트맵 이미지" r:id="rId10" imgW="866896" imgH="1085714" progId="PBrush">
                <p:embed/>
              </p:oleObj>
            </a:graphicData>
          </a:graphic>
        </p:graphicFrame>
        <p:sp>
          <p:nvSpPr>
            <p:cNvPr id="39" name="Text Box 265"/>
            <p:cNvSpPr txBox="1">
              <a:spLocks noChangeArrowheads="1"/>
            </p:cNvSpPr>
            <p:nvPr/>
          </p:nvSpPr>
          <p:spPr bwMode="auto">
            <a:xfrm>
              <a:off x="6833524" y="5275376"/>
              <a:ext cx="272510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MFC</a:t>
              </a:r>
              <a:endParaRPr kumimoji="1" lang="en-US" altLang="ko-KR" sz="1000" kern="1200" dirty="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0" name="Line 267"/>
            <p:cNvSpPr>
              <a:spLocks noChangeShapeType="1"/>
            </p:cNvSpPr>
            <p:nvPr/>
          </p:nvSpPr>
          <p:spPr bwMode="auto">
            <a:xfrm>
              <a:off x="8199010" y="5104140"/>
              <a:ext cx="0" cy="468000"/>
            </a:xfrm>
            <a:prstGeom prst="line">
              <a:avLst/>
            </a:prstGeom>
            <a:noFill/>
            <a:ln w="57150" cmpd="thickThin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1" name="Line 268"/>
            <p:cNvSpPr>
              <a:spLocks noChangeShapeType="1"/>
            </p:cNvSpPr>
            <p:nvPr/>
          </p:nvSpPr>
          <p:spPr bwMode="auto">
            <a:xfrm rot="10800000" flipH="1" flipV="1">
              <a:off x="8190846" y="5715016"/>
              <a:ext cx="0" cy="288000"/>
            </a:xfrm>
            <a:prstGeom prst="line">
              <a:avLst/>
            </a:prstGeom>
            <a:noFill/>
            <a:ln w="254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2" name="Line 639"/>
            <p:cNvSpPr>
              <a:spLocks noChangeShapeType="1"/>
            </p:cNvSpPr>
            <p:nvPr/>
          </p:nvSpPr>
          <p:spPr bwMode="auto">
            <a:xfrm>
              <a:off x="6976400" y="3214686"/>
              <a:ext cx="0" cy="533400"/>
            </a:xfrm>
            <a:prstGeom prst="line">
              <a:avLst/>
            </a:prstGeom>
            <a:noFill/>
            <a:ln w="76200" cmpd="tri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3" name="AutoShape 640"/>
            <p:cNvSpPr>
              <a:spLocks noChangeArrowheads="1"/>
            </p:cNvSpPr>
            <p:nvPr/>
          </p:nvSpPr>
          <p:spPr bwMode="auto">
            <a:xfrm>
              <a:off x="7643834" y="6000768"/>
              <a:ext cx="1071570" cy="40862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rgbClr val="DDDDDD"/>
              </a:solidFill>
              <a:round/>
              <a:headEnd/>
              <a:tailEnd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lIns="36000" rIns="36000" anchor="ctr">
              <a:spAutoFit/>
            </a:bodyPr>
            <a:lstStyle/>
            <a:p>
              <a:pPr algn="l" rtl="0" fontAlgn="base" latinLnBrk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000" b="1" kern="1200" dirty="0" err="1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Cernox</a:t>
              </a:r>
              <a:r>
                <a:rPr kumimoji="1" lang="en-US" altLang="ko-KR" sz="100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 Sensors</a:t>
              </a:r>
            </a:p>
            <a:p>
              <a:pPr algn="l" rtl="0" fontAlgn="base" latinLnBrk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00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Pt. Sensors</a:t>
              </a:r>
              <a:endParaRPr kumimoji="1" lang="ko-KR" altLang="en-US" sz="1000" b="1" kern="1200" dirty="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4" name="Line 642"/>
            <p:cNvSpPr>
              <a:spLocks noChangeShapeType="1"/>
            </p:cNvSpPr>
            <p:nvPr/>
          </p:nvSpPr>
          <p:spPr bwMode="auto">
            <a:xfrm>
              <a:off x="7333590" y="5107000"/>
              <a:ext cx="0" cy="179388"/>
            </a:xfrm>
            <a:prstGeom prst="line">
              <a:avLst/>
            </a:prstGeom>
            <a:noFill/>
            <a:ln w="57150" cmpd="thinThick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5" name="Text Box 644"/>
            <p:cNvSpPr txBox="1">
              <a:spLocks noChangeArrowheads="1"/>
            </p:cNvSpPr>
            <p:nvPr/>
          </p:nvSpPr>
          <p:spPr bwMode="auto">
            <a:xfrm>
              <a:off x="2878354" y="4325787"/>
              <a:ext cx="872355" cy="246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b="1" i="1" kern="1200" dirty="0">
                  <a:solidFill>
                    <a:srgbClr val="666699"/>
                  </a:solidFill>
                  <a:latin typeface="+mn-ea"/>
                  <a:ea typeface="+mn-ea"/>
                  <a:cs typeface="+mn-cs"/>
                </a:rPr>
                <a:t>RS232(485)</a:t>
              </a:r>
            </a:p>
          </p:txBody>
        </p:sp>
        <p:sp>
          <p:nvSpPr>
            <p:cNvPr id="46" name="Text Box 646"/>
            <p:cNvSpPr txBox="1">
              <a:spLocks noChangeArrowheads="1"/>
            </p:cNvSpPr>
            <p:nvPr/>
          </p:nvSpPr>
          <p:spPr bwMode="auto">
            <a:xfrm>
              <a:off x="4688796" y="4286256"/>
              <a:ext cx="873957" cy="246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b="1" kern="120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Hard-wired</a:t>
              </a:r>
            </a:p>
          </p:txBody>
        </p:sp>
        <p:sp>
          <p:nvSpPr>
            <p:cNvPr id="47" name="Text Box 647"/>
            <p:cNvSpPr txBox="1">
              <a:spLocks noChangeArrowheads="1"/>
            </p:cNvSpPr>
            <p:nvPr/>
          </p:nvSpPr>
          <p:spPr bwMode="auto">
            <a:xfrm>
              <a:off x="8190846" y="5055556"/>
              <a:ext cx="447558" cy="2308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b="1" i="1" kern="1200" dirty="0">
                  <a:solidFill>
                    <a:srgbClr val="666699"/>
                  </a:solidFill>
                  <a:latin typeface="+mn-ea"/>
                  <a:ea typeface="+mn-ea"/>
                  <a:cs typeface="+mn-cs"/>
                </a:rPr>
                <a:t>GPIB</a:t>
              </a:r>
            </a:p>
          </p:txBody>
        </p:sp>
        <p:sp>
          <p:nvSpPr>
            <p:cNvPr id="48" name="Text Box 648"/>
            <p:cNvSpPr txBox="1">
              <a:spLocks noChangeArrowheads="1"/>
            </p:cNvSpPr>
            <p:nvPr/>
          </p:nvSpPr>
          <p:spPr bwMode="auto">
            <a:xfrm>
              <a:off x="5904830" y="3643314"/>
              <a:ext cx="5802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b="1" kern="120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AB PLC</a:t>
              </a:r>
            </a:p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b="1" kern="120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(ether-ip)</a:t>
              </a:r>
              <a:endParaRPr kumimoji="1" lang="en-US" altLang="ko-KR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9" name="Line 652"/>
            <p:cNvSpPr>
              <a:spLocks noChangeShapeType="1"/>
            </p:cNvSpPr>
            <p:nvPr/>
          </p:nvSpPr>
          <p:spPr bwMode="auto">
            <a:xfrm>
              <a:off x="6666156" y="5072074"/>
              <a:ext cx="0" cy="864000"/>
            </a:xfrm>
            <a:prstGeom prst="line">
              <a:avLst/>
            </a:prstGeom>
            <a:noFill/>
            <a:ln w="57150" cmpd="thinThick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50" name="Line 2"/>
            <p:cNvSpPr>
              <a:spLocks noChangeShapeType="1"/>
            </p:cNvSpPr>
            <p:nvPr/>
          </p:nvSpPr>
          <p:spPr bwMode="auto">
            <a:xfrm>
              <a:off x="473954" y="3333773"/>
              <a:ext cx="7920000" cy="0"/>
            </a:xfrm>
            <a:prstGeom prst="line">
              <a:avLst/>
            </a:prstGeom>
            <a:noFill/>
            <a:ln w="76200" cmpd="tri">
              <a:solidFill>
                <a:srgbClr val="D60093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51" name="Line 23"/>
            <p:cNvSpPr>
              <a:spLocks noChangeShapeType="1"/>
            </p:cNvSpPr>
            <p:nvPr/>
          </p:nvSpPr>
          <p:spPr bwMode="auto">
            <a:xfrm>
              <a:off x="4760234" y="3317878"/>
              <a:ext cx="0" cy="468312"/>
            </a:xfrm>
            <a:prstGeom prst="line">
              <a:avLst/>
            </a:prstGeom>
            <a:noFill/>
            <a:ln w="76200" cmpd="tri">
              <a:solidFill>
                <a:srgbClr val="D60093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52" name="Line 23"/>
            <p:cNvSpPr>
              <a:spLocks noChangeShapeType="1"/>
            </p:cNvSpPr>
            <p:nvPr/>
          </p:nvSpPr>
          <p:spPr bwMode="auto">
            <a:xfrm>
              <a:off x="7189126" y="3357562"/>
              <a:ext cx="0" cy="468312"/>
            </a:xfrm>
            <a:prstGeom prst="line">
              <a:avLst/>
            </a:prstGeom>
            <a:noFill/>
            <a:ln w="76200" cmpd="tri">
              <a:solidFill>
                <a:srgbClr val="D60093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53" name="Text Box 243"/>
            <p:cNvSpPr txBox="1">
              <a:spLocks noChangeArrowheads="1"/>
            </p:cNvSpPr>
            <p:nvPr/>
          </p:nvSpPr>
          <p:spPr bwMode="auto">
            <a:xfrm>
              <a:off x="989199" y="3382054"/>
              <a:ext cx="1691169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b="1" i="1" kern="1200" dirty="0">
                  <a:solidFill>
                    <a:srgbClr val="D60093"/>
                  </a:solidFill>
                  <a:latin typeface="+mn-ea"/>
                  <a:ea typeface="+mn-ea"/>
                  <a:cs typeface="+mn-cs"/>
                </a:rPr>
                <a:t>Interlock </a:t>
              </a:r>
              <a:r>
                <a:rPr lang="en-US" altLang="ko-KR" sz="1000" b="1" i="1" dirty="0" smtClean="0">
                  <a:solidFill>
                    <a:srgbClr val="D60093"/>
                  </a:solidFill>
                  <a:latin typeface="+mn-ea"/>
                  <a:ea typeface="+mn-ea"/>
                </a:rPr>
                <a:t>Net</a:t>
              </a:r>
              <a:r>
                <a:rPr kumimoji="1" lang="en-US" altLang="ko-KR" sz="1000" b="1" i="1" kern="1200" dirty="0" smtClean="0">
                  <a:solidFill>
                    <a:srgbClr val="D60093"/>
                  </a:solidFill>
                  <a:latin typeface="+mn-ea"/>
                  <a:ea typeface="+mn-ea"/>
                  <a:cs typeface="+mn-cs"/>
                </a:rPr>
                <a:t>/</a:t>
              </a:r>
              <a:r>
                <a:rPr lang="en-US" altLang="ko-KR" sz="1000" b="1" i="1" dirty="0" err="1" smtClean="0">
                  <a:solidFill>
                    <a:srgbClr val="D60093"/>
                  </a:solidFill>
                  <a:latin typeface="+mn-ea"/>
                  <a:ea typeface="+mn-ea"/>
                </a:rPr>
                <a:t>CONTROLN</a:t>
              </a:r>
              <a:r>
                <a:rPr kumimoji="1" lang="en-US" altLang="ko-KR" sz="1000" b="1" i="1" kern="1200" dirty="0" err="1" smtClean="0">
                  <a:solidFill>
                    <a:srgbClr val="D60093"/>
                  </a:solidFill>
                  <a:latin typeface="+mn-ea"/>
                  <a:ea typeface="+mn-ea"/>
                  <a:cs typeface="+mn-cs"/>
                </a:rPr>
                <a:t>et</a:t>
              </a:r>
              <a:endParaRPr kumimoji="1" lang="en-US" altLang="ko-KR" sz="1000" i="1" kern="1200" dirty="0">
                <a:solidFill>
                  <a:srgbClr val="D60093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54" name="Line 642"/>
            <p:cNvSpPr>
              <a:spLocks noChangeShapeType="1"/>
            </p:cNvSpPr>
            <p:nvPr/>
          </p:nvSpPr>
          <p:spPr bwMode="auto">
            <a:xfrm>
              <a:off x="7905094" y="4714884"/>
              <a:ext cx="0" cy="324000"/>
            </a:xfrm>
            <a:prstGeom prst="line">
              <a:avLst/>
            </a:prstGeom>
            <a:noFill/>
            <a:ln w="57150" cmpd="thinThick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pic>
          <p:nvPicPr>
            <p:cNvPr id="55" name="Picture 54" descr="etos_200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97110" y="4429132"/>
              <a:ext cx="836612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Line 23"/>
            <p:cNvSpPr>
              <a:spLocks noChangeShapeType="1"/>
            </p:cNvSpPr>
            <p:nvPr/>
          </p:nvSpPr>
          <p:spPr bwMode="auto">
            <a:xfrm>
              <a:off x="7905094" y="3240095"/>
              <a:ext cx="0" cy="1260475"/>
            </a:xfrm>
            <a:prstGeom prst="line">
              <a:avLst/>
            </a:prstGeom>
            <a:noFill/>
            <a:ln w="76200" cmpd="tri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pic>
          <p:nvPicPr>
            <p:cNvPr id="57" name="Picture 266" descr="218mn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90780" y="5357826"/>
              <a:ext cx="888645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8" name="직선 연결선 57"/>
            <p:cNvCxnSpPr/>
            <p:nvPr/>
          </p:nvCxnSpPr>
          <p:spPr>
            <a:xfrm rot="5400000">
              <a:off x="4265572" y="4993644"/>
              <a:ext cx="2988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그룹 461"/>
            <p:cNvGrpSpPr/>
            <p:nvPr/>
          </p:nvGrpSpPr>
          <p:grpSpPr>
            <a:xfrm>
              <a:off x="6547772" y="3571877"/>
              <a:ext cx="1071570" cy="500065"/>
              <a:chOff x="3535287" y="3863999"/>
              <a:chExt cx="1274745" cy="496887"/>
            </a:xfrm>
          </p:grpSpPr>
          <p:grpSp>
            <p:nvGrpSpPr>
              <p:cNvPr id="182" name="Group 457"/>
              <p:cNvGrpSpPr>
                <a:grpSpLocks/>
              </p:cNvGrpSpPr>
              <p:nvPr/>
            </p:nvGrpSpPr>
            <p:grpSpPr bwMode="auto">
              <a:xfrm>
                <a:off x="3535287" y="3863999"/>
                <a:ext cx="1274745" cy="496887"/>
                <a:chOff x="4107" y="3678"/>
                <a:chExt cx="803" cy="313"/>
              </a:xfrm>
            </p:grpSpPr>
            <p:sp>
              <p:nvSpPr>
                <p:cNvPr id="222" name="Rectangle 458"/>
                <p:cNvSpPr>
                  <a:spLocks noChangeArrowheads="1"/>
                </p:cNvSpPr>
                <p:nvPr/>
              </p:nvSpPr>
              <p:spPr bwMode="auto">
                <a:xfrm>
                  <a:off x="4107" y="3678"/>
                  <a:ext cx="803" cy="313"/>
                </a:xfrm>
                <a:prstGeom prst="rect">
                  <a:avLst/>
                </a:prstGeom>
                <a:solidFill>
                  <a:srgbClr val="F2F2F2"/>
                </a:solidFill>
                <a:ln w="476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Rectangle 459"/>
                <p:cNvSpPr>
                  <a:spLocks noChangeArrowheads="1"/>
                </p:cNvSpPr>
                <p:nvPr/>
              </p:nvSpPr>
              <p:spPr bwMode="auto">
                <a:xfrm>
                  <a:off x="4107" y="3678"/>
                  <a:ext cx="803" cy="313"/>
                </a:xfrm>
                <a:prstGeom prst="rect">
                  <a:avLst/>
                </a:prstGeom>
                <a:noFill/>
                <a:ln w="476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Rectangle 460"/>
                <p:cNvSpPr>
                  <a:spLocks noChangeArrowheads="1"/>
                </p:cNvSpPr>
                <p:nvPr/>
              </p:nvSpPr>
              <p:spPr bwMode="auto">
                <a:xfrm>
                  <a:off x="4108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Rectangle 461"/>
                <p:cNvSpPr>
                  <a:spLocks noChangeArrowheads="1"/>
                </p:cNvSpPr>
                <p:nvPr/>
              </p:nvSpPr>
              <p:spPr bwMode="auto">
                <a:xfrm>
                  <a:off x="4108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Rectangle 462"/>
                <p:cNvSpPr>
                  <a:spLocks noChangeArrowheads="1"/>
                </p:cNvSpPr>
                <p:nvPr/>
              </p:nvSpPr>
              <p:spPr bwMode="auto">
                <a:xfrm>
                  <a:off x="4188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Rectangle 463"/>
                <p:cNvSpPr>
                  <a:spLocks noChangeArrowheads="1"/>
                </p:cNvSpPr>
                <p:nvPr/>
              </p:nvSpPr>
              <p:spPr bwMode="auto">
                <a:xfrm>
                  <a:off x="4188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69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Rectangle 465"/>
                <p:cNvSpPr>
                  <a:spLocks noChangeArrowheads="1"/>
                </p:cNvSpPr>
                <p:nvPr/>
              </p:nvSpPr>
              <p:spPr bwMode="auto">
                <a:xfrm>
                  <a:off x="4269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Rectangle 466"/>
                <p:cNvSpPr>
                  <a:spLocks noChangeArrowheads="1"/>
                </p:cNvSpPr>
                <p:nvPr/>
              </p:nvSpPr>
              <p:spPr bwMode="auto">
                <a:xfrm>
                  <a:off x="4350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Rectangle 467"/>
                <p:cNvSpPr>
                  <a:spLocks noChangeArrowheads="1"/>
                </p:cNvSpPr>
                <p:nvPr/>
              </p:nvSpPr>
              <p:spPr bwMode="auto">
                <a:xfrm>
                  <a:off x="4350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Rectangle 468"/>
                <p:cNvSpPr>
                  <a:spLocks noChangeArrowheads="1"/>
                </p:cNvSpPr>
                <p:nvPr/>
              </p:nvSpPr>
              <p:spPr bwMode="auto">
                <a:xfrm>
                  <a:off x="4430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Rectangle 469"/>
                <p:cNvSpPr>
                  <a:spLocks noChangeArrowheads="1"/>
                </p:cNvSpPr>
                <p:nvPr/>
              </p:nvSpPr>
              <p:spPr bwMode="auto">
                <a:xfrm>
                  <a:off x="4430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Rectangle 470"/>
                <p:cNvSpPr>
                  <a:spLocks noChangeArrowheads="1"/>
                </p:cNvSpPr>
                <p:nvPr/>
              </p:nvSpPr>
              <p:spPr bwMode="auto">
                <a:xfrm>
                  <a:off x="4511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Rectangle 471"/>
                <p:cNvSpPr>
                  <a:spLocks noChangeArrowheads="1"/>
                </p:cNvSpPr>
                <p:nvPr/>
              </p:nvSpPr>
              <p:spPr bwMode="auto">
                <a:xfrm>
                  <a:off x="4511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Rectangle 472"/>
                <p:cNvSpPr>
                  <a:spLocks noChangeArrowheads="1"/>
                </p:cNvSpPr>
                <p:nvPr/>
              </p:nvSpPr>
              <p:spPr bwMode="auto">
                <a:xfrm>
                  <a:off x="4591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Rectangle 473"/>
                <p:cNvSpPr>
                  <a:spLocks noChangeArrowheads="1"/>
                </p:cNvSpPr>
                <p:nvPr/>
              </p:nvSpPr>
              <p:spPr bwMode="auto">
                <a:xfrm>
                  <a:off x="4591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Rectangle 474"/>
                <p:cNvSpPr>
                  <a:spLocks noChangeArrowheads="1"/>
                </p:cNvSpPr>
                <p:nvPr/>
              </p:nvSpPr>
              <p:spPr bwMode="auto">
                <a:xfrm>
                  <a:off x="4672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Rectangle 475"/>
                <p:cNvSpPr>
                  <a:spLocks noChangeArrowheads="1"/>
                </p:cNvSpPr>
                <p:nvPr/>
              </p:nvSpPr>
              <p:spPr bwMode="auto">
                <a:xfrm>
                  <a:off x="4672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Rectangle 476"/>
                <p:cNvSpPr>
                  <a:spLocks noChangeArrowheads="1"/>
                </p:cNvSpPr>
                <p:nvPr/>
              </p:nvSpPr>
              <p:spPr bwMode="auto">
                <a:xfrm>
                  <a:off x="4753" y="3702"/>
                  <a:ext cx="157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Rectangle 477"/>
                <p:cNvSpPr>
                  <a:spLocks noChangeArrowheads="1"/>
                </p:cNvSpPr>
                <p:nvPr/>
              </p:nvSpPr>
              <p:spPr bwMode="auto">
                <a:xfrm>
                  <a:off x="4753" y="3702"/>
                  <a:ext cx="157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Oval 478"/>
                <p:cNvSpPr>
                  <a:spLocks noChangeArrowheads="1"/>
                </p:cNvSpPr>
                <p:nvPr/>
              </p:nvSpPr>
              <p:spPr bwMode="auto">
                <a:xfrm>
                  <a:off x="4779" y="3727"/>
                  <a:ext cx="10" cy="6"/>
                </a:xfrm>
                <a:prstGeom prst="ellipse">
                  <a:avLst/>
                </a:prstGeom>
                <a:solidFill>
                  <a:srgbClr val="83FF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Oval 479"/>
                <p:cNvSpPr>
                  <a:spLocks noChangeArrowheads="1"/>
                </p:cNvSpPr>
                <p:nvPr/>
              </p:nvSpPr>
              <p:spPr bwMode="auto">
                <a:xfrm>
                  <a:off x="4779" y="3727"/>
                  <a:ext cx="10" cy="6"/>
                </a:xfrm>
                <a:prstGeom prst="ellipse">
                  <a:avLst/>
                </a:prstGeom>
                <a:noFill/>
                <a:ln w="0">
                  <a:solidFill>
                    <a:srgbClr val="83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Rectangle 480"/>
                <p:cNvSpPr>
                  <a:spLocks noChangeArrowheads="1"/>
                </p:cNvSpPr>
                <p:nvPr/>
              </p:nvSpPr>
              <p:spPr bwMode="auto">
                <a:xfrm>
                  <a:off x="4800" y="3926"/>
                  <a:ext cx="41" cy="36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Rectangle 481"/>
                <p:cNvSpPr>
                  <a:spLocks noChangeArrowheads="1"/>
                </p:cNvSpPr>
                <p:nvPr/>
              </p:nvSpPr>
              <p:spPr bwMode="auto">
                <a:xfrm>
                  <a:off x="4800" y="3926"/>
                  <a:ext cx="41" cy="3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 482"/>
                <p:cNvSpPr>
                  <a:spLocks/>
                </p:cNvSpPr>
                <p:nvPr/>
              </p:nvSpPr>
              <p:spPr bwMode="auto">
                <a:xfrm>
                  <a:off x="4802" y="3928"/>
                  <a:ext cx="36" cy="32"/>
                </a:xfrm>
                <a:custGeom>
                  <a:avLst/>
                  <a:gdLst>
                    <a:gd name="T0" fmla="*/ 0 w 36"/>
                    <a:gd name="T1" fmla="*/ 32 h 32"/>
                    <a:gd name="T2" fmla="*/ 22 w 36"/>
                    <a:gd name="T3" fmla="*/ 32 h 32"/>
                    <a:gd name="T4" fmla="*/ 36 w 36"/>
                    <a:gd name="T5" fmla="*/ 23 h 32"/>
                    <a:gd name="T6" fmla="*/ 36 w 36"/>
                    <a:gd name="T7" fmla="*/ 9 h 32"/>
                    <a:gd name="T8" fmla="*/ 21 w 36"/>
                    <a:gd name="T9" fmla="*/ 0 h 32"/>
                    <a:gd name="T10" fmla="*/ 0 w 36"/>
                    <a:gd name="T11" fmla="*/ 0 h 32"/>
                    <a:gd name="T12" fmla="*/ 0 w 36"/>
                    <a:gd name="T13" fmla="*/ 32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6"/>
                    <a:gd name="T22" fmla="*/ 0 h 32"/>
                    <a:gd name="T23" fmla="*/ 36 w 36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6" h="32">
                      <a:moveTo>
                        <a:pt x="0" y="32"/>
                      </a:moveTo>
                      <a:lnTo>
                        <a:pt x="22" y="32"/>
                      </a:lnTo>
                      <a:lnTo>
                        <a:pt x="36" y="23"/>
                      </a:lnTo>
                      <a:lnTo>
                        <a:pt x="36" y="9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 483"/>
                <p:cNvSpPr>
                  <a:spLocks/>
                </p:cNvSpPr>
                <p:nvPr/>
              </p:nvSpPr>
              <p:spPr bwMode="auto">
                <a:xfrm>
                  <a:off x="4802" y="3928"/>
                  <a:ext cx="36" cy="32"/>
                </a:xfrm>
                <a:custGeom>
                  <a:avLst/>
                  <a:gdLst>
                    <a:gd name="T0" fmla="*/ 0 w 36"/>
                    <a:gd name="T1" fmla="*/ 32 h 32"/>
                    <a:gd name="T2" fmla="*/ 22 w 36"/>
                    <a:gd name="T3" fmla="*/ 32 h 32"/>
                    <a:gd name="T4" fmla="*/ 36 w 36"/>
                    <a:gd name="T5" fmla="*/ 23 h 32"/>
                    <a:gd name="T6" fmla="*/ 36 w 36"/>
                    <a:gd name="T7" fmla="*/ 9 h 32"/>
                    <a:gd name="T8" fmla="*/ 21 w 36"/>
                    <a:gd name="T9" fmla="*/ 0 h 32"/>
                    <a:gd name="T10" fmla="*/ 0 w 36"/>
                    <a:gd name="T11" fmla="*/ 0 h 32"/>
                    <a:gd name="T12" fmla="*/ 0 w 36"/>
                    <a:gd name="T13" fmla="*/ 32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6"/>
                    <a:gd name="T22" fmla="*/ 0 h 32"/>
                    <a:gd name="T23" fmla="*/ 36 w 36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6" h="32">
                      <a:moveTo>
                        <a:pt x="0" y="32"/>
                      </a:moveTo>
                      <a:lnTo>
                        <a:pt x="22" y="32"/>
                      </a:lnTo>
                      <a:lnTo>
                        <a:pt x="36" y="23"/>
                      </a:lnTo>
                      <a:lnTo>
                        <a:pt x="36" y="9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3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Rectangle 484"/>
                <p:cNvSpPr>
                  <a:spLocks noChangeArrowheads="1"/>
                </p:cNvSpPr>
                <p:nvPr/>
              </p:nvSpPr>
              <p:spPr bwMode="auto">
                <a:xfrm>
                  <a:off x="4809" y="3952"/>
                  <a:ext cx="12" cy="3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Rectangle 485"/>
                <p:cNvSpPr>
                  <a:spLocks noChangeArrowheads="1"/>
                </p:cNvSpPr>
                <p:nvPr/>
              </p:nvSpPr>
              <p:spPr bwMode="auto">
                <a:xfrm>
                  <a:off x="4809" y="3952"/>
                  <a:ext cx="12" cy="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Rectangle 486"/>
                <p:cNvSpPr>
                  <a:spLocks noChangeArrowheads="1"/>
                </p:cNvSpPr>
                <p:nvPr/>
              </p:nvSpPr>
              <p:spPr bwMode="auto">
                <a:xfrm>
                  <a:off x="4809" y="3932"/>
                  <a:ext cx="12" cy="3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Rectangle 487"/>
                <p:cNvSpPr>
                  <a:spLocks noChangeArrowheads="1"/>
                </p:cNvSpPr>
                <p:nvPr/>
              </p:nvSpPr>
              <p:spPr bwMode="auto">
                <a:xfrm>
                  <a:off x="4809" y="3932"/>
                  <a:ext cx="12" cy="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 488"/>
                <p:cNvSpPr>
                  <a:spLocks noChangeArrowheads="1"/>
                </p:cNvSpPr>
                <p:nvPr/>
              </p:nvSpPr>
              <p:spPr bwMode="auto">
                <a:xfrm>
                  <a:off x="4822" y="3942"/>
                  <a:ext cx="13" cy="3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Rectangle 489"/>
                <p:cNvSpPr>
                  <a:spLocks noChangeArrowheads="1"/>
                </p:cNvSpPr>
                <p:nvPr/>
              </p:nvSpPr>
              <p:spPr bwMode="auto">
                <a:xfrm>
                  <a:off x="4822" y="3942"/>
                  <a:ext cx="13" cy="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Rectangle 490"/>
                <p:cNvSpPr>
                  <a:spLocks noChangeArrowheads="1"/>
                </p:cNvSpPr>
                <p:nvPr/>
              </p:nvSpPr>
              <p:spPr bwMode="auto">
                <a:xfrm>
                  <a:off x="4753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Rectangle 491"/>
                <p:cNvSpPr>
                  <a:spLocks noChangeArrowheads="1"/>
                </p:cNvSpPr>
                <p:nvPr/>
              </p:nvSpPr>
              <p:spPr bwMode="auto">
                <a:xfrm>
                  <a:off x="4753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Rectangle 492"/>
                <p:cNvSpPr>
                  <a:spLocks noChangeArrowheads="1"/>
                </p:cNvSpPr>
                <p:nvPr/>
              </p:nvSpPr>
              <p:spPr bwMode="auto">
                <a:xfrm>
                  <a:off x="4833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Rectangle 493"/>
                <p:cNvSpPr>
                  <a:spLocks noChangeArrowheads="1"/>
                </p:cNvSpPr>
                <p:nvPr/>
              </p:nvSpPr>
              <p:spPr bwMode="auto">
                <a:xfrm>
                  <a:off x="4833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Rectangle 494"/>
                <p:cNvSpPr>
                  <a:spLocks noChangeArrowheads="1"/>
                </p:cNvSpPr>
                <p:nvPr/>
              </p:nvSpPr>
              <p:spPr bwMode="auto">
                <a:xfrm>
                  <a:off x="4866" y="3764"/>
                  <a:ext cx="12" cy="1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Rectangle 495"/>
                <p:cNvSpPr>
                  <a:spLocks noChangeArrowheads="1"/>
                </p:cNvSpPr>
                <p:nvPr/>
              </p:nvSpPr>
              <p:spPr bwMode="auto">
                <a:xfrm>
                  <a:off x="4866" y="3764"/>
                  <a:ext cx="12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Rectangle 497"/>
                <p:cNvSpPr>
                  <a:spLocks noChangeArrowheads="1"/>
                </p:cNvSpPr>
                <p:nvPr/>
              </p:nvSpPr>
              <p:spPr bwMode="auto">
                <a:xfrm>
                  <a:off x="4853" y="3764"/>
                  <a:ext cx="12" cy="1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Rectangle 498"/>
                <p:cNvSpPr>
                  <a:spLocks noChangeArrowheads="1"/>
                </p:cNvSpPr>
                <p:nvPr/>
              </p:nvSpPr>
              <p:spPr bwMode="auto">
                <a:xfrm>
                  <a:off x="4853" y="3764"/>
                  <a:ext cx="12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Rectangle 500"/>
                <p:cNvSpPr>
                  <a:spLocks noChangeArrowheads="1"/>
                </p:cNvSpPr>
                <p:nvPr/>
              </p:nvSpPr>
              <p:spPr bwMode="auto">
                <a:xfrm>
                  <a:off x="4839" y="3764"/>
                  <a:ext cx="12" cy="1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Rectangle 501"/>
                <p:cNvSpPr>
                  <a:spLocks noChangeArrowheads="1"/>
                </p:cNvSpPr>
                <p:nvPr/>
              </p:nvSpPr>
              <p:spPr bwMode="auto">
                <a:xfrm>
                  <a:off x="4839" y="3764"/>
                  <a:ext cx="12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Rectangle 503"/>
                <p:cNvSpPr>
                  <a:spLocks noChangeArrowheads="1"/>
                </p:cNvSpPr>
                <p:nvPr/>
              </p:nvSpPr>
              <p:spPr bwMode="auto">
                <a:xfrm>
                  <a:off x="4825" y="3764"/>
                  <a:ext cx="13" cy="1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Rectangle 504"/>
                <p:cNvSpPr>
                  <a:spLocks noChangeArrowheads="1"/>
                </p:cNvSpPr>
                <p:nvPr/>
              </p:nvSpPr>
              <p:spPr bwMode="auto">
                <a:xfrm>
                  <a:off x="4825" y="3764"/>
                  <a:ext cx="13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Rectangle 506"/>
                <p:cNvSpPr>
                  <a:spLocks noChangeArrowheads="1"/>
                </p:cNvSpPr>
                <p:nvPr/>
              </p:nvSpPr>
              <p:spPr bwMode="auto">
                <a:xfrm>
                  <a:off x="4812" y="3764"/>
                  <a:ext cx="12" cy="1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Rectangle 507"/>
                <p:cNvSpPr>
                  <a:spLocks noChangeArrowheads="1"/>
                </p:cNvSpPr>
                <p:nvPr/>
              </p:nvSpPr>
              <p:spPr bwMode="auto">
                <a:xfrm>
                  <a:off x="4812" y="3764"/>
                  <a:ext cx="12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Rectangle 509"/>
                <p:cNvSpPr>
                  <a:spLocks noChangeArrowheads="1"/>
                </p:cNvSpPr>
                <p:nvPr/>
              </p:nvSpPr>
              <p:spPr bwMode="auto">
                <a:xfrm>
                  <a:off x="4798" y="3764"/>
                  <a:ext cx="12" cy="1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Rectangle 510"/>
                <p:cNvSpPr>
                  <a:spLocks noChangeArrowheads="1"/>
                </p:cNvSpPr>
                <p:nvPr/>
              </p:nvSpPr>
              <p:spPr bwMode="auto">
                <a:xfrm>
                  <a:off x="4798" y="3764"/>
                  <a:ext cx="12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Rectangle 511"/>
                <p:cNvSpPr>
                  <a:spLocks noChangeArrowheads="1"/>
                </p:cNvSpPr>
                <p:nvPr/>
              </p:nvSpPr>
              <p:spPr bwMode="auto">
                <a:xfrm>
                  <a:off x="4808" y="3766"/>
                  <a:ext cx="0" cy="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altLang="ko-KR" sz="1000" kern="1200" dirty="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Rectangle 512"/>
                <p:cNvSpPr>
                  <a:spLocks noChangeArrowheads="1"/>
                </p:cNvSpPr>
                <p:nvPr/>
              </p:nvSpPr>
              <p:spPr bwMode="auto">
                <a:xfrm>
                  <a:off x="4785" y="3764"/>
                  <a:ext cx="12" cy="1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Rectangle 513"/>
                <p:cNvSpPr>
                  <a:spLocks noChangeArrowheads="1"/>
                </p:cNvSpPr>
                <p:nvPr/>
              </p:nvSpPr>
              <p:spPr bwMode="auto">
                <a:xfrm>
                  <a:off x="4785" y="3764"/>
                  <a:ext cx="12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Rectangle 515"/>
                <p:cNvSpPr>
                  <a:spLocks noChangeArrowheads="1"/>
                </p:cNvSpPr>
                <p:nvPr/>
              </p:nvSpPr>
              <p:spPr bwMode="auto">
                <a:xfrm>
                  <a:off x="4108" y="3702"/>
                  <a:ext cx="60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Rectangle 516"/>
                <p:cNvSpPr>
                  <a:spLocks noChangeArrowheads="1"/>
                </p:cNvSpPr>
                <p:nvPr/>
              </p:nvSpPr>
              <p:spPr bwMode="auto">
                <a:xfrm>
                  <a:off x="4108" y="3702"/>
                  <a:ext cx="60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Rectangle 517"/>
                <p:cNvSpPr>
                  <a:spLocks noChangeArrowheads="1"/>
                </p:cNvSpPr>
                <p:nvPr/>
              </p:nvSpPr>
              <p:spPr bwMode="auto">
                <a:xfrm>
                  <a:off x="4188" y="3702"/>
                  <a:ext cx="60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Rectangle 518"/>
                <p:cNvSpPr>
                  <a:spLocks noChangeArrowheads="1"/>
                </p:cNvSpPr>
                <p:nvPr/>
              </p:nvSpPr>
              <p:spPr bwMode="auto">
                <a:xfrm>
                  <a:off x="4188" y="3702"/>
                  <a:ext cx="60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Rectangle 519"/>
                <p:cNvSpPr>
                  <a:spLocks noChangeArrowheads="1"/>
                </p:cNvSpPr>
                <p:nvPr/>
              </p:nvSpPr>
              <p:spPr bwMode="auto">
                <a:xfrm>
                  <a:off x="4269" y="3702"/>
                  <a:ext cx="60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Rectangle 520"/>
                <p:cNvSpPr>
                  <a:spLocks noChangeArrowheads="1"/>
                </p:cNvSpPr>
                <p:nvPr/>
              </p:nvSpPr>
              <p:spPr bwMode="auto">
                <a:xfrm>
                  <a:off x="4269" y="3702"/>
                  <a:ext cx="60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Rectangle 521"/>
                <p:cNvSpPr>
                  <a:spLocks noChangeArrowheads="1"/>
                </p:cNvSpPr>
                <p:nvPr/>
              </p:nvSpPr>
              <p:spPr bwMode="auto">
                <a:xfrm>
                  <a:off x="4350" y="3702"/>
                  <a:ext cx="60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Rectangle 522"/>
                <p:cNvSpPr>
                  <a:spLocks noChangeArrowheads="1"/>
                </p:cNvSpPr>
                <p:nvPr/>
              </p:nvSpPr>
              <p:spPr bwMode="auto">
                <a:xfrm>
                  <a:off x="4350" y="3702"/>
                  <a:ext cx="60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Rectangle 523"/>
                <p:cNvSpPr>
                  <a:spLocks noChangeArrowheads="1"/>
                </p:cNvSpPr>
                <p:nvPr/>
              </p:nvSpPr>
              <p:spPr bwMode="auto">
                <a:xfrm>
                  <a:off x="4430" y="3702"/>
                  <a:ext cx="60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Rectangle 524"/>
                <p:cNvSpPr>
                  <a:spLocks noChangeArrowheads="1"/>
                </p:cNvSpPr>
                <p:nvPr/>
              </p:nvSpPr>
              <p:spPr bwMode="auto">
                <a:xfrm>
                  <a:off x="4430" y="3702"/>
                  <a:ext cx="60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Rectangle 525"/>
                <p:cNvSpPr>
                  <a:spLocks noChangeArrowheads="1"/>
                </p:cNvSpPr>
                <p:nvPr/>
              </p:nvSpPr>
              <p:spPr bwMode="auto">
                <a:xfrm>
                  <a:off x="4511" y="3702"/>
                  <a:ext cx="60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Rectangle 526"/>
                <p:cNvSpPr>
                  <a:spLocks noChangeArrowheads="1"/>
                </p:cNvSpPr>
                <p:nvPr/>
              </p:nvSpPr>
              <p:spPr bwMode="auto">
                <a:xfrm>
                  <a:off x="4511" y="3702"/>
                  <a:ext cx="60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Rectangle 527"/>
                <p:cNvSpPr>
                  <a:spLocks noChangeArrowheads="1"/>
                </p:cNvSpPr>
                <p:nvPr/>
              </p:nvSpPr>
              <p:spPr bwMode="auto">
                <a:xfrm>
                  <a:off x="4591" y="3702"/>
                  <a:ext cx="60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Rectangle 528"/>
                <p:cNvSpPr>
                  <a:spLocks noChangeArrowheads="1"/>
                </p:cNvSpPr>
                <p:nvPr/>
              </p:nvSpPr>
              <p:spPr bwMode="auto">
                <a:xfrm>
                  <a:off x="4591" y="3702"/>
                  <a:ext cx="60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Rectangle 529"/>
                <p:cNvSpPr>
                  <a:spLocks noChangeArrowheads="1"/>
                </p:cNvSpPr>
                <p:nvPr/>
              </p:nvSpPr>
              <p:spPr bwMode="auto">
                <a:xfrm>
                  <a:off x="4672" y="3702"/>
                  <a:ext cx="60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Rectangle 530"/>
                <p:cNvSpPr>
                  <a:spLocks noChangeArrowheads="1"/>
                </p:cNvSpPr>
                <p:nvPr/>
              </p:nvSpPr>
              <p:spPr bwMode="auto">
                <a:xfrm>
                  <a:off x="4672" y="3702"/>
                  <a:ext cx="60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그룹 456"/>
              <p:cNvGrpSpPr/>
              <p:nvPr/>
            </p:nvGrpSpPr>
            <p:grpSpPr>
              <a:xfrm flipH="1">
                <a:off x="3539846" y="3871860"/>
                <a:ext cx="90000" cy="486000"/>
                <a:chOff x="2999814" y="1212480"/>
                <a:chExt cx="219260" cy="1573578"/>
              </a:xfrm>
            </p:grpSpPr>
            <p:sp>
              <p:nvSpPr>
                <p:cNvPr id="184" name="Freeform 534"/>
                <p:cNvSpPr>
                  <a:spLocks/>
                </p:cNvSpPr>
                <p:nvPr/>
              </p:nvSpPr>
              <p:spPr bwMode="auto">
                <a:xfrm>
                  <a:off x="2999814" y="1212480"/>
                  <a:ext cx="219260" cy="1573578"/>
                </a:xfrm>
                <a:custGeom>
                  <a:avLst/>
                  <a:gdLst>
                    <a:gd name="T0" fmla="*/ 21 w 21"/>
                    <a:gd name="T1" fmla="*/ 0 h 317"/>
                    <a:gd name="T2" fmla="*/ 19 w 21"/>
                    <a:gd name="T3" fmla="*/ 0 h 317"/>
                    <a:gd name="T4" fmla="*/ 18 w 21"/>
                    <a:gd name="T5" fmla="*/ 0 h 317"/>
                    <a:gd name="T6" fmla="*/ 15 w 21"/>
                    <a:gd name="T7" fmla="*/ 0 h 317"/>
                    <a:gd name="T8" fmla="*/ 12 w 21"/>
                    <a:gd name="T9" fmla="*/ 0 h 317"/>
                    <a:gd name="T10" fmla="*/ 9 w 21"/>
                    <a:gd name="T11" fmla="*/ 0 h 317"/>
                    <a:gd name="T12" fmla="*/ 6 w 21"/>
                    <a:gd name="T13" fmla="*/ 0 h 317"/>
                    <a:gd name="T14" fmla="*/ 4 w 21"/>
                    <a:gd name="T15" fmla="*/ 0 h 317"/>
                    <a:gd name="T16" fmla="*/ 2 w 21"/>
                    <a:gd name="T17" fmla="*/ 0 h 317"/>
                    <a:gd name="T18" fmla="*/ 0 w 21"/>
                    <a:gd name="T19" fmla="*/ 0 h 317"/>
                    <a:gd name="T20" fmla="*/ 0 w 21"/>
                    <a:gd name="T21" fmla="*/ 0 h 317"/>
                    <a:gd name="T22" fmla="*/ 0 w 21"/>
                    <a:gd name="T23" fmla="*/ 8 h 317"/>
                    <a:gd name="T24" fmla="*/ 0 w 21"/>
                    <a:gd name="T25" fmla="*/ 29 h 317"/>
                    <a:gd name="T26" fmla="*/ 0 w 21"/>
                    <a:gd name="T27" fmla="*/ 61 h 317"/>
                    <a:gd name="T28" fmla="*/ 0 w 21"/>
                    <a:gd name="T29" fmla="*/ 100 h 317"/>
                    <a:gd name="T30" fmla="*/ 0 w 21"/>
                    <a:gd name="T31" fmla="*/ 144 h 317"/>
                    <a:gd name="T32" fmla="*/ 0 w 21"/>
                    <a:gd name="T33" fmla="*/ 188 h 317"/>
                    <a:gd name="T34" fmla="*/ 0 w 21"/>
                    <a:gd name="T35" fmla="*/ 231 h 317"/>
                    <a:gd name="T36" fmla="*/ 0 w 21"/>
                    <a:gd name="T37" fmla="*/ 268 h 317"/>
                    <a:gd name="T38" fmla="*/ 0 w 21"/>
                    <a:gd name="T39" fmla="*/ 296 h 317"/>
                    <a:gd name="T40" fmla="*/ 0 w 21"/>
                    <a:gd name="T41" fmla="*/ 314 h 317"/>
                    <a:gd name="T42" fmla="*/ 0 w 21"/>
                    <a:gd name="T43" fmla="*/ 317 h 317"/>
                    <a:gd name="T44" fmla="*/ 1 w 21"/>
                    <a:gd name="T45" fmla="*/ 317 h 317"/>
                    <a:gd name="T46" fmla="*/ 2 w 21"/>
                    <a:gd name="T47" fmla="*/ 317 h 317"/>
                    <a:gd name="T48" fmla="*/ 5 w 21"/>
                    <a:gd name="T49" fmla="*/ 317 h 317"/>
                    <a:gd name="T50" fmla="*/ 7 w 21"/>
                    <a:gd name="T51" fmla="*/ 317 h 317"/>
                    <a:gd name="T52" fmla="*/ 10 w 21"/>
                    <a:gd name="T53" fmla="*/ 317 h 317"/>
                    <a:gd name="T54" fmla="*/ 13 w 21"/>
                    <a:gd name="T55" fmla="*/ 317 h 317"/>
                    <a:gd name="T56" fmla="*/ 16 w 21"/>
                    <a:gd name="T57" fmla="*/ 317 h 317"/>
                    <a:gd name="T58" fmla="*/ 18 w 21"/>
                    <a:gd name="T59" fmla="*/ 317 h 317"/>
                    <a:gd name="T60" fmla="*/ 20 w 21"/>
                    <a:gd name="T61" fmla="*/ 317 h 317"/>
                    <a:gd name="T62" fmla="*/ 21 w 21"/>
                    <a:gd name="T63" fmla="*/ 317 h 317"/>
                    <a:gd name="T64" fmla="*/ 21 w 21"/>
                    <a:gd name="T65" fmla="*/ 314 h 317"/>
                    <a:gd name="T66" fmla="*/ 21 w 21"/>
                    <a:gd name="T67" fmla="*/ 296 h 317"/>
                    <a:gd name="T68" fmla="*/ 21 w 21"/>
                    <a:gd name="T69" fmla="*/ 268 h 317"/>
                    <a:gd name="T70" fmla="*/ 21 w 21"/>
                    <a:gd name="T71" fmla="*/ 231 h 317"/>
                    <a:gd name="T72" fmla="*/ 21 w 21"/>
                    <a:gd name="T73" fmla="*/ 188 h 317"/>
                    <a:gd name="T74" fmla="*/ 21 w 21"/>
                    <a:gd name="T75" fmla="*/ 144 h 317"/>
                    <a:gd name="T76" fmla="*/ 21 w 21"/>
                    <a:gd name="T77" fmla="*/ 100 h 317"/>
                    <a:gd name="T78" fmla="*/ 21 w 21"/>
                    <a:gd name="T79" fmla="*/ 61 h 317"/>
                    <a:gd name="T80" fmla="*/ 21 w 21"/>
                    <a:gd name="T81" fmla="*/ 29 h 317"/>
                    <a:gd name="T82" fmla="*/ 21 w 21"/>
                    <a:gd name="T83" fmla="*/ 8 h 317"/>
                    <a:gd name="T84" fmla="*/ 21 w 21"/>
                    <a:gd name="T85" fmla="*/ 0 h 317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1"/>
                    <a:gd name="T130" fmla="*/ 0 h 317"/>
                    <a:gd name="T131" fmla="*/ 21 w 21"/>
                    <a:gd name="T132" fmla="*/ 317 h 317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1" h="317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3" y="0"/>
                      </a:lnTo>
                      <a:lnTo>
                        <a:pt x="12" y="0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21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50"/>
                      </a:lnTo>
                      <a:lnTo>
                        <a:pt x="0" y="61"/>
                      </a:lnTo>
                      <a:lnTo>
                        <a:pt x="0" y="74"/>
                      </a:lnTo>
                      <a:lnTo>
                        <a:pt x="0" y="87"/>
                      </a:lnTo>
                      <a:lnTo>
                        <a:pt x="0" y="100"/>
                      </a:lnTo>
                      <a:lnTo>
                        <a:pt x="0" y="115"/>
                      </a:lnTo>
                      <a:lnTo>
                        <a:pt x="0" y="129"/>
                      </a:lnTo>
                      <a:lnTo>
                        <a:pt x="0" y="144"/>
                      </a:lnTo>
                      <a:lnTo>
                        <a:pt x="0" y="159"/>
                      </a:lnTo>
                      <a:lnTo>
                        <a:pt x="0" y="174"/>
                      </a:lnTo>
                      <a:lnTo>
                        <a:pt x="0" y="188"/>
                      </a:lnTo>
                      <a:lnTo>
                        <a:pt x="0" y="203"/>
                      </a:lnTo>
                      <a:lnTo>
                        <a:pt x="0" y="217"/>
                      </a:lnTo>
                      <a:lnTo>
                        <a:pt x="0" y="231"/>
                      </a:lnTo>
                      <a:lnTo>
                        <a:pt x="0" y="244"/>
                      </a:lnTo>
                      <a:lnTo>
                        <a:pt x="0" y="256"/>
                      </a:lnTo>
                      <a:lnTo>
                        <a:pt x="0" y="268"/>
                      </a:lnTo>
                      <a:lnTo>
                        <a:pt x="0" y="278"/>
                      </a:lnTo>
                      <a:lnTo>
                        <a:pt x="0" y="288"/>
                      </a:lnTo>
                      <a:lnTo>
                        <a:pt x="0" y="296"/>
                      </a:lnTo>
                      <a:lnTo>
                        <a:pt x="0" y="304"/>
                      </a:lnTo>
                      <a:lnTo>
                        <a:pt x="0" y="309"/>
                      </a:lnTo>
                      <a:lnTo>
                        <a:pt x="0" y="314"/>
                      </a:lnTo>
                      <a:lnTo>
                        <a:pt x="0" y="316"/>
                      </a:lnTo>
                      <a:lnTo>
                        <a:pt x="0" y="317"/>
                      </a:lnTo>
                      <a:lnTo>
                        <a:pt x="1" y="317"/>
                      </a:lnTo>
                      <a:lnTo>
                        <a:pt x="2" y="317"/>
                      </a:lnTo>
                      <a:lnTo>
                        <a:pt x="3" y="317"/>
                      </a:lnTo>
                      <a:lnTo>
                        <a:pt x="4" y="317"/>
                      </a:lnTo>
                      <a:lnTo>
                        <a:pt x="5" y="317"/>
                      </a:lnTo>
                      <a:lnTo>
                        <a:pt x="6" y="317"/>
                      </a:lnTo>
                      <a:lnTo>
                        <a:pt x="7" y="317"/>
                      </a:lnTo>
                      <a:lnTo>
                        <a:pt x="8" y="317"/>
                      </a:lnTo>
                      <a:lnTo>
                        <a:pt x="9" y="317"/>
                      </a:lnTo>
                      <a:lnTo>
                        <a:pt x="10" y="317"/>
                      </a:lnTo>
                      <a:lnTo>
                        <a:pt x="11" y="317"/>
                      </a:lnTo>
                      <a:lnTo>
                        <a:pt x="12" y="317"/>
                      </a:lnTo>
                      <a:lnTo>
                        <a:pt x="13" y="317"/>
                      </a:lnTo>
                      <a:lnTo>
                        <a:pt x="14" y="317"/>
                      </a:lnTo>
                      <a:lnTo>
                        <a:pt x="15" y="317"/>
                      </a:lnTo>
                      <a:lnTo>
                        <a:pt x="16" y="317"/>
                      </a:lnTo>
                      <a:lnTo>
                        <a:pt x="17" y="317"/>
                      </a:lnTo>
                      <a:lnTo>
                        <a:pt x="18" y="317"/>
                      </a:lnTo>
                      <a:lnTo>
                        <a:pt x="19" y="317"/>
                      </a:lnTo>
                      <a:lnTo>
                        <a:pt x="20" y="317"/>
                      </a:lnTo>
                      <a:lnTo>
                        <a:pt x="21" y="317"/>
                      </a:lnTo>
                      <a:lnTo>
                        <a:pt x="21" y="316"/>
                      </a:lnTo>
                      <a:lnTo>
                        <a:pt x="21" y="314"/>
                      </a:lnTo>
                      <a:lnTo>
                        <a:pt x="21" y="309"/>
                      </a:lnTo>
                      <a:lnTo>
                        <a:pt x="21" y="304"/>
                      </a:lnTo>
                      <a:lnTo>
                        <a:pt x="21" y="296"/>
                      </a:lnTo>
                      <a:lnTo>
                        <a:pt x="21" y="288"/>
                      </a:lnTo>
                      <a:lnTo>
                        <a:pt x="21" y="278"/>
                      </a:lnTo>
                      <a:lnTo>
                        <a:pt x="21" y="268"/>
                      </a:lnTo>
                      <a:lnTo>
                        <a:pt x="21" y="256"/>
                      </a:lnTo>
                      <a:lnTo>
                        <a:pt x="21" y="244"/>
                      </a:lnTo>
                      <a:lnTo>
                        <a:pt x="21" y="231"/>
                      </a:lnTo>
                      <a:lnTo>
                        <a:pt x="21" y="217"/>
                      </a:lnTo>
                      <a:lnTo>
                        <a:pt x="21" y="203"/>
                      </a:lnTo>
                      <a:lnTo>
                        <a:pt x="21" y="188"/>
                      </a:lnTo>
                      <a:lnTo>
                        <a:pt x="21" y="174"/>
                      </a:lnTo>
                      <a:lnTo>
                        <a:pt x="21" y="159"/>
                      </a:lnTo>
                      <a:lnTo>
                        <a:pt x="21" y="144"/>
                      </a:lnTo>
                      <a:lnTo>
                        <a:pt x="21" y="129"/>
                      </a:lnTo>
                      <a:lnTo>
                        <a:pt x="21" y="115"/>
                      </a:lnTo>
                      <a:lnTo>
                        <a:pt x="21" y="100"/>
                      </a:lnTo>
                      <a:lnTo>
                        <a:pt x="21" y="87"/>
                      </a:lnTo>
                      <a:lnTo>
                        <a:pt x="21" y="74"/>
                      </a:lnTo>
                      <a:lnTo>
                        <a:pt x="21" y="61"/>
                      </a:lnTo>
                      <a:lnTo>
                        <a:pt x="21" y="50"/>
                      </a:lnTo>
                      <a:lnTo>
                        <a:pt x="21" y="39"/>
                      </a:lnTo>
                      <a:lnTo>
                        <a:pt x="21" y="29"/>
                      </a:lnTo>
                      <a:lnTo>
                        <a:pt x="21" y="21"/>
                      </a:lnTo>
                      <a:lnTo>
                        <a:pt x="21" y="14"/>
                      </a:lnTo>
                      <a:lnTo>
                        <a:pt x="21" y="8"/>
                      </a:lnTo>
                      <a:lnTo>
                        <a:pt x="21" y="4"/>
                      </a:lnTo>
                      <a:lnTo>
                        <a:pt x="21" y="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535"/>
                <p:cNvSpPr>
                  <a:spLocks/>
                </p:cNvSpPr>
                <p:nvPr/>
              </p:nvSpPr>
              <p:spPr bwMode="auto">
                <a:xfrm>
                  <a:off x="2999814" y="1212480"/>
                  <a:ext cx="219260" cy="1573578"/>
                </a:xfrm>
                <a:custGeom>
                  <a:avLst/>
                  <a:gdLst>
                    <a:gd name="T0" fmla="*/ 21 w 21"/>
                    <a:gd name="T1" fmla="*/ 0 h 317"/>
                    <a:gd name="T2" fmla="*/ 19 w 21"/>
                    <a:gd name="T3" fmla="*/ 0 h 317"/>
                    <a:gd name="T4" fmla="*/ 18 w 21"/>
                    <a:gd name="T5" fmla="*/ 0 h 317"/>
                    <a:gd name="T6" fmla="*/ 15 w 21"/>
                    <a:gd name="T7" fmla="*/ 0 h 317"/>
                    <a:gd name="T8" fmla="*/ 12 w 21"/>
                    <a:gd name="T9" fmla="*/ 0 h 317"/>
                    <a:gd name="T10" fmla="*/ 9 w 21"/>
                    <a:gd name="T11" fmla="*/ 0 h 317"/>
                    <a:gd name="T12" fmla="*/ 6 w 21"/>
                    <a:gd name="T13" fmla="*/ 0 h 317"/>
                    <a:gd name="T14" fmla="*/ 4 w 21"/>
                    <a:gd name="T15" fmla="*/ 0 h 317"/>
                    <a:gd name="T16" fmla="*/ 2 w 21"/>
                    <a:gd name="T17" fmla="*/ 0 h 317"/>
                    <a:gd name="T18" fmla="*/ 0 w 21"/>
                    <a:gd name="T19" fmla="*/ 0 h 317"/>
                    <a:gd name="T20" fmla="*/ 0 w 21"/>
                    <a:gd name="T21" fmla="*/ 0 h 317"/>
                    <a:gd name="T22" fmla="*/ 0 w 21"/>
                    <a:gd name="T23" fmla="*/ 8 h 317"/>
                    <a:gd name="T24" fmla="*/ 0 w 21"/>
                    <a:gd name="T25" fmla="*/ 29 h 317"/>
                    <a:gd name="T26" fmla="*/ 0 w 21"/>
                    <a:gd name="T27" fmla="*/ 61 h 317"/>
                    <a:gd name="T28" fmla="*/ 0 w 21"/>
                    <a:gd name="T29" fmla="*/ 100 h 317"/>
                    <a:gd name="T30" fmla="*/ 0 w 21"/>
                    <a:gd name="T31" fmla="*/ 144 h 317"/>
                    <a:gd name="T32" fmla="*/ 0 w 21"/>
                    <a:gd name="T33" fmla="*/ 188 h 317"/>
                    <a:gd name="T34" fmla="*/ 0 w 21"/>
                    <a:gd name="T35" fmla="*/ 231 h 317"/>
                    <a:gd name="T36" fmla="*/ 0 w 21"/>
                    <a:gd name="T37" fmla="*/ 268 h 317"/>
                    <a:gd name="T38" fmla="*/ 0 w 21"/>
                    <a:gd name="T39" fmla="*/ 296 h 317"/>
                    <a:gd name="T40" fmla="*/ 0 w 21"/>
                    <a:gd name="T41" fmla="*/ 314 h 317"/>
                    <a:gd name="T42" fmla="*/ 0 w 21"/>
                    <a:gd name="T43" fmla="*/ 317 h 317"/>
                    <a:gd name="T44" fmla="*/ 1 w 21"/>
                    <a:gd name="T45" fmla="*/ 317 h 317"/>
                    <a:gd name="T46" fmla="*/ 2 w 21"/>
                    <a:gd name="T47" fmla="*/ 317 h 317"/>
                    <a:gd name="T48" fmla="*/ 5 w 21"/>
                    <a:gd name="T49" fmla="*/ 317 h 317"/>
                    <a:gd name="T50" fmla="*/ 7 w 21"/>
                    <a:gd name="T51" fmla="*/ 317 h 317"/>
                    <a:gd name="T52" fmla="*/ 10 w 21"/>
                    <a:gd name="T53" fmla="*/ 317 h 317"/>
                    <a:gd name="T54" fmla="*/ 13 w 21"/>
                    <a:gd name="T55" fmla="*/ 317 h 317"/>
                    <a:gd name="T56" fmla="*/ 16 w 21"/>
                    <a:gd name="T57" fmla="*/ 317 h 317"/>
                    <a:gd name="T58" fmla="*/ 18 w 21"/>
                    <a:gd name="T59" fmla="*/ 317 h 317"/>
                    <a:gd name="T60" fmla="*/ 20 w 21"/>
                    <a:gd name="T61" fmla="*/ 317 h 317"/>
                    <a:gd name="T62" fmla="*/ 21 w 21"/>
                    <a:gd name="T63" fmla="*/ 317 h 317"/>
                    <a:gd name="T64" fmla="*/ 21 w 21"/>
                    <a:gd name="T65" fmla="*/ 314 h 317"/>
                    <a:gd name="T66" fmla="*/ 21 w 21"/>
                    <a:gd name="T67" fmla="*/ 296 h 317"/>
                    <a:gd name="T68" fmla="*/ 21 w 21"/>
                    <a:gd name="T69" fmla="*/ 268 h 317"/>
                    <a:gd name="T70" fmla="*/ 21 w 21"/>
                    <a:gd name="T71" fmla="*/ 231 h 317"/>
                    <a:gd name="T72" fmla="*/ 21 w 21"/>
                    <a:gd name="T73" fmla="*/ 188 h 317"/>
                    <a:gd name="T74" fmla="*/ 21 w 21"/>
                    <a:gd name="T75" fmla="*/ 144 h 317"/>
                    <a:gd name="T76" fmla="*/ 21 w 21"/>
                    <a:gd name="T77" fmla="*/ 100 h 317"/>
                    <a:gd name="T78" fmla="*/ 21 w 21"/>
                    <a:gd name="T79" fmla="*/ 61 h 317"/>
                    <a:gd name="T80" fmla="*/ 21 w 21"/>
                    <a:gd name="T81" fmla="*/ 29 h 317"/>
                    <a:gd name="T82" fmla="*/ 21 w 21"/>
                    <a:gd name="T83" fmla="*/ 8 h 317"/>
                    <a:gd name="T84" fmla="*/ 21 w 21"/>
                    <a:gd name="T85" fmla="*/ 0 h 317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1"/>
                    <a:gd name="T130" fmla="*/ 0 h 317"/>
                    <a:gd name="T131" fmla="*/ 21 w 21"/>
                    <a:gd name="T132" fmla="*/ 317 h 317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1" h="317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3" y="0"/>
                      </a:lnTo>
                      <a:lnTo>
                        <a:pt x="12" y="0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21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50"/>
                      </a:lnTo>
                      <a:lnTo>
                        <a:pt x="0" y="61"/>
                      </a:lnTo>
                      <a:lnTo>
                        <a:pt x="0" y="74"/>
                      </a:lnTo>
                      <a:lnTo>
                        <a:pt x="0" y="87"/>
                      </a:lnTo>
                      <a:lnTo>
                        <a:pt x="0" y="100"/>
                      </a:lnTo>
                      <a:lnTo>
                        <a:pt x="0" y="115"/>
                      </a:lnTo>
                      <a:lnTo>
                        <a:pt x="0" y="129"/>
                      </a:lnTo>
                      <a:lnTo>
                        <a:pt x="0" y="144"/>
                      </a:lnTo>
                      <a:lnTo>
                        <a:pt x="0" y="159"/>
                      </a:lnTo>
                      <a:lnTo>
                        <a:pt x="0" y="174"/>
                      </a:lnTo>
                      <a:lnTo>
                        <a:pt x="0" y="188"/>
                      </a:lnTo>
                      <a:lnTo>
                        <a:pt x="0" y="203"/>
                      </a:lnTo>
                      <a:lnTo>
                        <a:pt x="0" y="217"/>
                      </a:lnTo>
                      <a:lnTo>
                        <a:pt x="0" y="231"/>
                      </a:lnTo>
                      <a:lnTo>
                        <a:pt x="0" y="244"/>
                      </a:lnTo>
                      <a:lnTo>
                        <a:pt x="0" y="256"/>
                      </a:lnTo>
                      <a:lnTo>
                        <a:pt x="0" y="268"/>
                      </a:lnTo>
                      <a:lnTo>
                        <a:pt x="0" y="278"/>
                      </a:lnTo>
                      <a:lnTo>
                        <a:pt x="0" y="288"/>
                      </a:lnTo>
                      <a:lnTo>
                        <a:pt x="0" y="296"/>
                      </a:lnTo>
                      <a:lnTo>
                        <a:pt x="0" y="304"/>
                      </a:lnTo>
                      <a:lnTo>
                        <a:pt x="0" y="309"/>
                      </a:lnTo>
                      <a:lnTo>
                        <a:pt x="0" y="314"/>
                      </a:lnTo>
                      <a:lnTo>
                        <a:pt x="0" y="316"/>
                      </a:lnTo>
                      <a:lnTo>
                        <a:pt x="0" y="317"/>
                      </a:lnTo>
                      <a:lnTo>
                        <a:pt x="1" y="317"/>
                      </a:lnTo>
                      <a:lnTo>
                        <a:pt x="2" y="317"/>
                      </a:lnTo>
                      <a:lnTo>
                        <a:pt x="3" y="317"/>
                      </a:lnTo>
                      <a:lnTo>
                        <a:pt x="4" y="317"/>
                      </a:lnTo>
                      <a:lnTo>
                        <a:pt x="5" y="317"/>
                      </a:lnTo>
                      <a:lnTo>
                        <a:pt x="6" y="317"/>
                      </a:lnTo>
                      <a:lnTo>
                        <a:pt x="7" y="317"/>
                      </a:lnTo>
                      <a:lnTo>
                        <a:pt x="8" y="317"/>
                      </a:lnTo>
                      <a:lnTo>
                        <a:pt x="9" y="317"/>
                      </a:lnTo>
                      <a:lnTo>
                        <a:pt x="10" y="317"/>
                      </a:lnTo>
                      <a:lnTo>
                        <a:pt x="11" y="317"/>
                      </a:lnTo>
                      <a:lnTo>
                        <a:pt x="12" y="317"/>
                      </a:lnTo>
                      <a:lnTo>
                        <a:pt x="13" y="317"/>
                      </a:lnTo>
                      <a:lnTo>
                        <a:pt x="14" y="317"/>
                      </a:lnTo>
                      <a:lnTo>
                        <a:pt x="15" y="317"/>
                      </a:lnTo>
                      <a:lnTo>
                        <a:pt x="16" y="317"/>
                      </a:lnTo>
                      <a:lnTo>
                        <a:pt x="17" y="317"/>
                      </a:lnTo>
                      <a:lnTo>
                        <a:pt x="18" y="317"/>
                      </a:lnTo>
                      <a:lnTo>
                        <a:pt x="19" y="317"/>
                      </a:lnTo>
                      <a:lnTo>
                        <a:pt x="20" y="317"/>
                      </a:lnTo>
                      <a:lnTo>
                        <a:pt x="21" y="317"/>
                      </a:lnTo>
                      <a:lnTo>
                        <a:pt x="21" y="316"/>
                      </a:lnTo>
                      <a:lnTo>
                        <a:pt x="21" y="314"/>
                      </a:lnTo>
                      <a:lnTo>
                        <a:pt x="21" y="309"/>
                      </a:lnTo>
                      <a:lnTo>
                        <a:pt x="21" y="304"/>
                      </a:lnTo>
                      <a:lnTo>
                        <a:pt x="21" y="296"/>
                      </a:lnTo>
                      <a:lnTo>
                        <a:pt x="21" y="288"/>
                      </a:lnTo>
                      <a:lnTo>
                        <a:pt x="21" y="278"/>
                      </a:lnTo>
                      <a:lnTo>
                        <a:pt x="21" y="268"/>
                      </a:lnTo>
                      <a:lnTo>
                        <a:pt x="21" y="256"/>
                      </a:lnTo>
                      <a:lnTo>
                        <a:pt x="21" y="244"/>
                      </a:lnTo>
                      <a:lnTo>
                        <a:pt x="21" y="231"/>
                      </a:lnTo>
                      <a:lnTo>
                        <a:pt x="21" y="217"/>
                      </a:lnTo>
                      <a:lnTo>
                        <a:pt x="21" y="203"/>
                      </a:lnTo>
                      <a:lnTo>
                        <a:pt x="21" y="188"/>
                      </a:lnTo>
                      <a:lnTo>
                        <a:pt x="21" y="174"/>
                      </a:lnTo>
                      <a:lnTo>
                        <a:pt x="21" y="159"/>
                      </a:lnTo>
                      <a:lnTo>
                        <a:pt x="21" y="144"/>
                      </a:lnTo>
                      <a:lnTo>
                        <a:pt x="21" y="129"/>
                      </a:lnTo>
                      <a:lnTo>
                        <a:pt x="21" y="115"/>
                      </a:lnTo>
                      <a:lnTo>
                        <a:pt x="21" y="100"/>
                      </a:lnTo>
                      <a:lnTo>
                        <a:pt x="21" y="87"/>
                      </a:lnTo>
                      <a:lnTo>
                        <a:pt x="21" y="74"/>
                      </a:lnTo>
                      <a:lnTo>
                        <a:pt x="21" y="61"/>
                      </a:lnTo>
                      <a:lnTo>
                        <a:pt x="21" y="50"/>
                      </a:lnTo>
                      <a:lnTo>
                        <a:pt x="21" y="39"/>
                      </a:lnTo>
                      <a:lnTo>
                        <a:pt x="21" y="29"/>
                      </a:lnTo>
                      <a:lnTo>
                        <a:pt x="21" y="21"/>
                      </a:lnTo>
                      <a:lnTo>
                        <a:pt x="21" y="14"/>
                      </a:lnTo>
                      <a:lnTo>
                        <a:pt x="21" y="8"/>
                      </a:lnTo>
                      <a:lnTo>
                        <a:pt x="21" y="4"/>
                      </a:lnTo>
                      <a:lnTo>
                        <a:pt x="21" y="1"/>
                      </a:lnTo>
                      <a:lnTo>
                        <a:pt x="2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Line 536"/>
                <p:cNvSpPr>
                  <a:spLocks noChangeShapeType="1"/>
                </p:cNvSpPr>
                <p:nvPr/>
              </p:nvSpPr>
              <p:spPr bwMode="auto">
                <a:xfrm>
                  <a:off x="2999814" y="1257155"/>
                  <a:ext cx="219260" cy="496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Line 537"/>
                <p:cNvSpPr>
                  <a:spLocks noChangeShapeType="1"/>
                </p:cNvSpPr>
                <p:nvPr/>
              </p:nvSpPr>
              <p:spPr bwMode="auto">
                <a:xfrm>
                  <a:off x="2999814" y="1465642"/>
                  <a:ext cx="219260" cy="496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Rectangle 538"/>
                <p:cNvSpPr>
                  <a:spLocks noChangeArrowheads="1"/>
                </p:cNvSpPr>
                <p:nvPr/>
              </p:nvSpPr>
              <p:spPr bwMode="auto">
                <a:xfrm>
                  <a:off x="3052019" y="1212480"/>
                  <a:ext cx="167055" cy="28294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Oval 540"/>
                <p:cNvSpPr>
                  <a:spLocks noChangeArrowheads="1"/>
                </p:cNvSpPr>
                <p:nvPr/>
              </p:nvSpPr>
              <p:spPr bwMode="auto">
                <a:xfrm>
                  <a:off x="3083342" y="1262119"/>
                  <a:ext cx="31323" cy="19856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Rectangle 543"/>
                <p:cNvSpPr>
                  <a:spLocks noChangeArrowheads="1"/>
                </p:cNvSpPr>
                <p:nvPr/>
              </p:nvSpPr>
              <p:spPr bwMode="auto">
                <a:xfrm>
                  <a:off x="3083342" y="1272047"/>
                  <a:ext cx="41764" cy="4964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Rectangle 544"/>
                <p:cNvSpPr>
                  <a:spLocks noChangeArrowheads="1"/>
                </p:cNvSpPr>
                <p:nvPr/>
              </p:nvSpPr>
              <p:spPr bwMode="auto">
                <a:xfrm>
                  <a:off x="3083342" y="1272047"/>
                  <a:ext cx="41764" cy="4964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Line 545"/>
                <p:cNvSpPr>
                  <a:spLocks noChangeShapeType="1"/>
                </p:cNvSpPr>
                <p:nvPr/>
              </p:nvSpPr>
              <p:spPr bwMode="auto">
                <a:xfrm>
                  <a:off x="2999814" y="2746346"/>
                  <a:ext cx="219260" cy="496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Line 546"/>
                <p:cNvSpPr>
                  <a:spLocks noChangeShapeType="1"/>
                </p:cNvSpPr>
                <p:nvPr/>
              </p:nvSpPr>
              <p:spPr bwMode="auto">
                <a:xfrm>
                  <a:off x="2999814" y="2537860"/>
                  <a:ext cx="219260" cy="496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Rectangle 547"/>
                <p:cNvSpPr>
                  <a:spLocks noChangeArrowheads="1"/>
                </p:cNvSpPr>
                <p:nvPr/>
              </p:nvSpPr>
              <p:spPr bwMode="auto">
                <a:xfrm>
                  <a:off x="3041578" y="2503112"/>
                  <a:ext cx="177496" cy="28294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Rectangle 576"/>
                <p:cNvSpPr>
                  <a:spLocks noChangeArrowheads="1"/>
                </p:cNvSpPr>
                <p:nvPr/>
              </p:nvSpPr>
              <p:spPr bwMode="auto">
                <a:xfrm>
                  <a:off x="3072901" y="1535138"/>
                  <a:ext cx="93968" cy="19856"/>
                </a:xfrm>
                <a:prstGeom prst="rect">
                  <a:avLst/>
                </a:prstGeom>
                <a:solidFill>
                  <a:srgbClr val="83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Rectangle 577"/>
                <p:cNvSpPr>
                  <a:spLocks noChangeArrowheads="1"/>
                </p:cNvSpPr>
                <p:nvPr/>
              </p:nvSpPr>
              <p:spPr bwMode="auto">
                <a:xfrm>
                  <a:off x="3072901" y="1535138"/>
                  <a:ext cx="93968" cy="1985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Rectangle 583"/>
                <p:cNvSpPr>
                  <a:spLocks noChangeArrowheads="1"/>
                </p:cNvSpPr>
                <p:nvPr/>
              </p:nvSpPr>
              <p:spPr bwMode="auto">
                <a:xfrm>
                  <a:off x="3072901" y="1609597"/>
                  <a:ext cx="93968" cy="19856"/>
                </a:xfrm>
                <a:prstGeom prst="rect">
                  <a:avLst/>
                </a:prstGeom>
                <a:solidFill>
                  <a:srgbClr val="83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Rectangle 584"/>
                <p:cNvSpPr>
                  <a:spLocks noChangeArrowheads="1"/>
                </p:cNvSpPr>
                <p:nvPr/>
              </p:nvSpPr>
              <p:spPr bwMode="auto">
                <a:xfrm>
                  <a:off x="3072901" y="1609597"/>
                  <a:ext cx="93968" cy="1985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Oval 596"/>
                <p:cNvSpPr>
                  <a:spLocks noChangeArrowheads="1"/>
                </p:cNvSpPr>
                <p:nvPr/>
              </p:nvSpPr>
              <p:spPr bwMode="auto">
                <a:xfrm>
                  <a:off x="3072901" y="1728732"/>
                  <a:ext cx="62646" cy="39712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Oval 597"/>
                <p:cNvSpPr>
                  <a:spLocks noChangeArrowheads="1"/>
                </p:cNvSpPr>
                <p:nvPr/>
              </p:nvSpPr>
              <p:spPr bwMode="auto">
                <a:xfrm>
                  <a:off x="3083342" y="1733696"/>
                  <a:ext cx="52205" cy="29784"/>
                </a:xfrm>
                <a:prstGeom prst="ellipse">
                  <a:avLst/>
                </a:prstGeom>
                <a:solidFill>
                  <a:srgbClr val="83FF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Oval 598"/>
                <p:cNvSpPr>
                  <a:spLocks noChangeArrowheads="1"/>
                </p:cNvSpPr>
                <p:nvPr/>
              </p:nvSpPr>
              <p:spPr bwMode="auto">
                <a:xfrm>
                  <a:off x="3083342" y="1733696"/>
                  <a:ext cx="52205" cy="29784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606"/>
                <p:cNvSpPr>
                  <a:spLocks/>
                </p:cNvSpPr>
                <p:nvPr/>
              </p:nvSpPr>
              <p:spPr bwMode="auto">
                <a:xfrm>
                  <a:off x="3052019" y="1917363"/>
                  <a:ext cx="114850" cy="94315"/>
                </a:xfrm>
                <a:custGeom>
                  <a:avLst/>
                  <a:gdLst>
                    <a:gd name="T0" fmla="*/ 11 w 11"/>
                    <a:gd name="T1" fmla="*/ 6 h 19"/>
                    <a:gd name="T2" fmla="*/ 11 w 11"/>
                    <a:gd name="T3" fmla="*/ 5 h 19"/>
                    <a:gd name="T4" fmla="*/ 11 w 11"/>
                    <a:gd name="T5" fmla="*/ 4 h 19"/>
                    <a:gd name="T6" fmla="*/ 10 w 11"/>
                    <a:gd name="T7" fmla="*/ 2 h 19"/>
                    <a:gd name="T8" fmla="*/ 9 w 11"/>
                    <a:gd name="T9" fmla="*/ 2 h 19"/>
                    <a:gd name="T10" fmla="*/ 9 w 11"/>
                    <a:gd name="T11" fmla="*/ 1 h 19"/>
                    <a:gd name="T12" fmla="*/ 8 w 11"/>
                    <a:gd name="T13" fmla="*/ 0 h 19"/>
                    <a:gd name="T14" fmla="*/ 6 w 11"/>
                    <a:gd name="T15" fmla="*/ 0 h 19"/>
                    <a:gd name="T16" fmla="*/ 5 w 11"/>
                    <a:gd name="T17" fmla="*/ 0 h 19"/>
                    <a:gd name="T18" fmla="*/ 4 w 11"/>
                    <a:gd name="T19" fmla="*/ 0 h 19"/>
                    <a:gd name="T20" fmla="*/ 3 w 11"/>
                    <a:gd name="T21" fmla="*/ 1 h 19"/>
                    <a:gd name="T22" fmla="*/ 2 w 11"/>
                    <a:gd name="T23" fmla="*/ 2 h 19"/>
                    <a:gd name="T24" fmla="*/ 2 w 11"/>
                    <a:gd name="T25" fmla="*/ 2 h 19"/>
                    <a:gd name="T26" fmla="*/ 1 w 11"/>
                    <a:gd name="T27" fmla="*/ 4 h 19"/>
                    <a:gd name="T28" fmla="*/ 1 w 11"/>
                    <a:gd name="T29" fmla="*/ 5 h 19"/>
                    <a:gd name="T30" fmla="*/ 0 w 11"/>
                    <a:gd name="T31" fmla="*/ 6 h 19"/>
                    <a:gd name="T32" fmla="*/ 0 w 11"/>
                    <a:gd name="T33" fmla="*/ 12 h 19"/>
                    <a:gd name="T34" fmla="*/ 1 w 11"/>
                    <a:gd name="T35" fmla="*/ 13 h 19"/>
                    <a:gd name="T36" fmla="*/ 1 w 11"/>
                    <a:gd name="T37" fmla="*/ 14 h 19"/>
                    <a:gd name="T38" fmla="*/ 1 w 11"/>
                    <a:gd name="T39" fmla="*/ 16 h 19"/>
                    <a:gd name="T40" fmla="*/ 2 w 11"/>
                    <a:gd name="T41" fmla="*/ 17 h 19"/>
                    <a:gd name="T42" fmla="*/ 3 w 11"/>
                    <a:gd name="T43" fmla="*/ 17 h 19"/>
                    <a:gd name="T44" fmla="*/ 4 w 11"/>
                    <a:gd name="T45" fmla="*/ 18 h 19"/>
                    <a:gd name="T46" fmla="*/ 5 w 11"/>
                    <a:gd name="T47" fmla="*/ 18 h 19"/>
                    <a:gd name="T48" fmla="*/ 6 w 11"/>
                    <a:gd name="T49" fmla="*/ 19 h 19"/>
                    <a:gd name="T50" fmla="*/ 7 w 11"/>
                    <a:gd name="T51" fmla="*/ 18 h 19"/>
                    <a:gd name="T52" fmla="*/ 8 w 11"/>
                    <a:gd name="T53" fmla="*/ 18 h 19"/>
                    <a:gd name="T54" fmla="*/ 9 w 11"/>
                    <a:gd name="T55" fmla="*/ 17 h 19"/>
                    <a:gd name="T56" fmla="*/ 10 w 11"/>
                    <a:gd name="T57" fmla="*/ 17 h 19"/>
                    <a:gd name="T58" fmla="*/ 10 w 11"/>
                    <a:gd name="T59" fmla="*/ 16 h 19"/>
                    <a:gd name="T60" fmla="*/ 11 w 11"/>
                    <a:gd name="T61" fmla="*/ 14 h 19"/>
                    <a:gd name="T62" fmla="*/ 11 w 11"/>
                    <a:gd name="T63" fmla="*/ 13 h 19"/>
                    <a:gd name="T64" fmla="*/ 11 w 11"/>
                    <a:gd name="T65" fmla="*/ 12 h 1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"/>
                    <a:gd name="T100" fmla="*/ 0 h 19"/>
                    <a:gd name="T101" fmla="*/ 11 w 11"/>
                    <a:gd name="T102" fmla="*/ 19 h 1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" h="19">
                      <a:moveTo>
                        <a:pt x="11" y="7"/>
                      </a:moveTo>
                      <a:lnTo>
                        <a:pt x="11" y="6"/>
                      </a:lnTo>
                      <a:lnTo>
                        <a:pt x="11" y="5"/>
                      </a:lnTo>
                      <a:lnTo>
                        <a:pt x="11" y="4"/>
                      </a:lnTo>
                      <a:lnTo>
                        <a:pt x="10" y="3"/>
                      </a:lnTo>
                      <a:lnTo>
                        <a:pt x="10" y="2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12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1" y="15"/>
                      </a:lnTo>
                      <a:lnTo>
                        <a:pt x="1" y="16"/>
                      </a:lnTo>
                      <a:lnTo>
                        <a:pt x="2" y="16"/>
                      </a:lnTo>
                      <a:lnTo>
                        <a:pt x="2" y="17"/>
                      </a:lnTo>
                      <a:lnTo>
                        <a:pt x="3" y="17"/>
                      </a:lnTo>
                      <a:lnTo>
                        <a:pt x="3" y="18"/>
                      </a:lnTo>
                      <a:lnTo>
                        <a:pt x="4" y="18"/>
                      </a:lnTo>
                      <a:lnTo>
                        <a:pt x="5" y="18"/>
                      </a:lnTo>
                      <a:lnTo>
                        <a:pt x="5" y="19"/>
                      </a:lnTo>
                      <a:lnTo>
                        <a:pt x="6" y="19"/>
                      </a:lnTo>
                      <a:lnTo>
                        <a:pt x="7" y="18"/>
                      </a:lnTo>
                      <a:lnTo>
                        <a:pt x="8" y="18"/>
                      </a:lnTo>
                      <a:lnTo>
                        <a:pt x="9" y="18"/>
                      </a:lnTo>
                      <a:lnTo>
                        <a:pt x="9" y="17"/>
                      </a:lnTo>
                      <a:lnTo>
                        <a:pt x="10" y="17"/>
                      </a:lnTo>
                      <a:lnTo>
                        <a:pt x="10" y="16"/>
                      </a:lnTo>
                      <a:lnTo>
                        <a:pt x="11" y="15"/>
                      </a:lnTo>
                      <a:lnTo>
                        <a:pt x="11" y="14"/>
                      </a:lnTo>
                      <a:lnTo>
                        <a:pt x="11" y="13"/>
                      </a:lnTo>
                      <a:lnTo>
                        <a:pt x="11" y="12"/>
                      </a:lnTo>
                      <a:lnTo>
                        <a:pt x="11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Oval 607"/>
                <p:cNvSpPr>
                  <a:spLocks noChangeArrowheads="1"/>
                </p:cNvSpPr>
                <p:nvPr/>
              </p:nvSpPr>
              <p:spPr bwMode="auto">
                <a:xfrm>
                  <a:off x="3062460" y="1937219"/>
                  <a:ext cx="83528" cy="49640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Oval 608"/>
                <p:cNvSpPr>
                  <a:spLocks noChangeArrowheads="1"/>
                </p:cNvSpPr>
                <p:nvPr/>
              </p:nvSpPr>
              <p:spPr bwMode="auto">
                <a:xfrm>
                  <a:off x="3072901" y="1942183"/>
                  <a:ext cx="62646" cy="39712"/>
                </a:xfrm>
                <a:prstGeom prst="ellipse">
                  <a:avLst/>
                </a:prstGeom>
                <a:solidFill>
                  <a:srgbClr val="666666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Oval 609"/>
                <p:cNvSpPr>
                  <a:spLocks noChangeArrowheads="1"/>
                </p:cNvSpPr>
                <p:nvPr/>
              </p:nvSpPr>
              <p:spPr bwMode="auto">
                <a:xfrm>
                  <a:off x="3072901" y="1942183"/>
                  <a:ext cx="62646" cy="39712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Oval 610"/>
                <p:cNvSpPr>
                  <a:spLocks noChangeArrowheads="1"/>
                </p:cNvSpPr>
                <p:nvPr/>
              </p:nvSpPr>
              <p:spPr bwMode="auto">
                <a:xfrm>
                  <a:off x="3093783" y="1952111"/>
                  <a:ext cx="31323" cy="19856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Oval 611"/>
                <p:cNvSpPr>
                  <a:spLocks noChangeArrowheads="1"/>
                </p:cNvSpPr>
                <p:nvPr/>
              </p:nvSpPr>
              <p:spPr bwMode="auto">
                <a:xfrm>
                  <a:off x="3093783" y="1952111"/>
                  <a:ext cx="31323" cy="19856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612"/>
                <p:cNvSpPr>
                  <a:spLocks/>
                </p:cNvSpPr>
                <p:nvPr/>
              </p:nvSpPr>
              <p:spPr bwMode="auto">
                <a:xfrm>
                  <a:off x="3052019" y="2041463"/>
                  <a:ext cx="114850" cy="94315"/>
                </a:xfrm>
                <a:custGeom>
                  <a:avLst/>
                  <a:gdLst>
                    <a:gd name="T0" fmla="*/ 11 w 11"/>
                    <a:gd name="T1" fmla="*/ 7 h 19"/>
                    <a:gd name="T2" fmla="*/ 11 w 11"/>
                    <a:gd name="T3" fmla="*/ 5 h 19"/>
                    <a:gd name="T4" fmla="*/ 11 w 11"/>
                    <a:gd name="T5" fmla="*/ 4 h 19"/>
                    <a:gd name="T6" fmla="*/ 10 w 11"/>
                    <a:gd name="T7" fmla="*/ 3 h 19"/>
                    <a:gd name="T8" fmla="*/ 9 w 11"/>
                    <a:gd name="T9" fmla="*/ 2 h 19"/>
                    <a:gd name="T10" fmla="*/ 9 w 11"/>
                    <a:gd name="T11" fmla="*/ 1 h 19"/>
                    <a:gd name="T12" fmla="*/ 8 w 11"/>
                    <a:gd name="T13" fmla="*/ 1 h 19"/>
                    <a:gd name="T14" fmla="*/ 6 w 11"/>
                    <a:gd name="T15" fmla="*/ 0 h 19"/>
                    <a:gd name="T16" fmla="*/ 5 w 11"/>
                    <a:gd name="T17" fmla="*/ 0 h 19"/>
                    <a:gd name="T18" fmla="*/ 4 w 11"/>
                    <a:gd name="T19" fmla="*/ 1 h 19"/>
                    <a:gd name="T20" fmla="*/ 3 w 11"/>
                    <a:gd name="T21" fmla="*/ 1 h 19"/>
                    <a:gd name="T22" fmla="*/ 2 w 11"/>
                    <a:gd name="T23" fmla="*/ 2 h 19"/>
                    <a:gd name="T24" fmla="*/ 2 w 11"/>
                    <a:gd name="T25" fmla="*/ 3 h 19"/>
                    <a:gd name="T26" fmla="*/ 1 w 11"/>
                    <a:gd name="T27" fmla="*/ 4 h 19"/>
                    <a:gd name="T28" fmla="*/ 1 w 11"/>
                    <a:gd name="T29" fmla="*/ 5 h 19"/>
                    <a:gd name="T30" fmla="*/ 0 w 11"/>
                    <a:gd name="T31" fmla="*/ 7 h 19"/>
                    <a:gd name="T32" fmla="*/ 0 w 11"/>
                    <a:gd name="T33" fmla="*/ 12 h 19"/>
                    <a:gd name="T34" fmla="*/ 1 w 11"/>
                    <a:gd name="T35" fmla="*/ 13 h 19"/>
                    <a:gd name="T36" fmla="*/ 1 w 11"/>
                    <a:gd name="T37" fmla="*/ 15 h 19"/>
                    <a:gd name="T38" fmla="*/ 1 w 11"/>
                    <a:gd name="T39" fmla="*/ 16 h 19"/>
                    <a:gd name="T40" fmla="*/ 2 w 11"/>
                    <a:gd name="T41" fmla="*/ 17 h 19"/>
                    <a:gd name="T42" fmla="*/ 3 w 11"/>
                    <a:gd name="T43" fmla="*/ 18 h 19"/>
                    <a:gd name="T44" fmla="*/ 4 w 11"/>
                    <a:gd name="T45" fmla="*/ 18 h 19"/>
                    <a:gd name="T46" fmla="*/ 5 w 11"/>
                    <a:gd name="T47" fmla="*/ 19 h 19"/>
                    <a:gd name="T48" fmla="*/ 6 w 11"/>
                    <a:gd name="T49" fmla="*/ 19 h 19"/>
                    <a:gd name="T50" fmla="*/ 7 w 11"/>
                    <a:gd name="T51" fmla="*/ 19 h 19"/>
                    <a:gd name="T52" fmla="*/ 8 w 11"/>
                    <a:gd name="T53" fmla="*/ 18 h 19"/>
                    <a:gd name="T54" fmla="*/ 9 w 11"/>
                    <a:gd name="T55" fmla="*/ 18 h 19"/>
                    <a:gd name="T56" fmla="*/ 10 w 11"/>
                    <a:gd name="T57" fmla="*/ 17 h 19"/>
                    <a:gd name="T58" fmla="*/ 10 w 11"/>
                    <a:gd name="T59" fmla="*/ 16 h 19"/>
                    <a:gd name="T60" fmla="*/ 11 w 11"/>
                    <a:gd name="T61" fmla="*/ 15 h 19"/>
                    <a:gd name="T62" fmla="*/ 11 w 11"/>
                    <a:gd name="T63" fmla="*/ 13 h 19"/>
                    <a:gd name="T64" fmla="*/ 11 w 11"/>
                    <a:gd name="T65" fmla="*/ 12 h 1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"/>
                    <a:gd name="T100" fmla="*/ 0 h 19"/>
                    <a:gd name="T101" fmla="*/ 11 w 11"/>
                    <a:gd name="T102" fmla="*/ 19 h 1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" h="19">
                      <a:moveTo>
                        <a:pt x="11" y="7"/>
                      </a:moveTo>
                      <a:lnTo>
                        <a:pt x="11" y="7"/>
                      </a:lnTo>
                      <a:lnTo>
                        <a:pt x="11" y="6"/>
                      </a:lnTo>
                      <a:lnTo>
                        <a:pt x="11" y="5"/>
                      </a:lnTo>
                      <a:lnTo>
                        <a:pt x="11" y="4"/>
                      </a:lnTo>
                      <a:lnTo>
                        <a:pt x="10" y="3"/>
                      </a:lnTo>
                      <a:lnTo>
                        <a:pt x="10" y="2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0" y="7"/>
                      </a:lnTo>
                      <a:lnTo>
                        <a:pt x="0" y="12"/>
                      </a:lnTo>
                      <a:lnTo>
                        <a:pt x="0" y="13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1" y="15"/>
                      </a:lnTo>
                      <a:lnTo>
                        <a:pt x="1" y="16"/>
                      </a:lnTo>
                      <a:lnTo>
                        <a:pt x="2" y="16"/>
                      </a:lnTo>
                      <a:lnTo>
                        <a:pt x="2" y="17"/>
                      </a:lnTo>
                      <a:lnTo>
                        <a:pt x="3" y="18"/>
                      </a:lnTo>
                      <a:lnTo>
                        <a:pt x="4" y="18"/>
                      </a:lnTo>
                      <a:lnTo>
                        <a:pt x="4" y="19"/>
                      </a:lnTo>
                      <a:lnTo>
                        <a:pt x="5" y="19"/>
                      </a:lnTo>
                      <a:lnTo>
                        <a:pt x="6" y="19"/>
                      </a:lnTo>
                      <a:lnTo>
                        <a:pt x="7" y="19"/>
                      </a:lnTo>
                      <a:lnTo>
                        <a:pt x="8" y="19"/>
                      </a:lnTo>
                      <a:lnTo>
                        <a:pt x="8" y="18"/>
                      </a:lnTo>
                      <a:lnTo>
                        <a:pt x="9" y="18"/>
                      </a:lnTo>
                      <a:lnTo>
                        <a:pt x="9" y="17"/>
                      </a:lnTo>
                      <a:lnTo>
                        <a:pt x="10" y="17"/>
                      </a:lnTo>
                      <a:lnTo>
                        <a:pt x="10" y="16"/>
                      </a:lnTo>
                      <a:lnTo>
                        <a:pt x="11" y="15"/>
                      </a:lnTo>
                      <a:lnTo>
                        <a:pt x="11" y="14"/>
                      </a:lnTo>
                      <a:lnTo>
                        <a:pt x="11" y="13"/>
                      </a:lnTo>
                      <a:lnTo>
                        <a:pt x="11" y="12"/>
                      </a:lnTo>
                      <a:lnTo>
                        <a:pt x="11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Oval 613"/>
                <p:cNvSpPr>
                  <a:spLocks noChangeArrowheads="1"/>
                </p:cNvSpPr>
                <p:nvPr/>
              </p:nvSpPr>
              <p:spPr bwMode="auto">
                <a:xfrm>
                  <a:off x="3062460" y="2061318"/>
                  <a:ext cx="83528" cy="54604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Oval 614"/>
                <p:cNvSpPr>
                  <a:spLocks noChangeArrowheads="1"/>
                </p:cNvSpPr>
                <p:nvPr/>
              </p:nvSpPr>
              <p:spPr bwMode="auto">
                <a:xfrm>
                  <a:off x="3072901" y="2071246"/>
                  <a:ext cx="62646" cy="34748"/>
                </a:xfrm>
                <a:prstGeom prst="ellipse">
                  <a:avLst/>
                </a:prstGeom>
                <a:solidFill>
                  <a:srgbClr val="666666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Oval 615"/>
                <p:cNvSpPr>
                  <a:spLocks noChangeArrowheads="1"/>
                </p:cNvSpPr>
                <p:nvPr/>
              </p:nvSpPr>
              <p:spPr bwMode="auto">
                <a:xfrm>
                  <a:off x="3072901" y="2071246"/>
                  <a:ext cx="62646" cy="34748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Oval 616"/>
                <p:cNvSpPr>
                  <a:spLocks noChangeArrowheads="1"/>
                </p:cNvSpPr>
                <p:nvPr/>
              </p:nvSpPr>
              <p:spPr bwMode="auto">
                <a:xfrm>
                  <a:off x="3093783" y="2081174"/>
                  <a:ext cx="31323" cy="14892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Oval 617"/>
                <p:cNvSpPr>
                  <a:spLocks noChangeArrowheads="1"/>
                </p:cNvSpPr>
                <p:nvPr/>
              </p:nvSpPr>
              <p:spPr bwMode="auto">
                <a:xfrm>
                  <a:off x="3093783" y="2081174"/>
                  <a:ext cx="31323" cy="14892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Oval 631"/>
                <p:cNvSpPr>
                  <a:spLocks noChangeArrowheads="1"/>
                </p:cNvSpPr>
                <p:nvPr/>
              </p:nvSpPr>
              <p:spPr bwMode="auto">
                <a:xfrm>
                  <a:off x="3010255" y="2240021"/>
                  <a:ext cx="83528" cy="44676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Oval 632"/>
                <p:cNvSpPr>
                  <a:spLocks noChangeArrowheads="1"/>
                </p:cNvSpPr>
                <p:nvPr/>
              </p:nvSpPr>
              <p:spPr bwMode="auto">
                <a:xfrm>
                  <a:off x="3020696" y="2244985"/>
                  <a:ext cx="62646" cy="34748"/>
                </a:xfrm>
                <a:prstGeom prst="ellipse">
                  <a:avLst/>
                </a:prstGeom>
                <a:solidFill>
                  <a:srgbClr val="4C4C4C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Oval 633"/>
                <p:cNvSpPr>
                  <a:spLocks noChangeArrowheads="1"/>
                </p:cNvSpPr>
                <p:nvPr/>
              </p:nvSpPr>
              <p:spPr bwMode="auto">
                <a:xfrm>
                  <a:off x="3020696" y="2244985"/>
                  <a:ext cx="62646" cy="34748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Oval 634"/>
                <p:cNvSpPr>
                  <a:spLocks noChangeArrowheads="1"/>
                </p:cNvSpPr>
                <p:nvPr/>
              </p:nvSpPr>
              <p:spPr bwMode="auto">
                <a:xfrm>
                  <a:off x="3010255" y="2329373"/>
                  <a:ext cx="83528" cy="49640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Oval 635"/>
                <p:cNvSpPr>
                  <a:spLocks noChangeArrowheads="1"/>
                </p:cNvSpPr>
                <p:nvPr/>
              </p:nvSpPr>
              <p:spPr bwMode="auto">
                <a:xfrm>
                  <a:off x="3020696" y="2339301"/>
                  <a:ext cx="62646" cy="34748"/>
                </a:xfrm>
                <a:prstGeom prst="ellipse">
                  <a:avLst/>
                </a:prstGeom>
                <a:solidFill>
                  <a:srgbClr val="4C4C4C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Oval 636"/>
                <p:cNvSpPr>
                  <a:spLocks noChangeArrowheads="1"/>
                </p:cNvSpPr>
                <p:nvPr/>
              </p:nvSpPr>
              <p:spPr bwMode="auto">
                <a:xfrm>
                  <a:off x="3020696" y="2339301"/>
                  <a:ext cx="62646" cy="34748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0" name="모서리가 둥근 직사각형 59"/>
            <p:cNvSpPr/>
            <p:nvPr/>
          </p:nvSpPr>
          <p:spPr>
            <a:xfrm>
              <a:off x="5904830" y="4143380"/>
              <a:ext cx="1571636" cy="85725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prstDash val="sysDot"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0" rIns="54000" bIns="0" rtlCol="0" anchor="ctr"/>
            <a:lstStyle/>
            <a:p>
              <a:pPr algn="l"/>
              <a:r>
                <a:rPr lang="en-US" altLang="ko-KR" sz="1000" b="1" dirty="0" smtClean="0">
                  <a:solidFill>
                    <a:srgbClr val="000000"/>
                  </a:solidFill>
                  <a:latin typeface="+mn-ea"/>
                </a:rPr>
                <a:t>Valve control</a:t>
              </a:r>
            </a:p>
            <a:p>
              <a:pPr algn="l"/>
              <a:r>
                <a:rPr lang="en-US" altLang="ko-KR" sz="1000" b="1" dirty="0" smtClean="0">
                  <a:solidFill>
                    <a:srgbClr val="000000"/>
                  </a:solidFill>
                  <a:latin typeface="+mn-ea"/>
                </a:rPr>
                <a:t>He control</a:t>
              </a:r>
            </a:p>
            <a:p>
              <a:pPr algn="l"/>
              <a:r>
                <a:rPr lang="en-US" altLang="ko-KR" sz="1000" b="1" dirty="0" smtClean="0">
                  <a:solidFill>
                    <a:srgbClr val="000000"/>
                  </a:solidFill>
                  <a:latin typeface="+mn-ea"/>
                </a:rPr>
                <a:t>Mass flow monitoring</a:t>
              </a:r>
            </a:p>
            <a:p>
              <a:pPr algn="l"/>
              <a:r>
                <a:rPr lang="en-US" altLang="ko-KR" sz="1000" b="1" dirty="0" smtClean="0">
                  <a:solidFill>
                    <a:srgbClr val="000000"/>
                  </a:solidFill>
                  <a:latin typeface="+mn-ea"/>
                </a:rPr>
                <a:t>Temp. monitoring</a:t>
              </a:r>
              <a:endParaRPr lang="ko-KR" altLang="en-US" sz="1000" b="1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61" name="AutoShape 641"/>
            <p:cNvSpPr>
              <a:spLocks noChangeArrowheads="1"/>
            </p:cNvSpPr>
            <p:nvPr/>
          </p:nvSpPr>
          <p:spPr bwMode="auto">
            <a:xfrm>
              <a:off x="6083081" y="5895229"/>
              <a:ext cx="1179071" cy="69337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rgbClr val="DDDDDD"/>
              </a:solidFill>
              <a:round/>
              <a:headEnd/>
              <a:tailEnd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0" bIns="36000" anchor="ctr">
              <a:spAutoFit/>
            </a:bodyPr>
            <a:lstStyle/>
            <a:p>
              <a:pPr algn="l" rtl="0" fontAlgn="base" latinLnBrk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00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Ctrl. Valve </a:t>
              </a:r>
            </a:p>
            <a:p>
              <a:pPr algn="l" rtl="0" fontAlgn="base" latinLnBrk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00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He Level</a:t>
              </a:r>
            </a:p>
            <a:p>
              <a:pPr algn="l" rtl="0" fontAlgn="base" latinLnBrk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00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Pres. Transmitter</a:t>
              </a:r>
            </a:p>
            <a:p>
              <a:pPr algn="l" rtl="0" fontAlgn="base" latinLnBrk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00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Voltage Tab</a:t>
              </a:r>
              <a:endParaRPr kumimoji="1" lang="ko-KR" altLang="en-US" sz="1000" b="1" kern="1200" dirty="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62" name="모서리가 둥근 직사각형 61"/>
            <p:cNvSpPr/>
            <p:nvPr/>
          </p:nvSpPr>
          <p:spPr>
            <a:xfrm>
              <a:off x="392314" y="2143116"/>
              <a:ext cx="1812030" cy="35719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prstDash val="sysDot"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0" rIns="54000" bIns="0" rtlCol="0" anchor="ctr"/>
            <a:lstStyle/>
            <a:p>
              <a:r>
                <a:rPr lang="en-US" altLang="ko-KR" sz="1400" b="1" dirty="0" smtClean="0">
                  <a:solidFill>
                    <a:srgbClr val="000000"/>
                  </a:solidFill>
                  <a:latin typeface="+mn-ea"/>
                </a:rPr>
                <a:t>Remote Operation</a:t>
              </a:r>
              <a:endParaRPr lang="en-US" altLang="ko-KR" sz="1400" b="1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63" name="모서리가 둥근 직사각형 62"/>
            <p:cNvSpPr/>
            <p:nvPr/>
          </p:nvSpPr>
          <p:spPr>
            <a:xfrm>
              <a:off x="4071934" y="2143116"/>
              <a:ext cx="1571636" cy="35719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prstDash val="sysDot"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0" rIns="54000" bIns="0" rtlCol="0" anchor="ctr"/>
            <a:lstStyle/>
            <a:p>
              <a:r>
                <a:rPr lang="en-US" altLang="ko-KR" sz="1400" b="1" dirty="0" smtClean="0">
                  <a:solidFill>
                    <a:srgbClr val="000000"/>
                  </a:solidFill>
                  <a:latin typeface="+mn-ea"/>
                </a:rPr>
                <a:t>EPICS Host</a:t>
              </a:r>
              <a:endParaRPr lang="en-US" altLang="ko-KR" sz="1400" b="1" dirty="0">
                <a:solidFill>
                  <a:srgbClr val="000000"/>
                </a:solidFill>
                <a:latin typeface="+mn-ea"/>
              </a:endParaRPr>
            </a:p>
          </p:txBody>
        </p:sp>
        <p:grpSp>
          <p:nvGrpSpPr>
            <p:cNvPr id="64" name="그룹 1022"/>
            <p:cNvGrpSpPr/>
            <p:nvPr/>
          </p:nvGrpSpPr>
          <p:grpSpPr>
            <a:xfrm>
              <a:off x="4094838" y="3786190"/>
              <a:ext cx="1071570" cy="500065"/>
              <a:chOff x="3535287" y="3863999"/>
              <a:chExt cx="1274745" cy="496887"/>
            </a:xfrm>
          </p:grpSpPr>
          <p:grpSp>
            <p:nvGrpSpPr>
              <p:cNvPr id="77" name="Group 457"/>
              <p:cNvGrpSpPr>
                <a:grpSpLocks/>
              </p:cNvGrpSpPr>
              <p:nvPr/>
            </p:nvGrpSpPr>
            <p:grpSpPr bwMode="auto">
              <a:xfrm>
                <a:off x="3535287" y="3863999"/>
                <a:ext cx="1274745" cy="496887"/>
                <a:chOff x="4107" y="3678"/>
                <a:chExt cx="803" cy="313"/>
              </a:xfrm>
            </p:grpSpPr>
            <p:sp>
              <p:nvSpPr>
                <p:cNvPr id="115" name="Rectangle 458"/>
                <p:cNvSpPr>
                  <a:spLocks noChangeArrowheads="1"/>
                </p:cNvSpPr>
                <p:nvPr/>
              </p:nvSpPr>
              <p:spPr bwMode="auto">
                <a:xfrm>
                  <a:off x="4107" y="3678"/>
                  <a:ext cx="803" cy="313"/>
                </a:xfrm>
                <a:prstGeom prst="rect">
                  <a:avLst/>
                </a:prstGeom>
                <a:solidFill>
                  <a:srgbClr val="F2F2F2"/>
                </a:solidFill>
                <a:ln w="476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Rectangle 459"/>
                <p:cNvSpPr>
                  <a:spLocks noChangeArrowheads="1"/>
                </p:cNvSpPr>
                <p:nvPr/>
              </p:nvSpPr>
              <p:spPr bwMode="auto">
                <a:xfrm>
                  <a:off x="4107" y="3678"/>
                  <a:ext cx="803" cy="313"/>
                </a:xfrm>
                <a:prstGeom prst="rect">
                  <a:avLst/>
                </a:prstGeom>
                <a:noFill/>
                <a:ln w="476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Rectangle 460"/>
                <p:cNvSpPr>
                  <a:spLocks noChangeArrowheads="1"/>
                </p:cNvSpPr>
                <p:nvPr/>
              </p:nvSpPr>
              <p:spPr bwMode="auto">
                <a:xfrm>
                  <a:off x="4108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Rectangle 461"/>
                <p:cNvSpPr>
                  <a:spLocks noChangeArrowheads="1"/>
                </p:cNvSpPr>
                <p:nvPr/>
              </p:nvSpPr>
              <p:spPr bwMode="auto">
                <a:xfrm>
                  <a:off x="4108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Rectangle 462"/>
                <p:cNvSpPr>
                  <a:spLocks noChangeArrowheads="1"/>
                </p:cNvSpPr>
                <p:nvPr/>
              </p:nvSpPr>
              <p:spPr bwMode="auto">
                <a:xfrm>
                  <a:off x="4188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Rectangle 463"/>
                <p:cNvSpPr>
                  <a:spLocks noChangeArrowheads="1"/>
                </p:cNvSpPr>
                <p:nvPr/>
              </p:nvSpPr>
              <p:spPr bwMode="auto">
                <a:xfrm>
                  <a:off x="4188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69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Rectangle 465"/>
                <p:cNvSpPr>
                  <a:spLocks noChangeArrowheads="1"/>
                </p:cNvSpPr>
                <p:nvPr/>
              </p:nvSpPr>
              <p:spPr bwMode="auto">
                <a:xfrm>
                  <a:off x="4269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Rectangle 466"/>
                <p:cNvSpPr>
                  <a:spLocks noChangeArrowheads="1"/>
                </p:cNvSpPr>
                <p:nvPr/>
              </p:nvSpPr>
              <p:spPr bwMode="auto">
                <a:xfrm>
                  <a:off x="4350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Rectangle 467"/>
                <p:cNvSpPr>
                  <a:spLocks noChangeArrowheads="1"/>
                </p:cNvSpPr>
                <p:nvPr/>
              </p:nvSpPr>
              <p:spPr bwMode="auto">
                <a:xfrm>
                  <a:off x="4350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Rectangle 468"/>
                <p:cNvSpPr>
                  <a:spLocks noChangeArrowheads="1"/>
                </p:cNvSpPr>
                <p:nvPr/>
              </p:nvSpPr>
              <p:spPr bwMode="auto">
                <a:xfrm>
                  <a:off x="4430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Rectangle 469"/>
                <p:cNvSpPr>
                  <a:spLocks noChangeArrowheads="1"/>
                </p:cNvSpPr>
                <p:nvPr/>
              </p:nvSpPr>
              <p:spPr bwMode="auto">
                <a:xfrm>
                  <a:off x="4430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Rectangle 470"/>
                <p:cNvSpPr>
                  <a:spLocks noChangeArrowheads="1"/>
                </p:cNvSpPr>
                <p:nvPr/>
              </p:nvSpPr>
              <p:spPr bwMode="auto">
                <a:xfrm>
                  <a:off x="4511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Rectangle 471"/>
                <p:cNvSpPr>
                  <a:spLocks noChangeArrowheads="1"/>
                </p:cNvSpPr>
                <p:nvPr/>
              </p:nvSpPr>
              <p:spPr bwMode="auto">
                <a:xfrm>
                  <a:off x="4511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Rectangle 472"/>
                <p:cNvSpPr>
                  <a:spLocks noChangeArrowheads="1"/>
                </p:cNvSpPr>
                <p:nvPr/>
              </p:nvSpPr>
              <p:spPr bwMode="auto">
                <a:xfrm>
                  <a:off x="4591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Rectangle 473"/>
                <p:cNvSpPr>
                  <a:spLocks noChangeArrowheads="1"/>
                </p:cNvSpPr>
                <p:nvPr/>
              </p:nvSpPr>
              <p:spPr bwMode="auto">
                <a:xfrm>
                  <a:off x="4591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Rectangle 474"/>
                <p:cNvSpPr>
                  <a:spLocks noChangeArrowheads="1"/>
                </p:cNvSpPr>
                <p:nvPr/>
              </p:nvSpPr>
              <p:spPr bwMode="auto">
                <a:xfrm>
                  <a:off x="4672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tangle 475"/>
                <p:cNvSpPr>
                  <a:spLocks noChangeArrowheads="1"/>
                </p:cNvSpPr>
                <p:nvPr/>
              </p:nvSpPr>
              <p:spPr bwMode="auto">
                <a:xfrm>
                  <a:off x="4672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Rectangle 476"/>
                <p:cNvSpPr>
                  <a:spLocks noChangeArrowheads="1"/>
                </p:cNvSpPr>
                <p:nvPr/>
              </p:nvSpPr>
              <p:spPr bwMode="auto">
                <a:xfrm>
                  <a:off x="4753" y="3702"/>
                  <a:ext cx="157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Rectangle 477"/>
                <p:cNvSpPr>
                  <a:spLocks noChangeArrowheads="1"/>
                </p:cNvSpPr>
                <p:nvPr/>
              </p:nvSpPr>
              <p:spPr bwMode="auto">
                <a:xfrm>
                  <a:off x="4753" y="3702"/>
                  <a:ext cx="157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Oval 478"/>
                <p:cNvSpPr>
                  <a:spLocks noChangeArrowheads="1"/>
                </p:cNvSpPr>
                <p:nvPr/>
              </p:nvSpPr>
              <p:spPr bwMode="auto">
                <a:xfrm>
                  <a:off x="4779" y="3727"/>
                  <a:ext cx="10" cy="6"/>
                </a:xfrm>
                <a:prstGeom prst="ellipse">
                  <a:avLst/>
                </a:prstGeom>
                <a:solidFill>
                  <a:srgbClr val="83FF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Oval 479"/>
                <p:cNvSpPr>
                  <a:spLocks noChangeArrowheads="1"/>
                </p:cNvSpPr>
                <p:nvPr/>
              </p:nvSpPr>
              <p:spPr bwMode="auto">
                <a:xfrm>
                  <a:off x="4779" y="3727"/>
                  <a:ext cx="10" cy="6"/>
                </a:xfrm>
                <a:prstGeom prst="ellipse">
                  <a:avLst/>
                </a:prstGeom>
                <a:noFill/>
                <a:ln w="0">
                  <a:solidFill>
                    <a:srgbClr val="83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tangle 480"/>
                <p:cNvSpPr>
                  <a:spLocks noChangeArrowheads="1"/>
                </p:cNvSpPr>
                <p:nvPr/>
              </p:nvSpPr>
              <p:spPr bwMode="auto">
                <a:xfrm>
                  <a:off x="4800" y="3926"/>
                  <a:ext cx="41" cy="36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tangle 481"/>
                <p:cNvSpPr>
                  <a:spLocks noChangeArrowheads="1"/>
                </p:cNvSpPr>
                <p:nvPr/>
              </p:nvSpPr>
              <p:spPr bwMode="auto">
                <a:xfrm>
                  <a:off x="4800" y="3926"/>
                  <a:ext cx="41" cy="3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 482"/>
                <p:cNvSpPr>
                  <a:spLocks/>
                </p:cNvSpPr>
                <p:nvPr/>
              </p:nvSpPr>
              <p:spPr bwMode="auto">
                <a:xfrm>
                  <a:off x="4802" y="3928"/>
                  <a:ext cx="36" cy="32"/>
                </a:xfrm>
                <a:custGeom>
                  <a:avLst/>
                  <a:gdLst>
                    <a:gd name="T0" fmla="*/ 0 w 36"/>
                    <a:gd name="T1" fmla="*/ 32 h 32"/>
                    <a:gd name="T2" fmla="*/ 22 w 36"/>
                    <a:gd name="T3" fmla="*/ 32 h 32"/>
                    <a:gd name="T4" fmla="*/ 36 w 36"/>
                    <a:gd name="T5" fmla="*/ 23 h 32"/>
                    <a:gd name="T6" fmla="*/ 36 w 36"/>
                    <a:gd name="T7" fmla="*/ 9 h 32"/>
                    <a:gd name="T8" fmla="*/ 21 w 36"/>
                    <a:gd name="T9" fmla="*/ 0 h 32"/>
                    <a:gd name="T10" fmla="*/ 0 w 36"/>
                    <a:gd name="T11" fmla="*/ 0 h 32"/>
                    <a:gd name="T12" fmla="*/ 0 w 36"/>
                    <a:gd name="T13" fmla="*/ 32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6"/>
                    <a:gd name="T22" fmla="*/ 0 h 32"/>
                    <a:gd name="T23" fmla="*/ 36 w 36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6" h="32">
                      <a:moveTo>
                        <a:pt x="0" y="32"/>
                      </a:moveTo>
                      <a:lnTo>
                        <a:pt x="22" y="32"/>
                      </a:lnTo>
                      <a:lnTo>
                        <a:pt x="36" y="23"/>
                      </a:lnTo>
                      <a:lnTo>
                        <a:pt x="36" y="9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 483"/>
                <p:cNvSpPr>
                  <a:spLocks/>
                </p:cNvSpPr>
                <p:nvPr/>
              </p:nvSpPr>
              <p:spPr bwMode="auto">
                <a:xfrm>
                  <a:off x="4802" y="3928"/>
                  <a:ext cx="36" cy="32"/>
                </a:xfrm>
                <a:custGeom>
                  <a:avLst/>
                  <a:gdLst>
                    <a:gd name="T0" fmla="*/ 0 w 36"/>
                    <a:gd name="T1" fmla="*/ 32 h 32"/>
                    <a:gd name="T2" fmla="*/ 22 w 36"/>
                    <a:gd name="T3" fmla="*/ 32 h 32"/>
                    <a:gd name="T4" fmla="*/ 36 w 36"/>
                    <a:gd name="T5" fmla="*/ 23 h 32"/>
                    <a:gd name="T6" fmla="*/ 36 w 36"/>
                    <a:gd name="T7" fmla="*/ 9 h 32"/>
                    <a:gd name="T8" fmla="*/ 21 w 36"/>
                    <a:gd name="T9" fmla="*/ 0 h 32"/>
                    <a:gd name="T10" fmla="*/ 0 w 36"/>
                    <a:gd name="T11" fmla="*/ 0 h 32"/>
                    <a:gd name="T12" fmla="*/ 0 w 36"/>
                    <a:gd name="T13" fmla="*/ 32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6"/>
                    <a:gd name="T22" fmla="*/ 0 h 32"/>
                    <a:gd name="T23" fmla="*/ 36 w 36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6" h="32">
                      <a:moveTo>
                        <a:pt x="0" y="32"/>
                      </a:moveTo>
                      <a:lnTo>
                        <a:pt x="22" y="32"/>
                      </a:lnTo>
                      <a:lnTo>
                        <a:pt x="36" y="23"/>
                      </a:lnTo>
                      <a:lnTo>
                        <a:pt x="36" y="9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3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Rectangle 484"/>
                <p:cNvSpPr>
                  <a:spLocks noChangeArrowheads="1"/>
                </p:cNvSpPr>
                <p:nvPr/>
              </p:nvSpPr>
              <p:spPr bwMode="auto">
                <a:xfrm>
                  <a:off x="4809" y="3952"/>
                  <a:ext cx="12" cy="3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Rectangle 485"/>
                <p:cNvSpPr>
                  <a:spLocks noChangeArrowheads="1"/>
                </p:cNvSpPr>
                <p:nvPr/>
              </p:nvSpPr>
              <p:spPr bwMode="auto">
                <a:xfrm>
                  <a:off x="4809" y="3952"/>
                  <a:ext cx="12" cy="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Rectangle 486"/>
                <p:cNvSpPr>
                  <a:spLocks noChangeArrowheads="1"/>
                </p:cNvSpPr>
                <p:nvPr/>
              </p:nvSpPr>
              <p:spPr bwMode="auto">
                <a:xfrm>
                  <a:off x="4809" y="3932"/>
                  <a:ext cx="12" cy="3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Rectangle 487"/>
                <p:cNvSpPr>
                  <a:spLocks noChangeArrowheads="1"/>
                </p:cNvSpPr>
                <p:nvPr/>
              </p:nvSpPr>
              <p:spPr bwMode="auto">
                <a:xfrm>
                  <a:off x="4809" y="3932"/>
                  <a:ext cx="12" cy="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Rectangle 488"/>
                <p:cNvSpPr>
                  <a:spLocks noChangeArrowheads="1"/>
                </p:cNvSpPr>
                <p:nvPr/>
              </p:nvSpPr>
              <p:spPr bwMode="auto">
                <a:xfrm>
                  <a:off x="4822" y="3942"/>
                  <a:ext cx="13" cy="3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Rectangle 489"/>
                <p:cNvSpPr>
                  <a:spLocks noChangeArrowheads="1"/>
                </p:cNvSpPr>
                <p:nvPr/>
              </p:nvSpPr>
              <p:spPr bwMode="auto">
                <a:xfrm>
                  <a:off x="4822" y="3942"/>
                  <a:ext cx="13" cy="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Rectangle 490"/>
                <p:cNvSpPr>
                  <a:spLocks noChangeArrowheads="1"/>
                </p:cNvSpPr>
                <p:nvPr/>
              </p:nvSpPr>
              <p:spPr bwMode="auto">
                <a:xfrm>
                  <a:off x="4753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Rectangle 491"/>
                <p:cNvSpPr>
                  <a:spLocks noChangeArrowheads="1"/>
                </p:cNvSpPr>
                <p:nvPr/>
              </p:nvSpPr>
              <p:spPr bwMode="auto">
                <a:xfrm>
                  <a:off x="4753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492"/>
                <p:cNvSpPr>
                  <a:spLocks noChangeArrowheads="1"/>
                </p:cNvSpPr>
                <p:nvPr/>
              </p:nvSpPr>
              <p:spPr bwMode="auto">
                <a:xfrm>
                  <a:off x="4833" y="3679"/>
                  <a:ext cx="60" cy="23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Rectangle 493"/>
                <p:cNvSpPr>
                  <a:spLocks noChangeArrowheads="1"/>
                </p:cNvSpPr>
                <p:nvPr/>
              </p:nvSpPr>
              <p:spPr bwMode="auto">
                <a:xfrm>
                  <a:off x="4833" y="3679"/>
                  <a:ext cx="60" cy="2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Rectangle 494"/>
                <p:cNvSpPr>
                  <a:spLocks noChangeArrowheads="1"/>
                </p:cNvSpPr>
                <p:nvPr/>
              </p:nvSpPr>
              <p:spPr bwMode="auto">
                <a:xfrm>
                  <a:off x="4866" y="3764"/>
                  <a:ext cx="12" cy="1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Rectangle 495"/>
                <p:cNvSpPr>
                  <a:spLocks noChangeArrowheads="1"/>
                </p:cNvSpPr>
                <p:nvPr/>
              </p:nvSpPr>
              <p:spPr bwMode="auto">
                <a:xfrm>
                  <a:off x="4866" y="3764"/>
                  <a:ext cx="12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Rectangle 497"/>
                <p:cNvSpPr>
                  <a:spLocks noChangeArrowheads="1"/>
                </p:cNvSpPr>
                <p:nvPr/>
              </p:nvSpPr>
              <p:spPr bwMode="auto">
                <a:xfrm>
                  <a:off x="4853" y="3764"/>
                  <a:ext cx="12" cy="1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Rectangle 498"/>
                <p:cNvSpPr>
                  <a:spLocks noChangeArrowheads="1"/>
                </p:cNvSpPr>
                <p:nvPr/>
              </p:nvSpPr>
              <p:spPr bwMode="auto">
                <a:xfrm>
                  <a:off x="4853" y="3764"/>
                  <a:ext cx="12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Rectangle 500"/>
                <p:cNvSpPr>
                  <a:spLocks noChangeArrowheads="1"/>
                </p:cNvSpPr>
                <p:nvPr/>
              </p:nvSpPr>
              <p:spPr bwMode="auto">
                <a:xfrm>
                  <a:off x="4839" y="3764"/>
                  <a:ext cx="12" cy="1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Rectangle 501"/>
                <p:cNvSpPr>
                  <a:spLocks noChangeArrowheads="1"/>
                </p:cNvSpPr>
                <p:nvPr/>
              </p:nvSpPr>
              <p:spPr bwMode="auto">
                <a:xfrm>
                  <a:off x="4839" y="3764"/>
                  <a:ext cx="12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Rectangle 503"/>
                <p:cNvSpPr>
                  <a:spLocks noChangeArrowheads="1"/>
                </p:cNvSpPr>
                <p:nvPr/>
              </p:nvSpPr>
              <p:spPr bwMode="auto">
                <a:xfrm>
                  <a:off x="4825" y="3764"/>
                  <a:ext cx="13" cy="1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Rectangle 504"/>
                <p:cNvSpPr>
                  <a:spLocks noChangeArrowheads="1"/>
                </p:cNvSpPr>
                <p:nvPr/>
              </p:nvSpPr>
              <p:spPr bwMode="auto">
                <a:xfrm>
                  <a:off x="4825" y="3764"/>
                  <a:ext cx="13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Rectangle 506"/>
                <p:cNvSpPr>
                  <a:spLocks noChangeArrowheads="1"/>
                </p:cNvSpPr>
                <p:nvPr/>
              </p:nvSpPr>
              <p:spPr bwMode="auto">
                <a:xfrm>
                  <a:off x="4812" y="3764"/>
                  <a:ext cx="12" cy="1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Rectangle 507"/>
                <p:cNvSpPr>
                  <a:spLocks noChangeArrowheads="1"/>
                </p:cNvSpPr>
                <p:nvPr/>
              </p:nvSpPr>
              <p:spPr bwMode="auto">
                <a:xfrm>
                  <a:off x="4812" y="3764"/>
                  <a:ext cx="12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Rectangle 509"/>
                <p:cNvSpPr>
                  <a:spLocks noChangeArrowheads="1"/>
                </p:cNvSpPr>
                <p:nvPr/>
              </p:nvSpPr>
              <p:spPr bwMode="auto">
                <a:xfrm>
                  <a:off x="4798" y="3764"/>
                  <a:ext cx="12" cy="1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Rectangle 510"/>
                <p:cNvSpPr>
                  <a:spLocks noChangeArrowheads="1"/>
                </p:cNvSpPr>
                <p:nvPr/>
              </p:nvSpPr>
              <p:spPr bwMode="auto">
                <a:xfrm>
                  <a:off x="4798" y="3764"/>
                  <a:ext cx="12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Rectangle 511"/>
                <p:cNvSpPr>
                  <a:spLocks noChangeArrowheads="1"/>
                </p:cNvSpPr>
                <p:nvPr/>
              </p:nvSpPr>
              <p:spPr bwMode="auto">
                <a:xfrm>
                  <a:off x="4808" y="3766"/>
                  <a:ext cx="0" cy="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altLang="ko-KR" sz="1000" kern="1200" dirty="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Rectangle 512"/>
                <p:cNvSpPr>
                  <a:spLocks noChangeArrowheads="1"/>
                </p:cNvSpPr>
                <p:nvPr/>
              </p:nvSpPr>
              <p:spPr bwMode="auto">
                <a:xfrm>
                  <a:off x="4785" y="3764"/>
                  <a:ext cx="12" cy="10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Rectangle 513"/>
                <p:cNvSpPr>
                  <a:spLocks noChangeArrowheads="1"/>
                </p:cNvSpPr>
                <p:nvPr/>
              </p:nvSpPr>
              <p:spPr bwMode="auto">
                <a:xfrm>
                  <a:off x="4785" y="3764"/>
                  <a:ext cx="12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Rectangle 515"/>
                <p:cNvSpPr>
                  <a:spLocks noChangeArrowheads="1"/>
                </p:cNvSpPr>
                <p:nvPr/>
              </p:nvSpPr>
              <p:spPr bwMode="auto">
                <a:xfrm>
                  <a:off x="4108" y="3702"/>
                  <a:ext cx="60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Rectangle 516"/>
                <p:cNvSpPr>
                  <a:spLocks noChangeArrowheads="1"/>
                </p:cNvSpPr>
                <p:nvPr/>
              </p:nvSpPr>
              <p:spPr bwMode="auto">
                <a:xfrm>
                  <a:off x="4108" y="3702"/>
                  <a:ext cx="60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Rectangle 517"/>
                <p:cNvSpPr>
                  <a:spLocks noChangeArrowheads="1"/>
                </p:cNvSpPr>
                <p:nvPr/>
              </p:nvSpPr>
              <p:spPr bwMode="auto">
                <a:xfrm>
                  <a:off x="4188" y="3702"/>
                  <a:ext cx="60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Rectangle 518"/>
                <p:cNvSpPr>
                  <a:spLocks noChangeArrowheads="1"/>
                </p:cNvSpPr>
                <p:nvPr/>
              </p:nvSpPr>
              <p:spPr bwMode="auto">
                <a:xfrm>
                  <a:off x="4188" y="3702"/>
                  <a:ext cx="60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Rectangle 519"/>
                <p:cNvSpPr>
                  <a:spLocks noChangeArrowheads="1"/>
                </p:cNvSpPr>
                <p:nvPr/>
              </p:nvSpPr>
              <p:spPr bwMode="auto">
                <a:xfrm>
                  <a:off x="4269" y="3702"/>
                  <a:ext cx="60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tangle 520"/>
                <p:cNvSpPr>
                  <a:spLocks noChangeArrowheads="1"/>
                </p:cNvSpPr>
                <p:nvPr/>
              </p:nvSpPr>
              <p:spPr bwMode="auto">
                <a:xfrm>
                  <a:off x="4269" y="3702"/>
                  <a:ext cx="60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tangle 521"/>
                <p:cNvSpPr>
                  <a:spLocks noChangeArrowheads="1"/>
                </p:cNvSpPr>
                <p:nvPr/>
              </p:nvSpPr>
              <p:spPr bwMode="auto">
                <a:xfrm>
                  <a:off x="4350" y="3702"/>
                  <a:ext cx="60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tangle 522"/>
                <p:cNvSpPr>
                  <a:spLocks noChangeArrowheads="1"/>
                </p:cNvSpPr>
                <p:nvPr/>
              </p:nvSpPr>
              <p:spPr bwMode="auto">
                <a:xfrm>
                  <a:off x="4350" y="3702"/>
                  <a:ext cx="60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Rectangle 523"/>
                <p:cNvSpPr>
                  <a:spLocks noChangeArrowheads="1"/>
                </p:cNvSpPr>
                <p:nvPr/>
              </p:nvSpPr>
              <p:spPr bwMode="auto">
                <a:xfrm>
                  <a:off x="4430" y="3702"/>
                  <a:ext cx="60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Rectangle 524"/>
                <p:cNvSpPr>
                  <a:spLocks noChangeArrowheads="1"/>
                </p:cNvSpPr>
                <p:nvPr/>
              </p:nvSpPr>
              <p:spPr bwMode="auto">
                <a:xfrm>
                  <a:off x="4430" y="3702"/>
                  <a:ext cx="60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Rectangle 525"/>
                <p:cNvSpPr>
                  <a:spLocks noChangeArrowheads="1"/>
                </p:cNvSpPr>
                <p:nvPr/>
              </p:nvSpPr>
              <p:spPr bwMode="auto">
                <a:xfrm>
                  <a:off x="4511" y="3702"/>
                  <a:ext cx="60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Rectangle 526"/>
                <p:cNvSpPr>
                  <a:spLocks noChangeArrowheads="1"/>
                </p:cNvSpPr>
                <p:nvPr/>
              </p:nvSpPr>
              <p:spPr bwMode="auto">
                <a:xfrm>
                  <a:off x="4511" y="3702"/>
                  <a:ext cx="60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Rectangle 527"/>
                <p:cNvSpPr>
                  <a:spLocks noChangeArrowheads="1"/>
                </p:cNvSpPr>
                <p:nvPr/>
              </p:nvSpPr>
              <p:spPr bwMode="auto">
                <a:xfrm>
                  <a:off x="4591" y="3702"/>
                  <a:ext cx="60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Rectangle 528"/>
                <p:cNvSpPr>
                  <a:spLocks noChangeArrowheads="1"/>
                </p:cNvSpPr>
                <p:nvPr/>
              </p:nvSpPr>
              <p:spPr bwMode="auto">
                <a:xfrm>
                  <a:off x="4591" y="3702"/>
                  <a:ext cx="60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Rectangle 529"/>
                <p:cNvSpPr>
                  <a:spLocks noChangeArrowheads="1"/>
                </p:cNvSpPr>
                <p:nvPr/>
              </p:nvSpPr>
              <p:spPr bwMode="auto">
                <a:xfrm>
                  <a:off x="4672" y="3702"/>
                  <a:ext cx="60" cy="289"/>
                </a:xfrm>
                <a:prstGeom prst="rect">
                  <a:avLst/>
                </a:prstGeom>
                <a:solidFill>
                  <a:srgbClr val="F2F2F2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Rectangle 530"/>
                <p:cNvSpPr>
                  <a:spLocks noChangeArrowheads="1"/>
                </p:cNvSpPr>
                <p:nvPr/>
              </p:nvSpPr>
              <p:spPr bwMode="auto">
                <a:xfrm>
                  <a:off x="4672" y="3702"/>
                  <a:ext cx="60" cy="2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그룹 456"/>
              <p:cNvGrpSpPr/>
              <p:nvPr/>
            </p:nvGrpSpPr>
            <p:grpSpPr>
              <a:xfrm flipH="1">
                <a:off x="3539846" y="3871860"/>
                <a:ext cx="90000" cy="486000"/>
                <a:chOff x="2999814" y="1212480"/>
                <a:chExt cx="219260" cy="1573578"/>
              </a:xfrm>
            </p:grpSpPr>
            <p:sp>
              <p:nvSpPr>
                <p:cNvPr id="79" name="Freeform 534"/>
                <p:cNvSpPr>
                  <a:spLocks/>
                </p:cNvSpPr>
                <p:nvPr/>
              </p:nvSpPr>
              <p:spPr bwMode="auto">
                <a:xfrm>
                  <a:off x="2999814" y="1212480"/>
                  <a:ext cx="219260" cy="1573578"/>
                </a:xfrm>
                <a:custGeom>
                  <a:avLst/>
                  <a:gdLst>
                    <a:gd name="T0" fmla="*/ 21 w 21"/>
                    <a:gd name="T1" fmla="*/ 0 h 317"/>
                    <a:gd name="T2" fmla="*/ 19 w 21"/>
                    <a:gd name="T3" fmla="*/ 0 h 317"/>
                    <a:gd name="T4" fmla="*/ 18 w 21"/>
                    <a:gd name="T5" fmla="*/ 0 h 317"/>
                    <a:gd name="T6" fmla="*/ 15 w 21"/>
                    <a:gd name="T7" fmla="*/ 0 h 317"/>
                    <a:gd name="T8" fmla="*/ 12 w 21"/>
                    <a:gd name="T9" fmla="*/ 0 h 317"/>
                    <a:gd name="T10" fmla="*/ 9 w 21"/>
                    <a:gd name="T11" fmla="*/ 0 h 317"/>
                    <a:gd name="T12" fmla="*/ 6 w 21"/>
                    <a:gd name="T13" fmla="*/ 0 h 317"/>
                    <a:gd name="T14" fmla="*/ 4 w 21"/>
                    <a:gd name="T15" fmla="*/ 0 h 317"/>
                    <a:gd name="T16" fmla="*/ 2 w 21"/>
                    <a:gd name="T17" fmla="*/ 0 h 317"/>
                    <a:gd name="T18" fmla="*/ 0 w 21"/>
                    <a:gd name="T19" fmla="*/ 0 h 317"/>
                    <a:gd name="T20" fmla="*/ 0 w 21"/>
                    <a:gd name="T21" fmla="*/ 0 h 317"/>
                    <a:gd name="T22" fmla="*/ 0 w 21"/>
                    <a:gd name="T23" fmla="*/ 8 h 317"/>
                    <a:gd name="T24" fmla="*/ 0 w 21"/>
                    <a:gd name="T25" fmla="*/ 29 h 317"/>
                    <a:gd name="T26" fmla="*/ 0 w 21"/>
                    <a:gd name="T27" fmla="*/ 61 h 317"/>
                    <a:gd name="T28" fmla="*/ 0 w 21"/>
                    <a:gd name="T29" fmla="*/ 100 h 317"/>
                    <a:gd name="T30" fmla="*/ 0 w 21"/>
                    <a:gd name="T31" fmla="*/ 144 h 317"/>
                    <a:gd name="T32" fmla="*/ 0 w 21"/>
                    <a:gd name="T33" fmla="*/ 188 h 317"/>
                    <a:gd name="T34" fmla="*/ 0 w 21"/>
                    <a:gd name="T35" fmla="*/ 231 h 317"/>
                    <a:gd name="T36" fmla="*/ 0 w 21"/>
                    <a:gd name="T37" fmla="*/ 268 h 317"/>
                    <a:gd name="T38" fmla="*/ 0 w 21"/>
                    <a:gd name="T39" fmla="*/ 296 h 317"/>
                    <a:gd name="T40" fmla="*/ 0 w 21"/>
                    <a:gd name="T41" fmla="*/ 314 h 317"/>
                    <a:gd name="T42" fmla="*/ 0 w 21"/>
                    <a:gd name="T43" fmla="*/ 317 h 317"/>
                    <a:gd name="T44" fmla="*/ 1 w 21"/>
                    <a:gd name="T45" fmla="*/ 317 h 317"/>
                    <a:gd name="T46" fmla="*/ 2 w 21"/>
                    <a:gd name="T47" fmla="*/ 317 h 317"/>
                    <a:gd name="T48" fmla="*/ 5 w 21"/>
                    <a:gd name="T49" fmla="*/ 317 h 317"/>
                    <a:gd name="T50" fmla="*/ 7 w 21"/>
                    <a:gd name="T51" fmla="*/ 317 h 317"/>
                    <a:gd name="T52" fmla="*/ 10 w 21"/>
                    <a:gd name="T53" fmla="*/ 317 h 317"/>
                    <a:gd name="T54" fmla="*/ 13 w 21"/>
                    <a:gd name="T55" fmla="*/ 317 h 317"/>
                    <a:gd name="T56" fmla="*/ 16 w 21"/>
                    <a:gd name="T57" fmla="*/ 317 h 317"/>
                    <a:gd name="T58" fmla="*/ 18 w 21"/>
                    <a:gd name="T59" fmla="*/ 317 h 317"/>
                    <a:gd name="T60" fmla="*/ 20 w 21"/>
                    <a:gd name="T61" fmla="*/ 317 h 317"/>
                    <a:gd name="T62" fmla="*/ 21 w 21"/>
                    <a:gd name="T63" fmla="*/ 317 h 317"/>
                    <a:gd name="T64" fmla="*/ 21 w 21"/>
                    <a:gd name="T65" fmla="*/ 314 h 317"/>
                    <a:gd name="T66" fmla="*/ 21 w 21"/>
                    <a:gd name="T67" fmla="*/ 296 h 317"/>
                    <a:gd name="T68" fmla="*/ 21 w 21"/>
                    <a:gd name="T69" fmla="*/ 268 h 317"/>
                    <a:gd name="T70" fmla="*/ 21 w 21"/>
                    <a:gd name="T71" fmla="*/ 231 h 317"/>
                    <a:gd name="T72" fmla="*/ 21 w 21"/>
                    <a:gd name="T73" fmla="*/ 188 h 317"/>
                    <a:gd name="T74" fmla="*/ 21 w 21"/>
                    <a:gd name="T75" fmla="*/ 144 h 317"/>
                    <a:gd name="T76" fmla="*/ 21 w 21"/>
                    <a:gd name="T77" fmla="*/ 100 h 317"/>
                    <a:gd name="T78" fmla="*/ 21 w 21"/>
                    <a:gd name="T79" fmla="*/ 61 h 317"/>
                    <a:gd name="T80" fmla="*/ 21 w 21"/>
                    <a:gd name="T81" fmla="*/ 29 h 317"/>
                    <a:gd name="T82" fmla="*/ 21 w 21"/>
                    <a:gd name="T83" fmla="*/ 8 h 317"/>
                    <a:gd name="T84" fmla="*/ 21 w 21"/>
                    <a:gd name="T85" fmla="*/ 0 h 317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1"/>
                    <a:gd name="T130" fmla="*/ 0 h 317"/>
                    <a:gd name="T131" fmla="*/ 21 w 21"/>
                    <a:gd name="T132" fmla="*/ 317 h 317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1" h="317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3" y="0"/>
                      </a:lnTo>
                      <a:lnTo>
                        <a:pt x="12" y="0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21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50"/>
                      </a:lnTo>
                      <a:lnTo>
                        <a:pt x="0" y="61"/>
                      </a:lnTo>
                      <a:lnTo>
                        <a:pt x="0" y="74"/>
                      </a:lnTo>
                      <a:lnTo>
                        <a:pt x="0" y="87"/>
                      </a:lnTo>
                      <a:lnTo>
                        <a:pt x="0" y="100"/>
                      </a:lnTo>
                      <a:lnTo>
                        <a:pt x="0" y="115"/>
                      </a:lnTo>
                      <a:lnTo>
                        <a:pt x="0" y="129"/>
                      </a:lnTo>
                      <a:lnTo>
                        <a:pt x="0" y="144"/>
                      </a:lnTo>
                      <a:lnTo>
                        <a:pt x="0" y="159"/>
                      </a:lnTo>
                      <a:lnTo>
                        <a:pt x="0" y="174"/>
                      </a:lnTo>
                      <a:lnTo>
                        <a:pt x="0" y="188"/>
                      </a:lnTo>
                      <a:lnTo>
                        <a:pt x="0" y="203"/>
                      </a:lnTo>
                      <a:lnTo>
                        <a:pt x="0" y="217"/>
                      </a:lnTo>
                      <a:lnTo>
                        <a:pt x="0" y="231"/>
                      </a:lnTo>
                      <a:lnTo>
                        <a:pt x="0" y="244"/>
                      </a:lnTo>
                      <a:lnTo>
                        <a:pt x="0" y="256"/>
                      </a:lnTo>
                      <a:lnTo>
                        <a:pt x="0" y="268"/>
                      </a:lnTo>
                      <a:lnTo>
                        <a:pt x="0" y="278"/>
                      </a:lnTo>
                      <a:lnTo>
                        <a:pt x="0" y="288"/>
                      </a:lnTo>
                      <a:lnTo>
                        <a:pt x="0" y="296"/>
                      </a:lnTo>
                      <a:lnTo>
                        <a:pt x="0" y="304"/>
                      </a:lnTo>
                      <a:lnTo>
                        <a:pt x="0" y="309"/>
                      </a:lnTo>
                      <a:lnTo>
                        <a:pt x="0" y="314"/>
                      </a:lnTo>
                      <a:lnTo>
                        <a:pt x="0" y="316"/>
                      </a:lnTo>
                      <a:lnTo>
                        <a:pt x="0" y="317"/>
                      </a:lnTo>
                      <a:lnTo>
                        <a:pt x="1" y="317"/>
                      </a:lnTo>
                      <a:lnTo>
                        <a:pt x="2" y="317"/>
                      </a:lnTo>
                      <a:lnTo>
                        <a:pt x="3" y="317"/>
                      </a:lnTo>
                      <a:lnTo>
                        <a:pt x="4" y="317"/>
                      </a:lnTo>
                      <a:lnTo>
                        <a:pt x="5" y="317"/>
                      </a:lnTo>
                      <a:lnTo>
                        <a:pt x="6" y="317"/>
                      </a:lnTo>
                      <a:lnTo>
                        <a:pt x="7" y="317"/>
                      </a:lnTo>
                      <a:lnTo>
                        <a:pt x="8" y="317"/>
                      </a:lnTo>
                      <a:lnTo>
                        <a:pt x="9" y="317"/>
                      </a:lnTo>
                      <a:lnTo>
                        <a:pt x="10" y="317"/>
                      </a:lnTo>
                      <a:lnTo>
                        <a:pt x="11" y="317"/>
                      </a:lnTo>
                      <a:lnTo>
                        <a:pt x="12" y="317"/>
                      </a:lnTo>
                      <a:lnTo>
                        <a:pt x="13" y="317"/>
                      </a:lnTo>
                      <a:lnTo>
                        <a:pt x="14" y="317"/>
                      </a:lnTo>
                      <a:lnTo>
                        <a:pt x="15" y="317"/>
                      </a:lnTo>
                      <a:lnTo>
                        <a:pt x="16" y="317"/>
                      </a:lnTo>
                      <a:lnTo>
                        <a:pt x="17" y="317"/>
                      </a:lnTo>
                      <a:lnTo>
                        <a:pt x="18" y="317"/>
                      </a:lnTo>
                      <a:lnTo>
                        <a:pt x="19" y="317"/>
                      </a:lnTo>
                      <a:lnTo>
                        <a:pt x="20" y="317"/>
                      </a:lnTo>
                      <a:lnTo>
                        <a:pt x="21" y="317"/>
                      </a:lnTo>
                      <a:lnTo>
                        <a:pt x="21" y="316"/>
                      </a:lnTo>
                      <a:lnTo>
                        <a:pt x="21" y="314"/>
                      </a:lnTo>
                      <a:lnTo>
                        <a:pt x="21" y="309"/>
                      </a:lnTo>
                      <a:lnTo>
                        <a:pt x="21" y="304"/>
                      </a:lnTo>
                      <a:lnTo>
                        <a:pt x="21" y="296"/>
                      </a:lnTo>
                      <a:lnTo>
                        <a:pt x="21" y="288"/>
                      </a:lnTo>
                      <a:lnTo>
                        <a:pt x="21" y="278"/>
                      </a:lnTo>
                      <a:lnTo>
                        <a:pt x="21" y="268"/>
                      </a:lnTo>
                      <a:lnTo>
                        <a:pt x="21" y="256"/>
                      </a:lnTo>
                      <a:lnTo>
                        <a:pt x="21" y="244"/>
                      </a:lnTo>
                      <a:lnTo>
                        <a:pt x="21" y="231"/>
                      </a:lnTo>
                      <a:lnTo>
                        <a:pt x="21" y="217"/>
                      </a:lnTo>
                      <a:lnTo>
                        <a:pt x="21" y="203"/>
                      </a:lnTo>
                      <a:lnTo>
                        <a:pt x="21" y="188"/>
                      </a:lnTo>
                      <a:lnTo>
                        <a:pt x="21" y="174"/>
                      </a:lnTo>
                      <a:lnTo>
                        <a:pt x="21" y="159"/>
                      </a:lnTo>
                      <a:lnTo>
                        <a:pt x="21" y="144"/>
                      </a:lnTo>
                      <a:lnTo>
                        <a:pt x="21" y="129"/>
                      </a:lnTo>
                      <a:lnTo>
                        <a:pt x="21" y="115"/>
                      </a:lnTo>
                      <a:lnTo>
                        <a:pt x="21" y="100"/>
                      </a:lnTo>
                      <a:lnTo>
                        <a:pt x="21" y="87"/>
                      </a:lnTo>
                      <a:lnTo>
                        <a:pt x="21" y="74"/>
                      </a:lnTo>
                      <a:lnTo>
                        <a:pt x="21" y="61"/>
                      </a:lnTo>
                      <a:lnTo>
                        <a:pt x="21" y="50"/>
                      </a:lnTo>
                      <a:lnTo>
                        <a:pt x="21" y="39"/>
                      </a:lnTo>
                      <a:lnTo>
                        <a:pt x="21" y="29"/>
                      </a:lnTo>
                      <a:lnTo>
                        <a:pt x="21" y="21"/>
                      </a:lnTo>
                      <a:lnTo>
                        <a:pt x="21" y="14"/>
                      </a:lnTo>
                      <a:lnTo>
                        <a:pt x="21" y="8"/>
                      </a:lnTo>
                      <a:lnTo>
                        <a:pt x="21" y="4"/>
                      </a:lnTo>
                      <a:lnTo>
                        <a:pt x="21" y="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535"/>
                <p:cNvSpPr>
                  <a:spLocks/>
                </p:cNvSpPr>
                <p:nvPr/>
              </p:nvSpPr>
              <p:spPr bwMode="auto">
                <a:xfrm>
                  <a:off x="2999814" y="1212480"/>
                  <a:ext cx="219260" cy="1573578"/>
                </a:xfrm>
                <a:custGeom>
                  <a:avLst/>
                  <a:gdLst>
                    <a:gd name="T0" fmla="*/ 21 w 21"/>
                    <a:gd name="T1" fmla="*/ 0 h 317"/>
                    <a:gd name="T2" fmla="*/ 19 w 21"/>
                    <a:gd name="T3" fmla="*/ 0 h 317"/>
                    <a:gd name="T4" fmla="*/ 18 w 21"/>
                    <a:gd name="T5" fmla="*/ 0 h 317"/>
                    <a:gd name="T6" fmla="*/ 15 w 21"/>
                    <a:gd name="T7" fmla="*/ 0 h 317"/>
                    <a:gd name="T8" fmla="*/ 12 w 21"/>
                    <a:gd name="T9" fmla="*/ 0 h 317"/>
                    <a:gd name="T10" fmla="*/ 9 w 21"/>
                    <a:gd name="T11" fmla="*/ 0 h 317"/>
                    <a:gd name="T12" fmla="*/ 6 w 21"/>
                    <a:gd name="T13" fmla="*/ 0 h 317"/>
                    <a:gd name="T14" fmla="*/ 4 w 21"/>
                    <a:gd name="T15" fmla="*/ 0 h 317"/>
                    <a:gd name="T16" fmla="*/ 2 w 21"/>
                    <a:gd name="T17" fmla="*/ 0 h 317"/>
                    <a:gd name="T18" fmla="*/ 0 w 21"/>
                    <a:gd name="T19" fmla="*/ 0 h 317"/>
                    <a:gd name="T20" fmla="*/ 0 w 21"/>
                    <a:gd name="T21" fmla="*/ 0 h 317"/>
                    <a:gd name="T22" fmla="*/ 0 w 21"/>
                    <a:gd name="T23" fmla="*/ 8 h 317"/>
                    <a:gd name="T24" fmla="*/ 0 w 21"/>
                    <a:gd name="T25" fmla="*/ 29 h 317"/>
                    <a:gd name="T26" fmla="*/ 0 w 21"/>
                    <a:gd name="T27" fmla="*/ 61 h 317"/>
                    <a:gd name="T28" fmla="*/ 0 w 21"/>
                    <a:gd name="T29" fmla="*/ 100 h 317"/>
                    <a:gd name="T30" fmla="*/ 0 w 21"/>
                    <a:gd name="T31" fmla="*/ 144 h 317"/>
                    <a:gd name="T32" fmla="*/ 0 w 21"/>
                    <a:gd name="T33" fmla="*/ 188 h 317"/>
                    <a:gd name="T34" fmla="*/ 0 w 21"/>
                    <a:gd name="T35" fmla="*/ 231 h 317"/>
                    <a:gd name="T36" fmla="*/ 0 w 21"/>
                    <a:gd name="T37" fmla="*/ 268 h 317"/>
                    <a:gd name="T38" fmla="*/ 0 w 21"/>
                    <a:gd name="T39" fmla="*/ 296 h 317"/>
                    <a:gd name="T40" fmla="*/ 0 w 21"/>
                    <a:gd name="T41" fmla="*/ 314 h 317"/>
                    <a:gd name="T42" fmla="*/ 0 w 21"/>
                    <a:gd name="T43" fmla="*/ 317 h 317"/>
                    <a:gd name="T44" fmla="*/ 1 w 21"/>
                    <a:gd name="T45" fmla="*/ 317 h 317"/>
                    <a:gd name="T46" fmla="*/ 2 w 21"/>
                    <a:gd name="T47" fmla="*/ 317 h 317"/>
                    <a:gd name="T48" fmla="*/ 5 w 21"/>
                    <a:gd name="T49" fmla="*/ 317 h 317"/>
                    <a:gd name="T50" fmla="*/ 7 w 21"/>
                    <a:gd name="T51" fmla="*/ 317 h 317"/>
                    <a:gd name="T52" fmla="*/ 10 w 21"/>
                    <a:gd name="T53" fmla="*/ 317 h 317"/>
                    <a:gd name="T54" fmla="*/ 13 w 21"/>
                    <a:gd name="T55" fmla="*/ 317 h 317"/>
                    <a:gd name="T56" fmla="*/ 16 w 21"/>
                    <a:gd name="T57" fmla="*/ 317 h 317"/>
                    <a:gd name="T58" fmla="*/ 18 w 21"/>
                    <a:gd name="T59" fmla="*/ 317 h 317"/>
                    <a:gd name="T60" fmla="*/ 20 w 21"/>
                    <a:gd name="T61" fmla="*/ 317 h 317"/>
                    <a:gd name="T62" fmla="*/ 21 w 21"/>
                    <a:gd name="T63" fmla="*/ 317 h 317"/>
                    <a:gd name="T64" fmla="*/ 21 w 21"/>
                    <a:gd name="T65" fmla="*/ 314 h 317"/>
                    <a:gd name="T66" fmla="*/ 21 w 21"/>
                    <a:gd name="T67" fmla="*/ 296 h 317"/>
                    <a:gd name="T68" fmla="*/ 21 w 21"/>
                    <a:gd name="T69" fmla="*/ 268 h 317"/>
                    <a:gd name="T70" fmla="*/ 21 w 21"/>
                    <a:gd name="T71" fmla="*/ 231 h 317"/>
                    <a:gd name="T72" fmla="*/ 21 w 21"/>
                    <a:gd name="T73" fmla="*/ 188 h 317"/>
                    <a:gd name="T74" fmla="*/ 21 w 21"/>
                    <a:gd name="T75" fmla="*/ 144 h 317"/>
                    <a:gd name="T76" fmla="*/ 21 w 21"/>
                    <a:gd name="T77" fmla="*/ 100 h 317"/>
                    <a:gd name="T78" fmla="*/ 21 w 21"/>
                    <a:gd name="T79" fmla="*/ 61 h 317"/>
                    <a:gd name="T80" fmla="*/ 21 w 21"/>
                    <a:gd name="T81" fmla="*/ 29 h 317"/>
                    <a:gd name="T82" fmla="*/ 21 w 21"/>
                    <a:gd name="T83" fmla="*/ 8 h 317"/>
                    <a:gd name="T84" fmla="*/ 21 w 21"/>
                    <a:gd name="T85" fmla="*/ 0 h 317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1"/>
                    <a:gd name="T130" fmla="*/ 0 h 317"/>
                    <a:gd name="T131" fmla="*/ 21 w 21"/>
                    <a:gd name="T132" fmla="*/ 317 h 317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1" h="317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3" y="0"/>
                      </a:lnTo>
                      <a:lnTo>
                        <a:pt x="12" y="0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21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50"/>
                      </a:lnTo>
                      <a:lnTo>
                        <a:pt x="0" y="61"/>
                      </a:lnTo>
                      <a:lnTo>
                        <a:pt x="0" y="74"/>
                      </a:lnTo>
                      <a:lnTo>
                        <a:pt x="0" y="87"/>
                      </a:lnTo>
                      <a:lnTo>
                        <a:pt x="0" y="100"/>
                      </a:lnTo>
                      <a:lnTo>
                        <a:pt x="0" y="115"/>
                      </a:lnTo>
                      <a:lnTo>
                        <a:pt x="0" y="129"/>
                      </a:lnTo>
                      <a:lnTo>
                        <a:pt x="0" y="144"/>
                      </a:lnTo>
                      <a:lnTo>
                        <a:pt x="0" y="159"/>
                      </a:lnTo>
                      <a:lnTo>
                        <a:pt x="0" y="174"/>
                      </a:lnTo>
                      <a:lnTo>
                        <a:pt x="0" y="188"/>
                      </a:lnTo>
                      <a:lnTo>
                        <a:pt x="0" y="203"/>
                      </a:lnTo>
                      <a:lnTo>
                        <a:pt x="0" y="217"/>
                      </a:lnTo>
                      <a:lnTo>
                        <a:pt x="0" y="231"/>
                      </a:lnTo>
                      <a:lnTo>
                        <a:pt x="0" y="244"/>
                      </a:lnTo>
                      <a:lnTo>
                        <a:pt x="0" y="256"/>
                      </a:lnTo>
                      <a:lnTo>
                        <a:pt x="0" y="268"/>
                      </a:lnTo>
                      <a:lnTo>
                        <a:pt x="0" y="278"/>
                      </a:lnTo>
                      <a:lnTo>
                        <a:pt x="0" y="288"/>
                      </a:lnTo>
                      <a:lnTo>
                        <a:pt x="0" y="296"/>
                      </a:lnTo>
                      <a:lnTo>
                        <a:pt x="0" y="304"/>
                      </a:lnTo>
                      <a:lnTo>
                        <a:pt x="0" y="309"/>
                      </a:lnTo>
                      <a:lnTo>
                        <a:pt x="0" y="314"/>
                      </a:lnTo>
                      <a:lnTo>
                        <a:pt x="0" y="316"/>
                      </a:lnTo>
                      <a:lnTo>
                        <a:pt x="0" y="317"/>
                      </a:lnTo>
                      <a:lnTo>
                        <a:pt x="1" y="317"/>
                      </a:lnTo>
                      <a:lnTo>
                        <a:pt x="2" y="317"/>
                      </a:lnTo>
                      <a:lnTo>
                        <a:pt x="3" y="317"/>
                      </a:lnTo>
                      <a:lnTo>
                        <a:pt x="4" y="317"/>
                      </a:lnTo>
                      <a:lnTo>
                        <a:pt x="5" y="317"/>
                      </a:lnTo>
                      <a:lnTo>
                        <a:pt x="6" y="317"/>
                      </a:lnTo>
                      <a:lnTo>
                        <a:pt x="7" y="317"/>
                      </a:lnTo>
                      <a:lnTo>
                        <a:pt x="8" y="317"/>
                      </a:lnTo>
                      <a:lnTo>
                        <a:pt x="9" y="317"/>
                      </a:lnTo>
                      <a:lnTo>
                        <a:pt x="10" y="317"/>
                      </a:lnTo>
                      <a:lnTo>
                        <a:pt x="11" y="317"/>
                      </a:lnTo>
                      <a:lnTo>
                        <a:pt x="12" y="317"/>
                      </a:lnTo>
                      <a:lnTo>
                        <a:pt x="13" y="317"/>
                      </a:lnTo>
                      <a:lnTo>
                        <a:pt x="14" y="317"/>
                      </a:lnTo>
                      <a:lnTo>
                        <a:pt x="15" y="317"/>
                      </a:lnTo>
                      <a:lnTo>
                        <a:pt x="16" y="317"/>
                      </a:lnTo>
                      <a:lnTo>
                        <a:pt x="17" y="317"/>
                      </a:lnTo>
                      <a:lnTo>
                        <a:pt x="18" y="317"/>
                      </a:lnTo>
                      <a:lnTo>
                        <a:pt x="19" y="317"/>
                      </a:lnTo>
                      <a:lnTo>
                        <a:pt x="20" y="317"/>
                      </a:lnTo>
                      <a:lnTo>
                        <a:pt x="21" y="317"/>
                      </a:lnTo>
                      <a:lnTo>
                        <a:pt x="21" y="316"/>
                      </a:lnTo>
                      <a:lnTo>
                        <a:pt x="21" y="314"/>
                      </a:lnTo>
                      <a:lnTo>
                        <a:pt x="21" y="309"/>
                      </a:lnTo>
                      <a:lnTo>
                        <a:pt x="21" y="304"/>
                      </a:lnTo>
                      <a:lnTo>
                        <a:pt x="21" y="296"/>
                      </a:lnTo>
                      <a:lnTo>
                        <a:pt x="21" y="288"/>
                      </a:lnTo>
                      <a:lnTo>
                        <a:pt x="21" y="278"/>
                      </a:lnTo>
                      <a:lnTo>
                        <a:pt x="21" y="268"/>
                      </a:lnTo>
                      <a:lnTo>
                        <a:pt x="21" y="256"/>
                      </a:lnTo>
                      <a:lnTo>
                        <a:pt x="21" y="244"/>
                      </a:lnTo>
                      <a:lnTo>
                        <a:pt x="21" y="231"/>
                      </a:lnTo>
                      <a:lnTo>
                        <a:pt x="21" y="217"/>
                      </a:lnTo>
                      <a:lnTo>
                        <a:pt x="21" y="203"/>
                      </a:lnTo>
                      <a:lnTo>
                        <a:pt x="21" y="188"/>
                      </a:lnTo>
                      <a:lnTo>
                        <a:pt x="21" y="174"/>
                      </a:lnTo>
                      <a:lnTo>
                        <a:pt x="21" y="159"/>
                      </a:lnTo>
                      <a:lnTo>
                        <a:pt x="21" y="144"/>
                      </a:lnTo>
                      <a:lnTo>
                        <a:pt x="21" y="129"/>
                      </a:lnTo>
                      <a:lnTo>
                        <a:pt x="21" y="115"/>
                      </a:lnTo>
                      <a:lnTo>
                        <a:pt x="21" y="100"/>
                      </a:lnTo>
                      <a:lnTo>
                        <a:pt x="21" y="87"/>
                      </a:lnTo>
                      <a:lnTo>
                        <a:pt x="21" y="74"/>
                      </a:lnTo>
                      <a:lnTo>
                        <a:pt x="21" y="61"/>
                      </a:lnTo>
                      <a:lnTo>
                        <a:pt x="21" y="50"/>
                      </a:lnTo>
                      <a:lnTo>
                        <a:pt x="21" y="39"/>
                      </a:lnTo>
                      <a:lnTo>
                        <a:pt x="21" y="29"/>
                      </a:lnTo>
                      <a:lnTo>
                        <a:pt x="21" y="21"/>
                      </a:lnTo>
                      <a:lnTo>
                        <a:pt x="21" y="14"/>
                      </a:lnTo>
                      <a:lnTo>
                        <a:pt x="21" y="8"/>
                      </a:lnTo>
                      <a:lnTo>
                        <a:pt x="21" y="4"/>
                      </a:lnTo>
                      <a:lnTo>
                        <a:pt x="21" y="1"/>
                      </a:lnTo>
                      <a:lnTo>
                        <a:pt x="2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Line 536"/>
                <p:cNvSpPr>
                  <a:spLocks noChangeShapeType="1"/>
                </p:cNvSpPr>
                <p:nvPr/>
              </p:nvSpPr>
              <p:spPr bwMode="auto">
                <a:xfrm>
                  <a:off x="2999814" y="1257155"/>
                  <a:ext cx="219260" cy="496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Line 537"/>
                <p:cNvSpPr>
                  <a:spLocks noChangeShapeType="1"/>
                </p:cNvSpPr>
                <p:nvPr/>
              </p:nvSpPr>
              <p:spPr bwMode="auto">
                <a:xfrm>
                  <a:off x="2999814" y="1465642"/>
                  <a:ext cx="219260" cy="496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538"/>
                <p:cNvSpPr>
                  <a:spLocks noChangeArrowheads="1"/>
                </p:cNvSpPr>
                <p:nvPr/>
              </p:nvSpPr>
              <p:spPr bwMode="auto">
                <a:xfrm>
                  <a:off x="3052019" y="1212480"/>
                  <a:ext cx="167055" cy="28294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Oval 540"/>
                <p:cNvSpPr>
                  <a:spLocks noChangeArrowheads="1"/>
                </p:cNvSpPr>
                <p:nvPr/>
              </p:nvSpPr>
              <p:spPr bwMode="auto">
                <a:xfrm>
                  <a:off x="3083342" y="1262119"/>
                  <a:ext cx="31323" cy="19856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543"/>
                <p:cNvSpPr>
                  <a:spLocks noChangeArrowheads="1"/>
                </p:cNvSpPr>
                <p:nvPr/>
              </p:nvSpPr>
              <p:spPr bwMode="auto">
                <a:xfrm>
                  <a:off x="3083342" y="1272047"/>
                  <a:ext cx="41764" cy="4964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544"/>
                <p:cNvSpPr>
                  <a:spLocks noChangeArrowheads="1"/>
                </p:cNvSpPr>
                <p:nvPr/>
              </p:nvSpPr>
              <p:spPr bwMode="auto">
                <a:xfrm>
                  <a:off x="3083342" y="1272047"/>
                  <a:ext cx="41764" cy="4964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Line 545"/>
                <p:cNvSpPr>
                  <a:spLocks noChangeShapeType="1"/>
                </p:cNvSpPr>
                <p:nvPr/>
              </p:nvSpPr>
              <p:spPr bwMode="auto">
                <a:xfrm>
                  <a:off x="2999814" y="2746346"/>
                  <a:ext cx="219260" cy="496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Line 546"/>
                <p:cNvSpPr>
                  <a:spLocks noChangeShapeType="1"/>
                </p:cNvSpPr>
                <p:nvPr/>
              </p:nvSpPr>
              <p:spPr bwMode="auto">
                <a:xfrm>
                  <a:off x="2999814" y="2537860"/>
                  <a:ext cx="219260" cy="496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Rectangle 547"/>
                <p:cNvSpPr>
                  <a:spLocks noChangeArrowheads="1"/>
                </p:cNvSpPr>
                <p:nvPr/>
              </p:nvSpPr>
              <p:spPr bwMode="auto">
                <a:xfrm>
                  <a:off x="3041578" y="2503112"/>
                  <a:ext cx="177496" cy="28294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Rectangle 576"/>
                <p:cNvSpPr>
                  <a:spLocks noChangeArrowheads="1"/>
                </p:cNvSpPr>
                <p:nvPr/>
              </p:nvSpPr>
              <p:spPr bwMode="auto">
                <a:xfrm>
                  <a:off x="3072901" y="1535138"/>
                  <a:ext cx="93968" cy="19856"/>
                </a:xfrm>
                <a:prstGeom prst="rect">
                  <a:avLst/>
                </a:prstGeom>
                <a:solidFill>
                  <a:srgbClr val="83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Rectangle 577"/>
                <p:cNvSpPr>
                  <a:spLocks noChangeArrowheads="1"/>
                </p:cNvSpPr>
                <p:nvPr/>
              </p:nvSpPr>
              <p:spPr bwMode="auto">
                <a:xfrm>
                  <a:off x="3072901" y="1535138"/>
                  <a:ext cx="93968" cy="1985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Rectangle 583"/>
                <p:cNvSpPr>
                  <a:spLocks noChangeArrowheads="1"/>
                </p:cNvSpPr>
                <p:nvPr/>
              </p:nvSpPr>
              <p:spPr bwMode="auto">
                <a:xfrm>
                  <a:off x="3072901" y="1609597"/>
                  <a:ext cx="93968" cy="19856"/>
                </a:xfrm>
                <a:prstGeom prst="rect">
                  <a:avLst/>
                </a:prstGeom>
                <a:solidFill>
                  <a:srgbClr val="83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Rectangle 584"/>
                <p:cNvSpPr>
                  <a:spLocks noChangeArrowheads="1"/>
                </p:cNvSpPr>
                <p:nvPr/>
              </p:nvSpPr>
              <p:spPr bwMode="auto">
                <a:xfrm>
                  <a:off x="3072901" y="1609597"/>
                  <a:ext cx="93968" cy="1985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Oval 596"/>
                <p:cNvSpPr>
                  <a:spLocks noChangeArrowheads="1"/>
                </p:cNvSpPr>
                <p:nvPr/>
              </p:nvSpPr>
              <p:spPr bwMode="auto">
                <a:xfrm>
                  <a:off x="3072901" y="1728732"/>
                  <a:ext cx="62646" cy="39712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Oval 597"/>
                <p:cNvSpPr>
                  <a:spLocks noChangeArrowheads="1"/>
                </p:cNvSpPr>
                <p:nvPr/>
              </p:nvSpPr>
              <p:spPr bwMode="auto">
                <a:xfrm>
                  <a:off x="3083342" y="1733696"/>
                  <a:ext cx="52205" cy="29784"/>
                </a:xfrm>
                <a:prstGeom prst="ellipse">
                  <a:avLst/>
                </a:prstGeom>
                <a:solidFill>
                  <a:srgbClr val="83FF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Oval 598"/>
                <p:cNvSpPr>
                  <a:spLocks noChangeArrowheads="1"/>
                </p:cNvSpPr>
                <p:nvPr/>
              </p:nvSpPr>
              <p:spPr bwMode="auto">
                <a:xfrm>
                  <a:off x="3083342" y="1733696"/>
                  <a:ext cx="52205" cy="29784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606"/>
                <p:cNvSpPr>
                  <a:spLocks/>
                </p:cNvSpPr>
                <p:nvPr/>
              </p:nvSpPr>
              <p:spPr bwMode="auto">
                <a:xfrm>
                  <a:off x="3052019" y="1917363"/>
                  <a:ext cx="114850" cy="94315"/>
                </a:xfrm>
                <a:custGeom>
                  <a:avLst/>
                  <a:gdLst>
                    <a:gd name="T0" fmla="*/ 11 w 11"/>
                    <a:gd name="T1" fmla="*/ 6 h 19"/>
                    <a:gd name="T2" fmla="*/ 11 w 11"/>
                    <a:gd name="T3" fmla="*/ 5 h 19"/>
                    <a:gd name="T4" fmla="*/ 11 w 11"/>
                    <a:gd name="T5" fmla="*/ 4 h 19"/>
                    <a:gd name="T6" fmla="*/ 10 w 11"/>
                    <a:gd name="T7" fmla="*/ 2 h 19"/>
                    <a:gd name="T8" fmla="*/ 9 w 11"/>
                    <a:gd name="T9" fmla="*/ 2 h 19"/>
                    <a:gd name="T10" fmla="*/ 9 w 11"/>
                    <a:gd name="T11" fmla="*/ 1 h 19"/>
                    <a:gd name="T12" fmla="*/ 8 w 11"/>
                    <a:gd name="T13" fmla="*/ 0 h 19"/>
                    <a:gd name="T14" fmla="*/ 6 w 11"/>
                    <a:gd name="T15" fmla="*/ 0 h 19"/>
                    <a:gd name="T16" fmla="*/ 5 w 11"/>
                    <a:gd name="T17" fmla="*/ 0 h 19"/>
                    <a:gd name="T18" fmla="*/ 4 w 11"/>
                    <a:gd name="T19" fmla="*/ 0 h 19"/>
                    <a:gd name="T20" fmla="*/ 3 w 11"/>
                    <a:gd name="T21" fmla="*/ 1 h 19"/>
                    <a:gd name="T22" fmla="*/ 2 w 11"/>
                    <a:gd name="T23" fmla="*/ 2 h 19"/>
                    <a:gd name="T24" fmla="*/ 2 w 11"/>
                    <a:gd name="T25" fmla="*/ 2 h 19"/>
                    <a:gd name="T26" fmla="*/ 1 w 11"/>
                    <a:gd name="T27" fmla="*/ 4 h 19"/>
                    <a:gd name="T28" fmla="*/ 1 w 11"/>
                    <a:gd name="T29" fmla="*/ 5 h 19"/>
                    <a:gd name="T30" fmla="*/ 0 w 11"/>
                    <a:gd name="T31" fmla="*/ 6 h 19"/>
                    <a:gd name="T32" fmla="*/ 0 w 11"/>
                    <a:gd name="T33" fmla="*/ 12 h 19"/>
                    <a:gd name="T34" fmla="*/ 1 w 11"/>
                    <a:gd name="T35" fmla="*/ 13 h 19"/>
                    <a:gd name="T36" fmla="*/ 1 w 11"/>
                    <a:gd name="T37" fmla="*/ 14 h 19"/>
                    <a:gd name="T38" fmla="*/ 1 w 11"/>
                    <a:gd name="T39" fmla="*/ 16 h 19"/>
                    <a:gd name="T40" fmla="*/ 2 w 11"/>
                    <a:gd name="T41" fmla="*/ 17 h 19"/>
                    <a:gd name="T42" fmla="*/ 3 w 11"/>
                    <a:gd name="T43" fmla="*/ 17 h 19"/>
                    <a:gd name="T44" fmla="*/ 4 w 11"/>
                    <a:gd name="T45" fmla="*/ 18 h 19"/>
                    <a:gd name="T46" fmla="*/ 5 w 11"/>
                    <a:gd name="T47" fmla="*/ 18 h 19"/>
                    <a:gd name="T48" fmla="*/ 6 w 11"/>
                    <a:gd name="T49" fmla="*/ 19 h 19"/>
                    <a:gd name="T50" fmla="*/ 7 w 11"/>
                    <a:gd name="T51" fmla="*/ 18 h 19"/>
                    <a:gd name="T52" fmla="*/ 8 w 11"/>
                    <a:gd name="T53" fmla="*/ 18 h 19"/>
                    <a:gd name="T54" fmla="*/ 9 w 11"/>
                    <a:gd name="T55" fmla="*/ 17 h 19"/>
                    <a:gd name="T56" fmla="*/ 10 w 11"/>
                    <a:gd name="T57" fmla="*/ 17 h 19"/>
                    <a:gd name="T58" fmla="*/ 10 w 11"/>
                    <a:gd name="T59" fmla="*/ 16 h 19"/>
                    <a:gd name="T60" fmla="*/ 11 w 11"/>
                    <a:gd name="T61" fmla="*/ 14 h 19"/>
                    <a:gd name="T62" fmla="*/ 11 w 11"/>
                    <a:gd name="T63" fmla="*/ 13 h 19"/>
                    <a:gd name="T64" fmla="*/ 11 w 11"/>
                    <a:gd name="T65" fmla="*/ 12 h 1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"/>
                    <a:gd name="T100" fmla="*/ 0 h 19"/>
                    <a:gd name="T101" fmla="*/ 11 w 11"/>
                    <a:gd name="T102" fmla="*/ 19 h 1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" h="19">
                      <a:moveTo>
                        <a:pt x="11" y="7"/>
                      </a:moveTo>
                      <a:lnTo>
                        <a:pt x="11" y="6"/>
                      </a:lnTo>
                      <a:lnTo>
                        <a:pt x="11" y="5"/>
                      </a:lnTo>
                      <a:lnTo>
                        <a:pt x="11" y="4"/>
                      </a:lnTo>
                      <a:lnTo>
                        <a:pt x="10" y="3"/>
                      </a:lnTo>
                      <a:lnTo>
                        <a:pt x="10" y="2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12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1" y="15"/>
                      </a:lnTo>
                      <a:lnTo>
                        <a:pt x="1" y="16"/>
                      </a:lnTo>
                      <a:lnTo>
                        <a:pt x="2" y="16"/>
                      </a:lnTo>
                      <a:lnTo>
                        <a:pt x="2" y="17"/>
                      </a:lnTo>
                      <a:lnTo>
                        <a:pt x="3" y="17"/>
                      </a:lnTo>
                      <a:lnTo>
                        <a:pt x="3" y="18"/>
                      </a:lnTo>
                      <a:lnTo>
                        <a:pt x="4" y="18"/>
                      </a:lnTo>
                      <a:lnTo>
                        <a:pt x="5" y="18"/>
                      </a:lnTo>
                      <a:lnTo>
                        <a:pt x="5" y="19"/>
                      </a:lnTo>
                      <a:lnTo>
                        <a:pt x="6" y="19"/>
                      </a:lnTo>
                      <a:lnTo>
                        <a:pt x="7" y="18"/>
                      </a:lnTo>
                      <a:lnTo>
                        <a:pt x="8" y="18"/>
                      </a:lnTo>
                      <a:lnTo>
                        <a:pt x="9" y="18"/>
                      </a:lnTo>
                      <a:lnTo>
                        <a:pt x="9" y="17"/>
                      </a:lnTo>
                      <a:lnTo>
                        <a:pt x="10" y="17"/>
                      </a:lnTo>
                      <a:lnTo>
                        <a:pt x="10" y="16"/>
                      </a:lnTo>
                      <a:lnTo>
                        <a:pt x="11" y="15"/>
                      </a:lnTo>
                      <a:lnTo>
                        <a:pt x="11" y="14"/>
                      </a:lnTo>
                      <a:lnTo>
                        <a:pt x="11" y="13"/>
                      </a:lnTo>
                      <a:lnTo>
                        <a:pt x="11" y="12"/>
                      </a:lnTo>
                      <a:lnTo>
                        <a:pt x="11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Oval 607"/>
                <p:cNvSpPr>
                  <a:spLocks noChangeArrowheads="1"/>
                </p:cNvSpPr>
                <p:nvPr/>
              </p:nvSpPr>
              <p:spPr bwMode="auto">
                <a:xfrm>
                  <a:off x="3062460" y="1937219"/>
                  <a:ext cx="83528" cy="49640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Oval 608"/>
                <p:cNvSpPr>
                  <a:spLocks noChangeArrowheads="1"/>
                </p:cNvSpPr>
                <p:nvPr/>
              </p:nvSpPr>
              <p:spPr bwMode="auto">
                <a:xfrm>
                  <a:off x="3072901" y="1942183"/>
                  <a:ext cx="62646" cy="39712"/>
                </a:xfrm>
                <a:prstGeom prst="ellipse">
                  <a:avLst/>
                </a:prstGeom>
                <a:solidFill>
                  <a:srgbClr val="666666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Oval 609"/>
                <p:cNvSpPr>
                  <a:spLocks noChangeArrowheads="1"/>
                </p:cNvSpPr>
                <p:nvPr/>
              </p:nvSpPr>
              <p:spPr bwMode="auto">
                <a:xfrm>
                  <a:off x="3072901" y="1942183"/>
                  <a:ext cx="62646" cy="39712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Oval 610"/>
                <p:cNvSpPr>
                  <a:spLocks noChangeArrowheads="1"/>
                </p:cNvSpPr>
                <p:nvPr/>
              </p:nvSpPr>
              <p:spPr bwMode="auto">
                <a:xfrm>
                  <a:off x="3093783" y="1952111"/>
                  <a:ext cx="31323" cy="19856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Oval 611"/>
                <p:cNvSpPr>
                  <a:spLocks noChangeArrowheads="1"/>
                </p:cNvSpPr>
                <p:nvPr/>
              </p:nvSpPr>
              <p:spPr bwMode="auto">
                <a:xfrm>
                  <a:off x="3093783" y="1952111"/>
                  <a:ext cx="31323" cy="19856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612"/>
                <p:cNvSpPr>
                  <a:spLocks/>
                </p:cNvSpPr>
                <p:nvPr/>
              </p:nvSpPr>
              <p:spPr bwMode="auto">
                <a:xfrm>
                  <a:off x="3052019" y="2041463"/>
                  <a:ext cx="114850" cy="94315"/>
                </a:xfrm>
                <a:custGeom>
                  <a:avLst/>
                  <a:gdLst>
                    <a:gd name="T0" fmla="*/ 11 w 11"/>
                    <a:gd name="T1" fmla="*/ 7 h 19"/>
                    <a:gd name="T2" fmla="*/ 11 w 11"/>
                    <a:gd name="T3" fmla="*/ 5 h 19"/>
                    <a:gd name="T4" fmla="*/ 11 w 11"/>
                    <a:gd name="T5" fmla="*/ 4 h 19"/>
                    <a:gd name="T6" fmla="*/ 10 w 11"/>
                    <a:gd name="T7" fmla="*/ 3 h 19"/>
                    <a:gd name="T8" fmla="*/ 9 w 11"/>
                    <a:gd name="T9" fmla="*/ 2 h 19"/>
                    <a:gd name="T10" fmla="*/ 9 w 11"/>
                    <a:gd name="T11" fmla="*/ 1 h 19"/>
                    <a:gd name="T12" fmla="*/ 8 w 11"/>
                    <a:gd name="T13" fmla="*/ 1 h 19"/>
                    <a:gd name="T14" fmla="*/ 6 w 11"/>
                    <a:gd name="T15" fmla="*/ 0 h 19"/>
                    <a:gd name="T16" fmla="*/ 5 w 11"/>
                    <a:gd name="T17" fmla="*/ 0 h 19"/>
                    <a:gd name="T18" fmla="*/ 4 w 11"/>
                    <a:gd name="T19" fmla="*/ 1 h 19"/>
                    <a:gd name="T20" fmla="*/ 3 w 11"/>
                    <a:gd name="T21" fmla="*/ 1 h 19"/>
                    <a:gd name="T22" fmla="*/ 2 w 11"/>
                    <a:gd name="T23" fmla="*/ 2 h 19"/>
                    <a:gd name="T24" fmla="*/ 2 w 11"/>
                    <a:gd name="T25" fmla="*/ 3 h 19"/>
                    <a:gd name="T26" fmla="*/ 1 w 11"/>
                    <a:gd name="T27" fmla="*/ 4 h 19"/>
                    <a:gd name="T28" fmla="*/ 1 w 11"/>
                    <a:gd name="T29" fmla="*/ 5 h 19"/>
                    <a:gd name="T30" fmla="*/ 0 w 11"/>
                    <a:gd name="T31" fmla="*/ 7 h 19"/>
                    <a:gd name="T32" fmla="*/ 0 w 11"/>
                    <a:gd name="T33" fmla="*/ 12 h 19"/>
                    <a:gd name="T34" fmla="*/ 1 w 11"/>
                    <a:gd name="T35" fmla="*/ 13 h 19"/>
                    <a:gd name="T36" fmla="*/ 1 w 11"/>
                    <a:gd name="T37" fmla="*/ 15 h 19"/>
                    <a:gd name="T38" fmla="*/ 1 w 11"/>
                    <a:gd name="T39" fmla="*/ 16 h 19"/>
                    <a:gd name="T40" fmla="*/ 2 w 11"/>
                    <a:gd name="T41" fmla="*/ 17 h 19"/>
                    <a:gd name="T42" fmla="*/ 3 w 11"/>
                    <a:gd name="T43" fmla="*/ 18 h 19"/>
                    <a:gd name="T44" fmla="*/ 4 w 11"/>
                    <a:gd name="T45" fmla="*/ 18 h 19"/>
                    <a:gd name="T46" fmla="*/ 5 w 11"/>
                    <a:gd name="T47" fmla="*/ 19 h 19"/>
                    <a:gd name="T48" fmla="*/ 6 w 11"/>
                    <a:gd name="T49" fmla="*/ 19 h 19"/>
                    <a:gd name="T50" fmla="*/ 7 w 11"/>
                    <a:gd name="T51" fmla="*/ 19 h 19"/>
                    <a:gd name="T52" fmla="*/ 8 w 11"/>
                    <a:gd name="T53" fmla="*/ 18 h 19"/>
                    <a:gd name="T54" fmla="*/ 9 w 11"/>
                    <a:gd name="T55" fmla="*/ 18 h 19"/>
                    <a:gd name="T56" fmla="*/ 10 w 11"/>
                    <a:gd name="T57" fmla="*/ 17 h 19"/>
                    <a:gd name="T58" fmla="*/ 10 w 11"/>
                    <a:gd name="T59" fmla="*/ 16 h 19"/>
                    <a:gd name="T60" fmla="*/ 11 w 11"/>
                    <a:gd name="T61" fmla="*/ 15 h 19"/>
                    <a:gd name="T62" fmla="*/ 11 w 11"/>
                    <a:gd name="T63" fmla="*/ 13 h 19"/>
                    <a:gd name="T64" fmla="*/ 11 w 11"/>
                    <a:gd name="T65" fmla="*/ 12 h 1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"/>
                    <a:gd name="T100" fmla="*/ 0 h 19"/>
                    <a:gd name="T101" fmla="*/ 11 w 11"/>
                    <a:gd name="T102" fmla="*/ 19 h 1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" h="19">
                      <a:moveTo>
                        <a:pt x="11" y="7"/>
                      </a:moveTo>
                      <a:lnTo>
                        <a:pt x="11" y="7"/>
                      </a:lnTo>
                      <a:lnTo>
                        <a:pt x="11" y="6"/>
                      </a:lnTo>
                      <a:lnTo>
                        <a:pt x="11" y="5"/>
                      </a:lnTo>
                      <a:lnTo>
                        <a:pt x="11" y="4"/>
                      </a:lnTo>
                      <a:lnTo>
                        <a:pt x="10" y="3"/>
                      </a:lnTo>
                      <a:lnTo>
                        <a:pt x="10" y="2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0" y="7"/>
                      </a:lnTo>
                      <a:lnTo>
                        <a:pt x="0" y="12"/>
                      </a:lnTo>
                      <a:lnTo>
                        <a:pt x="0" y="13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1" y="15"/>
                      </a:lnTo>
                      <a:lnTo>
                        <a:pt x="1" y="16"/>
                      </a:lnTo>
                      <a:lnTo>
                        <a:pt x="2" y="16"/>
                      </a:lnTo>
                      <a:lnTo>
                        <a:pt x="2" y="17"/>
                      </a:lnTo>
                      <a:lnTo>
                        <a:pt x="3" y="18"/>
                      </a:lnTo>
                      <a:lnTo>
                        <a:pt x="4" y="18"/>
                      </a:lnTo>
                      <a:lnTo>
                        <a:pt x="4" y="19"/>
                      </a:lnTo>
                      <a:lnTo>
                        <a:pt x="5" y="19"/>
                      </a:lnTo>
                      <a:lnTo>
                        <a:pt x="6" y="19"/>
                      </a:lnTo>
                      <a:lnTo>
                        <a:pt x="7" y="19"/>
                      </a:lnTo>
                      <a:lnTo>
                        <a:pt x="8" y="19"/>
                      </a:lnTo>
                      <a:lnTo>
                        <a:pt x="8" y="18"/>
                      </a:lnTo>
                      <a:lnTo>
                        <a:pt x="9" y="18"/>
                      </a:lnTo>
                      <a:lnTo>
                        <a:pt x="9" y="17"/>
                      </a:lnTo>
                      <a:lnTo>
                        <a:pt x="10" y="17"/>
                      </a:lnTo>
                      <a:lnTo>
                        <a:pt x="10" y="16"/>
                      </a:lnTo>
                      <a:lnTo>
                        <a:pt x="11" y="15"/>
                      </a:lnTo>
                      <a:lnTo>
                        <a:pt x="11" y="14"/>
                      </a:lnTo>
                      <a:lnTo>
                        <a:pt x="11" y="13"/>
                      </a:lnTo>
                      <a:lnTo>
                        <a:pt x="11" y="12"/>
                      </a:lnTo>
                      <a:lnTo>
                        <a:pt x="11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Oval 613"/>
                <p:cNvSpPr>
                  <a:spLocks noChangeArrowheads="1"/>
                </p:cNvSpPr>
                <p:nvPr/>
              </p:nvSpPr>
              <p:spPr bwMode="auto">
                <a:xfrm>
                  <a:off x="3062460" y="2061318"/>
                  <a:ext cx="83528" cy="54604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Oval 614"/>
                <p:cNvSpPr>
                  <a:spLocks noChangeArrowheads="1"/>
                </p:cNvSpPr>
                <p:nvPr/>
              </p:nvSpPr>
              <p:spPr bwMode="auto">
                <a:xfrm>
                  <a:off x="3072901" y="2071246"/>
                  <a:ext cx="62646" cy="34748"/>
                </a:xfrm>
                <a:prstGeom prst="ellipse">
                  <a:avLst/>
                </a:prstGeom>
                <a:solidFill>
                  <a:srgbClr val="666666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Oval 615"/>
                <p:cNvSpPr>
                  <a:spLocks noChangeArrowheads="1"/>
                </p:cNvSpPr>
                <p:nvPr/>
              </p:nvSpPr>
              <p:spPr bwMode="auto">
                <a:xfrm>
                  <a:off x="3072901" y="2071246"/>
                  <a:ext cx="62646" cy="34748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Oval 616"/>
                <p:cNvSpPr>
                  <a:spLocks noChangeArrowheads="1"/>
                </p:cNvSpPr>
                <p:nvPr/>
              </p:nvSpPr>
              <p:spPr bwMode="auto">
                <a:xfrm>
                  <a:off x="3093783" y="2081174"/>
                  <a:ext cx="31323" cy="14892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Oval 617"/>
                <p:cNvSpPr>
                  <a:spLocks noChangeArrowheads="1"/>
                </p:cNvSpPr>
                <p:nvPr/>
              </p:nvSpPr>
              <p:spPr bwMode="auto">
                <a:xfrm>
                  <a:off x="3093783" y="2081174"/>
                  <a:ext cx="31323" cy="14892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Oval 631"/>
                <p:cNvSpPr>
                  <a:spLocks noChangeArrowheads="1"/>
                </p:cNvSpPr>
                <p:nvPr/>
              </p:nvSpPr>
              <p:spPr bwMode="auto">
                <a:xfrm>
                  <a:off x="3010255" y="2240021"/>
                  <a:ext cx="83528" cy="44676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Oval 632"/>
                <p:cNvSpPr>
                  <a:spLocks noChangeArrowheads="1"/>
                </p:cNvSpPr>
                <p:nvPr/>
              </p:nvSpPr>
              <p:spPr bwMode="auto">
                <a:xfrm>
                  <a:off x="3020696" y="2244985"/>
                  <a:ext cx="62646" cy="34748"/>
                </a:xfrm>
                <a:prstGeom prst="ellipse">
                  <a:avLst/>
                </a:prstGeom>
                <a:solidFill>
                  <a:srgbClr val="4C4C4C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Oval 633"/>
                <p:cNvSpPr>
                  <a:spLocks noChangeArrowheads="1"/>
                </p:cNvSpPr>
                <p:nvPr/>
              </p:nvSpPr>
              <p:spPr bwMode="auto">
                <a:xfrm>
                  <a:off x="3020696" y="2244985"/>
                  <a:ext cx="62646" cy="34748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Oval 634"/>
                <p:cNvSpPr>
                  <a:spLocks noChangeArrowheads="1"/>
                </p:cNvSpPr>
                <p:nvPr/>
              </p:nvSpPr>
              <p:spPr bwMode="auto">
                <a:xfrm>
                  <a:off x="3010255" y="2329373"/>
                  <a:ext cx="83528" cy="49640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Oval 635"/>
                <p:cNvSpPr>
                  <a:spLocks noChangeArrowheads="1"/>
                </p:cNvSpPr>
                <p:nvPr/>
              </p:nvSpPr>
              <p:spPr bwMode="auto">
                <a:xfrm>
                  <a:off x="3020696" y="2339301"/>
                  <a:ext cx="62646" cy="34748"/>
                </a:xfrm>
                <a:prstGeom prst="ellipse">
                  <a:avLst/>
                </a:prstGeom>
                <a:solidFill>
                  <a:srgbClr val="4C4C4C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Oval 636"/>
                <p:cNvSpPr>
                  <a:spLocks noChangeArrowheads="1"/>
                </p:cNvSpPr>
                <p:nvPr/>
              </p:nvSpPr>
              <p:spPr bwMode="auto">
                <a:xfrm>
                  <a:off x="3020696" y="2339301"/>
                  <a:ext cx="62646" cy="34748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5" name="모서리가 둥근 직사각형 64"/>
            <p:cNvSpPr/>
            <p:nvPr/>
          </p:nvSpPr>
          <p:spPr>
            <a:xfrm>
              <a:off x="1735346" y="5715016"/>
              <a:ext cx="1857388" cy="85725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prstDash val="sysDot"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0" rIns="54000" bIns="0" rtlCol="0" anchor="ctr"/>
            <a:lstStyle/>
            <a:p>
              <a:pPr algn="l"/>
              <a:r>
                <a:rPr lang="en-US" altLang="ko-KR" sz="1000" b="1" dirty="0" smtClean="0">
                  <a:solidFill>
                    <a:srgbClr val="000000"/>
                  </a:solidFill>
                  <a:latin typeface="+mn-ea"/>
                </a:rPr>
                <a:t>Vacuum gauge monitoring</a:t>
              </a:r>
            </a:p>
            <a:p>
              <a:pPr algn="l"/>
              <a:r>
                <a:rPr lang="en-US" altLang="ko-KR" sz="1000" b="1" dirty="0" smtClean="0">
                  <a:solidFill>
                    <a:srgbClr val="000000"/>
                  </a:solidFill>
                  <a:latin typeface="+mn-ea"/>
                </a:rPr>
                <a:t>Pumps monitoring</a:t>
              </a:r>
            </a:p>
            <a:p>
              <a:pPr algn="l"/>
              <a:r>
                <a:rPr lang="en-US" altLang="ko-KR" sz="1000" b="1" dirty="0" smtClean="0">
                  <a:solidFill>
                    <a:srgbClr val="000000"/>
                  </a:solidFill>
                  <a:latin typeface="+mn-ea"/>
                </a:rPr>
                <a:t>Chiller, etc. monitoring</a:t>
              </a:r>
              <a:endParaRPr lang="ko-KR" altLang="en-US" sz="1000" b="1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66" name="모서리가 둥근 직사각형 65"/>
            <p:cNvSpPr/>
            <p:nvPr/>
          </p:nvSpPr>
          <p:spPr>
            <a:xfrm>
              <a:off x="3870322" y="5715016"/>
              <a:ext cx="1571636" cy="85725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prstDash val="sysDot"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0" rIns="54000" bIns="0" rtlCol="0" anchor="ctr"/>
            <a:lstStyle/>
            <a:p>
              <a:pPr algn="l"/>
              <a:r>
                <a:rPr lang="en-US" altLang="ko-KR" sz="1000" b="1" dirty="0" smtClean="0">
                  <a:solidFill>
                    <a:srgbClr val="000000"/>
                  </a:solidFill>
                  <a:latin typeface="+mn-ea"/>
                </a:rPr>
                <a:t>Valve control</a:t>
              </a:r>
            </a:p>
            <a:p>
              <a:pPr algn="l"/>
              <a:r>
                <a:rPr lang="en-US" altLang="ko-KR" sz="1000" b="1" dirty="0" smtClean="0">
                  <a:solidFill>
                    <a:srgbClr val="000000"/>
                  </a:solidFill>
                  <a:latin typeface="+mn-ea"/>
                </a:rPr>
                <a:t>Pump control</a:t>
              </a:r>
            </a:p>
            <a:p>
              <a:pPr algn="l"/>
              <a:r>
                <a:rPr lang="en-US" altLang="ko-KR" sz="1000" b="1" dirty="0" smtClean="0">
                  <a:solidFill>
                    <a:srgbClr val="000000"/>
                  </a:solidFill>
                  <a:latin typeface="+mn-ea"/>
                </a:rPr>
                <a:t>Interlock</a:t>
              </a:r>
            </a:p>
            <a:p>
              <a:pPr algn="l"/>
              <a:r>
                <a:rPr lang="en-US" altLang="ko-KR" sz="1000" b="1" dirty="0" smtClean="0">
                  <a:solidFill>
                    <a:srgbClr val="000000"/>
                  </a:solidFill>
                  <a:latin typeface="+mn-ea"/>
                </a:rPr>
                <a:t>Sequence  Operation</a:t>
              </a:r>
              <a:endParaRPr lang="ko-KR" altLang="en-US" sz="1000" b="1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67" name="Line 23"/>
            <p:cNvSpPr>
              <a:spLocks noChangeShapeType="1"/>
            </p:cNvSpPr>
            <p:nvPr/>
          </p:nvSpPr>
          <p:spPr bwMode="auto">
            <a:xfrm>
              <a:off x="902582" y="3357562"/>
              <a:ext cx="0" cy="533400"/>
            </a:xfrm>
            <a:prstGeom prst="line">
              <a:avLst/>
            </a:prstGeom>
            <a:noFill/>
            <a:ln w="76200" cmpd="tri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68" name="Text Box 239"/>
            <p:cNvSpPr txBox="1">
              <a:spLocks noChangeArrowheads="1"/>
            </p:cNvSpPr>
            <p:nvPr/>
          </p:nvSpPr>
          <p:spPr bwMode="auto">
            <a:xfrm>
              <a:off x="974020" y="3703740"/>
              <a:ext cx="976229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b="1" kern="1200" dirty="0" smtClean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Serial </a:t>
              </a:r>
              <a:r>
                <a:rPr kumimoji="1" lang="en-US" altLang="ko-KR" sz="100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Converter</a:t>
              </a:r>
              <a:endParaRPr kumimoji="1" lang="en-US" altLang="ko-KR" sz="1000" kern="1200" dirty="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69" name="Line 28"/>
            <p:cNvSpPr>
              <a:spLocks noChangeShapeType="1"/>
            </p:cNvSpPr>
            <p:nvPr/>
          </p:nvSpPr>
          <p:spPr bwMode="auto">
            <a:xfrm>
              <a:off x="902582" y="4159708"/>
              <a:ext cx="0" cy="247650"/>
            </a:xfrm>
            <a:prstGeom prst="line">
              <a:avLst/>
            </a:prstGeom>
            <a:noFill/>
            <a:ln w="57150" cmpd="thinThick">
              <a:solidFill>
                <a:srgbClr val="FF99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000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pic>
          <p:nvPicPr>
            <p:cNvPr id="70" name="Picture 54" descr="etos_200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2516" y="3826179"/>
              <a:ext cx="928694" cy="408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AutoShape 640"/>
            <p:cNvSpPr>
              <a:spLocks noChangeArrowheads="1"/>
            </p:cNvSpPr>
            <p:nvPr/>
          </p:nvSpPr>
          <p:spPr bwMode="auto">
            <a:xfrm>
              <a:off x="473954" y="4429132"/>
              <a:ext cx="857256" cy="25538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rgbClr val="DDDDDD"/>
              </a:solidFill>
              <a:round/>
              <a:headEnd/>
              <a:tailEnd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lIns="36000" rIns="36000" anchor="ctr">
              <a:spAutoFit/>
            </a:bodyPr>
            <a:lstStyle/>
            <a:p>
              <a:pPr rtl="0" fontAlgn="base" latinLnBrk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000" b="1" kern="1200" dirty="0" smtClean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RGA</a:t>
              </a:r>
              <a:endParaRPr kumimoji="1" lang="ko-KR" altLang="en-US" sz="1000" b="1" kern="1200" dirty="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grpSp>
          <p:nvGrpSpPr>
            <p:cNvPr id="72" name="그룹 1135"/>
            <p:cNvGrpSpPr/>
            <p:nvPr/>
          </p:nvGrpSpPr>
          <p:grpSpPr>
            <a:xfrm>
              <a:off x="3927470" y="5143512"/>
              <a:ext cx="285752" cy="285752"/>
              <a:chOff x="6072198" y="5643578"/>
              <a:chExt cx="216000" cy="214314"/>
            </a:xfrm>
          </p:grpSpPr>
          <p:grpSp>
            <p:nvGrpSpPr>
              <p:cNvPr id="73" name="그룹 458"/>
              <p:cNvGrpSpPr/>
              <p:nvPr/>
            </p:nvGrpSpPr>
            <p:grpSpPr>
              <a:xfrm>
                <a:off x="6072198" y="5643578"/>
                <a:ext cx="214314" cy="214314"/>
                <a:chOff x="6286512" y="5072074"/>
                <a:chExt cx="214314" cy="214314"/>
              </a:xfrm>
              <a:solidFill>
                <a:srgbClr val="CC0000"/>
              </a:solidFill>
            </p:grpSpPr>
            <p:sp>
              <p:nvSpPr>
                <p:cNvPr id="75" name="AutoShape 254"/>
                <p:cNvSpPr>
                  <a:spLocks noChangeArrowheads="1"/>
                </p:cNvSpPr>
                <p:nvPr/>
              </p:nvSpPr>
              <p:spPr bwMode="auto">
                <a:xfrm>
                  <a:off x="6286512" y="5179231"/>
                  <a:ext cx="214314" cy="107157"/>
                </a:xfrm>
                <a:prstGeom prst="triangle">
                  <a:avLst>
                    <a:gd name="adj" fmla="val 50000"/>
                  </a:avLst>
                </a:prstGeom>
                <a:grpFill/>
                <a:ln w="9525">
                  <a:solidFill>
                    <a:srgbClr val="CC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AutoShape 255"/>
                <p:cNvSpPr>
                  <a:spLocks noChangeArrowheads="1"/>
                </p:cNvSpPr>
                <p:nvPr/>
              </p:nvSpPr>
              <p:spPr bwMode="auto">
                <a:xfrm flipV="1">
                  <a:off x="6286512" y="5072074"/>
                  <a:ext cx="214314" cy="107157"/>
                </a:xfrm>
                <a:prstGeom prst="triangle">
                  <a:avLst>
                    <a:gd name="adj" fmla="val 50000"/>
                  </a:avLst>
                </a:prstGeom>
                <a:grpFill/>
                <a:ln w="9525">
                  <a:solidFill>
                    <a:srgbClr val="CC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kern="1200">
                    <a:solidFill>
                      <a:srgbClr val="000000"/>
                    </a:solidFill>
                    <a:latin typeface="+mn-e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4" name="Line 256"/>
              <p:cNvSpPr>
                <a:spLocks noChangeShapeType="1"/>
              </p:cNvSpPr>
              <p:nvPr/>
            </p:nvSpPr>
            <p:spPr bwMode="auto">
              <a:xfrm>
                <a:off x="6072198" y="5747672"/>
                <a:ext cx="216000" cy="0"/>
              </a:xfrm>
              <a:prstGeom prst="line">
                <a:avLst/>
              </a:prstGeom>
              <a:noFill/>
              <a:ln w="254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000" kern="1200">
                  <a:solidFill>
                    <a:srgbClr val="000000"/>
                  </a:solidFill>
                  <a:latin typeface="+mn-e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6" name="모서리가 둥근 직사각형 305"/>
          <p:cNvSpPr/>
          <p:nvPr/>
        </p:nvSpPr>
        <p:spPr>
          <a:xfrm>
            <a:off x="285720" y="1071546"/>
            <a:ext cx="8572560" cy="857256"/>
          </a:xfrm>
          <a:prstGeom prst="round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 lvl="0" indent="-90488" algn="l">
              <a:buSzPct val="70000"/>
              <a:buFont typeface="Wingdings" pitchFamily="2" charset="2"/>
              <a:buChar char="l"/>
            </a:pPr>
            <a:r>
              <a:rPr lang="en-US" altLang="ko-KR" sz="1400" b="1" dirty="0" smtClean="0">
                <a:solidFill>
                  <a:schemeClr val="tx1"/>
                </a:solidFill>
                <a:cs typeface="Arial" pitchFamily="34" charset="0"/>
              </a:rPr>
              <a:t> Relevant systems : Helium Distribution System, Current Lead System, Vacuum Pumping System</a:t>
            </a:r>
          </a:p>
          <a:p>
            <a:pPr marL="90488" lvl="0" indent="-90488" algn="l">
              <a:buSzPct val="70000"/>
              <a:buFont typeface="Wingdings" pitchFamily="2" charset="2"/>
              <a:buChar char="l"/>
            </a:pPr>
            <a:r>
              <a:rPr lang="en-US" altLang="ko-KR" sz="1400" b="1" dirty="0" smtClean="0">
                <a:solidFill>
                  <a:schemeClr val="tx1"/>
                </a:solidFill>
                <a:cs typeface="Arial" pitchFamily="34" charset="0"/>
              </a:rPr>
              <a:t> Integrated to the central control system using </a:t>
            </a:r>
            <a:r>
              <a:rPr lang="en-US" altLang="ko-KR" sz="1400" b="1" dirty="0" smtClean="0">
                <a:solidFill>
                  <a:srgbClr val="C00000"/>
                </a:solidFill>
                <a:cs typeface="Arial" pitchFamily="34" charset="0"/>
              </a:rPr>
              <a:t>EPICS IOC</a:t>
            </a:r>
          </a:p>
          <a:p>
            <a:pPr marL="90488" lvl="0" indent="-90488" algn="l">
              <a:buSzPct val="70000"/>
              <a:buFont typeface="Wingdings" pitchFamily="2" charset="2"/>
              <a:buChar char="l"/>
            </a:pPr>
            <a:r>
              <a:rPr lang="en-US" altLang="ko-KR" sz="1400" b="1" dirty="0" smtClean="0">
                <a:solidFill>
                  <a:schemeClr val="tx1"/>
                </a:solidFill>
                <a:cs typeface="Arial" pitchFamily="34" charset="0"/>
              </a:rPr>
              <a:t> Basically, </a:t>
            </a:r>
            <a:r>
              <a:rPr lang="en-US" altLang="ko-K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PLC-based system</a:t>
            </a:r>
          </a:p>
        </p:txBody>
      </p:sp>
      <p:sp>
        <p:nvSpPr>
          <p:cNvPr id="307" name="실행 단추: 뒤로 또는 이전 306">
            <a:hlinkClick r:id="rId13" action="ppaction://hlinksldjump" highlightClick="1"/>
          </p:cNvPr>
          <p:cNvSpPr/>
          <p:nvPr/>
        </p:nvSpPr>
        <p:spPr>
          <a:xfrm>
            <a:off x="8858280" y="6357958"/>
            <a:ext cx="142876" cy="14287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17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8" name="Picture 7" descr="DSC_69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4556" y="1142984"/>
            <a:ext cx="2209733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9" name="Picture 1" descr="D:\KSTAR\사진\080228\P10309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2911075"/>
            <a:ext cx="2214578" cy="166093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0" name="모서리가 둥근 직사각형 9"/>
          <p:cNvSpPr/>
          <p:nvPr/>
        </p:nvSpPr>
        <p:spPr>
          <a:xfrm>
            <a:off x="342868" y="1214422"/>
            <a:ext cx="6015082" cy="5000660"/>
          </a:xfrm>
          <a:prstGeom prst="round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179388" indent="-179388" algn="l">
              <a:buClr>
                <a:srgbClr val="000000"/>
              </a:buClr>
              <a:buSzPct val="70000"/>
              <a:buFont typeface="Wingdings" pitchFamily="2" charset="2"/>
              <a:buChar char="l"/>
            </a:pP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Composed of 1 TF system and  7 PF systems</a:t>
            </a:r>
          </a:p>
          <a:p>
            <a:pPr marL="179388" indent="-179388" algn="l">
              <a:buClr>
                <a:srgbClr val="000000"/>
              </a:buClr>
              <a:buSzPct val="70000"/>
              <a:buFont typeface="Wingdings" pitchFamily="2" charset="2"/>
              <a:buChar char="l"/>
            </a:pP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Local I&amp;Cs implemented in </a:t>
            </a:r>
            <a:r>
              <a:rPr lang="en-US" altLang="ko-K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VME system </a:t>
            </a: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running in </a:t>
            </a:r>
            <a:r>
              <a:rPr lang="en-US" altLang="ko-KR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vxWorks</a:t>
            </a: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real-time OS</a:t>
            </a:r>
          </a:p>
          <a:p>
            <a:pPr marL="179388" indent="-179388" algn="l">
              <a:buClr>
                <a:srgbClr val="000000"/>
              </a:buClr>
              <a:buSzPct val="70000"/>
              <a:buFont typeface="Wingdings" pitchFamily="2" charset="2"/>
              <a:buChar char="l"/>
            </a:pPr>
            <a:r>
              <a:rPr lang="en-US" altLang="ko-K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EPICS IOCs </a:t>
            </a: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embedded in VME systems</a:t>
            </a:r>
          </a:p>
          <a:p>
            <a:pPr marL="179388" indent="-179388" algn="l">
              <a:buClr>
                <a:srgbClr val="000000"/>
              </a:buClr>
              <a:buSzPct val="70000"/>
              <a:buFont typeface="Wingdings" pitchFamily="2" charset="2"/>
              <a:buChar char="l"/>
            </a:pP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Interfaces :</a:t>
            </a:r>
          </a:p>
          <a:p>
            <a:pPr marL="449263" indent="-179388" algn="l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Machine network for system control &amp; status report</a:t>
            </a:r>
          </a:p>
          <a:p>
            <a:pPr marL="449263" indent="-179388" algn="l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Real-time network for real-time feedback control by PCS</a:t>
            </a:r>
          </a:p>
          <a:p>
            <a:pPr marL="449263" indent="-179388" algn="l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Timing network for synchronized operation</a:t>
            </a:r>
          </a:p>
          <a:p>
            <a:pPr marL="449263" indent="-179388" algn="l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Interlock network for system protection</a:t>
            </a:r>
          </a:p>
          <a:p>
            <a:pPr marL="449263" indent="-179388" algn="l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Additional hard-wired quench interlock signal from QDS</a:t>
            </a:r>
          </a:p>
          <a:p>
            <a:pPr marL="179388" indent="-179388" algn="l">
              <a:lnSpc>
                <a:spcPts val="1400"/>
              </a:lnSpc>
              <a:buClr>
                <a:srgbClr val="000000"/>
              </a:buClr>
              <a:buSzPct val="70000"/>
              <a:buFont typeface="Wingdings" pitchFamily="2" charset="2"/>
              <a:buChar char="l"/>
            </a:pPr>
            <a:endParaRPr lang="en-US" altLang="ko-KR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9388" indent="-179388" algn="l">
              <a:buClr>
                <a:srgbClr val="000000"/>
              </a:buClr>
              <a:buSzPct val="70000"/>
              <a:buFont typeface="Wingdings" pitchFamily="2" charset="2"/>
              <a:buChar char="l"/>
            </a:pP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Current and voltage data archived to </a:t>
            </a:r>
            <a:r>
              <a:rPr lang="en-US" altLang="ko-KR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MDSplus</a:t>
            </a: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by PCS in run-time</a:t>
            </a:r>
          </a:p>
          <a:p>
            <a:pPr marL="179388" indent="-179388" algn="l">
              <a:lnSpc>
                <a:spcPts val="1400"/>
              </a:lnSpc>
              <a:buClr>
                <a:srgbClr val="000000"/>
              </a:buClr>
              <a:buSzPct val="70000"/>
              <a:buFont typeface="Wingdings" pitchFamily="2" charset="2"/>
              <a:buChar char="l"/>
            </a:pPr>
            <a:endParaRPr lang="en-US" altLang="ko-KR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9388" indent="-179388" algn="l">
              <a:buClr>
                <a:srgbClr val="000000"/>
              </a:buClr>
              <a:buSzPct val="70000"/>
              <a:buFont typeface="Wingdings" pitchFamily="2" charset="2"/>
              <a:buChar char="l"/>
            </a:pP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Channel Access : Status monitoring &amp; Operation commands</a:t>
            </a:r>
          </a:p>
          <a:p>
            <a:pPr marL="179388" indent="-179388" algn="l">
              <a:buClr>
                <a:srgbClr val="000000"/>
              </a:buClr>
              <a:buSzPct val="70000"/>
              <a:buFont typeface="Wingdings" pitchFamily="2" charset="2"/>
              <a:buChar char="l"/>
            </a:pP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Reflective Memory : fast feedback data from Plasma Control System with control cycle of </a:t>
            </a:r>
            <a:r>
              <a:rPr lang="en-US" altLang="ko-K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200</a:t>
            </a:r>
            <a:r>
              <a:rPr lang="en-US" altLang="ko-K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ko-K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sec</a:t>
            </a:r>
          </a:p>
        </p:txBody>
      </p:sp>
      <p:pic>
        <p:nvPicPr>
          <p:cNvPr id="12" name="Picture 5" descr="C:\ftp_data\Screen_Capture\2008-0528\shot-534-MPS-PCS-mai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4714884"/>
            <a:ext cx="2143140" cy="171451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0" y="142875"/>
            <a:ext cx="8572500" cy="66675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Tahoma" pitchFamily="34" charset="0"/>
              </a:rPr>
              <a:t>   Magnet Power Supply System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Tahoma" pitchFamily="34" charset="0"/>
            </a:endParaRPr>
          </a:p>
        </p:txBody>
      </p:sp>
      <p:sp>
        <p:nvSpPr>
          <p:cNvPr id="14" name="실행 단추: 뒤로 또는 이전 13">
            <a:hlinkClick r:id="rId6" action="ppaction://hlinksldjump" highlightClick="1"/>
          </p:cNvPr>
          <p:cNvSpPr/>
          <p:nvPr/>
        </p:nvSpPr>
        <p:spPr>
          <a:xfrm>
            <a:off x="8858280" y="6357958"/>
            <a:ext cx="142876" cy="14287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8572500" cy="66675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lvl="0" algn="l"/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ahoma" pitchFamily="34" charset="0"/>
              </a:rPr>
              <a:t>   PF MPS Local control system</a:t>
            </a:r>
            <a:endParaRPr lang="ko-KR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cs typeface="Tahoma" pitchFamily="34" charset="0"/>
            </a:endParaRPr>
          </a:p>
        </p:txBody>
      </p:sp>
      <p:sp>
        <p:nvSpPr>
          <p:cNvPr id="7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18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1" name="Rectangle 382"/>
          <p:cNvSpPr>
            <a:spLocks noChangeArrowheads="1"/>
          </p:cNvSpPr>
          <p:nvPr/>
        </p:nvSpPr>
        <p:spPr bwMode="auto">
          <a:xfrm>
            <a:off x="1143000" y="1324186"/>
            <a:ext cx="1931988" cy="703386"/>
          </a:xfrm>
          <a:prstGeom prst="rect">
            <a:avLst/>
          </a:prstGeom>
          <a:solidFill>
            <a:srgbClr val="FFFFFF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ko-KR" altLang="ko-KR" b="1">
              <a:latin typeface="Arial" charset="0"/>
              <a:ea typeface="굴림" charset="-127"/>
            </a:endParaRPr>
          </a:p>
        </p:txBody>
      </p:sp>
      <p:sp>
        <p:nvSpPr>
          <p:cNvPr id="12" name="Rectangle 502"/>
          <p:cNvSpPr>
            <a:spLocks noChangeArrowheads="1"/>
          </p:cNvSpPr>
          <p:nvPr/>
        </p:nvSpPr>
        <p:spPr bwMode="auto">
          <a:xfrm>
            <a:off x="1800225" y="1325689"/>
            <a:ext cx="219075" cy="700380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13" name="Rectangle 502"/>
          <p:cNvSpPr>
            <a:spLocks noChangeArrowheads="1"/>
          </p:cNvSpPr>
          <p:nvPr/>
        </p:nvSpPr>
        <p:spPr bwMode="auto">
          <a:xfrm>
            <a:off x="1806575" y="1325689"/>
            <a:ext cx="219075" cy="700380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14" name="Rectangle 382"/>
          <p:cNvSpPr>
            <a:spLocks noChangeArrowheads="1"/>
          </p:cNvSpPr>
          <p:nvPr/>
        </p:nvSpPr>
        <p:spPr bwMode="auto">
          <a:xfrm>
            <a:off x="2159000" y="3103692"/>
            <a:ext cx="1931988" cy="703386"/>
          </a:xfrm>
          <a:prstGeom prst="rect">
            <a:avLst/>
          </a:prstGeom>
          <a:solidFill>
            <a:srgbClr val="FFFFFF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ko-KR" altLang="ko-KR" b="1">
              <a:latin typeface="Arial" charset="0"/>
              <a:ea typeface="굴림" charset="-127"/>
            </a:endParaRPr>
          </a:p>
        </p:txBody>
      </p:sp>
      <p:sp>
        <p:nvSpPr>
          <p:cNvPr id="15" name="Rectangle 506"/>
          <p:cNvSpPr>
            <a:spLocks noChangeArrowheads="1"/>
          </p:cNvSpPr>
          <p:nvPr/>
        </p:nvSpPr>
        <p:spPr bwMode="auto">
          <a:xfrm>
            <a:off x="3051175" y="3105195"/>
            <a:ext cx="220663" cy="700380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16" name="Rectangle 329"/>
          <p:cNvSpPr>
            <a:spLocks noChangeArrowheads="1"/>
          </p:cNvSpPr>
          <p:nvPr/>
        </p:nvSpPr>
        <p:spPr bwMode="auto">
          <a:xfrm>
            <a:off x="1830388" y="4569080"/>
            <a:ext cx="4146550" cy="883741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17" name="Rectangle 371"/>
          <p:cNvSpPr>
            <a:spLocks noChangeArrowheads="1"/>
          </p:cNvSpPr>
          <p:nvPr/>
        </p:nvSpPr>
        <p:spPr bwMode="auto">
          <a:xfrm>
            <a:off x="1704975" y="5485886"/>
            <a:ext cx="512763" cy="15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Gating</a:t>
            </a:r>
            <a:endParaRPr lang="en-US" altLang="ko-KR" sz="1000" b="1">
              <a:latin typeface="Arial" charset="0"/>
              <a:ea typeface="굴림" charset="-127"/>
            </a:endParaRPr>
          </a:p>
        </p:txBody>
      </p:sp>
      <p:sp>
        <p:nvSpPr>
          <p:cNvPr id="18" name="Line 378"/>
          <p:cNvSpPr>
            <a:spLocks noChangeShapeType="1"/>
          </p:cNvSpPr>
          <p:nvPr/>
        </p:nvSpPr>
        <p:spPr bwMode="auto">
          <a:xfrm>
            <a:off x="2309813" y="5448312"/>
            <a:ext cx="1588" cy="25550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Rectangle 380"/>
          <p:cNvSpPr>
            <a:spLocks noChangeArrowheads="1"/>
          </p:cNvSpPr>
          <p:nvPr/>
        </p:nvSpPr>
        <p:spPr bwMode="auto">
          <a:xfrm>
            <a:off x="1098550" y="4696831"/>
            <a:ext cx="185738" cy="18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200" b="1">
                <a:solidFill>
                  <a:srgbClr val="000000"/>
                </a:solidFill>
                <a:latin typeface="Arial" charset="0"/>
                <a:ea typeface="굴림" charset="-127"/>
              </a:rPr>
              <a:t>(7)</a:t>
            </a:r>
            <a:endParaRPr lang="en-US" altLang="ko-KR" sz="1200" b="1">
              <a:latin typeface="Arial" charset="0"/>
              <a:ea typeface="굴림" charset="-127"/>
            </a:endParaRPr>
          </a:p>
        </p:txBody>
      </p:sp>
      <p:sp>
        <p:nvSpPr>
          <p:cNvPr id="20" name="Rectangle 381"/>
          <p:cNvSpPr>
            <a:spLocks noChangeArrowheads="1"/>
          </p:cNvSpPr>
          <p:nvPr/>
        </p:nvSpPr>
        <p:spPr bwMode="auto">
          <a:xfrm>
            <a:off x="2605088" y="3103692"/>
            <a:ext cx="222250" cy="70338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21" name="Rectangle 383"/>
          <p:cNvSpPr>
            <a:spLocks noChangeArrowheads="1"/>
          </p:cNvSpPr>
          <p:nvPr/>
        </p:nvSpPr>
        <p:spPr bwMode="auto">
          <a:xfrm>
            <a:off x="2693988" y="3526025"/>
            <a:ext cx="73025" cy="163823"/>
          </a:xfrm>
          <a:prstGeom prst="rect">
            <a:avLst/>
          </a:prstGeom>
          <a:solidFill>
            <a:srgbClr val="0000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22" name="Rectangle 384"/>
          <p:cNvSpPr>
            <a:spLocks noChangeArrowheads="1"/>
          </p:cNvSpPr>
          <p:nvPr/>
        </p:nvSpPr>
        <p:spPr bwMode="auto">
          <a:xfrm>
            <a:off x="488950" y="4944820"/>
            <a:ext cx="1233488" cy="21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400" b="1">
                <a:solidFill>
                  <a:srgbClr val="3366FF"/>
                </a:solidFill>
                <a:latin typeface="Arial" charset="0"/>
                <a:ea typeface="굴림" charset="-127"/>
              </a:rPr>
              <a:t>DSP controller</a:t>
            </a:r>
          </a:p>
        </p:txBody>
      </p:sp>
      <p:sp>
        <p:nvSpPr>
          <p:cNvPr id="23" name="Rectangle 385"/>
          <p:cNvSpPr>
            <a:spLocks noChangeArrowheads="1"/>
          </p:cNvSpPr>
          <p:nvPr/>
        </p:nvSpPr>
        <p:spPr bwMode="auto">
          <a:xfrm>
            <a:off x="2232025" y="3220923"/>
            <a:ext cx="74613" cy="163823"/>
          </a:xfrm>
          <a:prstGeom prst="rect">
            <a:avLst/>
          </a:prstGeom>
          <a:solidFill>
            <a:srgbClr val="C0C0C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24" name="Rectangle 386"/>
          <p:cNvSpPr>
            <a:spLocks noChangeArrowheads="1"/>
          </p:cNvSpPr>
          <p:nvPr/>
        </p:nvSpPr>
        <p:spPr bwMode="auto">
          <a:xfrm>
            <a:off x="2232025" y="3526025"/>
            <a:ext cx="74613" cy="163823"/>
          </a:xfrm>
          <a:prstGeom prst="rect">
            <a:avLst/>
          </a:prstGeom>
          <a:solidFill>
            <a:srgbClr val="0080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25" name="Line 498"/>
          <p:cNvSpPr>
            <a:spLocks noChangeShapeType="1"/>
          </p:cNvSpPr>
          <p:nvPr/>
        </p:nvSpPr>
        <p:spPr bwMode="auto">
          <a:xfrm>
            <a:off x="2605088" y="3103692"/>
            <a:ext cx="1588" cy="703386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6" name="Rectangle 499"/>
          <p:cNvSpPr>
            <a:spLocks noChangeArrowheads="1"/>
          </p:cNvSpPr>
          <p:nvPr/>
        </p:nvSpPr>
        <p:spPr bwMode="auto">
          <a:xfrm>
            <a:off x="3535363" y="3324628"/>
            <a:ext cx="274638" cy="15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VME</a:t>
            </a:r>
            <a:endParaRPr lang="en-US" altLang="ko-KR" sz="1000">
              <a:latin typeface="Arial" charset="0"/>
              <a:ea typeface="굴림" charset="-127"/>
            </a:endParaRPr>
          </a:p>
        </p:txBody>
      </p:sp>
      <p:sp>
        <p:nvSpPr>
          <p:cNvPr id="27" name="Rectangle 500"/>
          <p:cNvSpPr>
            <a:spLocks noChangeArrowheads="1"/>
          </p:cNvSpPr>
          <p:nvPr/>
        </p:nvSpPr>
        <p:spPr bwMode="auto">
          <a:xfrm>
            <a:off x="3400425" y="3459894"/>
            <a:ext cx="606425" cy="15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Controller</a:t>
            </a:r>
            <a:endParaRPr lang="en-US" altLang="ko-KR" sz="1000">
              <a:latin typeface="Arial" charset="0"/>
              <a:ea typeface="굴림" charset="-127"/>
            </a:endParaRPr>
          </a:p>
        </p:txBody>
      </p:sp>
      <p:sp>
        <p:nvSpPr>
          <p:cNvPr id="28" name="Rectangle 501"/>
          <p:cNvSpPr>
            <a:spLocks noChangeArrowheads="1"/>
          </p:cNvSpPr>
          <p:nvPr/>
        </p:nvSpPr>
        <p:spPr bwMode="auto">
          <a:xfrm>
            <a:off x="7439025" y="2158330"/>
            <a:ext cx="1187450" cy="18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200" b="1">
                <a:solidFill>
                  <a:schemeClr val="hlink"/>
                </a:solidFill>
                <a:latin typeface="Arial" charset="0"/>
                <a:ea typeface="굴림" charset="-127"/>
              </a:rPr>
              <a:t>Gigabit Ethernet</a:t>
            </a:r>
          </a:p>
        </p:txBody>
      </p:sp>
      <p:sp>
        <p:nvSpPr>
          <p:cNvPr id="29" name="Rectangle 502"/>
          <p:cNvSpPr>
            <a:spLocks noChangeArrowheads="1"/>
          </p:cNvSpPr>
          <p:nvPr/>
        </p:nvSpPr>
        <p:spPr bwMode="auto">
          <a:xfrm>
            <a:off x="2828925" y="3105195"/>
            <a:ext cx="219075" cy="700380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30" name="Rectangle 503"/>
          <p:cNvSpPr>
            <a:spLocks noChangeArrowheads="1"/>
          </p:cNvSpPr>
          <p:nvPr/>
        </p:nvSpPr>
        <p:spPr bwMode="auto">
          <a:xfrm>
            <a:off x="3105150" y="3401279"/>
            <a:ext cx="136525" cy="12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800" b="1">
                <a:latin typeface="Arial" charset="0"/>
                <a:ea typeface="굴림" charset="-127"/>
              </a:rPr>
              <a:t>I/O</a:t>
            </a:r>
          </a:p>
        </p:txBody>
      </p:sp>
      <p:sp>
        <p:nvSpPr>
          <p:cNvPr id="31" name="Rectangle 507"/>
          <p:cNvSpPr>
            <a:spLocks noChangeArrowheads="1"/>
          </p:cNvSpPr>
          <p:nvPr/>
        </p:nvSpPr>
        <p:spPr bwMode="auto">
          <a:xfrm>
            <a:off x="2913063" y="3210403"/>
            <a:ext cx="53975" cy="105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L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32" name="Rectangle 509"/>
          <p:cNvSpPr>
            <a:spLocks noChangeArrowheads="1"/>
          </p:cNvSpPr>
          <p:nvPr/>
        </p:nvSpPr>
        <p:spPr bwMode="auto">
          <a:xfrm>
            <a:off x="2911475" y="3410297"/>
            <a:ext cx="53975" cy="1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T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33" name="Rectangle 511"/>
          <p:cNvSpPr>
            <a:spLocks noChangeArrowheads="1"/>
          </p:cNvSpPr>
          <p:nvPr/>
        </p:nvSpPr>
        <p:spPr bwMode="auto">
          <a:xfrm>
            <a:off x="2919413" y="3608687"/>
            <a:ext cx="63500" cy="1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U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34" name="Rectangle 512"/>
          <p:cNvSpPr>
            <a:spLocks noChangeArrowheads="1"/>
          </p:cNvSpPr>
          <p:nvPr/>
        </p:nvSpPr>
        <p:spPr bwMode="auto">
          <a:xfrm>
            <a:off x="7439025" y="2295099"/>
            <a:ext cx="1362075" cy="18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200" b="1">
                <a:solidFill>
                  <a:srgbClr val="0000FF"/>
                </a:solidFill>
                <a:latin typeface="Arial" charset="0"/>
                <a:ea typeface="굴림" charset="-127"/>
              </a:rPr>
              <a:t>Real Time Network</a:t>
            </a:r>
            <a:endParaRPr lang="en-US" altLang="ko-KR" sz="1200" b="1">
              <a:latin typeface="Arial" charset="0"/>
              <a:ea typeface="굴림" charset="-127"/>
            </a:endParaRPr>
          </a:p>
        </p:txBody>
      </p:sp>
      <p:sp>
        <p:nvSpPr>
          <p:cNvPr id="35" name="Line 513"/>
          <p:cNvSpPr>
            <a:spLocks noChangeShapeType="1"/>
          </p:cNvSpPr>
          <p:nvPr/>
        </p:nvSpPr>
        <p:spPr bwMode="auto">
          <a:xfrm>
            <a:off x="298450" y="2283076"/>
            <a:ext cx="7016750" cy="15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6" name="Rectangle 516"/>
          <p:cNvSpPr>
            <a:spLocks noChangeArrowheads="1"/>
          </p:cNvSpPr>
          <p:nvPr/>
        </p:nvSpPr>
        <p:spPr bwMode="auto">
          <a:xfrm>
            <a:off x="2382838" y="3105195"/>
            <a:ext cx="220663" cy="700380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37" name="Rectangle 517"/>
          <p:cNvSpPr>
            <a:spLocks noChangeArrowheads="1"/>
          </p:cNvSpPr>
          <p:nvPr/>
        </p:nvSpPr>
        <p:spPr bwMode="auto">
          <a:xfrm>
            <a:off x="2451100" y="3162308"/>
            <a:ext cx="74613" cy="1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M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38" name="Rectangle 518"/>
          <p:cNvSpPr>
            <a:spLocks noChangeArrowheads="1"/>
          </p:cNvSpPr>
          <p:nvPr/>
        </p:nvSpPr>
        <p:spPr bwMode="auto">
          <a:xfrm>
            <a:off x="2460625" y="3260000"/>
            <a:ext cx="58738" cy="1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E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39" name="Rectangle 519"/>
          <p:cNvSpPr>
            <a:spLocks noChangeArrowheads="1"/>
          </p:cNvSpPr>
          <p:nvPr/>
        </p:nvSpPr>
        <p:spPr bwMode="auto">
          <a:xfrm>
            <a:off x="2451100" y="3362202"/>
            <a:ext cx="74613" cy="1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M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40" name="Rectangle 520"/>
          <p:cNvSpPr>
            <a:spLocks noChangeArrowheads="1"/>
          </p:cNvSpPr>
          <p:nvPr/>
        </p:nvSpPr>
        <p:spPr bwMode="auto">
          <a:xfrm>
            <a:off x="2452688" y="3459894"/>
            <a:ext cx="69850" cy="105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O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41" name="Rectangle 521"/>
          <p:cNvSpPr>
            <a:spLocks noChangeArrowheads="1"/>
          </p:cNvSpPr>
          <p:nvPr/>
        </p:nvSpPr>
        <p:spPr bwMode="auto">
          <a:xfrm>
            <a:off x="2457450" y="3559090"/>
            <a:ext cx="63500" cy="1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R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42" name="Rectangle 522"/>
          <p:cNvSpPr>
            <a:spLocks noChangeArrowheads="1"/>
          </p:cNvSpPr>
          <p:nvPr/>
        </p:nvSpPr>
        <p:spPr bwMode="auto">
          <a:xfrm>
            <a:off x="2460625" y="3658285"/>
            <a:ext cx="58738" cy="105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Y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43" name="Line 524"/>
          <p:cNvSpPr>
            <a:spLocks noChangeShapeType="1"/>
          </p:cNvSpPr>
          <p:nvPr/>
        </p:nvSpPr>
        <p:spPr bwMode="auto">
          <a:xfrm>
            <a:off x="2725738" y="3701871"/>
            <a:ext cx="3175" cy="850676"/>
          </a:xfrm>
          <a:prstGeom prst="line">
            <a:avLst/>
          </a:prstGeom>
          <a:noFill/>
          <a:ln w="22225">
            <a:solidFill>
              <a:srgbClr val="800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4" name="Rectangle 525"/>
          <p:cNvSpPr>
            <a:spLocks noChangeArrowheads="1"/>
          </p:cNvSpPr>
          <p:nvPr/>
        </p:nvSpPr>
        <p:spPr bwMode="auto">
          <a:xfrm>
            <a:off x="2163763" y="3807078"/>
            <a:ext cx="185738" cy="1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200" b="1">
                <a:solidFill>
                  <a:srgbClr val="000000"/>
                </a:solidFill>
                <a:latin typeface="Arial" charset="0"/>
                <a:ea typeface="굴림" charset="-127"/>
              </a:rPr>
              <a:t>(2)</a:t>
            </a:r>
            <a:endParaRPr lang="en-US" altLang="ko-KR" sz="1200" b="1">
              <a:latin typeface="Arial" charset="0"/>
              <a:ea typeface="굴림" charset="-127"/>
            </a:endParaRPr>
          </a:p>
        </p:txBody>
      </p:sp>
      <p:sp>
        <p:nvSpPr>
          <p:cNvPr id="45" name="Rectangle 526"/>
          <p:cNvSpPr>
            <a:spLocks noChangeArrowheads="1"/>
          </p:cNvSpPr>
          <p:nvPr/>
        </p:nvSpPr>
        <p:spPr bwMode="auto">
          <a:xfrm>
            <a:off x="2432050" y="3807078"/>
            <a:ext cx="185738" cy="1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200" b="1">
                <a:solidFill>
                  <a:srgbClr val="000000"/>
                </a:solidFill>
                <a:latin typeface="Arial" charset="0"/>
                <a:ea typeface="굴림" charset="-127"/>
              </a:rPr>
              <a:t>(3)</a:t>
            </a:r>
            <a:endParaRPr lang="en-US" altLang="ko-KR" sz="1200" b="1">
              <a:latin typeface="Arial" charset="0"/>
              <a:ea typeface="굴림" charset="-127"/>
            </a:endParaRPr>
          </a:p>
        </p:txBody>
      </p:sp>
      <p:sp>
        <p:nvSpPr>
          <p:cNvPr id="46" name="Rectangle 528"/>
          <p:cNvSpPr>
            <a:spLocks noChangeArrowheads="1"/>
          </p:cNvSpPr>
          <p:nvPr/>
        </p:nvSpPr>
        <p:spPr bwMode="auto">
          <a:xfrm>
            <a:off x="2668588" y="2942876"/>
            <a:ext cx="185738" cy="18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200" b="1">
                <a:solidFill>
                  <a:srgbClr val="000000"/>
                </a:solidFill>
                <a:latin typeface="Arial" charset="0"/>
                <a:ea typeface="굴림" charset="-127"/>
              </a:rPr>
              <a:t>(4)</a:t>
            </a:r>
            <a:endParaRPr lang="en-US" altLang="ko-KR" sz="1200" b="1">
              <a:latin typeface="Arial" charset="0"/>
              <a:ea typeface="굴림" charset="-127"/>
            </a:endParaRPr>
          </a:p>
        </p:txBody>
      </p:sp>
      <p:sp>
        <p:nvSpPr>
          <p:cNvPr id="47" name="Rectangle 529"/>
          <p:cNvSpPr>
            <a:spLocks noChangeArrowheads="1"/>
          </p:cNvSpPr>
          <p:nvPr/>
        </p:nvSpPr>
        <p:spPr bwMode="auto">
          <a:xfrm>
            <a:off x="2876550" y="3805575"/>
            <a:ext cx="185738" cy="1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200" b="1">
                <a:solidFill>
                  <a:srgbClr val="000000"/>
                </a:solidFill>
                <a:latin typeface="Arial" charset="0"/>
                <a:ea typeface="굴림" charset="-127"/>
              </a:rPr>
              <a:t>(5)</a:t>
            </a:r>
            <a:endParaRPr lang="en-US" altLang="ko-KR" sz="1200" b="1">
              <a:latin typeface="Arial" charset="0"/>
              <a:ea typeface="굴림" charset="-127"/>
            </a:endParaRPr>
          </a:p>
        </p:txBody>
      </p:sp>
      <p:sp>
        <p:nvSpPr>
          <p:cNvPr id="48" name="Rectangle 530"/>
          <p:cNvSpPr>
            <a:spLocks noChangeArrowheads="1"/>
          </p:cNvSpPr>
          <p:nvPr/>
        </p:nvSpPr>
        <p:spPr bwMode="auto">
          <a:xfrm>
            <a:off x="3092450" y="3810084"/>
            <a:ext cx="185738" cy="1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200" b="1">
                <a:solidFill>
                  <a:srgbClr val="000000"/>
                </a:solidFill>
                <a:latin typeface="Arial" charset="0"/>
                <a:ea typeface="굴림" charset="-127"/>
              </a:rPr>
              <a:t>(6)</a:t>
            </a:r>
            <a:endParaRPr lang="en-US" altLang="ko-KR" sz="1200" b="1">
              <a:latin typeface="Arial" charset="0"/>
              <a:ea typeface="굴림" charset="-127"/>
            </a:endParaRPr>
          </a:p>
        </p:txBody>
      </p:sp>
      <p:sp>
        <p:nvSpPr>
          <p:cNvPr id="49" name="Line 531"/>
          <p:cNvSpPr>
            <a:spLocks noChangeShapeType="1"/>
          </p:cNvSpPr>
          <p:nvPr/>
        </p:nvSpPr>
        <p:spPr bwMode="auto">
          <a:xfrm>
            <a:off x="327025" y="2531064"/>
            <a:ext cx="7064375" cy="150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0" name="Rectangle 532"/>
          <p:cNvSpPr>
            <a:spLocks noChangeArrowheads="1"/>
          </p:cNvSpPr>
          <p:nvPr/>
        </p:nvSpPr>
        <p:spPr bwMode="auto">
          <a:xfrm>
            <a:off x="7439025" y="2431869"/>
            <a:ext cx="1144588" cy="18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200" b="1">
                <a:solidFill>
                  <a:srgbClr val="FF00FF"/>
                </a:solidFill>
                <a:latin typeface="Arial" charset="0"/>
                <a:ea typeface="굴림" charset="-127"/>
              </a:rPr>
              <a:t>Timing Network</a:t>
            </a:r>
          </a:p>
        </p:txBody>
      </p:sp>
      <p:sp>
        <p:nvSpPr>
          <p:cNvPr id="51" name="Line 533"/>
          <p:cNvSpPr>
            <a:spLocks noChangeShapeType="1"/>
          </p:cNvSpPr>
          <p:nvPr/>
        </p:nvSpPr>
        <p:spPr bwMode="auto">
          <a:xfrm flipV="1">
            <a:off x="1023938" y="2529561"/>
            <a:ext cx="0" cy="57262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2" name="Line 535"/>
          <p:cNvSpPr>
            <a:spLocks noChangeShapeType="1"/>
          </p:cNvSpPr>
          <p:nvPr/>
        </p:nvSpPr>
        <p:spPr bwMode="auto">
          <a:xfrm>
            <a:off x="322263" y="2640780"/>
            <a:ext cx="7064375" cy="1503"/>
          </a:xfrm>
          <a:prstGeom prst="line">
            <a:avLst/>
          </a:prstGeom>
          <a:noFill/>
          <a:ln w="38100">
            <a:solidFill>
              <a:srgbClr val="00FFCC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3" name="Rectangle 537"/>
          <p:cNvSpPr>
            <a:spLocks noChangeArrowheads="1"/>
          </p:cNvSpPr>
          <p:nvPr/>
        </p:nvSpPr>
        <p:spPr bwMode="auto">
          <a:xfrm>
            <a:off x="7445375" y="2597194"/>
            <a:ext cx="1277938" cy="1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200" b="1">
                <a:solidFill>
                  <a:srgbClr val="00FFCC"/>
                </a:solidFill>
                <a:latin typeface="Arial" charset="0"/>
                <a:ea typeface="굴림" charset="-127"/>
              </a:rPr>
              <a:t>Interlock Network</a:t>
            </a:r>
          </a:p>
        </p:txBody>
      </p:sp>
      <p:sp>
        <p:nvSpPr>
          <p:cNvPr id="54" name="Rectangle 538"/>
          <p:cNvSpPr>
            <a:spLocks noChangeArrowheads="1"/>
          </p:cNvSpPr>
          <p:nvPr/>
        </p:nvSpPr>
        <p:spPr bwMode="auto">
          <a:xfrm>
            <a:off x="2689225" y="3226935"/>
            <a:ext cx="73025" cy="163823"/>
          </a:xfrm>
          <a:prstGeom prst="rect">
            <a:avLst/>
          </a:prstGeom>
          <a:solidFill>
            <a:srgbClr val="0000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55" name="Line 534"/>
          <p:cNvSpPr>
            <a:spLocks noChangeShapeType="1"/>
          </p:cNvSpPr>
          <p:nvPr/>
        </p:nvSpPr>
        <p:spPr bwMode="auto">
          <a:xfrm flipV="1">
            <a:off x="892175" y="2395798"/>
            <a:ext cx="0" cy="71541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6" name="Line 534"/>
          <p:cNvSpPr>
            <a:spLocks noChangeShapeType="1"/>
          </p:cNvSpPr>
          <p:nvPr/>
        </p:nvSpPr>
        <p:spPr bwMode="auto">
          <a:xfrm flipV="1">
            <a:off x="314325" y="2406318"/>
            <a:ext cx="7038975" cy="901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57" name="Group 388"/>
          <p:cNvGrpSpPr>
            <a:grpSpLocks/>
          </p:cNvGrpSpPr>
          <p:nvPr/>
        </p:nvGrpSpPr>
        <p:grpSpPr bwMode="auto">
          <a:xfrm>
            <a:off x="6242050" y="3288557"/>
            <a:ext cx="676275" cy="453894"/>
            <a:chOff x="1656" y="1166"/>
            <a:chExt cx="426" cy="302"/>
          </a:xfrm>
        </p:grpSpPr>
        <p:sp>
          <p:nvSpPr>
            <p:cNvPr id="149" name="Freeform 389"/>
            <p:cNvSpPr>
              <a:spLocks/>
            </p:cNvSpPr>
            <p:nvPr/>
          </p:nvSpPr>
          <p:spPr bwMode="auto">
            <a:xfrm>
              <a:off x="1660" y="1416"/>
              <a:ext cx="9" cy="52"/>
            </a:xfrm>
            <a:custGeom>
              <a:avLst/>
              <a:gdLst>
                <a:gd name="T0" fmla="*/ 1 w 17"/>
                <a:gd name="T1" fmla="*/ 1 h 104"/>
                <a:gd name="T2" fmla="*/ 0 w 17"/>
                <a:gd name="T3" fmla="*/ 0 h 104"/>
                <a:gd name="T4" fmla="*/ 1 w 17"/>
                <a:gd name="T5" fmla="*/ 0 h 104"/>
                <a:gd name="T6" fmla="*/ 1 w 17"/>
                <a:gd name="T7" fmla="*/ 1 h 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04"/>
                <a:gd name="T14" fmla="*/ 17 w 17"/>
                <a:gd name="T15" fmla="*/ 104 h 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04">
                  <a:moveTo>
                    <a:pt x="15" y="104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5" y="104"/>
                  </a:lnTo>
                  <a:close/>
                </a:path>
              </a:pathLst>
            </a:custGeom>
            <a:solidFill>
              <a:srgbClr val="B5B5B5"/>
            </a:solidFill>
            <a:ln w="0">
              <a:solidFill>
                <a:srgbClr val="B5B5B5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0" name="Freeform 390"/>
            <p:cNvSpPr>
              <a:spLocks/>
            </p:cNvSpPr>
            <p:nvPr/>
          </p:nvSpPr>
          <p:spPr bwMode="auto">
            <a:xfrm>
              <a:off x="1668" y="1399"/>
              <a:ext cx="414" cy="62"/>
            </a:xfrm>
            <a:custGeom>
              <a:avLst/>
              <a:gdLst>
                <a:gd name="T0" fmla="*/ 1 w 828"/>
                <a:gd name="T1" fmla="*/ 1 h 124"/>
                <a:gd name="T2" fmla="*/ 1 w 828"/>
                <a:gd name="T3" fmla="*/ 0 h 124"/>
                <a:gd name="T4" fmla="*/ 1 w 828"/>
                <a:gd name="T5" fmla="*/ 1 h 124"/>
                <a:gd name="T6" fmla="*/ 0 w 828"/>
                <a:gd name="T7" fmla="*/ 1 h 124"/>
                <a:gd name="T8" fmla="*/ 1 w 828"/>
                <a:gd name="T9" fmla="*/ 1 h 1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124"/>
                <a:gd name="T17" fmla="*/ 828 w 828"/>
                <a:gd name="T18" fmla="*/ 124 h 1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124">
                  <a:moveTo>
                    <a:pt x="2" y="13"/>
                  </a:moveTo>
                  <a:lnTo>
                    <a:pt x="695" y="0"/>
                  </a:lnTo>
                  <a:lnTo>
                    <a:pt x="828" y="109"/>
                  </a:lnTo>
                  <a:lnTo>
                    <a:pt x="0" y="124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1" name="Freeform 391"/>
            <p:cNvSpPr>
              <a:spLocks/>
            </p:cNvSpPr>
            <p:nvPr/>
          </p:nvSpPr>
          <p:spPr bwMode="auto">
            <a:xfrm>
              <a:off x="1686" y="1166"/>
              <a:ext cx="319" cy="240"/>
            </a:xfrm>
            <a:custGeom>
              <a:avLst/>
              <a:gdLst>
                <a:gd name="T0" fmla="*/ 1 w 637"/>
                <a:gd name="T1" fmla="*/ 0 h 479"/>
                <a:gd name="T2" fmla="*/ 1 w 637"/>
                <a:gd name="T3" fmla="*/ 1 h 479"/>
                <a:gd name="T4" fmla="*/ 1 w 637"/>
                <a:gd name="T5" fmla="*/ 1 h 479"/>
                <a:gd name="T6" fmla="*/ 1 w 637"/>
                <a:gd name="T7" fmla="*/ 1 h 479"/>
                <a:gd name="T8" fmla="*/ 1 w 637"/>
                <a:gd name="T9" fmla="*/ 1 h 479"/>
                <a:gd name="T10" fmla="*/ 1 w 637"/>
                <a:gd name="T11" fmla="*/ 1 h 479"/>
                <a:gd name="T12" fmla="*/ 0 w 637"/>
                <a:gd name="T13" fmla="*/ 1 h 479"/>
                <a:gd name="T14" fmla="*/ 1 w 637"/>
                <a:gd name="T15" fmla="*/ 1 h 479"/>
                <a:gd name="T16" fmla="*/ 1 w 637"/>
                <a:gd name="T17" fmla="*/ 1 h 479"/>
                <a:gd name="T18" fmla="*/ 1 w 637"/>
                <a:gd name="T19" fmla="*/ 1 h 479"/>
                <a:gd name="T20" fmla="*/ 1 w 637"/>
                <a:gd name="T21" fmla="*/ 1 h 479"/>
                <a:gd name="T22" fmla="*/ 1 w 637"/>
                <a:gd name="T23" fmla="*/ 1 h 479"/>
                <a:gd name="T24" fmla="*/ 1 w 637"/>
                <a:gd name="T25" fmla="*/ 1 h 479"/>
                <a:gd name="T26" fmla="*/ 1 w 637"/>
                <a:gd name="T27" fmla="*/ 1 h 479"/>
                <a:gd name="T28" fmla="*/ 1 w 637"/>
                <a:gd name="T29" fmla="*/ 1 h 479"/>
                <a:gd name="T30" fmla="*/ 1 w 637"/>
                <a:gd name="T31" fmla="*/ 1 h 479"/>
                <a:gd name="T32" fmla="*/ 1 w 637"/>
                <a:gd name="T33" fmla="*/ 1 h 479"/>
                <a:gd name="T34" fmla="*/ 1 w 637"/>
                <a:gd name="T35" fmla="*/ 0 h 4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37"/>
                <a:gd name="T55" fmla="*/ 0 h 479"/>
                <a:gd name="T56" fmla="*/ 637 w 637"/>
                <a:gd name="T57" fmla="*/ 479 h 47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37" h="479">
                  <a:moveTo>
                    <a:pt x="93" y="0"/>
                  </a:moveTo>
                  <a:lnTo>
                    <a:pt x="93" y="301"/>
                  </a:lnTo>
                  <a:lnTo>
                    <a:pt x="122" y="301"/>
                  </a:lnTo>
                  <a:lnTo>
                    <a:pt x="133" y="315"/>
                  </a:lnTo>
                  <a:lnTo>
                    <a:pt x="236" y="315"/>
                  </a:lnTo>
                  <a:lnTo>
                    <a:pt x="246" y="338"/>
                  </a:lnTo>
                  <a:lnTo>
                    <a:pt x="0" y="338"/>
                  </a:lnTo>
                  <a:lnTo>
                    <a:pt x="32" y="479"/>
                  </a:lnTo>
                  <a:lnTo>
                    <a:pt x="637" y="467"/>
                  </a:lnTo>
                  <a:lnTo>
                    <a:pt x="637" y="380"/>
                  </a:lnTo>
                  <a:lnTo>
                    <a:pt x="477" y="338"/>
                  </a:lnTo>
                  <a:lnTo>
                    <a:pt x="336" y="338"/>
                  </a:lnTo>
                  <a:lnTo>
                    <a:pt x="399" y="315"/>
                  </a:lnTo>
                  <a:lnTo>
                    <a:pt x="516" y="315"/>
                  </a:lnTo>
                  <a:lnTo>
                    <a:pt x="516" y="301"/>
                  </a:lnTo>
                  <a:lnTo>
                    <a:pt x="566" y="301"/>
                  </a:lnTo>
                  <a:lnTo>
                    <a:pt x="566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2" name="Rectangle 392"/>
            <p:cNvSpPr>
              <a:spLocks noChangeArrowheads="1"/>
            </p:cNvSpPr>
            <p:nvPr/>
          </p:nvSpPr>
          <p:spPr bwMode="auto">
            <a:xfrm>
              <a:off x="1918" y="1310"/>
              <a:ext cx="7" cy="2"/>
            </a:xfrm>
            <a:prstGeom prst="rect">
              <a:avLst/>
            </a:prstGeom>
            <a:solidFill>
              <a:srgbClr val="0CC10C"/>
            </a:solidFill>
            <a:ln w="0">
              <a:solidFill>
                <a:srgbClr val="0CC10C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ko-KR" altLang="en-US">
                <a:latin typeface="Arial" charset="0"/>
                <a:ea typeface="굴림" charset="-127"/>
              </a:endParaRPr>
            </a:p>
          </p:txBody>
        </p:sp>
        <p:sp>
          <p:nvSpPr>
            <p:cNvPr id="153" name="Freeform 393"/>
            <p:cNvSpPr>
              <a:spLocks/>
            </p:cNvSpPr>
            <p:nvPr/>
          </p:nvSpPr>
          <p:spPr bwMode="auto">
            <a:xfrm>
              <a:off x="1656" y="1364"/>
              <a:ext cx="37" cy="41"/>
            </a:xfrm>
            <a:custGeom>
              <a:avLst/>
              <a:gdLst>
                <a:gd name="T0" fmla="*/ 1 w 73"/>
                <a:gd name="T1" fmla="*/ 0 h 84"/>
                <a:gd name="T2" fmla="*/ 1 w 73"/>
                <a:gd name="T3" fmla="*/ 0 h 84"/>
                <a:gd name="T4" fmla="*/ 1 w 73"/>
                <a:gd name="T5" fmla="*/ 0 h 84"/>
                <a:gd name="T6" fmla="*/ 1 w 73"/>
                <a:gd name="T7" fmla="*/ 0 h 84"/>
                <a:gd name="T8" fmla="*/ 1 w 73"/>
                <a:gd name="T9" fmla="*/ 0 h 84"/>
                <a:gd name="T10" fmla="*/ 1 w 73"/>
                <a:gd name="T11" fmla="*/ 0 h 84"/>
                <a:gd name="T12" fmla="*/ 0 w 73"/>
                <a:gd name="T13" fmla="*/ 0 h 84"/>
                <a:gd name="T14" fmla="*/ 1 w 73"/>
                <a:gd name="T15" fmla="*/ 0 h 84"/>
                <a:gd name="T16" fmla="*/ 1 w 73"/>
                <a:gd name="T17" fmla="*/ 0 h 84"/>
                <a:gd name="T18" fmla="*/ 1 w 73"/>
                <a:gd name="T19" fmla="*/ 0 h 84"/>
                <a:gd name="T20" fmla="*/ 1 w 73"/>
                <a:gd name="T21" fmla="*/ 0 h 84"/>
                <a:gd name="T22" fmla="*/ 1 w 73"/>
                <a:gd name="T23" fmla="*/ 0 h 84"/>
                <a:gd name="T24" fmla="*/ 1 w 73"/>
                <a:gd name="T25" fmla="*/ 0 h 84"/>
                <a:gd name="T26" fmla="*/ 1 w 73"/>
                <a:gd name="T27" fmla="*/ 0 h 84"/>
                <a:gd name="T28" fmla="*/ 1 w 73"/>
                <a:gd name="T29" fmla="*/ 0 h 84"/>
                <a:gd name="T30" fmla="*/ 1 w 73"/>
                <a:gd name="T31" fmla="*/ 0 h 84"/>
                <a:gd name="T32" fmla="*/ 1 w 73"/>
                <a:gd name="T33" fmla="*/ 0 h 84"/>
                <a:gd name="T34" fmla="*/ 1 w 73"/>
                <a:gd name="T35" fmla="*/ 0 h 84"/>
                <a:gd name="T36" fmla="*/ 1 w 73"/>
                <a:gd name="T37" fmla="*/ 0 h 84"/>
                <a:gd name="T38" fmla="*/ 1 w 73"/>
                <a:gd name="T39" fmla="*/ 0 h 84"/>
                <a:gd name="T40" fmla="*/ 1 w 73"/>
                <a:gd name="T41" fmla="*/ 0 h 84"/>
                <a:gd name="T42" fmla="*/ 1 w 73"/>
                <a:gd name="T43" fmla="*/ 0 h 84"/>
                <a:gd name="T44" fmla="*/ 1 w 73"/>
                <a:gd name="T45" fmla="*/ 0 h 84"/>
                <a:gd name="T46" fmla="*/ 1 w 73"/>
                <a:gd name="T47" fmla="*/ 0 h 84"/>
                <a:gd name="T48" fmla="*/ 1 w 73"/>
                <a:gd name="T49" fmla="*/ 0 h 84"/>
                <a:gd name="T50" fmla="*/ 1 w 73"/>
                <a:gd name="T51" fmla="*/ 0 h 84"/>
                <a:gd name="T52" fmla="*/ 1 w 73"/>
                <a:gd name="T53" fmla="*/ 0 h 84"/>
                <a:gd name="T54" fmla="*/ 1 w 73"/>
                <a:gd name="T55" fmla="*/ 0 h 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3"/>
                <a:gd name="T85" fmla="*/ 0 h 84"/>
                <a:gd name="T86" fmla="*/ 73 w 73"/>
                <a:gd name="T87" fmla="*/ 84 h 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3" h="84">
                  <a:moveTo>
                    <a:pt x="61" y="0"/>
                  </a:moveTo>
                  <a:lnTo>
                    <a:pt x="46" y="0"/>
                  </a:lnTo>
                  <a:lnTo>
                    <a:pt x="33" y="3"/>
                  </a:lnTo>
                  <a:lnTo>
                    <a:pt x="20" y="8"/>
                  </a:lnTo>
                  <a:lnTo>
                    <a:pt x="11" y="15"/>
                  </a:lnTo>
                  <a:lnTo>
                    <a:pt x="1" y="27"/>
                  </a:lnTo>
                  <a:lnTo>
                    <a:pt x="0" y="36"/>
                  </a:lnTo>
                  <a:lnTo>
                    <a:pt x="3" y="44"/>
                  </a:lnTo>
                  <a:lnTo>
                    <a:pt x="11" y="53"/>
                  </a:lnTo>
                  <a:lnTo>
                    <a:pt x="23" y="59"/>
                  </a:lnTo>
                  <a:lnTo>
                    <a:pt x="36" y="67"/>
                  </a:lnTo>
                  <a:lnTo>
                    <a:pt x="42" y="73"/>
                  </a:lnTo>
                  <a:lnTo>
                    <a:pt x="44" y="80"/>
                  </a:lnTo>
                  <a:lnTo>
                    <a:pt x="44" y="82"/>
                  </a:lnTo>
                  <a:lnTo>
                    <a:pt x="73" y="84"/>
                  </a:lnTo>
                  <a:lnTo>
                    <a:pt x="73" y="72"/>
                  </a:lnTo>
                  <a:lnTo>
                    <a:pt x="69" y="64"/>
                  </a:lnTo>
                  <a:lnTo>
                    <a:pt x="63" y="57"/>
                  </a:lnTo>
                  <a:lnTo>
                    <a:pt x="54" y="51"/>
                  </a:lnTo>
                  <a:lnTo>
                    <a:pt x="44" y="45"/>
                  </a:lnTo>
                  <a:lnTo>
                    <a:pt x="35" y="39"/>
                  </a:lnTo>
                  <a:lnTo>
                    <a:pt x="31" y="36"/>
                  </a:lnTo>
                  <a:lnTo>
                    <a:pt x="31" y="32"/>
                  </a:lnTo>
                  <a:lnTo>
                    <a:pt x="35" y="27"/>
                  </a:lnTo>
                  <a:lnTo>
                    <a:pt x="41" y="22"/>
                  </a:lnTo>
                  <a:lnTo>
                    <a:pt x="50" y="19"/>
                  </a:lnTo>
                  <a:lnTo>
                    <a:pt x="61" y="1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B5B5B5"/>
            </a:solidFill>
            <a:ln w="0">
              <a:solidFill>
                <a:srgbClr val="B5B5B5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4" name="Freeform 394"/>
            <p:cNvSpPr>
              <a:spLocks/>
            </p:cNvSpPr>
            <p:nvPr/>
          </p:nvSpPr>
          <p:spPr bwMode="auto">
            <a:xfrm>
              <a:off x="1662" y="1366"/>
              <a:ext cx="26" cy="35"/>
            </a:xfrm>
            <a:custGeom>
              <a:avLst/>
              <a:gdLst>
                <a:gd name="T0" fmla="*/ 1 w 52"/>
                <a:gd name="T1" fmla="*/ 0 h 68"/>
                <a:gd name="T2" fmla="*/ 1 w 52"/>
                <a:gd name="T3" fmla="*/ 0 h 68"/>
                <a:gd name="T4" fmla="*/ 1 w 52"/>
                <a:gd name="T5" fmla="*/ 1 h 68"/>
                <a:gd name="T6" fmla="*/ 1 w 52"/>
                <a:gd name="T7" fmla="*/ 1 h 68"/>
                <a:gd name="T8" fmla="*/ 1 w 52"/>
                <a:gd name="T9" fmla="*/ 1 h 68"/>
                <a:gd name="T10" fmla="*/ 1 w 52"/>
                <a:gd name="T11" fmla="*/ 1 h 68"/>
                <a:gd name="T12" fmla="*/ 1 w 52"/>
                <a:gd name="T13" fmla="*/ 1 h 68"/>
                <a:gd name="T14" fmla="*/ 1 w 52"/>
                <a:gd name="T15" fmla="*/ 1 h 68"/>
                <a:gd name="T16" fmla="*/ 1 w 52"/>
                <a:gd name="T17" fmla="*/ 1 h 68"/>
                <a:gd name="T18" fmla="*/ 0 w 52"/>
                <a:gd name="T19" fmla="*/ 1 h 68"/>
                <a:gd name="T20" fmla="*/ 1 w 52"/>
                <a:gd name="T21" fmla="*/ 1 h 68"/>
                <a:gd name="T22" fmla="*/ 1 w 52"/>
                <a:gd name="T23" fmla="*/ 1 h 68"/>
                <a:gd name="T24" fmla="*/ 1 w 52"/>
                <a:gd name="T25" fmla="*/ 1 h 68"/>
                <a:gd name="T26" fmla="*/ 1 w 52"/>
                <a:gd name="T27" fmla="*/ 1 h 68"/>
                <a:gd name="T28" fmla="*/ 1 w 52"/>
                <a:gd name="T29" fmla="*/ 1 h 68"/>
                <a:gd name="T30" fmla="*/ 1 w 52"/>
                <a:gd name="T31" fmla="*/ 1 h 68"/>
                <a:gd name="T32" fmla="*/ 1 w 52"/>
                <a:gd name="T33" fmla="*/ 1 h 68"/>
                <a:gd name="T34" fmla="*/ 1 w 52"/>
                <a:gd name="T35" fmla="*/ 1 h 68"/>
                <a:gd name="T36" fmla="*/ 1 w 52"/>
                <a:gd name="T37" fmla="*/ 1 h 68"/>
                <a:gd name="T38" fmla="*/ 1 w 52"/>
                <a:gd name="T39" fmla="*/ 1 h 68"/>
                <a:gd name="T40" fmla="*/ 1 w 52"/>
                <a:gd name="T41" fmla="*/ 1 h 68"/>
                <a:gd name="T42" fmla="*/ 1 w 52"/>
                <a:gd name="T43" fmla="*/ 1 h 68"/>
                <a:gd name="T44" fmla="*/ 1 w 52"/>
                <a:gd name="T45" fmla="*/ 1 h 68"/>
                <a:gd name="T46" fmla="*/ 1 w 52"/>
                <a:gd name="T47" fmla="*/ 1 h 68"/>
                <a:gd name="T48" fmla="*/ 1 w 52"/>
                <a:gd name="T49" fmla="*/ 1 h 68"/>
                <a:gd name="T50" fmla="*/ 1 w 52"/>
                <a:gd name="T51" fmla="*/ 1 h 68"/>
                <a:gd name="T52" fmla="*/ 1 w 52"/>
                <a:gd name="T53" fmla="*/ 1 h 68"/>
                <a:gd name="T54" fmla="*/ 1 w 52"/>
                <a:gd name="T55" fmla="*/ 1 h 68"/>
                <a:gd name="T56" fmla="*/ 1 w 52"/>
                <a:gd name="T57" fmla="*/ 1 h 68"/>
                <a:gd name="T58" fmla="*/ 1 w 52"/>
                <a:gd name="T59" fmla="*/ 1 h 68"/>
                <a:gd name="T60" fmla="*/ 1 w 52"/>
                <a:gd name="T61" fmla="*/ 1 h 68"/>
                <a:gd name="T62" fmla="*/ 1 w 52"/>
                <a:gd name="T63" fmla="*/ 1 h 68"/>
                <a:gd name="T64" fmla="*/ 1 w 52"/>
                <a:gd name="T65" fmla="*/ 1 h 68"/>
                <a:gd name="T66" fmla="*/ 1 w 52"/>
                <a:gd name="T67" fmla="*/ 1 h 68"/>
                <a:gd name="T68" fmla="*/ 1 w 52"/>
                <a:gd name="T69" fmla="*/ 1 h 68"/>
                <a:gd name="T70" fmla="*/ 1 w 52"/>
                <a:gd name="T71" fmla="*/ 1 h 68"/>
                <a:gd name="T72" fmla="*/ 1 w 52"/>
                <a:gd name="T73" fmla="*/ 1 h 68"/>
                <a:gd name="T74" fmla="*/ 1 w 52"/>
                <a:gd name="T75" fmla="*/ 1 h 68"/>
                <a:gd name="T76" fmla="*/ 1 w 52"/>
                <a:gd name="T77" fmla="*/ 1 h 68"/>
                <a:gd name="T78" fmla="*/ 1 w 52"/>
                <a:gd name="T79" fmla="*/ 0 h 68"/>
                <a:gd name="T80" fmla="*/ 1 w 52"/>
                <a:gd name="T81" fmla="*/ 0 h 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2"/>
                <a:gd name="T124" fmla="*/ 0 h 68"/>
                <a:gd name="T125" fmla="*/ 52 w 52"/>
                <a:gd name="T126" fmla="*/ 68 h 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2" h="68">
                  <a:moveTo>
                    <a:pt x="33" y="0"/>
                  </a:moveTo>
                  <a:lnTo>
                    <a:pt x="27" y="0"/>
                  </a:lnTo>
                  <a:lnTo>
                    <a:pt x="24" y="1"/>
                  </a:lnTo>
                  <a:lnTo>
                    <a:pt x="19" y="2"/>
                  </a:lnTo>
                  <a:lnTo>
                    <a:pt x="16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3" y="16"/>
                  </a:lnTo>
                  <a:lnTo>
                    <a:pt x="5" y="20"/>
                  </a:lnTo>
                  <a:lnTo>
                    <a:pt x="0" y="26"/>
                  </a:lnTo>
                  <a:lnTo>
                    <a:pt x="3" y="33"/>
                  </a:lnTo>
                  <a:lnTo>
                    <a:pt x="5" y="35"/>
                  </a:lnTo>
                  <a:lnTo>
                    <a:pt x="12" y="38"/>
                  </a:lnTo>
                  <a:lnTo>
                    <a:pt x="1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33" y="50"/>
                  </a:lnTo>
                  <a:lnTo>
                    <a:pt x="36" y="54"/>
                  </a:lnTo>
                  <a:lnTo>
                    <a:pt x="44" y="57"/>
                  </a:lnTo>
                  <a:lnTo>
                    <a:pt x="44" y="62"/>
                  </a:lnTo>
                  <a:lnTo>
                    <a:pt x="50" y="64"/>
                  </a:lnTo>
                  <a:lnTo>
                    <a:pt x="52" y="68"/>
                  </a:lnTo>
                  <a:lnTo>
                    <a:pt x="52" y="62"/>
                  </a:lnTo>
                  <a:lnTo>
                    <a:pt x="46" y="55"/>
                  </a:lnTo>
                  <a:lnTo>
                    <a:pt x="43" y="50"/>
                  </a:lnTo>
                  <a:lnTo>
                    <a:pt x="35" y="49"/>
                  </a:lnTo>
                  <a:lnTo>
                    <a:pt x="31" y="43"/>
                  </a:lnTo>
                  <a:lnTo>
                    <a:pt x="25" y="43"/>
                  </a:lnTo>
                  <a:lnTo>
                    <a:pt x="19" y="38"/>
                  </a:lnTo>
                  <a:lnTo>
                    <a:pt x="16" y="37"/>
                  </a:lnTo>
                  <a:lnTo>
                    <a:pt x="12" y="30"/>
                  </a:lnTo>
                  <a:lnTo>
                    <a:pt x="6" y="26"/>
                  </a:lnTo>
                  <a:lnTo>
                    <a:pt x="8" y="22"/>
                  </a:lnTo>
                  <a:lnTo>
                    <a:pt x="8" y="17"/>
                  </a:lnTo>
                  <a:lnTo>
                    <a:pt x="12" y="13"/>
                  </a:lnTo>
                  <a:lnTo>
                    <a:pt x="12" y="10"/>
                  </a:lnTo>
                  <a:lnTo>
                    <a:pt x="17" y="8"/>
                  </a:lnTo>
                  <a:lnTo>
                    <a:pt x="20" y="4"/>
                  </a:lnTo>
                  <a:lnTo>
                    <a:pt x="25" y="4"/>
                  </a:lnTo>
                  <a:lnTo>
                    <a:pt x="38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5" name="Freeform 395"/>
            <p:cNvSpPr>
              <a:spLocks/>
            </p:cNvSpPr>
            <p:nvPr/>
          </p:nvSpPr>
          <p:spPr bwMode="auto">
            <a:xfrm>
              <a:off x="1657" y="1367"/>
              <a:ext cx="31" cy="36"/>
            </a:xfrm>
            <a:custGeom>
              <a:avLst/>
              <a:gdLst>
                <a:gd name="T0" fmla="*/ 1 w 62"/>
                <a:gd name="T1" fmla="*/ 0 h 73"/>
                <a:gd name="T2" fmla="*/ 1 w 62"/>
                <a:gd name="T3" fmla="*/ 0 h 73"/>
                <a:gd name="T4" fmla="*/ 1 w 62"/>
                <a:gd name="T5" fmla="*/ 0 h 73"/>
                <a:gd name="T6" fmla="*/ 1 w 62"/>
                <a:gd name="T7" fmla="*/ 0 h 73"/>
                <a:gd name="T8" fmla="*/ 1 w 62"/>
                <a:gd name="T9" fmla="*/ 0 h 73"/>
                <a:gd name="T10" fmla="*/ 1 w 62"/>
                <a:gd name="T11" fmla="*/ 0 h 73"/>
                <a:gd name="T12" fmla="*/ 1 w 62"/>
                <a:gd name="T13" fmla="*/ 0 h 73"/>
                <a:gd name="T14" fmla="*/ 1 w 62"/>
                <a:gd name="T15" fmla="*/ 0 h 73"/>
                <a:gd name="T16" fmla="*/ 1 w 62"/>
                <a:gd name="T17" fmla="*/ 0 h 73"/>
                <a:gd name="T18" fmla="*/ 1 w 62"/>
                <a:gd name="T19" fmla="*/ 0 h 73"/>
                <a:gd name="T20" fmla="*/ 1 w 62"/>
                <a:gd name="T21" fmla="*/ 0 h 73"/>
                <a:gd name="T22" fmla="*/ 1 w 62"/>
                <a:gd name="T23" fmla="*/ 0 h 73"/>
                <a:gd name="T24" fmla="*/ 1 w 62"/>
                <a:gd name="T25" fmla="*/ 0 h 73"/>
                <a:gd name="T26" fmla="*/ 1 w 62"/>
                <a:gd name="T27" fmla="*/ 0 h 73"/>
                <a:gd name="T28" fmla="*/ 1 w 62"/>
                <a:gd name="T29" fmla="*/ 0 h 73"/>
                <a:gd name="T30" fmla="*/ 1 w 62"/>
                <a:gd name="T31" fmla="*/ 0 h 73"/>
                <a:gd name="T32" fmla="*/ 1 w 62"/>
                <a:gd name="T33" fmla="*/ 0 h 73"/>
                <a:gd name="T34" fmla="*/ 1 w 62"/>
                <a:gd name="T35" fmla="*/ 0 h 73"/>
                <a:gd name="T36" fmla="*/ 1 w 62"/>
                <a:gd name="T37" fmla="*/ 0 h 73"/>
                <a:gd name="T38" fmla="*/ 1 w 62"/>
                <a:gd name="T39" fmla="*/ 0 h 73"/>
                <a:gd name="T40" fmla="*/ 1 w 62"/>
                <a:gd name="T41" fmla="*/ 0 h 73"/>
                <a:gd name="T42" fmla="*/ 1 w 62"/>
                <a:gd name="T43" fmla="*/ 0 h 73"/>
                <a:gd name="T44" fmla="*/ 1 w 62"/>
                <a:gd name="T45" fmla="*/ 0 h 73"/>
                <a:gd name="T46" fmla="*/ 1 w 62"/>
                <a:gd name="T47" fmla="*/ 0 h 73"/>
                <a:gd name="T48" fmla="*/ 1 w 62"/>
                <a:gd name="T49" fmla="*/ 0 h 73"/>
                <a:gd name="T50" fmla="*/ 1 w 62"/>
                <a:gd name="T51" fmla="*/ 0 h 73"/>
                <a:gd name="T52" fmla="*/ 1 w 62"/>
                <a:gd name="T53" fmla="*/ 0 h 73"/>
                <a:gd name="T54" fmla="*/ 1 w 62"/>
                <a:gd name="T55" fmla="*/ 0 h 73"/>
                <a:gd name="T56" fmla="*/ 1 w 62"/>
                <a:gd name="T57" fmla="*/ 0 h 73"/>
                <a:gd name="T58" fmla="*/ 1 w 62"/>
                <a:gd name="T59" fmla="*/ 0 h 73"/>
                <a:gd name="T60" fmla="*/ 1 w 62"/>
                <a:gd name="T61" fmla="*/ 0 h 73"/>
                <a:gd name="T62" fmla="*/ 1 w 62"/>
                <a:gd name="T63" fmla="*/ 0 h 73"/>
                <a:gd name="T64" fmla="*/ 1 w 62"/>
                <a:gd name="T65" fmla="*/ 0 h 73"/>
                <a:gd name="T66" fmla="*/ 1 w 62"/>
                <a:gd name="T67" fmla="*/ 0 h 73"/>
                <a:gd name="T68" fmla="*/ 1 w 62"/>
                <a:gd name="T69" fmla="*/ 0 h 73"/>
                <a:gd name="T70" fmla="*/ 1 w 62"/>
                <a:gd name="T71" fmla="*/ 0 h 73"/>
                <a:gd name="T72" fmla="*/ 0 w 62"/>
                <a:gd name="T73" fmla="*/ 0 h 73"/>
                <a:gd name="T74" fmla="*/ 1 w 62"/>
                <a:gd name="T75" fmla="*/ 0 h 73"/>
                <a:gd name="T76" fmla="*/ 1 w 62"/>
                <a:gd name="T77" fmla="*/ 0 h 73"/>
                <a:gd name="T78" fmla="*/ 1 w 62"/>
                <a:gd name="T79" fmla="*/ 0 h 73"/>
                <a:gd name="T80" fmla="*/ 1 w 62"/>
                <a:gd name="T81" fmla="*/ 0 h 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2"/>
                <a:gd name="T124" fmla="*/ 0 h 73"/>
                <a:gd name="T125" fmla="*/ 62 w 62"/>
                <a:gd name="T126" fmla="*/ 73 h 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2" h="73">
                  <a:moveTo>
                    <a:pt x="26" y="0"/>
                  </a:moveTo>
                  <a:lnTo>
                    <a:pt x="22" y="3"/>
                  </a:lnTo>
                  <a:lnTo>
                    <a:pt x="22" y="4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1" y="11"/>
                  </a:lnTo>
                  <a:lnTo>
                    <a:pt x="11" y="15"/>
                  </a:lnTo>
                  <a:lnTo>
                    <a:pt x="8" y="16"/>
                  </a:lnTo>
                  <a:lnTo>
                    <a:pt x="10" y="19"/>
                  </a:lnTo>
                  <a:lnTo>
                    <a:pt x="5" y="23"/>
                  </a:lnTo>
                  <a:lnTo>
                    <a:pt x="8" y="24"/>
                  </a:lnTo>
                  <a:lnTo>
                    <a:pt x="5" y="28"/>
                  </a:lnTo>
                  <a:lnTo>
                    <a:pt x="8" y="29"/>
                  </a:lnTo>
                  <a:lnTo>
                    <a:pt x="7" y="33"/>
                  </a:lnTo>
                  <a:lnTo>
                    <a:pt x="13" y="33"/>
                  </a:lnTo>
                  <a:lnTo>
                    <a:pt x="11" y="38"/>
                  </a:lnTo>
                  <a:lnTo>
                    <a:pt x="18" y="37"/>
                  </a:lnTo>
                  <a:lnTo>
                    <a:pt x="18" y="44"/>
                  </a:lnTo>
                  <a:lnTo>
                    <a:pt x="26" y="41"/>
                  </a:lnTo>
                  <a:lnTo>
                    <a:pt x="27" y="48"/>
                  </a:lnTo>
                  <a:lnTo>
                    <a:pt x="35" y="46"/>
                  </a:lnTo>
                  <a:lnTo>
                    <a:pt x="35" y="52"/>
                  </a:lnTo>
                  <a:lnTo>
                    <a:pt x="43" y="50"/>
                  </a:lnTo>
                  <a:lnTo>
                    <a:pt x="41" y="56"/>
                  </a:lnTo>
                  <a:lnTo>
                    <a:pt x="53" y="56"/>
                  </a:lnTo>
                  <a:lnTo>
                    <a:pt x="48" y="60"/>
                  </a:lnTo>
                  <a:lnTo>
                    <a:pt x="56" y="62"/>
                  </a:lnTo>
                  <a:lnTo>
                    <a:pt x="51" y="65"/>
                  </a:lnTo>
                  <a:lnTo>
                    <a:pt x="57" y="67"/>
                  </a:lnTo>
                  <a:lnTo>
                    <a:pt x="54" y="69"/>
                  </a:lnTo>
                  <a:lnTo>
                    <a:pt x="62" y="70"/>
                  </a:lnTo>
                  <a:lnTo>
                    <a:pt x="41" y="73"/>
                  </a:lnTo>
                  <a:lnTo>
                    <a:pt x="37" y="62"/>
                  </a:lnTo>
                  <a:lnTo>
                    <a:pt x="27" y="54"/>
                  </a:lnTo>
                  <a:lnTo>
                    <a:pt x="10" y="46"/>
                  </a:lnTo>
                  <a:lnTo>
                    <a:pt x="2" y="38"/>
                  </a:lnTo>
                  <a:lnTo>
                    <a:pt x="0" y="26"/>
                  </a:lnTo>
                  <a:lnTo>
                    <a:pt x="3" y="17"/>
                  </a:lnTo>
                  <a:lnTo>
                    <a:pt x="10" y="8"/>
                  </a:lnTo>
                  <a:lnTo>
                    <a:pt x="18" y="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515151"/>
            </a:solidFill>
            <a:ln w="0">
              <a:solidFill>
                <a:srgbClr val="51515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6" name="Freeform 396"/>
            <p:cNvSpPr>
              <a:spLocks/>
            </p:cNvSpPr>
            <p:nvPr/>
          </p:nvSpPr>
          <p:spPr bwMode="auto">
            <a:xfrm>
              <a:off x="1666" y="1367"/>
              <a:ext cx="27" cy="38"/>
            </a:xfrm>
            <a:custGeom>
              <a:avLst/>
              <a:gdLst>
                <a:gd name="T0" fmla="*/ 1 w 54"/>
                <a:gd name="T1" fmla="*/ 1 h 75"/>
                <a:gd name="T2" fmla="*/ 1 w 54"/>
                <a:gd name="T3" fmla="*/ 1 h 75"/>
                <a:gd name="T4" fmla="*/ 1 w 54"/>
                <a:gd name="T5" fmla="*/ 0 h 75"/>
                <a:gd name="T6" fmla="*/ 1 w 54"/>
                <a:gd name="T7" fmla="*/ 1 h 75"/>
                <a:gd name="T8" fmla="*/ 1 w 54"/>
                <a:gd name="T9" fmla="*/ 1 h 75"/>
                <a:gd name="T10" fmla="*/ 1 w 54"/>
                <a:gd name="T11" fmla="*/ 1 h 75"/>
                <a:gd name="T12" fmla="*/ 1 w 54"/>
                <a:gd name="T13" fmla="*/ 1 h 75"/>
                <a:gd name="T14" fmla="*/ 1 w 54"/>
                <a:gd name="T15" fmla="*/ 1 h 75"/>
                <a:gd name="T16" fmla="*/ 1 w 54"/>
                <a:gd name="T17" fmla="*/ 1 h 75"/>
                <a:gd name="T18" fmla="*/ 1 w 54"/>
                <a:gd name="T19" fmla="*/ 1 h 75"/>
                <a:gd name="T20" fmla="*/ 1 w 54"/>
                <a:gd name="T21" fmla="*/ 1 h 75"/>
                <a:gd name="T22" fmla="*/ 1 w 54"/>
                <a:gd name="T23" fmla="*/ 1 h 75"/>
                <a:gd name="T24" fmla="*/ 1 w 54"/>
                <a:gd name="T25" fmla="*/ 1 h 75"/>
                <a:gd name="T26" fmla="*/ 1 w 54"/>
                <a:gd name="T27" fmla="*/ 1 h 75"/>
                <a:gd name="T28" fmla="*/ 0 w 54"/>
                <a:gd name="T29" fmla="*/ 1 h 75"/>
                <a:gd name="T30" fmla="*/ 1 w 54"/>
                <a:gd name="T31" fmla="*/ 1 h 75"/>
                <a:gd name="T32" fmla="*/ 1 w 54"/>
                <a:gd name="T33" fmla="*/ 1 h 75"/>
                <a:gd name="T34" fmla="*/ 1 w 54"/>
                <a:gd name="T35" fmla="*/ 1 h 75"/>
                <a:gd name="T36" fmla="*/ 1 w 54"/>
                <a:gd name="T37" fmla="*/ 1 h 75"/>
                <a:gd name="T38" fmla="*/ 1 w 54"/>
                <a:gd name="T39" fmla="*/ 1 h 75"/>
                <a:gd name="T40" fmla="*/ 1 w 54"/>
                <a:gd name="T41" fmla="*/ 1 h 75"/>
                <a:gd name="T42" fmla="*/ 1 w 54"/>
                <a:gd name="T43" fmla="*/ 1 h 75"/>
                <a:gd name="T44" fmla="*/ 1 w 54"/>
                <a:gd name="T45" fmla="*/ 1 h 75"/>
                <a:gd name="T46" fmla="*/ 1 w 54"/>
                <a:gd name="T47" fmla="*/ 1 h 75"/>
                <a:gd name="T48" fmla="*/ 1 w 54"/>
                <a:gd name="T49" fmla="*/ 1 h 75"/>
                <a:gd name="T50" fmla="*/ 1 w 54"/>
                <a:gd name="T51" fmla="*/ 1 h 75"/>
                <a:gd name="T52" fmla="*/ 1 w 54"/>
                <a:gd name="T53" fmla="*/ 1 h 75"/>
                <a:gd name="T54" fmla="*/ 1 w 54"/>
                <a:gd name="T55" fmla="*/ 1 h 75"/>
                <a:gd name="T56" fmla="*/ 1 w 54"/>
                <a:gd name="T57" fmla="*/ 1 h 75"/>
                <a:gd name="T58" fmla="*/ 1 w 54"/>
                <a:gd name="T59" fmla="*/ 1 h 75"/>
                <a:gd name="T60" fmla="*/ 1 w 54"/>
                <a:gd name="T61" fmla="*/ 1 h 75"/>
                <a:gd name="T62" fmla="*/ 1 w 54"/>
                <a:gd name="T63" fmla="*/ 1 h 75"/>
                <a:gd name="T64" fmla="*/ 1 w 54"/>
                <a:gd name="T65" fmla="*/ 1 h 75"/>
                <a:gd name="T66" fmla="*/ 1 w 54"/>
                <a:gd name="T67" fmla="*/ 1 h 75"/>
                <a:gd name="T68" fmla="*/ 1 w 54"/>
                <a:gd name="T69" fmla="*/ 1 h 75"/>
                <a:gd name="T70" fmla="*/ 1 w 54"/>
                <a:gd name="T71" fmla="*/ 1 h 75"/>
                <a:gd name="T72" fmla="*/ 1 w 54"/>
                <a:gd name="T73" fmla="*/ 1 h 75"/>
                <a:gd name="T74" fmla="*/ 1 w 54"/>
                <a:gd name="T75" fmla="*/ 1 h 75"/>
                <a:gd name="T76" fmla="*/ 1 w 54"/>
                <a:gd name="T77" fmla="*/ 1 h 75"/>
                <a:gd name="T78" fmla="*/ 1 w 54"/>
                <a:gd name="T79" fmla="*/ 1 h 75"/>
                <a:gd name="T80" fmla="*/ 1 w 54"/>
                <a:gd name="T81" fmla="*/ 1 h 75"/>
                <a:gd name="T82" fmla="*/ 1 w 54"/>
                <a:gd name="T83" fmla="*/ 1 h 75"/>
                <a:gd name="T84" fmla="*/ 1 w 54"/>
                <a:gd name="T85" fmla="*/ 1 h 75"/>
                <a:gd name="T86" fmla="*/ 1 w 54"/>
                <a:gd name="T87" fmla="*/ 1 h 75"/>
                <a:gd name="T88" fmla="*/ 1 w 54"/>
                <a:gd name="T89" fmla="*/ 1 h 75"/>
                <a:gd name="T90" fmla="*/ 1 w 54"/>
                <a:gd name="T91" fmla="*/ 1 h 75"/>
                <a:gd name="T92" fmla="*/ 1 w 54"/>
                <a:gd name="T93" fmla="*/ 1 h 7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4"/>
                <a:gd name="T142" fmla="*/ 0 h 75"/>
                <a:gd name="T143" fmla="*/ 54 w 54"/>
                <a:gd name="T144" fmla="*/ 75 h 7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4" h="75">
                  <a:moveTo>
                    <a:pt x="41" y="1"/>
                  </a:moveTo>
                  <a:lnTo>
                    <a:pt x="39" y="3"/>
                  </a:lnTo>
                  <a:lnTo>
                    <a:pt x="30" y="0"/>
                  </a:lnTo>
                  <a:lnTo>
                    <a:pt x="28" y="4"/>
                  </a:lnTo>
                  <a:lnTo>
                    <a:pt x="22" y="3"/>
                  </a:lnTo>
                  <a:lnTo>
                    <a:pt x="20" y="7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8" y="8"/>
                  </a:lnTo>
                  <a:lnTo>
                    <a:pt x="11" y="13"/>
                  </a:lnTo>
                  <a:lnTo>
                    <a:pt x="4" y="13"/>
                  </a:lnTo>
                  <a:lnTo>
                    <a:pt x="8" y="16"/>
                  </a:lnTo>
                  <a:lnTo>
                    <a:pt x="3" y="19"/>
                  </a:lnTo>
                  <a:lnTo>
                    <a:pt x="8" y="21"/>
                  </a:lnTo>
                  <a:lnTo>
                    <a:pt x="0" y="24"/>
                  </a:lnTo>
                  <a:lnTo>
                    <a:pt x="4" y="26"/>
                  </a:lnTo>
                  <a:lnTo>
                    <a:pt x="3" y="30"/>
                  </a:lnTo>
                  <a:lnTo>
                    <a:pt x="9" y="32"/>
                  </a:lnTo>
                  <a:lnTo>
                    <a:pt x="8" y="36"/>
                  </a:lnTo>
                  <a:lnTo>
                    <a:pt x="16" y="34"/>
                  </a:lnTo>
                  <a:lnTo>
                    <a:pt x="14" y="38"/>
                  </a:lnTo>
                  <a:lnTo>
                    <a:pt x="22" y="38"/>
                  </a:lnTo>
                  <a:lnTo>
                    <a:pt x="23" y="41"/>
                  </a:lnTo>
                  <a:lnTo>
                    <a:pt x="33" y="45"/>
                  </a:lnTo>
                  <a:lnTo>
                    <a:pt x="31" y="46"/>
                  </a:lnTo>
                  <a:lnTo>
                    <a:pt x="41" y="52"/>
                  </a:lnTo>
                  <a:lnTo>
                    <a:pt x="39" y="54"/>
                  </a:lnTo>
                  <a:lnTo>
                    <a:pt x="49" y="60"/>
                  </a:lnTo>
                  <a:lnTo>
                    <a:pt x="46" y="61"/>
                  </a:lnTo>
                  <a:lnTo>
                    <a:pt x="52" y="66"/>
                  </a:lnTo>
                  <a:lnTo>
                    <a:pt x="50" y="67"/>
                  </a:lnTo>
                  <a:lnTo>
                    <a:pt x="54" y="75"/>
                  </a:lnTo>
                  <a:lnTo>
                    <a:pt x="54" y="65"/>
                  </a:lnTo>
                  <a:lnTo>
                    <a:pt x="50" y="58"/>
                  </a:lnTo>
                  <a:lnTo>
                    <a:pt x="47" y="53"/>
                  </a:lnTo>
                  <a:lnTo>
                    <a:pt x="39" y="48"/>
                  </a:lnTo>
                  <a:lnTo>
                    <a:pt x="31" y="41"/>
                  </a:lnTo>
                  <a:lnTo>
                    <a:pt x="20" y="34"/>
                  </a:lnTo>
                  <a:lnTo>
                    <a:pt x="14" y="30"/>
                  </a:lnTo>
                  <a:lnTo>
                    <a:pt x="12" y="28"/>
                  </a:lnTo>
                  <a:lnTo>
                    <a:pt x="14" y="25"/>
                  </a:lnTo>
                  <a:lnTo>
                    <a:pt x="16" y="21"/>
                  </a:lnTo>
                  <a:lnTo>
                    <a:pt x="19" y="17"/>
                  </a:lnTo>
                  <a:lnTo>
                    <a:pt x="25" y="15"/>
                  </a:lnTo>
                  <a:lnTo>
                    <a:pt x="31" y="13"/>
                  </a:lnTo>
                  <a:lnTo>
                    <a:pt x="46" y="1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515151"/>
            </a:solidFill>
            <a:ln w="0">
              <a:solidFill>
                <a:srgbClr val="51515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7" name="Freeform 397"/>
            <p:cNvSpPr>
              <a:spLocks/>
            </p:cNvSpPr>
            <p:nvPr/>
          </p:nvSpPr>
          <p:spPr bwMode="auto">
            <a:xfrm>
              <a:off x="1919" y="1372"/>
              <a:ext cx="77" cy="8"/>
            </a:xfrm>
            <a:custGeom>
              <a:avLst/>
              <a:gdLst>
                <a:gd name="T0" fmla="*/ 0 w 155"/>
                <a:gd name="T1" fmla="*/ 1 h 16"/>
                <a:gd name="T2" fmla="*/ 0 w 155"/>
                <a:gd name="T3" fmla="*/ 1 h 16"/>
                <a:gd name="T4" fmla="*/ 0 w 155"/>
                <a:gd name="T5" fmla="*/ 1 h 16"/>
                <a:gd name="T6" fmla="*/ 0 w 155"/>
                <a:gd name="T7" fmla="*/ 1 h 16"/>
                <a:gd name="T8" fmla="*/ 0 w 155"/>
                <a:gd name="T9" fmla="*/ 1 h 16"/>
                <a:gd name="T10" fmla="*/ 0 w 155"/>
                <a:gd name="T11" fmla="*/ 1 h 16"/>
                <a:gd name="T12" fmla="*/ 0 w 155"/>
                <a:gd name="T13" fmla="*/ 1 h 16"/>
                <a:gd name="T14" fmla="*/ 0 w 155"/>
                <a:gd name="T15" fmla="*/ 0 h 16"/>
                <a:gd name="T16" fmla="*/ 0 w 155"/>
                <a:gd name="T17" fmla="*/ 1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16"/>
                <a:gd name="T29" fmla="*/ 155 w 155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16">
                  <a:moveTo>
                    <a:pt x="0" y="3"/>
                  </a:moveTo>
                  <a:lnTo>
                    <a:pt x="0" y="10"/>
                  </a:lnTo>
                  <a:lnTo>
                    <a:pt x="54" y="10"/>
                  </a:lnTo>
                  <a:lnTo>
                    <a:pt x="54" y="16"/>
                  </a:lnTo>
                  <a:lnTo>
                    <a:pt x="103" y="16"/>
                  </a:lnTo>
                  <a:lnTo>
                    <a:pt x="103" y="10"/>
                  </a:lnTo>
                  <a:lnTo>
                    <a:pt x="155" y="8"/>
                  </a:lnTo>
                  <a:lnTo>
                    <a:pt x="15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5B5B5"/>
            </a:solidFill>
            <a:ln w="0">
              <a:solidFill>
                <a:srgbClr val="B5B5B5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8" name="Freeform 398"/>
            <p:cNvSpPr>
              <a:spLocks/>
            </p:cNvSpPr>
            <p:nvPr/>
          </p:nvSpPr>
          <p:spPr bwMode="auto">
            <a:xfrm>
              <a:off x="1919" y="1372"/>
              <a:ext cx="76" cy="2"/>
            </a:xfrm>
            <a:custGeom>
              <a:avLst/>
              <a:gdLst>
                <a:gd name="T0" fmla="*/ 0 w 154"/>
                <a:gd name="T1" fmla="*/ 1 h 4"/>
                <a:gd name="T2" fmla="*/ 0 w 154"/>
                <a:gd name="T3" fmla="*/ 1 h 4"/>
                <a:gd name="T4" fmla="*/ 0 w 154"/>
                <a:gd name="T5" fmla="*/ 0 h 4"/>
                <a:gd name="T6" fmla="*/ 0 w 154"/>
                <a:gd name="T7" fmla="*/ 1 h 4"/>
                <a:gd name="T8" fmla="*/ 0 w 154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4"/>
                <a:gd name="T17" fmla="*/ 154 w 15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4">
                  <a:moveTo>
                    <a:pt x="0" y="4"/>
                  </a:moveTo>
                  <a:lnTo>
                    <a:pt x="154" y="2"/>
                  </a:lnTo>
                  <a:lnTo>
                    <a:pt x="154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515151"/>
            </a:solidFill>
            <a:ln w="0">
              <a:solidFill>
                <a:srgbClr val="51515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9" name="Freeform 399"/>
            <p:cNvSpPr>
              <a:spLocks/>
            </p:cNvSpPr>
            <p:nvPr/>
          </p:nvSpPr>
          <p:spPr bwMode="auto">
            <a:xfrm>
              <a:off x="1946" y="1376"/>
              <a:ext cx="24" cy="4"/>
            </a:xfrm>
            <a:custGeom>
              <a:avLst/>
              <a:gdLst>
                <a:gd name="T0" fmla="*/ 0 w 49"/>
                <a:gd name="T1" fmla="*/ 1 h 6"/>
                <a:gd name="T2" fmla="*/ 0 w 49"/>
                <a:gd name="T3" fmla="*/ 1 h 6"/>
                <a:gd name="T4" fmla="*/ 0 w 49"/>
                <a:gd name="T5" fmla="*/ 1 h 6"/>
                <a:gd name="T6" fmla="*/ 0 w 49"/>
                <a:gd name="T7" fmla="*/ 0 h 6"/>
                <a:gd name="T8" fmla="*/ 0 w 49"/>
                <a:gd name="T9" fmla="*/ 0 h 6"/>
                <a:gd name="T10" fmla="*/ 0 w 49"/>
                <a:gd name="T11" fmla="*/ 1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6"/>
                <a:gd name="T20" fmla="*/ 49 w 49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6">
                  <a:moveTo>
                    <a:pt x="49" y="6"/>
                  </a:moveTo>
                  <a:lnTo>
                    <a:pt x="32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515151"/>
            </a:solidFill>
            <a:ln w="0">
              <a:solidFill>
                <a:srgbClr val="51515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0" name="Freeform 400"/>
            <p:cNvSpPr>
              <a:spLocks/>
            </p:cNvSpPr>
            <p:nvPr/>
          </p:nvSpPr>
          <p:spPr bwMode="auto">
            <a:xfrm>
              <a:off x="1703" y="1388"/>
              <a:ext cx="302" cy="11"/>
            </a:xfrm>
            <a:custGeom>
              <a:avLst/>
              <a:gdLst>
                <a:gd name="T0" fmla="*/ 0 w 604"/>
                <a:gd name="T1" fmla="*/ 1 h 21"/>
                <a:gd name="T2" fmla="*/ 1 w 604"/>
                <a:gd name="T3" fmla="*/ 0 h 21"/>
                <a:gd name="T4" fmla="*/ 1 w 604"/>
                <a:gd name="T5" fmla="*/ 1 h 21"/>
                <a:gd name="T6" fmla="*/ 0 w 604"/>
                <a:gd name="T7" fmla="*/ 1 h 21"/>
                <a:gd name="T8" fmla="*/ 0 w 604"/>
                <a:gd name="T9" fmla="*/ 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4"/>
                <a:gd name="T16" fmla="*/ 0 h 21"/>
                <a:gd name="T17" fmla="*/ 604 w 604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4" h="21">
                  <a:moveTo>
                    <a:pt x="0" y="10"/>
                  </a:moveTo>
                  <a:lnTo>
                    <a:pt x="604" y="0"/>
                  </a:lnTo>
                  <a:lnTo>
                    <a:pt x="604" y="10"/>
                  </a:lnTo>
                  <a:lnTo>
                    <a:pt x="0" y="2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5B5B5"/>
            </a:solidFill>
            <a:ln w="0">
              <a:solidFill>
                <a:srgbClr val="B5B5B5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1" name="Freeform 401"/>
            <p:cNvSpPr>
              <a:spLocks/>
            </p:cNvSpPr>
            <p:nvPr/>
          </p:nvSpPr>
          <p:spPr bwMode="auto">
            <a:xfrm>
              <a:off x="1686" y="1335"/>
              <a:ext cx="225" cy="18"/>
            </a:xfrm>
            <a:custGeom>
              <a:avLst/>
              <a:gdLst>
                <a:gd name="T0" fmla="*/ 1 w 448"/>
                <a:gd name="T1" fmla="*/ 0 h 37"/>
                <a:gd name="T2" fmla="*/ 1 w 448"/>
                <a:gd name="T3" fmla="*/ 0 h 37"/>
                <a:gd name="T4" fmla="*/ 1 w 448"/>
                <a:gd name="T5" fmla="*/ 0 h 37"/>
                <a:gd name="T6" fmla="*/ 1 w 448"/>
                <a:gd name="T7" fmla="*/ 0 h 37"/>
                <a:gd name="T8" fmla="*/ 0 w 448"/>
                <a:gd name="T9" fmla="*/ 0 h 37"/>
                <a:gd name="T10" fmla="*/ 1 w 448"/>
                <a:gd name="T11" fmla="*/ 0 h 37"/>
                <a:gd name="T12" fmla="*/ 1 w 448"/>
                <a:gd name="T13" fmla="*/ 0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8"/>
                <a:gd name="T22" fmla="*/ 0 h 37"/>
                <a:gd name="T23" fmla="*/ 448 w 448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8" h="37">
                  <a:moveTo>
                    <a:pt x="448" y="16"/>
                  </a:moveTo>
                  <a:lnTo>
                    <a:pt x="307" y="35"/>
                  </a:lnTo>
                  <a:lnTo>
                    <a:pt x="136" y="36"/>
                  </a:lnTo>
                  <a:lnTo>
                    <a:pt x="24" y="37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448" y="16"/>
                  </a:lnTo>
                  <a:close/>
                </a:path>
              </a:pathLst>
            </a:custGeom>
            <a:solidFill>
              <a:srgbClr val="B5B5B5"/>
            </a:solidFill>
            <a:ln w="0">
              <a:solidFill>
                <a:srgbClr val="B5B5B5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2" name="Freeform 402"/>
            <p:cNvSpPr>
              <a:spLocks/>
            </p:cNvSpPr>
            <p:nvPr/>
          </p:nvSpPr>
          <p:spPr bwMode="auto">
            <a:xfrm>
              <a:off x="1739" y="1332"/>
              <a:ext cx="193" cy="11"/>
            </a:xfrm>
            <a:custGeom>
              <a:avLst/>
              <a:gdLst>
                <a:gd name="T0" fmla="*/ 0 w 387"/>
                <a:gd name="T1" fmla="*/ 0 h 23"/>
                <a:gd name="T2" fmla="*/ 0 w 387"/>
                <a:gd name="T3" fmla="*/ 0 h 23"/>
                <a:gd name="T4" fmla="*/ 0 w 387"/>
                <a:gd name="T5" fmla="*/ 0 h 23"/>
                <a:gd name="T6" fmla="*/ 0 w 387"/>
                <a:gd name="T7" fmla="*/ 0 h 23"/>
                <a:gd name="T8" fmla="*/ 0 w 387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7"/>
                <a:gd name="T16" fmla="*/ 0 h 23"/>
                <a:gd name="T17" fmla="*/ 387 w 38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7" h="23">
                  <a:moveTo>
                    <a:pt x="0" y="0"/>
                  </a:moveTo>
                  <a:lnTo>
                    <a:pt x="26" y="23"/>
                  </a:lnTo>
                  <a:lnTo>
                    <a:pt x="387" y="21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B5B5"/>
            </a:solidFill>
            <a:ln w="0">
              <a:solidFill>
                <a:srgbClr val="B5B5B5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3" name="Freeform 403"/>
            <p:cNvSpPr>
              <a:spLocks/>
            </p:cNvSpPr>
            <p:nvPr/>
          </p:nvSpPr>
          <p:spPr bwMode="auto">
            <a:xfrm>
              <a:off x="1739" y="1332"/>
              <a:ext cx="182" cy="11"/>
            </a:xfrm>
            <a:custGeom>
              <a:avLst/>
              <a:gdLst>
                <a:gd name="T0" fmla="*/ 0 w 365"/>
                <a:gd name="T1" fmla="*/ 0 h 21"/>
                <a:gd name="T2" fmla="*/ 0 w 365"/>
                <a:gd name="T3" fmla="*/ 1 h 21"/>
                <a:gd name="T4" fmla="*/ 0 w 365"/>
                <a:gd name="T5" fmla="*/ 1 h 21"/>
                <a:gd name="T6" fmla="*/ 0 w 365"/>
                <a:gd name="T7" fmla="*/ 1 h 21"/>
                <a:gd name="T8" fmla="*/ 0 w 365"/>
                <a:gd name="T9" fmla="*/ 0 h 21"/>
                <a:gd name="T10" fmla="*/ 0 w 365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5"/>
                <a:gd name="T19" fmla="*/ 0 h 21"/>
                <a:gd name="T20" fmla="*/ 365 w 36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5" h="21">
                  <a:moveTo>
                    <a:pt x="294" y="0"/>
                  </a:moveTo>
                  <a:lnTo>
                    <a:pt x="365" y="21"/>
                  </a:lnTo>
                  <a:lnTo>
                    <a:pt x="43" y="21"/>
                  </a:lnTo>
                  <a:lnTo>
                    <a:pt x="40" y="13"/>
                  </a:lnTo>
                  <a:lnTo>
                    <a:pt x="0" y="0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515151"/>
            </a:solidFill>
            <a:ln w="0">
              <a:solidFill>
                <a:srgbClr val="51515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4" name="Rectangle 404"/>
            <p:cNvSpPr>
              <a:spLocks noChangeArrowheads="1"/>
            </p:cNvSpPr>
            <p:nvPr/>
          </p:nvSpPr>
          <p:spPr bwMode="auto">
            <a:xfrm>
              <a:off x="1753" y="1317"/>
              <a:ext cx="192" cy="2"/>
            </a:xfrm>
            <a:prstGeom prst="rect">
              <a:avLst/>
            </a:prstGeom>
            <a:solidFill>
              <a:srgbClr val="B5B5B5"/>
            </a:solidFill>
            <a:ln w="0">
              <a:solidFill>
                <a:srgbClr val="B5B5B5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ko-KR" altLang="en-US">
                <a:latin typeface="Arial" charset="0"/>
                <a:ea typeface="굴림" charset="-127"/>
              </a:endParaRPr>
            </a:p>
          </p:txBody>
        </p:sp>
        <p:sp>
          <p:nvSpPr>
            <p:cNvPr id="165" name="Freeform 405"/>
            <p:cNvSpPr>
              <a:spLocks/>
            </p:cNvSpPr>
            <p:nvPr/>
          </p:nvSpPr>
          <p:spPr bwMode="auto">
            <a:xfrm>
              <a:off x="1758" y="1185"/>
              <a:ext cx="191" cy="104"/>
            </a:xfrm>
            <a:custGeom>
              <a:avLst/>
              <a:gdLst>
                <a:gd name="T0" fmla="*/ 0 w 383"/>
                <a:gd name="T1" fmla="*/ 0 h 207"/>
                <a:gd name="T2" fmla="*/ 0 w 383"/>
                <a:gd name="T3" fmla="*/ 1 h 207"/>
                <a:gd name="T4" fmla="*/ 0 w 383"/>
                <a:gd name="T5" fmla="*/ 1 h 207"/>
                <a:gd name="T6" fmla="*/ 0 w 383"/>
                <a:gd name="T7" fmla="*/ 1 h 207"/>
                <a:gd name="T8" fmla="*/ 0 w 383"/>
                <a:gd name="T9" fmla="*/ 0 h 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3"/>
                <a:gd name="T16" fmla="*/ 0 h 207"/>
                <a:gd name="T17" fmla="*/ 383 w 383"/>
                <a:gd name="T18" fmla="*/ 207 h 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3" h="207">
                  <a:moveTo>
                    <a:pt x="0" y="0"/>
                  </a:moveTo>
                  <a:lnTo>
                    <a:pt x="0" y="205"/>
                  </a:lnTo>
                  <a:lnTo>
                    <a:pt x="383" y="207"/>
                  </a:lnTo>
                  <a:lnTo>
                    <a:pt x="38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5151"/>
            </a:solidFill>
            <a:ln w="0">
              <a:solidFill>
                <a:srgbClr val="51515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6" name="Freeform 406"/>
            <p:cNvSpPr>
              <a:spLocks/>
            </p:cNvSpPr>
            <p:nvPr/>
          </p:nvSpPr>
          <p:spPr bwMode="auto">
            <a:xfrm>
              <a:off x="1963" y="1409"/>
              <a:ext cx="61" cy="8"/>
            </a:xfrm>
            <a:custGeom>
              <a:avLst/>
              <a:gdLst>
                <a:gd name="T0" fmla="*/ 0 w 122"/>
                <a:gd name="T1" fmla="*/ 0 h 17"/>
                <a:gd name="T2" fmla="*/ 1 w 122"/>
                <a:gd name="T3" fmla="*/ 0 h 17"/>
                <a:gd name="T4" fmla="*/ 1 w 122"/>
                <a:gd name="T5" fmla="*/ 0 h 17"/>
                <a:gd name="T6" fmla="*/ 1 w 122"/>
                <a:gd name="T7" fmla="*/ 0 h 17"/>
                <a:gd name="T8" fmla="*/ 0 w 122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17"/>
                <a:gd name="T17" fmla="*/ 122 w 122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17">
                  <a:moveTo>
                    <a:pt x="0" y="2"/>
                  </a:moveTo>
                  <a:lnTo>
                    <a:pt x="8" y="17"/>
                  </a:lnTo>
                  <a:lnTo>
                    <a:pt x="122" y="15"/>
                  </a:lnTo>
                  <a:lnTo>
                    <a:pt x="109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5B5B5"/>
            </a:solidFill>
            <a:ln w="0">
              <a:solidFill>
                <a:srgbClr val="B5B5B5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7" name="Freeform 407"/>
            <p:cNvSpPr>
              <a:spLocks/>
            </p:cNvSpPr>
            <p:nvPr/>
          </p:nvSpPr>
          <p:spPr bwMode="auto">
            <a:xfrm>
              <a:off x="1681" y="1413"/>
              <a:ext cx="13" cy="10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1 h 18"/>
                <a:gd name="T4" fmla="*/ 0 w 27"/>
                <a:gd name="T5" fmla="*/ 1 h 18"/>
                <a:gd name="T6" fmla="*/ 0 w 27"/>
                <a:gd name="T7" fmla="*/ 1 h 18"/>
                <a:gd name="T8" fmla="*/ 0 w 27"/>
                <a:gd name="T9" fmla="*/ 1 h 18"/>
                <a:gd name="T10" fmla="*/ 0 w 27"/>
                <a:gd name="T11" fmla="*/ 1 h 18"/>
                <a:gd name="T12" fmla="*/ 0 w 27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"/>
                <a:gd name="T22" fmla="*/ 0 h 18"/>
                <a:gd name="T23" fmla="*/ 27 w 2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" h="18">
                  <a:moveTo>
                    <a:pt x="5" y="0"/>
                  </a:moveTo>
                  <a:lnTo>
                    <a:pt x="0" y="6"/>
                  </a:lnTo>
                  <a:lnTo>
                    <a:pt x="0" y="18"/>
                  </a:lnTo>
                  <a:lnTo>
                    <a:pt x="27" y="18"/>
                  </a:lnTo>
                  <a:lnTo>
                    <a:pt x="22" y="6"/>
                  </a:lnTo>
                  <a:lnTo>
                    <a:pt x="5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8" name="Freeform 408"/>
            <p:cNvSpPr>
              <a:spLocks/>
            </p:cNvSpPr>
            <p:nvPr/>
          </p:nvSpPr>
          <p:spPr bwMode="auto">
            <a:xfrm>
              <a:off x="1711" y="1413"/>
              <a:ext cx="14" cy="9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19"/>
                <a:gd name="T23" fmla="*/ 29 w 29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19">
                  <a:moveTo>
                    <a:pt x="5" y="0"/>
                  </a:moveTo>
                  <a:lnTo>
                    <a:pt x="0" y="7"/>
                  </a:lnTo>
                  <a:lnTo>
                    <a:pt x="3" y="19"/>
                  </a:lnTo>
                  <a:lnTo>
                    <a:pt x="29" y="19"/>
                  </a:lnTo>
                  <a:lnTo>
                    <a:pt x="25" y="7"/>
                  </a:lnTo>
                  <a:lnTo>
                    <a:pt x="10" y="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9" name="Freeform 409"/>
            <p:cNvSpPr>
              <a:spLocks/>
            </p:cNvSpPr>
            <p:nvPr/>
          </p:nvSpPr>
          <p:spPr bwMode="auto">
            <a:xfrm>
              <a:off x="1727" y="1413"/>
              <a:ext cx="14" cy="9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0 h 19"/>
                <a:gd name="T4" fmla="*/ 1 w 28"/>
                <a:gd name="T5" fmla="*/ 0 h 19"/>
                <a:gd name="T6" fmla="*/ 1 w 28"/>
                <a:gd name="T7" fmla="*/ 0 h 19"/>
                <a:gd name="T8" fmla="*/ 1 w 28"/>
                <a:gd name="T9" fmla="*/ 0 h 19"/>
                <a:gd name="T10" fmla="*/ 1 w 28"/>
                <a:gd name="T11" fmla="*/ 0 h 19"/>
                <a:gd name="T12" fmla="*/ 1 w 28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19"/>
                <a:gd name="T23" fmla="*/ 28 w 28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19">
                  <a:moveTo>
                    <a:pt x="4" y="0"/>
                  </a:moveTo>
                  <a:lnTo>
                    <a:pt x="0" y="7"/>
                  </a:lnTo>
                  <a:lnTo>
                    <a:pt x="3" y="19"/>
                  </a:lnTo>
                  <a:lnTo>
                    <a:pt x="28" y="19"/>
                  </a:lnTo>
                  <a:lnTo>
                    <a:pt x="25" y="7"/>
                  </a:lnTo>
                  <a:lnTo>
                    <a:pt x="9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0" name="Freeform 410"/>
            <p:cNvSpPr>
              <a:spLocks/>
            </p:cNvSpPr>
            <p:nvPr/>
          </p:nvSpPr>
          <p:spPr bwMode="auto">
            <a:xfrm>
              <a:off x="1743" y="1412"/>
              <a:ext cx="14" cy="10"/>
            </a:xfrm>
            <a:custGeom>
              <a:avLst/>
              <a:gdLst>
                <a:gd name="T0" fmla="*/ 0 w 29"/>
                <a:gd name="T1" fmla="*/ 0 h 20"/>
                <a:gd name="T2" fmla="*/ 0 w 29"/>
                <a:gd name="T3" fmla="*/ 1 h 20"/>
                <a:gd name="T4" fmla="*/ 0 w 29"/>
                <a:gd name="T5" fmla="*/ 1 h 20"/>
                <a:gd name="T6" fmla="*/ 0 w 29"/>
                <a:gd name="T7" fmla="*/ 1 h 20"/>
                <a:gd name="T8" fmla="*/ 0 w 29"/>
                <a:gd name="T9" fmla="*/ 1 h 20"/>
                <a:gd name="T10" fmla="*/ 0 w 29"/>
                <a:gd name="T11" fmla="*/ 1 h 20"/>
                <a:gd name="T12" fmla="*/ 0 w 29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20"/>
                <a:gd name="T23" fmla="*/ 29 w 29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20">
                  <a:moveTo>
                    <a:pt x="5" y="0"/>
                  </a:moveTo>
                  <a:lnTo>
                    <a:pt x="0" y="8"/>
                  </a:lnTo>
                  <a:lnTo>
                    <a:pt x="4" y="20"/>
                  </a:lnTo>
                  <a:lnTo>
                    <a:pt x="29" y="18"/>
                  </a:lnTo>
                  <a:lnTo>
                    <a:pt x="24" y="6"/>
                  </a:lnTo>
                  <a:lnTo>
                    <a:pt x="10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1" name="Freeform 411"/>
            <p:cNvSpPr>
              <a:spLocks/>
            </p:cNvSpPr>
            <p:nvPr/>
          </p:nvSpPr>
          <p:spPr bwMode="auto">
            <a:xfrm>
              <a:off x="1759" y="1412"/>
              <a:ext cx="13" cy="9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1 h 18"/>
                <a:gd name="T4" fmla="*/ 0 w 27"/>
                <a:gd name="T5" fmla="*/ 1 h 18"/>
                <a:gd name="T6" fmla="*/ 0 w 27"/>
                <a:gd name="T7" fmla="*/ 1 h 18"/>
                <a:gd name="T8" fmla="*/ 0 w 27"/>
                <a:gd name="T9" fmla="*/ 1 h 18"/>
                <a:gd name="T10" fmla="*/ 0 w 27"/>
                <a:gd name="T11" fmla="*/ 1 h 18"/>
                <a:gd name="T12" fmla="*/ 0 w 27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"/>
                <a:gd name="T22" fmla="*/ 0 h 18"/>
                <a:gd name="T23" fmla="*/ 27 w 2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" h="18">
                  <a:moveTo>
                    <a:pt x="3" y="0"/>
                  </a:moveTo>
                  <a:lnTo>
                    <a:pt x="0" y="6"/>
                  </a:lnTo>
                  <a:lnTo>
                    <a:pt x="3" y="18"/>
                  </a:lnTo>
                  <a:lnTo>
                    <a:pt x="27" y="18"/>
                  </a:lnTo>
                  <a:lnTo>
                    <a:pt x="24" y="6"/>
                  </a:lnTo>
                  <a:lnTo>
                    <a:pt x="8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2" name="Freeform 412"/>
            <p:cNvSpPr>
              <a:spLocks/>
            </p:cNvSpPr>
            <p:nvPr/>
          </p:nvSpPr>
          <p:spPr bwMode="auto">
            <a:xfrm>
              <a:off x="1780" y="1411"/>
              <a:ext cx="15" cy="10"/>
            </a:xfrm>
            <a:custGeom>
              <a:avLst/>
              <a:gdLst>
                <a:gd name="T0" fmla="*/ 1 w 30"/>
                <a:gd name="T1" fmla="*/ 0 h 18"/>
                <a:gd name="T2" fmla="*/ 0 w 30"/>
                <a:gd name="T3" fmla="*/ 1 h 18"/>
                <a:gd name="T4" fmla="*/ 1 w 30"/>
                <a:gd name="T5" fmla="*/ 1 h 18"/>
                <a:gd name="T6" fmla="*/ 1 w 30"/>
                <a:gd name="T7" fmla="*/ 1 h 18"/>
                <a:gd name="T8" fmla="*/ 1 w 30"/>
                <a:gd name="T9" fmla="*/ 1 h 18"/>
                <a:gd name="T10" fmla="*/ 1 w 30"/>
                <a:gd name="T11" fmla="*/ 1 h 18"/>
                <a:gd name="T12" fmla="*/ 1 w 30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18"/>
                <a:gd name="T23" fmla="*/ 30 w 30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18">
                  <a:moveTo>
                    <a:pt x="5" y="0"/>
                  </a:moveTo>
                  <a:lnTo>
                    <a:pt x="0" y="7"/>
                  </a:lnTo>
                  <a:lnTo>
                    <a:pt x="5" y="18"/>
                  </a:lnTo>
                  <a:lnTo>
                    <a:pt x="30" y="18"/>
                  </a:lnTo>
                  <a:lnTo>
                    <a:pt x="24" y="7"/>
                  </a:lnTo>
                  <a:lnTo>
                    <a:pt x="9" y="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3" name="Freeform 413"/>
            <p:cNvSpPr>
              <a:spLocks/>
            </p:cNvSpPr>
            <p:nvPr/>
          </p:nvSpPr>
          <p:spPr bwMode="auto">
            <a:xfrm>
              <a:off x="1796" y="1411"/>
              <a:ext cx="14" cy="10"/>
            </a:xfrm>
            <a:custGeom>
              <a:avLst/>
              <a:gdLst>
                <a:gd name="T0" fmla="*/ 1 w 28"/>
                <a:gd name="T1" fmla="*/ 0 h 18"/>
                <a:gd name="T2" fmla="*/ 0 w 28"/>
                <a:gd name="T3" fmla="*/ 1 h 18"/>
                <a:gd name="T4" fmla="*/ 1 w 28"/>
                <a:gd name="T5" fmla="*/ 1 h 18"/>
                <a:gd name="T6" fmla="*/ 1 w 28"/>
                <a:gd name="T7" fmla="*/ 1 h 18"/>
                <a:gd name="T8" fmla="*/ 1 w 28"/>
                <a:gd name="T9" fmla="*/ 1 h 18"/>
                <a:gd name="T10" fmla="*/ 1 w 28"/>
                <a:gd name="T11" fmla="*/ 1 h 18"/>
                <a:gd name="T12" fmla="*/ 1 w 28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18"/>
                <a:gd name="T23" fmla="*/ 28 w 28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18">
                  <a:moveTo>
                    <a:pt x="4" y="0"/>
                  </a:moveTo>
                  <a:lnTo>
                    <a:pt x="0" y="6"/>
                  </a:lnTo>
                  <a:lnTo>
                    <a:pt x="4" y="18"/>
                  </a:lnTo>
                  <a:lnTo>
                    <a:pt x="28" y="17"/>
                  </a:lnTo>
                  <a:lnTo>
                    <a:pt x="23" y="6"/>
                  </a:lnTo>
                  <a:lnTo>
                    <a:pt x="8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4" name="Freeform 414"/>
            <p:cNvSpPr>
              <a:spLocks/>
            </p:cNvSpPr>
            <p:nvPr/>
          </p:nvSpPr>
          <p:spPr bwMode="auto">
            <a:xfrm>
              <a:off x="1811" y="1411"/>
              <a:ext cx="15" cy="9"/>
            </a:xfrm>
            <a:custGeom>
              <a:avLst/>
              <a:gdLst>
                <a:gd name="T0" fmla="*/ 1 w 30"/>
                <a:gd name="T1" fmla="*/ 0 h 19"/>
                <a:gd name="T2" fmla="*/ 0 w 30"/>
                <a:gd name="T3" fmla="*/ 0 h 19"/>
                <a:gd name="T4" fmla="*/ 1 w 30"/>
                <a:gd name="T5" fmla="*/ 0 h 19"/>
                <a:gd name="T6" fmla="*/ 1 w 30"/>
                <a:gd name="T7" fmla="*/ 0 h 19"/>
                <a:gd name="T8" fmla="*/ 1 w 30"/>
                <a:gd name="T9" fmla="*/ 0 h 19"/>
                <a:gd name="T10" fmla="*/ 1 w 30"/>
                <a:gd name="T11" fmla="*/ 0 h 19"/>
                <a:gd name="T12" fmla="*/ 1 w 30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19"/>
                <a:gd name="T23" fmla="*/ 30 w 30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19">
                  <a:moveTo>
                    <a:pt x="6" y="0"/>
                  </a:moveTo>
                  <a:lnTo>
                    <a:pt x="0" y="8"/>
                  </a:lnTo>
                  <a:lnTo>
                    <a:pt x="4" y="19"/>
                  </a:lnTo>
                  <a:lnTo>
                    <a:pt x="30" y="19"/>
                  </a:lnTo>
                  <a:lnTo>
                    <a:pt x="25" y="8"/>
                  </a:lnTo>
                  <a:lnTo>
                    <a:pt x="9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5" name="Freeform 415"/>
            <p:cNvSpPr>
              <a:spLocks/>
            </p:cNvSpPr>
            <p:nvPr/>
          </p:nvSpPr>
          <p:spPr bwMode="auto">
            <a:xfrm>
              <a:off x="1827" y="1411"/>
              <a:ext cx="15" cy="9"/>
            </a:xfrm>
            <a:custGeom>
              <a:avLst/>
              <a:gdLst>
                <a:gd name="T0" fmla="*/ 1 w 30"/>
                <a:gd name="T1" fmla="*/ 0 h 19"/>
                <a:gd name="T2" fmla="*/ 0 w 30"/>
                <a:gd name="T3" fmla="*/ 0 h 19"/>
                <a:gd name="T4" fmla="*/ 1 w 30"/>
                <a:gd name="T5" fmla="*/ 0 h 19"/>
                <a:gd name="T6" fmla="*/ 1 w 30"/>
                <a:gd name="T7" fmla="*/ 0 h 19"/>
                <a:gd name="T8" fmla="*/ 1 w 30"/>
                <a:gd name="T9" fmla="*/ 0 h 19"/>
                <a:gd name="T10" fmla="*/ 1 w 30"/>
                <a:gd name="T11" fmla="*/ 0 h 19"/>
                <a:gd name="T12" fmla="*/ 1 w 30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19"/>
                <a:gd name="T23" fmla="*/ 30 w 30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19">
                  <a:moveTo>
                    <a:pt x="7" y="0"/>
                  </a:moveTo>
                  <a:lnTo>
                    <a:pt x="0" y="8"/>
                  </a:lnTo>
                  <a:lnTo>
                    <a:pt x="5" y="19"/>
                  </a:lnTo>
                  <a:lnTo>
                    <a:pt x="30" y="19"/>
                  </a:lnTo>
                  <a:lnTo>
                    <a:pt x="26" y="7"/>
                  </a:lnTo>
                  <a:lnTo>
                    <a:pt x="1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6" name="Freeform 416"/>
            <p:cNvSpPr>
              <a:spLocks/>
            </p:cNvSpPr>
            <p:nvPr/>
          </p:nvSpPr>
          <p:spPr bwMode="auto">
            <a:xfrm>
              <a:off x="1847" y="1410"/>
              <a:ext cx="15" cy="9"/>
            </a:xfrm>
            <a:custGeom>
              <a:avLst/>
              <a:gdLst>
                <a:gd name="T0" fmla="*/ 1 w 30"/>
                <a:gd name="T1" fmla="*/ 0 h 18"/>
                <a:gd name="T2" fmla="*/ 0 w 30"/>
                <a:gd name="T3" fmla="*/ 1 h 18"/>
                <a:gd name="T4" fmla="*/ 1 w 30"/>
                <a:gd name="T5" fmla="*/ 1 h 18"/>
                <a:gd name="T6" fmla="*/ 1 w 30"/>
                <a:gd name="T7" fmla="*/ 1 h 18"/>
                <a:gd name="T8" fmla="*/ 1 w 30"/>
                <a:gd name="T9" fmla="*/ 1 h 18"/>
                <a:gd name="T10" fmla="*/ 1 w 30"/>
                <a:gd name="T11" fmla="*/ 1 h 18"/>
                <a:gd name="T12" fmla="*/ 1 w 30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18"/>
                <a:gd name="T23" fmla="*/ 30 w 30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18">
                  <a:moveTo>
                    <a:pt x="4" y="0"/>
                  </a:moveTo>
                  <a:lnTo>
                    <a:pt x="0" y="8"/>
                  </a:lnTo>
                  <a:lnTo>
                    <a:pt x="6" y="18"/>
                  </a:lnTo>
                  <a:lnTo>
                    <a:pt x="30" y="18"/>
                  </a:lnTo>
                  <a:lnTo>
                    <a:pt x="25" y="8"/>
                  </a:lnTo>
                  <a:lnTo>
                    <a:pt x="9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7" name="Freeform 417"/>
            <p:cNvSpPr>
              <a:spLocks/>
            </p:cNvSpPr>
            <p:nvPr/>
          </p:nvSpPr>
          <p:spPr bwMode="auto">
            <a:xfrm>
              <a:off x="1863" y="1410"/>
              <a:ext cx="14" cy="9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1 h 18"/>
                <a:gd name="T4" fmla="*/ 0 w 29"/>
                <a:gd name="T5" fmla="*/ 1 h 18"/>
                <a:gd name="T6" fmla="*/ 0 w 29"/>
                <a:gd name="T7" fmla="*/ 1 h 18"/>
                <a:gd name="T8" fmla="*/ 0 w 29"/>
                <a:gd name="T9" fmla="*/ 1 h 18"/>
                <a:gd name="T10" fmla="*/ 0 w 29"/>
                <a:gd name="T11" fmla="*/ 1 h 18"/>
                <a:gd name="T12" fmla="*/ 0 w 29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18"/>
                <a:gd name="T23" fmla="*/ 29 w 29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18">
                  <a:moveTo>
                    <a:pt x="5" y="0"/>
                  </a:moveTo>
                  <a:lnTo>
                    <a:pt x="0" y="8"/>
                  </a:lnTo>
                  <a:lnTo>
                    <a:pt x="5" y="18"/>
                  </a:lnTo>
                  <a:lnTo>
                    <a:pt x="29" y="18"/>
                  </a:lnTo>
                  <a:lnTo>
                    <a:pt x="24" y="7"/>
                  </a:lnTo>
                  <a:lnTo>
                    <a:pt x="10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8" name="Freeform 418"/>
            <p:cNvSpPr>
              <a:spLocks/>
            </p:cNvSpPr>
            <p:nvPr/>
          </p:nvSpPr>
          <p:spPr bwMode="auto">
            <a:xfrm>
              <a:off x="1878" y="1410"/>
              <a:ext cx="15" cy="9"/>
            </a:xfrm>
            <a:custGeom>
              <a:avLst/>
              <a:gdLst>
                <a:gd name="T0" fmla="*/ 1 w 30"/>
                <a:gd name="T1" fmla="*/ 0 h 18"/>
                <a:gd name="T2" fmla="*/ 0 w 30"/>
                <a:gd name="T3" fmla="*/ 1 h 18"/>
                <a:gd name="T4" fmla="*/ 1 w 30"/>
                <a:gd name="T5" fmla="*/ 1 h 18"/>
                <a:gd name="T6" fmla="*/ 1 w 30"/>
                <a:gd name="T7" fmla="*/ 1 h 18"/>
                <a:gd name="T8" fmla="*/ 1 w 30"/>
                <a:gd name="T9" fmla="*/ 1 h 18"/>
                <a:gd name="T10" fmla="*/ 1 w 30"/>
                <a:gd name="T11" fmla="*/ 1 h 18"/>
                <a:gd name="T12" fmla="*/ 1 w 30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18"/>
                <a:gd name="T23" fmla="*/ 30 w 30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18">
                  <a:moveTo>
                    <a:pt x="5" y="0"/>
                  </a:moveTo>
                  <a:lnTo>
                    <a:pt x="0" y="7"/>
                  </a:lnTo>
                  <a:lnTo>
                    <a:pt x="5" y="18"/>
                  </a:lnTo>
                  <a:lnTo>
                    <a:pt x="30" y="17"/>
                  </a:lnTo>
                  <a:lnTo>
                    <a:pt x="26" y="7"/>
                  </a:lnTo>
                  <a:lnTo>
                    <a:pt x="10" y="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9" name="Freeform 419"/>
            <p:cNvSpPr>
              <a:spLocks/>
            </p:cNvSpPr>
            <p:nvPr/>
          </p:nvSpPr>
          <p:spPr bwMode="auto">
            <a:xfrm>
              <a:off x="1893" y="1409"/>
              <a:ext cx="15" cy="10"/>
            </a:xfrm>
            <a:custGeom>
              <a:avLst/>
              <a:gdLst>
                <a:gd name="T0" fmla="*/ 0 w 31"/>
                <a:gd name="T1" fmla="*/ 0 h 18"/>
                <a:gd name="T2" fmla="*/ 0 w 31"/>
                <a:gd name="T3" fmla="*/ 1 h 18"/>
                <a:gd name="T4" fmla="*/ 0 w 31"/>
                <a:gd name="T5" fmla="*/ 1 h 18"/>
                <a:gd name="T6" fmla="*/ 0 w 31"/>
                <a:gd name="T7" fmla="*/ 1 h 18"/>
                <a:gd name="T8" fmla="*/ 0 w 31"/>
                <a:gd name="T9" fmla="*/ 1 h 18"/>
                <a:gd name="T10" fmla="*/ 0 w 31"/>
                <a:gd name="T11" fmla="*/ 1 h 18"/>
                <a:gd name="T12" fmla="*/ 0 w 31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18"/>
                <a:gd name="T23" fmla="*/ 31 w 31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18">
                  <a:moveTo>
                    <a:pt x="5" y="0"/>
                  </a:moveTo>
                  <a:lnTo>
                    <a:pt x="0" y="8"/>
                  </a:lnTo>
                  <a:lnTo>
                    <a:pt x="7" y="18"/>
                  </a:lnTo>
                  <a:lnTo>
                    <a:pt x="31" y="18"/>
                  </a:lnTo>
                  <a:lnTo>
                    <a:pt x="26" y="8"/>
                  </a:lnTo>
                  <a:lnTo>
                    <a:pt x="10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0" name="Freeform 420"/>
            <p:cNvSpPr>
              <a:spLocks/>
            </p:cNvSpPr>
            <p:nvPr/>
          </p:nvSpPr>
          <p:spPr bwMode="auto">
            <a:xfrm>
              <a:off x="1913" y="1409"/>
              <a:ext cx="15" cy="9"/>
            </a:xfrm>
            <a:custGeom>
              <a:avLst/>
              <a:gdLst>
                <a:gd name="T0" fmla="*/ 1 w 30"/>
                <a:gd name="T1" fmla="*/ 0 h 17"/>
                <a:gd name="T2" fmla="*/ 0 w 30"/>
                <a:gd name="T3" fmla="*/ 1 h 17"/>
                <a:gd name="T4" fmla="*/ 1 w 30"/>
                <a:gd name="T5" fmla="*/ 1 h 17"/>
                <a:gd name="T6" fmla="*/ 1 w 30"/>
                <a:gd name="T7" fmla="*/ 1 h 17"/>
                <a:gd name="T8" fmla="*/ 1 w 30"/>
                <a:gd name="T9" fmla="*/ 1 h 17"/>
                <a:gd name="T10" fmla="*/ 1 w 30"/>
                <a:gd name="T11" fmla="*/ 1 h 17"/>
                <a:gd name="T12" fmla="*/ 1 w 30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17"/>
                <a:gd name="T23" fmla="*/ 30 w 30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17">
                  <a:moveTo>
                    <a:pt x="6" y="0"/>
                  </a:moveTo>
                  <a:lnTo>
                    <a:pt x="0" y="6"/>
                  </a:lnTo>
                  <a:lnTo>
                    <a:pt x="5" y="17"/>
                  </a:lnTo>
                  <a:lnTo>
                    <a:pt x="30" y="17"/>
                  </a:lnTo>
                  <a:lnTo>
                    <a:pt x="25" y="6"/>
                  </a:lnTo>
                  <a:lnTo>
                    <a:pt x="11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1" name="Freeform 421"/>
            <p:cNvSpPr>
              <a:spLocks/>
            </p:cNvSpPr>
            <p:nvPr/>
          </p:nvSpPr>
          <p:spPr bwMode="auto">
            <a:xfrm>
              <a:off x="1929" y="1409"/>
              <a:ext cx="14" cy="9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0 h 19"/>
                <a:gd name="T4" fmla="*/ 1 w 28"/>
                <a:gd name="T5" fmla="*/ 0 h 19"/>
                <a:gd name="T6" fmla="*/ 1 w 28"/>
                <a:gd name="T7" fmla="*/ 0 h 19"/>
                <a:gd name="T8" fmla="*/ 1 w 28"/>
                <a:gd name="T9" fmla="*/ 0 h 19"/>
                <a:gd name="T10" fmla="*/ 1 w 28"/>
                <a:gd name="T11" fmla="*/ 0 h 19"/>
                <a:gd name="T12" fmla="*/ 1 w 28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19"/>
                <a:gd name="T23" fmla="*/ 28 w 28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19">
                  <a:moveTo>
                    <a:pt x="5" y="0"/>
                  </a:moveTo>
                  <a:lnTo>
                    <a:pt x="0" y="8"/>
                  </a:lnTo>
                  <a:lnTo>
                    <a:pt x="3" y="19"/>
                  </a:lnTo>
                  <a:lnTo>
                    <a:pt x="28" y="19"/>
                  </a:lnTo>
                  <a:lnTo>
                    <a:pt x="24" y="8"/>
                  </a:lnTo>
                  <a:lnTo>
                    <a:pt x="9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2" name="Freeform 422"/>
            <p:cNvSpPr>
              <a:spLocks/>
            </p:cNvSpPr>
            <p:nvPr/>
          </p:nvSpPr>
          <p:spPr bwMode="auto">
            <a:xfrm>
              <a:off x="1944" y="1409"/>
              <a:ext cx="14" cy="8"/>
            </a:xfrm>
            <a:custGeom>
              <a:avLst/>
              <a:gdLst>
                <a:gd name="T0" fmla="*/ 1 w 28"/>
                <a:gd name="T1" fmla="*/ 0 h 17"/>
                <a:gd name="T2" fmla="*/ 0 w 28"/>
                <a:gd name="T3" fmla="*/ 0 h 17"/>
                <a:gd name="T4" fmla="*/ 1 w 28"/>
                <a:gd name="T5" fmla="*/ 0 h 17"/>
                <a:gd name="T6" fmla="*/ 1 w 28"/>
                <a:gd name="T7" fmla="*/ 0 h 17"/>
                <a:gd name="T8" fmla="*/ 1 w 28"/>
                <a:gd name="T9" fmla="*/ 0 h 17"/>
                <a:gd name="T10" fmla="*/ 1 w 28"/>
                <a:gd name="T11" fmla="*/ 0 h 17"/>
                <a:gd name="T12" fmla="*/ 1 w 28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17"/>
                <a:gd name="T23" fmla="*/ 28 w 28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17">
                  <a:moveTo>
                    <a:pt x="5" y="0"/>
                  </a:moveTo>
                  <a:lnTo>
                    <a:pt x="0" y="7"/>
                  </a:lnTo>
                  <a:lnTo>
                    <a:pt x="5" y="17"/>
                  </a:lnTo>
                  <a:lnTo>
                    <a:pt x="28" y="17"/>
                  </a:lnTo>
                  <a:lnTo>
                    <a:pt x="24" y="7"/>
                  </a:lnTo>
                  <a:lnTo>
                    <a:pt x="9" y="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3" name="Freeform 423"/>
            <p:cNvSpPr>
              <a:spLocks/>
            </p:cNvSpPr>
            <p:nvPr/>
          </p:nvSpPr>
          <p:spPr bwMode="auto">
            <a:xfrm>
              <a:off x="1963" y="1409"/>
              <a:ext cx="61" cy="8"/>
            </a:xfrm>
            <a:custGeom>
              <a:avLst/>
              <a:gdLst>
                <a:gd name="T0" fmla="*/ 1 w 122"/>
                <a:gd name="T1" fmla="*/ 0 h 17"/>
                <a:gd name="T2" fmla="*/ 0 w 122"/>
                <a:gd name="T3" fmla="*/ 0 h 17"/>
                <a:gd name="T4" fmla="*/ 1 w 122"/>
                <a:gd name="T5" fmla="*/ 0 h 17"/>
                <a:gd name="T6" fmla="*/ 1 w 122"/>
                <a:gd name="T7" fmla="*/ 0 h 17"/>
                <a:gd name="T8" fmla="*/ 1 w 122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17"/>
                <a:gd name="T17" fmla="*/ 122 w 122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17">
                  <a:moveTo>
                    <a:pt x="8" y="17"/>
                  </a:moveTo>
                  <a:lnTo>
                    <a:pt x="0" y="3"/>
                  </a:lnTo>
                  <a:lnTo>
                    <a:pt x="111" y="0"/>
                  </a:lnTo>
                  <a:lnTo>
                    <a:pt x="122" y="15"/>
                  </a:lnTo>
                  <a:lnTo>
                    <a:pt x="8" y="1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4" name="Line 424"/>
            <p:cNvSpPr>
              <a:spLocks noChangeShapeType="1"/>
            </p:cNvSpPr>
            <p:nvPr/>
          </p:nvSpPr>
          <p:spPr bwMode="auto">
            <a:xfrm>
              <a:off x="1981" y="1409"/>
              <a:ext cx="4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5" name="Line 425"/>
            <p:cNvSpPr>
              <a:spLocks noChangeShapeType="1"/>
            </p:cNvSpPr>
            <p:nvPr/>
          </p:nvSpPr>
          <p:spPr bwMode="auto">
            <a:xfrm>
              <a:off x="2000" y="1409"/>
              <a:ext cx="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6" name="Freeform 426"/>
            <p:cNvSpPr>
              <a:spLocks/>
            </p:cNvSpPr>
            <p:nvPr/>
          </p:nvSpPr>
          <p:spPr bwMode="auto">
            <a:xfrm>
              <a:off x="1667" y="1406"/>
              <a:ext cx="415" cy="62"/>
            </a:xfrm>
            <a:custGeom>
              <a:avLst/>
              <a:gdLst>
                <a:gd name="T0" fmla="*/ 0 w 831"/>
                <a:gd name="T1" fmla="*/ 0 h 124"/>
                <a:gd name="T2" fmla="*/ 0 w 831"/>
                <a:gd name="T3" fmla="*/ 1 h 124"/>
                <a:gd name="T4" fmla="*/ 0 w 831"/>
                <a:gd name="T5" fmla="*/ 1 h 124"/>
                <a:gd name="T6" fmla="*/ 0 w 831"/>
                <a:gd name="T7" fmla="*/ 1 h 124"/>
                <a:gd name="T8" fmla="*/ 0 w 831"/>
                <a:gd name="T9" fmla="*/ 1 h 124"/>
                <a:gd name="T10" fmla="*/ 0 w 831"/>
                <a:gd name="T11" fmla="*/ 1 h 124"/>
                <a:gd name="T12" fmla="*/ 0 w 831"/>
                <a:gd name="T13" fmla="*/ 1 h 124"/>
                <a:gd name="T14" fmla="*/ 0 w 831"/>
                <a:gd name="T15" fmla="*/ 1 h 124"/>
                <a:gd name="T16" fmla="*/ 0 w 831"/>
                <a:gd name="T17" fmla="*/ 1 h 124"/>
                <a:gd name="T18" fmla="*/ 0 w 831"/>
                <a:gd name="T19" fmla="*/ 0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1"/>
                <a:gd name="T31" fmla="*/ 0 h 124"/>
                <a:gd name="T32" fmla="*/ 831 w 831"/>
                <a:gd name="T33" fmla="*/ 124 h 1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1" h="124">
                  <a:moveTo>
                    <a:pt x="5" y="0"/>
                  </a:moveTo>
                  <a:lnTo>
                    <a:pt x="0" y="120"/>
                  </a:lnTo>
                  <a:lnTo>
                    <a:pt x="2" y="124"/>
                  </a:lnTo>
                  <a:lnTo>
                    <a:pt x="824" y="108"/>
                  </a:lnTo>
                  <a:lnTo>
                    <a:pt x="829" y="104"/>
                  </a:lnTo>
                  <a:lnTo>
                    <a:pt x="831" y="103"/>
                  </a:lnTo>
                  <a:lnTo>
                    <a:pt x="831" y="100"/>
                  </a:lnTo>
                  <a:lnTo>
                    <a:pt x="829" y="96"/>
                  </a:lnTo>
                  <a:lnTo>
                    <a:pt x="3" y="1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7" name="Freeform 427"/>
            <p:cNvSpPr>
              <a:spLocks/>
            </p:cNvSpPr>
            <p:nvPr/>
          </p:nvSpPr>
          <p:spPr bwMode="auto">
            <a:xfrm>
              <a:off x="1669" y="1400"/>
              <a:ext cx="411" cy="53"/>
            </a:xfrm>
            <a:custGeom>
              <a:avLst/>
              <a:gdLst>
                <a:gd name="T0" fmla="*/ 0 w 822"/>
                <a:gd name="T1" fmla="*/ 1 h 106"/>
                <a:gd name="T2" fmla="*/ 1 w 822"/>
                <a:gd name="T3" fmla="*/ 0 h 106"/>
                <a:gd name="T4" fmla="*/ 1 w 822"/>
                <a:gd name="T5" fmla="*/ 1 h 106"/>
                <a:gd name="T6" fmla="*/ 0 60000 65536"/>
                <a:gd name="T7" fmla="*/ 0 60000 65536"/>
                <a:gd name="T8" fmla="*/ 0 60000 65536"/>
                <a:gd name="T9" fmla="*/ 0 w 822"/>
                <a:gd name="T10" fmla="*/ 0 h 106"/>
                <a:gd name="T11" fmla="*/ 822 w 822"/>
                <a:gd name="T12" fmla="*/ 106 h 1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2" h="106">
                  <a:moveTo>
                    <a:pt x="0" y="12"/>
                  </a:moveTo>
                  <a:lnTo>
                    <a:pt x="693" y="0"/>
                  </a:lnTo>
                  <a:lnTo>
                    <a:pt x="822" y="10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8" name="Freeform 428"/>
            <p:cNvSpPr>
              <a:spLocks/>
            </p:cNvSpPr>
            <p:nvPr/>
          </p:nvSpPr>
          <p:spPr bwMode="auto">
            <a:xfrm>
              <a:off x="1681" y="1426"/>
              <a:ext cx="36" cy="29"/>
            </a:xfrm>
            <a:custGeom>
              <a:avLst/>
              <a:gdLst>
                <a:gd name="T0" fmla="*/ 0 w 71"/>
                <a:gd name="T1" fmla="*/ 1 h 57"/>
                <a:gd name="T2" fmla="*/ 1 w 71"/>
                <a:gd name="T3" fmla="*/ 0 h 57"/>
                <a:gd name="T4" fmla="*/ 1 w 71"/>
                <a:gd name="T5" fmla="*/ 1 h 57"/>
                <a:gd name="T6" fmla="*/ 1 w 71"/>
                <a:gd name="T7" fmla="*/ 1 h 57"/>
                <a:gd name="T8" fmla="*/ 1 w 71"/>
                <a:gd name="T9" fmla="*/ 1 h 57"/>
                <a:gd name="T10" fmla="*/ 1 w 71"/>
                <a:gd name="T11" fmla="*/ 1 h 57"/>
                <a:gd name="T12" fmla="*/ 1 w 71"/>
                <a:gd name="T13" fmla="*/ 1 h 57"/>
                <a:gd name="T14" fmla="*/ 1 w 71"/>
                <a:gd name="T15" fmla="*/ 1 h 57"/>
                <a:gd name="T16" fmla="*/ 1 w 71"/>
                <a:gd name="T17" fmla="*/ 1 h 57"/>
                <a:gd name="T18" fmla="*/ 1 w 71"/>
                <a:gd name="T19" fmla="*/ 1 h 57"/>
                <a:gd name="T20" fmla="*/ 1 w 71"/>
                <a:gd name="T21" fmla="*/ 1 h 57"/>
                <a:gd name="T22" fmla="*/ 1 w 71"/>
                <a:gd name="T23" fmla="*/ 1 h 57"/>
                <a:gd name="T24" fmla="*/ 1 w 71"/>
                <a:gd name="T25" fmla="*/ 1 h 57"/>
                <a:gd name="T26" fmla="*/ 1 w 71"/>
                <a:gd name="T27" fmla="*/ 1 h 57"/>
                <a:gd name="T28" fmla="*/ 1 w 71"/>
                <a:gd name="T29" fmla="*/ 1 h 57"/>
                <a:gd name="T30" fmla="*/ 1 w 71"/>
                <a:gd name="T31" fmla="*/ 1 h 57"/>
                <a:gd name="T32" fmla="*/ 1 w 71"/>
                <a:gd name="T33" fmla="*/ 1 h 57"/>
                <a:gd name="T34" fmla="*/ 1 w 71"/>
                <a:gd name="T35" fmla="*/ 1 h 57"/>
                <a:gd name="T36" fmla="*/ 1 w 71"/>
                <a:gd name="T37" fmla="*/ 1 h 57"/>
                <a:gd name="T38" fmla="*/ 1 w 71"/>
                <a:gd name="T39" fmla="*/ 1 h 57"/>
                <a:gd name="T40" fmla="*/ 1 w 71"/>
                <a:gd name="T41" fmla="*/ 1 h 57"/>
                <a:gd name="T42" fmla="*/ 0 w 71"/>
                <a:gd name="T43" fmla="*/ 1 h 57"/>
                <a:gd name="T44" fmla="*/ 0 w 71"/>
                <a:gd name="T45" fmla="*/ 1 h 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1"/>
                <a:gd name="T70" fmla="*/ 0 h 57"/>
                <a:gd name="T71" fmla="*/ 71 w 71"/>
                <a:gd name="T72" fmla="*/ 57 h 5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1" h="57">
                  <a:moveTo>
                    <a:pt x="0" y="11"/>
                  </a:moveTo>
                  <a:lnTo>
                    <a:pt x="6" y="0"/>
                  </a:lnTo>
                  <a:lnTo>
                    <a:pt x="6" y="9"/>
                  </a:lnTo>
                  <a:lnTo>
                    <a:pt x="22" y="8"/>
                  </a:lnTo>
                  <a:lnTo>
                    <a:pt x="24" y="11"/>
                  </a:lnTo>
                  <a:lnTo>
                    <a:pt x="6" y="11"/>
                  </a:lnTo>
                  <a:lnTo>
                    <a:pt x="6" y="18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6" y="21"/>
                  </a:lnTo>
                  <a:lnTo>
                    <a:pt x="6" y="28"/>
                  </a:lnTo>
                  <a:lnTo>
                    <a:pt x="41" y="26"/>
                  </a:lnTo>
                  <a:lnTo>
                    <a:pt x="43" y="29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66" y="34"/>
                  </a:lnTo>
                  <a:lnTo>
                    <a:pt x="71" y="48"/>
                  </a:lnTo>
                  <a:lnTo>
                    <a:pt x="43" y="48"/>
                  </a:lnTo>
                  <a:lnTo>
                    <a:pt x="39" y="37"/>
                  </a:lnTo>
                  <a:lnTo>
                    <a:pt x="6" y="37"/>
                  </a:lnTo>
                  <a:lnTo>
                    <a:pt x="6" y="44"/>
                  </a:lnTo>
                  <a:lnTo>
                    <a:pt x="0" y="5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9" name="Freeform 429"/>
            <p:cNvSpPr>
              <a:spLocks/>
            </p:cNvSpPr>
            <p:nvPr/>
          </p:nvSpPr>
          <p:spPr bwMode="auto">
            <a:xfrm>
              <a:off x="1681" y="1448"/>
              <a:ext cx="23" cy="7"/>
            </a:xfrm>
            <a:custGeom>
              <a:avLst/>
              <a:gdLst>
                <a:gd name="T0" fmla="*/ 0 w 46"/>
                <a:gd name="T1" fmla="*/ 0 h 15"/>
                <a:gd name="T2" fmla="*/ 1 w 46"/>
                <a:gd name="T3" fmla="*/ 0 h 15"/>
                <a:gd name="T4" fmla="*/ 1 w 46"/>
                <a:gd name="T5" fmla="*/ 0 h 15"/>
                <a:gd name="T6" fmla="*/ 1 w 46"/>
                <a:gd name="T7" fmla="*/ 0 h 15"/>
                <a:gd name="T8" fmla="*/ 0 w 4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15"/>
                <a:gd name="T17" fmla="*/ 46 w 4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15">
                  <a:moveTo>
                    <a:pt x="0" y="15"/>
                  </a:moveTo>
                  <a:lnTo>
                    <a:pt x="6" y="0"/>
                  </a:lnTo>
                  <a:lnTo>
                    <a:pt x="41" y="0"/>
                  </a:lnTo>
                  <a:lnTo>
                    <a:pt x="46" y="1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0" name="Freeform 430"/>
            <p:cNvSpPr>
              <a:spLocks/>
            </p:cNvSpPr>
            <p:nvPr/>
          </p:nvSpPr>
          <p:spPr bwMode="auto">
            <a:xfrm>
              <a:off x="1698" y="1426"/>
              <a:ext cx="49" cy="28"/>
            </a:xfrm>
            <a:custGeom>
              <a:avLst/>
              <a:gdLst>
                <a:gd name="T0" fmla="*/ 0 w 100"/>
                <a:gd name="T1" fmla="*/ 0 h 55"/>
                <a:gd name="T2" fmla="*/ 0 w 100"/>
                <a:gd name="T3" fmla="*/ 1 h 55"/>
                <a:gd name="T4" fmla="*/ 0 w 100"/>
                <a:gd name="T5" fmla="*/ 1 h 55"/>
                <a:gd name="T6" fmla="*/ 0 w 100"/>
                <a:gd name="T7" fmla="*/ 1 h 55"/>
                <a:gd name="T8" fmla="*/ 0 w 100"/>
                <a:gd name="T9" fmla="*/ 1 h 55"/>
                <a:gd name="T10" fmla="*/ 0 w 100"/>
                <a:gd name="T11" fmla="*/ 1 h 55"/>
                <a:gd name="T12" fmla="*/ 0 w 100"/>
                <a:gd name="T13" fmla="*/ 1 h 55"/>
                <a:gd name="T14" fmla="*/ 0 w 100"/>
                <a:gd name="T15" fmla="*/ 1 h 55"/>
                <a:gd name="T16" fmla="*/ 0 w 100"/>
                <a:gd name="T17" fmla="*/ 1 h 55"/>
                <a:gd name="T18" fmla="*/ 0 w 100"/>
                <a:gd name="T19" fmla="*/ 1 h 55"/>
                <a:gd name="T20" fmla="*/ 0 w 100"/>
                <a:gd name="T21" fmla="*/ 1 h 55"/>
                <a:gd name="T22" fmla="*/ 0 w 100"/>
                <a:gd name="T23" fmla="*/ 1 h 55"/>
                <a:gd name="T24" fmla="*/ 0 w 100"/>
                <a:gd name="T25" fmla="*/ 1 h 55"/>
                <a:gd name="T26" fmla="*/ 0 w 100"/>
                <a:gd name="T27" fmla="*/ 1 h 55"/>
                <a:gd name="T28" fmla="*/ 0 w 100"/>
                <a:gd name="T29" fmla="*/ 1 h 55"/>
                <a:gd name="T30" fmla="*/ 0 w 100"/>
                <a:gd name="T31" fmla="*/ 1 h 55"/>
                <a:gd name="T32" fmla="*/ 0 w 100"/>
                <a:gd name="T33" fmla="*/ 1 h 55"/>
                <a:gd name="T34" fmla="*/ 0 w 100"/>
                <a:gd name="T35" fmla="*/ 1 h 55"/>
                <a:gd name="T36" fmla="*/ 0 w 100"/>
                <a:gd name="T37" fmla="*/ 1 h 55"/>
                <a:gd name="T38" fmla="*/ 0 w 100"/>
                <a:gd name="T39" fmla="*/ 1 h 55"/>
                <a:gd name="T40" fmla="*/ 0 w 100"/>
                <a:gd name="T41" fmla="*/ 1 h 55"/>
                <a:gd name="T42" fmla="*/ 0 w 100"/>
                <a:gd name="T43" fmla="*/ 1 h 55"/>
                <a:gd name="T44" fmla="*/ 0 w 100"/>
                <a:gd name="T45" fmla="*/ 1 h 55"/>
                <a:gd name="T46" fmla="*/ 0 w 100"/>
                <a:gd name="T47" fmla="*/ 1 h 55"/>
                <a:gd name="T48" fmla="*/ 0 w 100"/>
                <a:gd name="T49" fmla="*/ 1 h 55"/>
                <a:gd name="T50" fmla="*/ 0 w 100"/>
                <a:gd name="T51" fmla="*/ 1 h 55"/>
                <a:gd name="T52" fmla="*/ 0 w 100"/>
                <a:gd name="T53" fmla="*/ 1 h 55"/>
                <a:gd name="T54" fmla="*/ 0 w 100"/>
                <a:gd name="T55" fmla="*/ 1 h 55"/>
                <a:gd name="T56" fmla="*/ 0 w 100"/>
                <a:gd name="T57" fmla="*/ 1 h 55"/>
                <a:gd name="T58" fmla="*/ 0 w 100"/>
                <a:gd name="T59" fmla="*/ 1 h 55"/>
                <a:gd name="T60" fmla="*/ 0 w 100"/>
                <a:gd name="T61" fmla="*/ 0 h 5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0"/>
                <a:gd name="T94" fmla="*/ 0 h 55"/>
                <a:gd name="T95" fmla="*/ 100 w 100"/>
                <a:gd name="T96" fmla="*/ 55 h 5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0" h="55">
                  <a:moveTo>
                    <a:pt x="3" y="0"/>
                  </a:moveTo>
                  <a:lnTo>
                    <a:pt x="0" y="9"/>
                  </a:lnTo>
                  <a:lnTo>
                    <a:pt x="11" y="9"/>
                  </a:lnTo>
                  <a:lnTo>
                    <a:pt x="14" y="20"/>
                  </a:lnTo>
                  <a:lnTo>
                    <a:pt x="21" y="20"/>
                  </a:lnTo>
                  <a:lnTo>
                    <a:pt x="18" y="25"/>
                  </a:lnTo>
                  <a:lnTo>
                    <a:pt x="18" y="29"/>
                  </a:lnTo>
                  <a:lnTo>
                    <a:pt x="35" y="29"/>
                  </a:lnTo>
                  <a:lnTo>
                    <a:pt x="43" y="48"/>
                  </a:lnTo>
                  <a:lnTo>
                    <a:pt x="49" y="48"/>
                  </a:lnTo>
                  <a:lnTo>
                    <a:pt x="52" y="55"/>
                  </a:lnTo>
                  <a:lnTo>
                    <a:pt x="100" y="54"/>
                  </a:lnTo>
                  <a:lnTo>
                    <a:pt x="94" y="41"/>
                  </a:lnTo>
                  <a:lnTo>
                    <a:pt x="62" y="41"/>
                  </a:lnTo>
                  <a:lnTo>
                    <a:pt x="56" y="36"/>
                  </a:lnTo>
                  <a:lnTo>
                    <a:pt x="68" y="36"/>
                  </a:lnTo>
                  <a:lnTo>
                    <a:pt x="67" y="33"/>
                  </a:lnTo>
                  <a:lnTo>
                    <a:pt x="51" y="33"/>
                  </a:lnTo>
                  <a:lnTo>
                    <a:pt x="48" y="28"/>
                  </a:lnTo>
                  <a:lnTo>
                    <a:pt x="51" y="28"/>
                  </a:lnTo>
                  <a:lnTo>
                    <a:pt x="51" y="26"/>
                  </a:lnTo>
                  <a:lnTo>
                    <a:pt x="32" y="26"/>
                  </a:lnTo>
                  <a:lnTo>
                    <a:pt x="29" y="20"/>
                  </a:lnTo>
                  <a:lnTo>
                    <a:pt x="38" y="20"/>
                  </a:lnTo>
                  <a:lnTo>
                    <a:pt x="37" y="17"/>
                  </a:lnTo>
                  <a:lnTo>
                    <a:pt x="24" y="17"/>
                  </a:lnTo>
                  <a:lnTo>
                    <a:pt x="21" y="9"/>
                  </a:lnTo>
                  <a:lnTo>
                    <a:pt x="25" y="9"/>
                  </a:lnTo>
                  <a:lnTo>
                    <a:pt x="24" y="8"/>
                  </a:lnTo>
                  <a:lnTo>
                    <a:pt x="5" y="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1" name="Freeform 431"/>
            <p:cNvSpPr>
              <a:spLocks/>
            </p:cNvSpPr>
            <p:nvPr/>
          </p:nvSpPr>
          <p:spPr bwMode="auto">
            <a:xfrm>
              <a:off x="1713" y="1426"/>
              <a:ext cx="40" cy="28"/>
            </a:xfrm>
            <a:custGeom>
              <a:avLst/>
              <a:gdLst>
                <a:gd name="T0" fmla="*/ 0 w 81"/>
                <a:gd name="T1" fmla="*/ 0 h 55"/>
                <a:gd name="T2" fmla="*/ 0 w 81"/>
                <a:gd name="T3" fmla="*/ 1 h 55"/>
                <a:gd name="T4" fmla="*/ 0 w 81"/>
                <a:gd name="T5" fmla="*/ 1 h 55"/>
                <a:gd name="T6" fmla="*/ 0 w 81"/>
                <a:gd name="T7" fmla="*/ 1 h 55"/>
                <a:gd name="T8" fmla="*/ 0 w 81"/>
                <a:gd name="T9" fmla="*/ 1 h 55"/>
                <a:gd name="T10" fmla="*/ 0 w 81"/>
                <a:gd name="T11" fmla="*/ 1 h 55"/>
                <a:gd name="T12" fmla="*/ 0 w 81"/>
                <a:gd name="T13" fmla="*/ 1 h 55"/>
                <a:gd name="T14" fmla="*/ 0 w 81"/>
                <a:gd name="T15" fmla="*/ 1 h 55"/>
                <a:gd name="T16" fmla="*/ 0 w 81"/>
                <a:gd name="T17" fmla="*/ 1 h 55"/>
                <a:gd name="T18" fmla="*/ 0 w 81"/>
                <a:gd name="T19" fmla="*/ 1 h 55"/>
                <a:gd name="T20" fmla="*/ 0 w 81"/>
                <a:gd name="T21" fmla="*/ 1 h 55"/>
                <a:gd name="T22" fmla="*/ 0 w 81"/>
                <a:gd name="T23" fmla="*/ 1 h 55"/>
                <a:gd name="T24" fmla="*/ 0 w 81"/>
                <a:gd name="T25" fmla="*/ 1 h 55"/>
                <a:gd name="T26" fmla="*/ 0 w 81"/>
                <a:gd name="T27" fmla="*/ 1 h 55"/>
                <a:gd name="T28" fmla="*/ 0 w 81"/>
                <a:gd name="T29" fmla="*/ 1 h 55"/>
                <a:gd name="T30" fmla="*/ 0 w 81"/>
                <a:gd name="T31" fmla="*/ 1 h 55"/>
                <a:gd name="T32" fmla="*/ 0 w 81"/>
                <a:gd name="T33" fmla="*/ 1 h 55"/>
                <a:gd name="T34" fmla="*/ 0 w 81"/>
                <a:gd name="T35" fmla="*/ 1 h 55"/>
                <a:gd name="T36" fmla="*/ 0 w 81"/>
                <a:gd name="T37" fmla="*/ 1 h 55"/>
                <a:gd name="T38" fmla="*/ 0 w 81"/>
                <a:gd name="T39" fmla="*/ 1 h 55"/>
                <a:gd name="T40" fmla="*/ 0 w 81"/>
                <a:gd name="T41" fmla="*/ 1 h 55"/>
                <a:gd name="T42" fmla="*/ 0 w 81"/>
                <a:gd name="T43" fmla="*/ 1 h 55"/>
                <a:gd name="T44" fmla="*/ 0 w 81"/>
                <a:gd name="T45" fmla="*/ 1 h 55"/>
                <a:gd name="T46" fmla="*/ 0 w 81"/>
                <a:gd name="T47" fmla="*/ 1 h 55"/>
                <a:gd name="T48" fmla="*/ 0 w 81"/>
                <a:gd name="T49" fmla="*/ 1 h 55"/>
                <a:gd name="T50" fmla="*/ 0 w 81"/>
                <a:gd name="T51" fmla="*/ 1 h 55"/>
                <a:gd name="T52" fmla="*/ 0 w 81"/>
                <a:gd name="T53" fmla="*/ 1 h 55"/>
                <a:gd name="T54" fmla="*/ 0 w 81"/>
                <a:gd name="T55" fmla="*/ 1 h 55"/>
                <a:gd name="T56" fmla="*/ 0 w 81"/>
                <a:gd name="T57" fmla="*/ 1 h 55"/>
                <a:gd name="T58" fmla="*/ 0 w 81"/>
                <a:gd name="T59" fmla="*/ 1 h 55"/>
                <a:gd name="T60" fmla="*/ 0 w 81"/>
                <a:gd name="T61" fmla="*/ 1 h 55"/>
                <a:gd name="T62" fmla="*/ 0 w 81"/>
                <a:gd name="T63" fmla="*/ 0 h 5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1"/>
                <a:gd name="T97" fmla="*/ 0 h 55"/>
                <a:gd name="T98" fmla="*/ 81 w 81"/>
                <a:gd name="T99" fmla="*/ 55 h 5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1" h="55">
                  <a:moveTo>
                    <a:pt x="5" y="0"/>
                  </a:moveTo>
                  <a:lnTo>
                    <a:pt x="5" y="8"/>
                  </a:lnTo>
                  <a:lnTo>
                    <a:pt x="0" y="9"/>
                  </a:lnTo>
                  <a:lnTo>
                    <a:pt x="2" y="10"/>
                  </a:lnTo>
                  <a:lnTo>
                    <a:pt x="11" y="10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4" y="19"/>
                  </a:lnTo>
                  <a:lnTo>
                    <a:pt x="21" y="19"/>
                  </a:lnTo>
                  <a:lnTo>
                    <a:pt x="26" y="27"/>
                  </a:lnTo>
                  <a:lnTo>
                    <a:pt x="24" y="27"/>
                  </a:lnTo>
                  <a:lnTo>
                    <a:pt x="26" y="30"/>
                  </a:lnTo>
                  <a:lnTo>
                    <a:pt x="38" y="30"/>
                  </a:lnTo>
                  <a:lnTo>
                    <a:pt x="41" y="37"/>
                  </a:lnTo>
                  <a:lnTo>
                    <a:pt x="68" y="37"/>
                  </a:lnTo>
                  <a:lnTo>
                    <a:pt x="76" y="55"/>
                  </a:lnTo>
                  <a:lnTo>
                    <a:pt x="81" y="52"/>
                  </a:lnTo>
                  <a:lnTo>
                    <a:pt x="70" y="34"/>
                  </a:lnTo>
                  <a:lnTo>
                    <a:pt x="56" y="34"/>
                  </a:lnTo>
                  <a:lnTo>
                    <a:pt x="52" y="29"/>
                  </a:lnTo>
                  <a:lnTo>
                    <a:pt x="56" y="29"/>
                  </a:lnTo>
                  <a:lnTo>
                    <a:pt x="54" y="26"/>
                  </a:lnTo>
                  <a:lnTo>
                    <a:pt x="33" y="27"/>
                  </a:lnTo>
                  <a:lnTo>
                    <a:pt x="30" y="19"/>
                  </a:lnTo>
                  <a:lnTo>
                    <a:pt x="43" y="19"/>
                  </a:lnTo>
                  <a:lnTo>
                    <a:pt x="41" y="17"/>
                  </a:lnTo>
                  <a:lnTo>
                    <a:pt x="27" y="18"/>
                  </a:lnTo>
                  <a:lnTo>
                    <a:pt x="24" y="10"/>
                  </a:lnTo>
                  <a:lnTo>
                    <a:pt x="27" y="9"/>
                  </a:lnTo>
                  <a:lnTo>
                    <a:pt x="26" y="8"/>
                  </a:lnTo>
                  <a:lnTo>
                    <a:pt x="8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2" name="Freeform 432"/>
            <p:cNvSpPr>
              <a:spLocks/>
            </p:cNvSpPr>
            <p:nvPr/>
          </p:nvSpPr>
          <p:spPr bwMode="auto">
            <a:xfrm>
              <a:off x="1729" y="1426"/>
              <a:ext cx="36" cy="18"/>
            </a:xfrm>
            <a:custGeom>
              <a:avLst/>
              <a:gdLst>
                <a:gd name="T0" fmla="*/ 1 w 72"/>
                <a:gd name="T1" fmla="*/ 0 h 35"/>
                <a:gd name="T2" fmla="*/ 1 w 72"/>
                <a:gd name="T3" fmla="*/ 1 h 35"/>
                <a:gd name="T4" fmla="*/ 0 w 72"/>
                <a:gd name="T5" fmla="*/ 1 h 35"/>
                <a:gd name="T6" fmla="*/ 0 w 72"/>
                <a:gd name="T7" fmla="*/ 1 h 35"/>
                <a:gd name="T8" fmla="*/ 1 w 72"/>
                <a:gd name="T9" fmla="*/ 1 h 35"/>
                <a:gd name="T10" fmla="*/ 1 w 72"/>
                <a:gd name="T11" fmla="*/ 1 h 35"/>
                <a:gd name="T12" fmla="*/ 1 w 72"/>
                <a:gd name="T13" fmla="*/ 1 h 35"/>
                <a:gd name="T14" fmla="*/ 1 w 72"/>
                <a:gd name="T15" fmla="*/ 1 h 35"/>
                <a:gd name="T16" fmla="*/ 1 w 72"/>
                <a:gd name="T17" fmla="*/ 1 h 35"/>
                <a:gd name="T18" fmla="*/ 1 w 72"/>
                <a:gd name="T19" fmla="*/ 1 h 35"/>
                <a:gd name="T20" fmla="*/ 1 w 72"/>
                <a:gd name="T21" fmla="*/ 1 h 35"/>
                <a:gd name="T22" fmla="*/ 1 w 72"/>
                <a:gd name="T23" fmla="*/ 1 h 35"/>
                <a:gd name="T24" fmla="*/ 1 w 72"/>
                <a:gd name="T25" fmla="*/ 1 h 35"/>
                <a:gd name="T26" fmla="*/ 1 w 72"/>
                <a:gd name="T27" fmla="*/ 1 h 35"/>
                <a:gd name="T28" fmla="*/ 1 w 72"/>
                <a:gd name="T29" fmla="*/ 1 h 35"/>
                <a:gd name="T30" fmla="*/ 1 w 72"/>
                <a:gd name="T31" fmla="*/ 1 h 35"/>
                <a:gd name="T32" fmla="*/ 1 w 72"/>
                <a:gd name="T33" fmla="*/ 1 h 35"/>
                <a:gd name="T34" fmla="*/ 1 w 72"/>
                <a:gd name="T35" fmla="*/ 1 h 35"/>
                <a:gd name="T36" fmla="*/ 1 w 72"/>
                <a:gd name="T37" fmla="*/ 1 h 35"/>
                <a:gd name="T38" fmla="*/ 1 w 72"/>
                <a:gd name="T39" fmla="*/ 1 h 35"/>
                <a:gd name="T40" fmla="*/ 1 w 72"/>
                <a:gd name="T41" fmla="*/ 1 h 35"/>
                <a:gd name="T42" fmla="*/ 1 w 72"/>
                <a:gd name="T43" fmla="*/ 1 h 35"/>
                <a:gd name="T44" fmla="*/ 1 w 72"/>
                <a:gd name="T45" fmla="*/ 1 h 35"/>
                <a:gd name="T46" fmla="*/ 1 w 72"/>
                <a:gd name="T47" fmla="*/ 1 h 35"/>
                <a:gd name="T48" fmla="*/ 1 w 72"/>
                <a:gd name="T49" fmla="*/ 1 h 35"/>
                <a:gd name="T50" fmla="*/ 1 w 72"/>
                <a:gd name="T51" fmla="*/ 1 h 35"/>
                <a:gd name="T52" fmla="*/ 1 w 72"/>
                <a:gd name="T53" fmla="*/ 1 h 35"/>
                <a:gd name="T54" fmla="*/ 1 w 72"/>
                <a:gd name="T55" fmla="*/ 0 h 3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2"/>
                <a:gd name="T85" fmla="*/ 0 h 35"/>
                <a:gd name="T86" fmla="*/ 72 w 72"/>
                <a:gd name="T87" fmla="*/ 35 h 3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2" h="35">
                  <a:moveTo>
                    <a:pt x="2" y="0"/>
                  </a:moveTo>
                  <a:lnTo>
                    <a:pt x="2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10" y="9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26" y="29"/>
                  </a:lnTo>
                  <a:lnTo>
                    <a:pt x="39" y="29"/>
                  </a:lnTo>
                  <a:lnTo>
                    <a:pt x="43" y="35"/>
                  </a:lnTo>
                  <a:lnTo>
                    <a:pt x="72" y="35"/>
                  </a:lnTo>
                  <a:lnTo>
                    <a:pt x="70" y="33"/>
                  </a:lnTo>
                  <a:lnTo>
                    <a:pt x="53" y="33"/>
                  </a:lnTo>
                  <a:lnTo>
                    <a:pt x="50" y="29"/>
                  </a:lnTo>
                  <a:lnTo>
                    <a:pt x="54" y="29"/>
                  </a:lnTo>
                  <a:lnTo>
                    <a:pt x="53" y="26"/>
                  </a:lnTo>
                  <a:lnTo>
                    <a:pt x="34" y="26"/>
                  </a:lnTo>
                  <a:lnTo>
                    <a:pt x="29" y="19"/>
                  </a:lnTo>
                  <a:lnTo>
                    <a:pt x="40" y="19"/>
                  </a:lnTo>
                  <a:lnTo>
                    <a:pt x="40" y="17"/>
                  </a:lnTo>
                  <a:lnTo>
                    <a:pt x="27" y="17"/>
                  </a:lnTo>
                  <a:lnTo>
                    <a:pt x="23" y="9"/>
                  </a:lnTo>
                  <a:lnTo>
                    <a:pt x="27" y="9"/>
                  </a:lnTo>
                  <a:lnTo>
                    <a:pt x="26" y="8"/>
                  </a:lnTo>
                  <a:lnTo>
                    <a:pt x="5" y="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3" name="Freeform 433"/>
            <p:cNvSpPr>
              <a:spLocks/>
            </p:cNvSpPr>
            <p:nvPr/>
          </p:nvSpPr>
          <p:spPr bwMode="auto">
            <a:xfrm>
              <a:off x="1745" y="1425"/>
              <a:ext cx="37" cy="19"/>
            </a:xfrm>
            <a:custGeom>
              <a:avLst/>
              <a:gdLst>
                <a:gd name="T0" fmla="*/ 1 w 73"/>
                <a:gd name="T1" fmla="*/ 0 h 37"/>
                <a:gd name="T2" fmla="*/ 1 w 73"/>
                <a:gd name="T3" fmla="*/ 1 h 37"/>
                <a:gd name="T4" fmla="*/ 0 w 73"/>
                <a:gd name="T5" fmla="*/ 1 h 37"/>
                <a:gd name="T6" fmla="*/ 0 w 73"/>
                <a:gd name="T7" fmla="*/ 1 h 37"/>
                <a:gd name="T8" fmla="*/ 1 w 73"/>
                <a:gd name="T9" fmla="*/ 1 h 37"/>
                <a:gd name="T10" fmla="*/ 1 w 73"/>
                <a:gd name="T11" fmla="*/ 1 h 37"/>
                <a:gd name="T12" fmla="*/ 1 w 73"/>
                <a:gd name="T13" fmla="*/ 1 h 37"/>
                <a:gd name="T14" fmla="*/ 1 w 73"/>
                <a:gd name="T15" fmla="*/ 1 h 37"/>
                <a:gd name="T16" fmla="*/ 1 w 73"/>
                <a:gd name="T17" fmla="*/ 1 h 37"/>
                <a:gd name="T18" fmla="*/ 1 w 73"/>
                <a:gd name="T19" fmla="*/ 1 h 37"/>
                <a:gd name="T20" fmla="*/ 1 w 73"/>
                <a:gd name="T21" fmla="*/ 1 h 37"/>
                <a:gd name="T22" fmla="*/ 1 w 73"/>
                <a:gd name="T23" fmla="*/ 1 h 37"/>
                <a:gd name="T24" fmla="*/ 1 w 73"/>
                <a:gd name="T25" fmla="*/ 1 h 37"/>
                <a:gd name="T26" fmla="*/ 1 w 73"/>
                <a:gd name="T27" fmla="*/ 1 h 37"/>
                <a:gd name="T28" fmla="*/ 1 w 73"/>
                <a:gd name="T29" fmla="*/ 1 h 37"/>
                <a:gd name="T30" fmla="*/ 1 w 73"/>
                <a:gd name="T31" fmla="*/ 1 h 37"/>
                <a:gd name="T32" fmla="*/ 1 w 73"/>
                <a:gd name="T33" fmla="*/ 1 h 37"/>
                <a:gd name="T34" fmla="*/ 1 w 73"/>
                <a:gd name="T35" fmla="*/ 1 h 37"/>
                <a:gd name="T36" fmla="*/ 1 w 73"/>
                <a:gd name="T37" fmla="*/ 1 h 37"/>
                <a:gd name="T38" fmla="*/ 1 w 73"/>
                <a:gd name="T39" fmla="*/ 1 h 37"/>
                <a:gd name="T40" fmla="*/ 1 w 73"/>
                <a:gd name="T41" fmla="*/ 1 h 37"/>
                <a:gd name="T42" fmla="*/ 1 w 73"/>
                <a:gd name="T43" fmla="*/ 1 h 37"/>
                <a:gd name="T44" fmla="*/ 1 w 73"/>
                <a:gd name="T45" fmla="*/ 1 h 37"/>
                <a:gd name="T46" fmla="*/ 1 w 73"/>
                <a:gd name="T47" fmla="*/ 1 h 37"/>
                <a:gd name="T48" fmla="*/ 1 w 73"/>
                <a:gd name="T49" fmla="*/ 1 h 37"/>
                <a:gd name="T50" fmla="*/ 1 w 73"/>
                <a:gd name="T51" fmla="*/ 1 h 37"/>
                <a:gd name="T52" fmla="*/ 1 w 73"/>
                <a:gd name="T53" fmla="*/ 1 h 37"/>
                <a:gd name="T54" fmla="*/ 1 w 73"/>
                <a:gd name="T55" fmla="*/ 0 h 3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3"/>
                <a:gd name="T85" fmla="*/ 0 h 37"/>
                <a:gd name="T86" fmla="*/ 73 w 73"/>
                <a:gd name="T87" fmla="*/ 37 h 3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3" h="37">
                  <a:moveTo>
                    <a:pt x="3" y="0"/>
                  </a:moveTo>
                  <a:lnTo>
                    <a:pt x="3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1" y="11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26" y="31"/>
                  </a:lnTo>
                  <a:lnTo>
                    <a:pt x="40" y="31"/>
                  </a:lnTo>
                  <a:lnTo>
                    <a:pt x="45" y="37"/>
                  </a:lnTo>
                  <a:lnTo>
                    <a:pt x="73" y="36"/>
                  </a:lnTo>
                  <a:lnTo>
                    <a:pt x="71" y="35"/>
                  </a:lnTo>
                  <a:lnTo>
                    <a:pt x="54" y="35"/>
                  </a:lnTo>
                  <a:lnTo>
                    <a:pt x="51" y="29"/>
                  </a:lnTo>
                  <a:lnTo>
                    <a:pt x="54" y="29"/>
                  </a:lnTo>
                  <a:lnTo>
                    <a:pt x="52" y="27"/>
                  </a:lnTo>
                  <a:lnTo>
                    <a:pt x="35" y="28"/>
                  </a:lnTo>
                  <a:lnTo>
                    <a:pt x="29" y="20"/>
                  </a:lnTo>
                  <a:lnTo>
                    <a:pt x="41" y="20"/>
                  </a:lnTo>
                  <a:lnTo>
                    <a:pt x="40" y="17"/>
                  </a:lnTo>
                  <a:lnTo>
                    <a:pt x="27" y="19"/>
                  </a:lnTo>
                  <a:lnTo>
                    <a:pt x="22" y="11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5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" name="Freeform 434"/>
            <p:cNvSpPr>
              <a:spLocks/>
            </p:cNvSpPr>
            <p:nvPr/>
          </p:nvSpPr>
          <p:spPr bwMode="auto">
            <a:xfrm>
              <a:off x="1761" y="1425"/>
              <a:ext cx="37" cy="18"/>
            </a:xfrm>
            <a:custGeom>
              <a:avLst/>
              <a:gdLst>
                <a:gd name="T0" fmla="*/ 1 w 74"/>
                <a:gd name="T1" fmla="*/ 0 h 36"/>
                <a:gd name="T2" fmla="*/ 1 w 74"/>
                <a:gd name="T3" fmla="*/ 1 h 36"/>
                <a:gd name="T4" fmla="*/ 0 w 74"/>
                <a:gd name="T5" fmla="*/ 1 h 36"/>
                <a:gd name="T6" fmla="*/ 1 w 74"/>
                <a:gd name="T7" fmla="*/ 1 h 36"/>
                <a:gd name="T8" fmla="*/ 1 w 74"/>
                <a:gd name="T9" fmla="*/ 1 h 36"/>
                <a:gd name="T10" fmla="*/ 1 w 74"/>
                <a:gd name="T11" fmla="*/ 1 h 36"/>
                <a:gd name="T12" fmla="*/ 1 w 74"/>
                <a:gd name="T13" fmla="*/ 1 h 36"/>
                <a:gd name="T14" fmla="*/ 1 w 74"/>
                <a:gd name="T15" fmla="*/ 1 h 36"/>
                <a:gd name="T16" fmla="*/ 1 w 74"/>
                <a:gd name="T17" fmla="*/ 1 h 36"/>
                <a:gd name="T18" fmla="*/ 1 w 74"/>
                <a:gd name="T19" fmla="*/ 1 h 36"/>
                <a:gd name="T20" fmla="*/ 1 w 74"/>
                <a:gd name="T21" fmla="*/ 1 h 36"/>
                <a:gd name="T22" fmla="*/ 1 w 74"/>
                <a:gd name="T23" fmla="*/ 1 h 36"/>
                <a:gd name="T24" fmla="*/ 1 w 74"/>
                <a:gd name="T25" fmla="*/ 1 h 36"/>
                <a:gd name="T26" fmla="*/ 1 w 74"/>
                <a:gd name="T27" fmla="*/ 1 h 36"/>
                <a:gd name="T28" fmla="*/ 1 w 74"/>
                <a:gd name="T29" fmla="*/ 1 h 36"/>
                <a:gd name="T30" fmla="*/ 1 w 74"/>
                <a:gd name="T31" fmla="*/ 1 h 36"/>
                <a:gd name="T32" fmla="*/ 1 w 74"/>
                <a:gd name="T33" fmla="*/ 1 h 36"/>
                <a:gd name="T34" fmla="*/ 1 w 74"/>
                <a:gd name="T35" fmla="*/ 1 h 36"/>
                <a:gd name="T36" fmla="*/ 1 w 74"/>
                <a:gd name="T37" fmla="*/ 1 h 36"/>
                <a:gd name="T38" fmla="*/ 1 w 74"/>
                <a:gd name="T39" fmla="*/ 1 h 36"/>
                <a:gd name="T40" fmla="*/ 1 w 74"/>
                <a:gd name="T41" fmla="*/ 1 h 36"/>
                <a:gd name="T42" fmla="*/ 1 w 74"/>
                <a:gd name="T43" fmla="*/ 1 h 36"/>
                <a:gd name="T44" fmla="*/ 1 w 74"/>
                <a:gd name="T45" fmla="*/ 1 h 36"/>
                <a:gd name="T46" fmla="*/ 1 w 74"/>
                <a:gd name="T47" fmla="*/ 1 h 36"/>
                <a:gd name="T48" fmla="*/ 1 w 74"/>
                <a:gd name="T49" fmla="*/ 1 h 36"/>
                <a:gd name="T50" fmla="*/ 1 w 74"/>
                <a:gd name="T51" fmla="*/ 1 h 36"/>
                <a:gd name="T52" fmla="*/ 1 w 74"/>
                <a:gd name="T53" fmla="*/ 1 h 36"/>
                <a:gd name="T54" fmla="*/ 1 w 74"/>
                <a:gd name="T55" fmla="*/ 0 h 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4"/>
                <a:gd name="T85" fmla="*/ 0 h 36"/>
                <a:gd name="T86" fmla="*/ 74 w 74"/>
                <a:gd name="T87" fmla="*/ 36 h 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4" h="36">
                  <a:moveTo>
                    <a:pt x="3" y="0"/>
                  </a:moveTo>
                  <a:lnTo>
                    <a:pt x="3" y="8"/>
                  </a:lnTo>
                  <a:lnTo>
                    <a:pt x="0" y="8"/>
                  </a:lnTo>
                  <a:lnTo>
                    <a:pt x="1" y="11"/>
                  </a:lnTo>
                  <a:lnTo>
                    <a:pt x="11" y="10"/>
                  </a:lnTo>
                  <a:lnTo>
                    <a:pt x="16" y="17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7" y="29"/>
                  </a:lnTo>
                  <a:lnTo>
                    <a:pt x="39" y="29"/>
                  </a:lnTo>
                  <a:lnTo>
                    <a:pt x="46" y="36"/>
                  </a:lnTo>
                  <a:lnTo>
                    <a:pt x="74" y="36"/>
                  </a:lnTo>
                  <a:lnTo>
                    <a:pt x="73" y="33"/>
                  </a:lnTo>
                  <a:lnTo>
                    <a:pt x="55" y="33"/>
                  </a:lnTo>
                  <a:lnTo>
                    <a:pt x="52" y="29"/>
                  </a:lnTo>
                  <a:lnTo>
                    <a:pt x="55" y="29"/>
                  </a:lnTo>
                  <a:lnTo>
                    <a:pt x="54" y="27"/>
                  </a:lnTo>
                  <a:lnTo>
                    <a:pt x="36" y="27"/>
                  </a:lnTo>
                  <a:lnTo>
                    <a:pt x="30" y="20"/>
                  </a:lnTo>
                  <a:lnTo>
                    <a:pt x="43" y="20"/>
                  </a:lnTo>
                  <a:lnTo>
                    <a:pt x="41" y="17"/>
                  </a:lnTo>
                  <a:lnTo>
                    <a:pt x="28" y="17"/>
                  </a:lnTo>
                  <a:lnTo>
                    <a:pt x="24" y="10"/>
                  </a:lnTo>
                  <a:lnTo>
                    <a:pt x="28" y="10"/>
                  </a:lnTo>
                  <a:lnTo>
                    <a:pt x="27" y="8"/>
                  </a:lnTo>
                  <a:lnTo>
                    <a:pt x="6" y="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" name="Freeform 435"/>
            <p:cNvSpPr>
              <a:spLocks/>
            </p:cNvSpPr>
            <p:nvPr/>
          </p:nvSpPr>
          <p:spPr bwMode="auto">
            <a:xfrm>
              <a:off x="1778" y="1424"/>
              <a:ext cx="38" cy="19"/>
            </a:xfrm>
            <a:custGeom>
              <a:avLst/>
              <a:gdLst>
                <a:gd name="T0" fmla="*/ 1 w 76"/>
                <a:gd name="T1" fmla="*/ 0 h 37"/>
                <a:gd name="T2" fmla="*/ 1 w 76"/>
                <a:gd name="T3" fmla="*/ 1 h 37"/>
                <a:gd name="T4" fmla="*/ 0 w 76"/>
                <a:gd name="T5" fmla="*/ 1 h 37"/>
                <a:gd name="T6" fmla="*/ 0 w 76"/>
                <a:gd name="T7" fmla="*/ 1 h 37"/>
                <a:gd name="T8" fmla="*/ 1 w 76"/>
                <a:gd name="T9" fmla="*/ 1 h 37"/>
                <a:gd name="T10" fmla="*/ 1 w 76"/>
                <a:gd name="T11" fmla="*/ 1 h 37"/>
                <a:gd name="T12" fmla="*/ 1 w 76"/>
                <a:gd name="T13" fmla="*/ 1 h 37"/>
                <a:gd name="T14" fmla="*/ 1 w 76"/>
                <a:gd name="T15" fmla="*/ 1 h 37"/>
                <a:gd name="T16" fmla="*/ 1 w 76"/>
                <a:gd name="T17" fmla="*/ 1 h 37"/>
                <a:gd name="T18" fmla="*/ 1 w 76"/>
                <a:gd name="T19" fmla="*/ 1 h 37"/>
                <a:gd name="T20" fmla="*/ 1 w 76"/>
                <a:gd name="T21" fmla="*/ 1 h 37"/>
                <a:gd name="T22" fmla="*/ 1 w 76"/>
                <a:gd name="T23" fmla="*/ 1 h 37"/>
                <a:gd name="T24" fmla="*/ 1 w 76"/>
                <a:gd name="T25" fmla="*/ 1 h 37"/>
                <a:gd name="T26" fmla="*/ 1 w 76"/>
                <a:gd name="T27" fmla="*/ 1 h 37"/>
                <a:gd name="T28" fmla="*/ 1 w 76"/>
                <a:gd name="T29" fmla="*/ 1 h 37"/>
                <a:gd name="T30" fmla="*/ 1 w 76"/>
                <a:gd name="T31" fmla="*/ 1 h 37"/>
                <a:gd name="T32" fmla="*/ 1 w 76"/>
                <a:gd name="T33" fmla="*/ 1 h 37"/>
                <a:gd name="T34" fmla="*/ 1 w 76"/>
                <a:gd name="T35" fmla="*/ 1 h 37"/>
                <a:gd name="T36" fmla="*/ 1 w 76"/>
                <a:gd name="T37" fmla="*/ 1 h 37"/>
                <a:gd name="T38" fmla="*/ 1 w 76"/>
                <a:gd name="T39" fmla="*/ 1 h 37"/>
                <a:gd name="T40" fmla="*/ 1 w 76"/>
                <a:gd name="T41" fmla="*/ 1 h 37"/>
                <a:gd name="T42" fmla="*/ 1 w 76"/>
                <a:gd name="T43" fmla="*/ 1 h 37"/>
                <a:gd name="T44" fmla="*/ 1 w 76"/>
                <a:gd name="T45" fmla="*/ 1 h 37"/>
                <a:gd name="T46" fmla="*/ 1 w 76"/>
                <a:gd name="T47" fmla="*/ 1 h 37"/>
                <a:gd name="T48" fmla="*/ 1 w 76"/>
                <a:gd name="T49" fmla="*/ 1 h 37"/>
                <a:gd name="T50" fmla="*/ 1 w 76"/>
                <a:gd name="T51" fmla="*/ 1 h 37"/>
                <a:gd name="T52" fmla="*/ 1 w 76"/>
                <a:gd name="T53" fmla="*/ 1 h 37"/>
                <a:gd name="T54" fmla="*/ 1 w 76"/>
                <a:gd name="T55" fmla="*/ 0 h 3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6"/>
                <a:gd name="T85" fmla="*/ 0 h 37"/>
                <a:gd name="T86" fmla="*/ 76 w 76"/>
                <a:gd name="T87" fmla="*/ 37 h 3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6" h="37">
                  <a:moveTo>
                    <a:pt x="3" y="0"/>
                  </a:moveTo>
                  <a:lnTo>
                    <a:pt x="3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1" y="11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27" y="30"/>
                  </a:lnTo>
                  <a:lnTo>
                    <a:pt x="41" y="30"/>
                  </a:lnTo>
                  <a:lnTo>
                    <a:pt x="46" y="37"/>
                  </a:lnTo>
                  <a:lnTo>
                    <a:pt x="76" y="37"/>
                  </a:lnTo>
                  <a:lnTo>
                    <a:pt x="75" y="34"/>
                  </a:lnTo>
                  <a:lnTo>
                    <a:pt x="56" y="34"/>
                  </a:lnTo>
                  <a:lnTo>
                    <a:pt x="52" y="29"/>
                  </a:lnTo>
                  <a:lnTo>
                    <a:pt x="56" y="29"/>
                  </a:lnTo>
                  <a:lnTo>
                    <a:pt x="56" y="28"/>
                  </a:lnTo>
                  <a:lnTo>
                    <a:pt x="37" y="28"/>
                  </a:lnTo>
                  <a:lnTo>
                    <a:pt x="30" y="20"/>
                  </a:lnTo>
                  <a:lnTo>
                    <a:pt x="43" y="20"/>
                  </a:lnTo>
                  <a:lnTo>
                    <a:pt x="43" y="18"/>
                  </a:lnTo>
                  <a:lnTo>
                    <a:pt x="29" y="18"/>
                  </a:lnTo>
                  <a:lnTo>
                    <a:pt x="24" y="11"/>
                  </a:lnTo>
                  <a:lnTo>
                    <a:pt x="29" y="11"/>
                  </a:lnTo>
                  <a:lnTo>
                    <a:pt x="27" y="8"/>
                  </a:lnTo>
                  <a:lnTo>
                    <a:pt x="5" y="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6" name="Freeform 436"/>
            <p:cNvSpPr>
              <a:spLocks/>
            </p:cNvSpPr>
            <p:nvPr/>
          </p:nvSpPr>
          <p:spPr bwMode="auto">
            <a:xfrm>
              <a:off x="1793" y="1424"/>
              <a:ext cx="39" cy="19"/>
            </a:xfrm>
            <a:custGeom>
              <a:avLst/>
              <a:gdLst>
                <a:gd name="T0" fmla="*/ 1 w 77"/>
                <a:gd name="T1" fmla="*/ 0 h 37"/>
                <a:gd name="T2" fmla="*/ 1 w 77"/>
                <a:gd name="T3" fmla="*/ 1 h 37"/>
                <a:gd name="T4" fmla="*/ 0 w 77"/>
                <a:gd name="T5" fmla="*/ 1 h 37"/>
                <a:gd name="T6" fmla="*/ 1 w 77"/>
                <a:gd name="T7" fmla="*/ 1 h 37"/>
                <a:gd name="T8" fmla="*/ 1 w 77"/>
                <a:gd name="T9" fmla="*/ 1 h 37"/>
                <a:gd name="T10" fmla="*/ 1 w 77"/>
                <a:gd name="T11" fmla="*/ 1 h 37"/>
                <a:gd name="T12" fmla="*/ 1 w 77"/>
                <a:gd name="T13" fmla="*/ 1 h 37"/>
                <a:gd name="T14" fmla="*/ 1 w 77"/>
                <a:gd name="T15" fmla="*/ 1 h 37"/>
                <a:gd name="T16" fmla="*/ 1 w 77"/>
                <a:gd name="T17" fmla="*/ 1 h 37"/>
                <a:gd name="T18" fmla="*/ 1 w 77"/>
                <a:gd name="T19" fmla="*/ 1 h 37"/>
                <a:gd name="T20" fmla="*/ 1 w 77"/>
                <a:gd name="T21" fmla="*/ 1 h 37"/>
                <a:gd name="T22" fmla="*/ 1 w 77"/>
                <a:gd name="T23" fmla="*/ 1 h 37"/>
                <a:gd name="T24" fmla="*/ 1 w 77"/>
                <a:gd name="T25" fmla="*/ 1 h 37"/>
                <a:gd name="T26" fmla="*/ 1 w 77"/>
                <a:gd name="T27" fmla="*/ 1 h 37"/>
                <a:gd name="T28" fmla="*/ 1 w 77"/>
                <a:gd name="T29" fmla="*/ 1 h 37"/>
                <a:gd name="T30" fmla="*/ 1 w 77"/>
                <a:gd name="T31" fmla="*/ 1 h 37"/>
                <a:gd name="T32" fmla="*/ 1 w 77"/>
                <a:gd name="T33" fmla="*/ 1 h 37"/>
                <a:gd name="T34" fmla="*/ 1 w 77"/>
                <a:gd name="T35" fmla="*/ 1 h 37"/>
                <a:gd name="T36" fmla="*/ 1 w 77"/>
                <a:gd name="T37" fmla="*/ 1 h 37"/>
                <a:gd name="T38" fmla="*/ 1 w 77"/>
                <a:gd name="T39" fmla="*/ 1 h 37"/>
                <a:gd name="T40" fmla="*/ 1 w 77"/>
                <a:gd name="T41" fmla="*/ 1 h 37"/>
                <a:gd name="T42" fmla="*/ 1 w 77"/>
                <a:gd name="T43" fmla="*/ 1 h 37"/>
                <a:gd name="T44" fmla="*/ 1 w 77"/>
                <a:gd name="T45" fmla="*/ 1 h 37"/>
                <a:gd name="T46" fmla="*/ 1 w 77"/>
                <a:gd name="T47" fmla="*/ 1 h 37"/>
                <a:gd name="T48" fmla="*/ 1 w 77"/>
                <a:gd name="T49" fmla="*/ 1 h 37"/>
                <a:gd name="T50" fmla="*/ 1 w 77"/>
                <a:gd name="T51" fmla="*/ 1 h 37"/>
                <a:gd name="T52" fmla="*/ 1 w 77"/>
                <a:gd name="T53" fmla="*/ 1 h 37"/>
                <a:gd name="T54" fmla="*/ 1 w 77"/>
                <a:gd name="T55" fmla="*/ 0 h 3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7"/>
                <a:gd name="T85" fmla="*/ 0 h 37"/>
                <a:gd name="T86" fmla="*/ 77 w 77"/>
                <a:gd name="T87" fmla="*/ 37 h 3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7" h="37">
                  <a:moveTo>
                    <a:pt x="5" y="0"/>
                  </a:moveTo>
                  <a:lnTo>
                    <a:pt x="5" y="8"/>
                  </a:lnTo>
                  <a:lnTo>
                    <a:pt x="0" y="8"/>
                  </a:lnTo>
                  <a:lnTo>
                    <a:pt x="1" y="11"/>
                  </a:lnTo>
                  <a:lnTo>
                    <a:pt x="11" y="11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7" y="20"/>
                  </a:lnTo>
                  <a:lnTo>
                    <a:pt x="20" y="20"/>
                  </a:lnTo>
                  <a:lnTo>
                    <a:pt x="28" y="29"/>
                  </a:lnTo>
                  <a:lnTo>
                    <a:pt x="43" y="29"/>
                  </a:lnTo>
                  <a:lnTo>
                    <a:pt x="47" y="37"/>
                  </a:lnTo>
                  <a:lnTo>
                    <a:pt x="77" y="36"/>
                  </a:lnTo>
                  <a:lnTo>
                    <a:pt x="76" y="34"/>
                  </a:lnTo>
                  <a:lnTo>
                    <a:pt x="57" y="34"/>
                  </a:lnTo>
                  <a:lnTo>
                    <a:pt x="54" y="29"/>
                  </a:lnTo>
                  <a:lnTo>
                    <a:pt x="58" y="29"/>
                  </a:lnTo>
                  <a:lnTo>
                    <a:pt x="57" y="26"/>
                  </a:lnTo>
                  <a:lnTo>
                    <a:pt x="36" y="28"/>
                  </a:lnTo>
                  <a:lnTo>
                    <a:pt x="32" y="20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30" y="17"/>
                  </a:lnTo>
                  <a:lnTo>
                    <a:pt x="25" y="11"/>
                  </a:lnTo>
                  <a:lnTo>
                    <a:pt x="30" y="9"/>
                  </a:lnTo>
                  <a:lnTo>
                    <a:pt x="28" y="8"/>
                  </a:lnTo>
                  <a:lnTo>
                    <a:pt x="6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7" name="Freeform 437"/>
            <p:cNvSpPr>
              <a:spLocks/>
            </p:cNvSpPr>
            <p:nvPr/>
          </p:nvSpPr>
          <p:spPr bwMode="auto">
            <a:xfrm>
              <a:off x="1809" y="1424"/>
              <a:ext cx="40" cy="18"/>
            </a:xfrm>
            <a:custGeom>
              <a:avLst/>
              <a:gdLst>
                <a:gd name="T0" fmla="*/ 1 w 79"/>
                <a:gd name="T1" fmla="*/ 0 h 37"/>
                <a:gd name="T2" fmla="*/ 1 w 79"/>
                <a:gd name="T3" fmla="*/ 0 h 37"/>
                <a:gd name="T4" fmla="*/ 0 w 79"/>
                <a:gd name="T5" fmla="*/ 0 h 37"/>
                <a:gd name="T6" fmla="*/ 0 w 79"/>
                <a:gd name="T7" fmla="*/ 0 h 37"/>
                <a:gd name="T8" fmla="*/ 1 w 79"/>
                <a:gd name="T9" fmla="*/ 0 h 37"/>
                <a:gd name="T10" fmla="*/ 1 w 79"/>
                <a:gd name="T11" fmla="*/ 0 h 37"/>
                <a:gd name="T12" fmla="*/ 1 w 79"/>
                <a:gd name="T13" fmla="*/ 0 h 37"/>
                <a:gd name="T14" fmla="*/ 1 w 79"/>
                <a:gd name="T15" fmla="*/ 0 h 37"/>
                <a:gd name="T16" fmla="*/ 1 w 79"/>
                <a:gd name="T17" fmla="*/ 0 h 37"/>
                <a:gd name="T18" fmla="*/ 1 w 79"/>
                <a:gd name="T19" fmla="*/ 0 h 37"/>
                <a:gd name="T20" fmla="*/ 1 w 79"/>
                <a:gd name="T21" fmla="*/ 0 h 37"/>
                <a:gd name="T22" fmla="*/ 1 w 79"/>
                <a:gd name="T23" fmla="*/ 0 h 37"/>
                <a:gd name="T24" fmla="*/ 1 w 79"/>
                <a:gd name="T25" fmla="*/ 0 h 37"/>
                <a:gd name="T26" fmla="*/ 1 w 79"/>
                <a:gd name="T27" fmla="*/ 0 h 37"/>
                <a:gd name="T28" fmla="*/ 1 w 79"/>
                <a:gd name="T29" fmla="*/ 0 h 37"/>
                <a:gd name="T30" fmla="*/ 1 w 79"/>
                <a:gd name="T31" fmla="*/ 0 h 37"/>
                <a:gd name="T32" fmla="*/ 1 w 79"/>
                <a:gd name="T33" fmla="*/ 0 h 37"/>
                <a:gd name="T34" fmla="*/ 1 w 79"/>
                <a:gd name="T35" fmla="*/ 0 h 37"/>
                <a:gd name="T36" fmla="*/ 1 w 79"/>
                <a:gd name="T37" fmla="*/ 0 h 37"/>
                <a:gd name="T38" fmla="*/ 1 w 79"/>
                <a:gd name="T39" fmla="*/ 0 h 37"/>
                <a:gd name="T40" fmla="*/ 1 w 79"/>
                <a:gd name="T41" fmla="*/ 0 h 37"/>
                <a:gd name="T42" fmla="*/ 1 w 79"/>
                <a:gd name="T43" fmla="*/ 0 h 37"/>
                <a:gd name="T44" fmla="*/ 1 w 79"/>
                <a:gd name="T45" fmla="*/ 0 h 37"/>
                <a:gd name="T46" fmla="*/ 1 w 79"/>
                <a:gd name="T47" fmla="*/ 0 h 37"/>
                <a:gd name="T48" fmla="*/ 1 w 79"/>
                <a:gd name="T49" fmla="*/ 0 h 37"/>
                <a:gd name="T50" fmla="*/ 1 w 79"/>
                <a:gd name="T51" fmla="*/ 0 h 37"/>
                <a:gd name="T52" fmla="*/ 1 w 79"/>
                <a:gd name="T53" fmla="*/ 0 h 37"/>
                <a:gd name="T54" fmla="*/ 1 w 79"/>
                <a:gd name="T55" fmla="*/ 0 h 3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9"/>
                <a:gd name="T85" fmla="*/ 0 h 37"/>
                <a:gd name="T86" fmla="*/ 79 w 79"/>
                <a:gd name="T87" fmla="*/ 37 h 3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9" h="37">
                  <a:moveTo>
                    <a:pt x="1" y="0"/>
                  </a:moveTo>
                  <a:lnTo>
                    <a:pt x="1" y="9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1" y="10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5" y="21"/>
                  </a:lnTo>
                  <a:lnTo>
                    <a:pt x="20" y="21"/>
                  </a:lnTo>
                  <a:lnTo>
                    <a:pt x="26" y="30"/>
                  </a:lnTo>
                  <a:lnTo>
                    <a:pt x="41" y="30"/>
                  </a:lnTo>
                  <a:lnTo>
                    <a:pt x="45" y="37"/>
                  </a:lnTo>
                  <a:lnTo>
                    <a:pt x="79" y="37"/>
                  </a:lnTo>
                  <a:lnTo>
                    <a:pt x="77" y="34"/>
                  </a:lnTo>
                  <a:lnTo>
                    <a:pt x="57" y="34"/>
                  </a:lnTo>
                  <a:lnTo>
                    <a:pt x="53" y="29"/>
                  </a:lnTo>
                  <a:lnTo>
                    <a:pt x="58" y="29"/>
                  </a:lnTo>
                  <a:lnTo>
                    <a:pt x="57" y="27"/>
                  </a:lnTo>
                  <a:lnTo>
                    <a:pt x="36" y="27"/>
                  </a:lnTo>
                  <a:lnTo>
                    <a:pt x="31" y="19"/>
                  </a:lnTo>
                  <a:lnTo>
                    <a:pt x="44" y="19"/>
                  </a:lnTo>
                  <a:lnTo>
                    <a:pt x="42" y="18"/>
                  </a:lnTo>
                  <a:lnTo>
                    <a:pt x="28" y="18"/>
                  </a:lnTo>
                  <a:lnTo>
                    <a:pt x="23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4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8" name="Freeform 438"/>
            <p:cNvSpPr>
              <a:spLocks/>
            </p:cNvSpPr>
            <p:nvPr/>
          </p:nvSpPr>
          <p:spPr bwMode="auto">
            <a:xfrm>
              <a:off x="1824" y="1424"/>
              <a:ext cx="40" cy="18"/>
            </a:xfrm>
            <a:custGeom>
              <a:avLst/>
              <a:gdLst>
                <a:gd name="T0" fmla="*/ 0 w 81"/>
                <a:gd name="T1" fmla="*/ 0 h 37"/>
                <a:gd name="T2" fmla="*/ 0 w 81"/>
                <a:gd name="T3" fmla="*/ 0 h 37"/>
                <a:gd name="T4" fmla="*/ 0 w 81"/>
                <a:gd name="T5" fmla="*/ 0 h 37"/>
                <a:gd name="T6" fmla="*/ 0 w 81"/>
                <a:gd name="T7" fmla="*/ 0 h 37"/>
                <a:gd name="T8" fmla="*/ 0 w 81"/>
                <a:gd name="T9" fmla="*/ 0 h 37"/>
                <a:gd name="T10" fmla="*/ 0 w 81"/>
                <a:gd name="T11" fmla="*/ 0 h 37"/>
                <a:gd name="T12" fmla="*/ 0 w 81"/>
                <a:gd name="T13" fmla="*/ 0 h 37"/>
                <a:gd name="T14" fmla="*/ 0 w 81"/>
                <a:gd name="T15" fmla="*/ 0 h 37"/>
                <a:gd name="T16" fmla="*/ 0 w 81"/>
                <a:gd name="T17" fmla="*/ 0 h 37"/>
                <a:gd name="T18" fmla="*/ 0 w 81"/>
                <a:gd name="T19" fmla="*/ 0 h 37"/>
                <a:gd name="T20" fmla="*/ 0 w 81"/>
                <a:gd name="T21" fmla="*/ 0 h 37"/>
                <a:gd name="T22" fmla="*/ 0 w 81"/>
                <a:gd name="T23" fmla="*/ 0 h 37"/>
                <a:gd name="T24" fmla="*/ 0 w 81"/>
                <a:gd name="T25" fmla="*/ 0 h 37"/>
                <a:gd name="T26" fmla="*/ 0 w 81"/>
                <a:gd name="T27" fmla="*/ 0 h 37"/>
                <a:gd name="T28" fmla="*/ 0 w 81"/>
                <a:gd name="T29" fmla="*/ 0 h 37"/>
                <a:gd name="T30" fmla="*/ 0 w 81"/>
                <a:gd name="T31" fmla="*/ 0 h 37"/>
                <a:gd name="T32" fmla="*/ 0 w 81"/>
                <a:gd name="T33" fmla="*/ 0 h 37"/>
                <a:gd name="T34" fmla="*/ 0 w 81"/>
                <a:gd name="T35" fmla="*/ 0 h 37"/>
                <a:gd name="T36" fmla="*/ 0 w 81"/>
                <a:gd name="T37" fmla="*/ 0 h 37"/>
                <a:gd name="T38" fmla="*/ 0 w 81"/>
                <a:gd name="T39" fmla="*/ 0 h 37"/>
                <a:gd name="T40" fmla="*/ 0 w 81"/>
                <a:gd name="T41" fmla="*/ 0 h 37"/>
                <a:gd name="T42" fmla="*/ 0 w 81"/>
                <a:gd name="T43" fmla="*/ 0 h 37"/>
                <a:gd name="T44" fmla="*/ 0 w 81"/>
                <a:gd name="T45" fmla="*/ 0 h 37"/>
                <a:gd name="T46" fmla="*/ 0 w 81"/>
                <a:gd name="T47" fmla="*/ 0 h 37"/>
                <a:gd name="T48" fmla="*/ 0 w 81"/>
                <a:gd name="T49" fmla="*/ 0 h 37"/>
                <a:gd name="T50" fmla="*/ 0 w 81"/>
                <a:gd name="T51" fmla="*/ 0 h 37"/>
                <a:gd name="T52" fmla="*/ 0 w 81"/>
                <a:gd name="T53" fmla="*/ 0 h 37"/>
                <a:gd name="T54" fmla="*/ 0 w 81"/>
                <a:gd name="T55" fmla="*/ 0 h 3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1"/>
                <a:gd name="T85" fmla="*/ 0 h 37"/>
                <a:gd name="T86" fmla="*/ 81 w 81"/>
                <a:gd name="T87" fmla="*/ 37 h 3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1" h="37">
                  <a:moveTo>
                    <a:pt x="3" y="0"/>
                  </a:moveTo>
                  <a:lnTo>
                    <a:pt x="3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13" y="10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22" y="19"/>
                  </a:lnTo>
                  <a:lnTo>
                    <a:pt x="29" y="29"/>
                  </a:lnTo>
                  <a:lnTo>
                    <a:pt x="44" y="29"/>
                  </a:lnTo>
                  <a:lnTo>
                    <a:pt x="49" y="37"/>
                  </a:lnTo>
                  <a:lnTo>
                    <a:pt x="81" y="35"/>
                  </a:lnTo>
                  <a:lnTo>
                    <a:pt x="79" y="33"/>
                  </a:lnTo>
                  <a:lnTo>
                    <a:pt x="60" y="34"/>
                  </a:lnTo>
                  <a:lnTo>
                    <a:pt x="56" y="29"/>
                  </a:lnTo>
                  <a:lnTo>
                    <a:pt x="60" y="29"/>
                  </a:lnTo>
                  <a:lnTo>
                    <a:pt x="59" y="26"/>
                  </a:lnTo>
                  <a:lnTo>
                    <a:pt x="38" y="26"/>
                  </a:lnTo>
                  <a:lnTo>
                    <a:pt x="33" y="19"/>
                  </a:lnTo>
                  <a:lnTo>
                    <a:pt x="46" y="19"/>
                  </a:lnTo>
                  <a:lnTo>
                    <a:pt x="46" y="17"/>
                  </a:lnTo>
                  <a:lnTo>
                    <a:pt x="30" y="17"/>
                  </a:lnTo>
                  <a:lnTo>
                    <a:pt x="25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6" y="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9" name="Freeform 439"/>
            <p:cNvSpPr>
              <a:spLocks/>
            </p:cNvSpPr>
            <p:nvPr/>
          </p:nvSpPr>
          <p:spPr bwMode="auto">
            <a:xfrm>
              <a:off x="1839" y="1424"/>
              <a:ext cx="41" cy="18"/>
            </a:xfrm>
            <a:custGeom>
              <a:avLst/>
              <a:gdLst>
                <a:gd name="T0" fmla="*/ 1 w 81"/>
                <a:gd name="T1" fmla="*/ 0 h 35"/>
                <a:gd name="T2" fmla="*/ 1 w 81"/>
                <a:gd name="T3" fmla="*/ 1 h 35"/>
                <a:gd name="T4" fmla="*/ 0 w 81"/>
                <a:gd name="T5" fmla="*/ 1 h 35"/>
                <a:gd name="T6" fmla="*/ 0 w 81"/>
                <a:gd name="T7" fmla="*/ 1 h 35"/>
                <a:gd name="T8" fmla="*/ 1 w 81"/>
                <a:gd name="T9" fmla="*/ 1 h 35"/>
                <a:gd name="T10" fmla="*/ 1 w 81"/>
                <a:gd name="T11" fmla="*/ 1 h 35"/>
                <a:gd name="T12" fmla="*/ 1 w 81"/>
                <a:gd name="T13" fmla="*/ 1 h 35"/>
                <a:gd name="T14" fmla="*/ 1 w 81"/>
                <a:gd name="T15" fmla="*/ 1 h 35"/>
                <a:gd name="T16" fmla="*/ 1 w 81"/>
                <a:gd name="T17" fmla="*/ 1 h 35"/>
                <a:gd name="T18" fmla="*/ 1 w 81"/>
                <a:gd name="T19" fmla="*/ 1 h 35"/>
                <a:gd name="T20" fmla="*/ 1 w 81"/>
                <a:gd name="T21" fmla="*/ 1 h 35"/>
                <a:gd name="T22" fmla="*/ 1 w 81"/>
                <a:gd name="T23" fmla="*/ 1 h 35"/>
                <a:gd name="T24" fmla="*/ 1 w 81"/>
                <a:gd name="T25" fmla="*/ 1 h 35"/>
                <a:gd name="T26" fmla="*/ 1 w 81"/>
                <a:gd name="T27" fmla="*/ 1 h 35"/>
                <a:gd name="T28" fmla="*/ 1 w 81"/>
                <a:gd name="T29" fmla="*/ 1 h 35"/>
                <a:gd name="T30" fmla="*/ 1 w 81"/>
                <a:gd name="T31" fmla="*/ 1 h 35"/>
                <a:gd name="T32" fmla="*/ 1 w 81"/>
                <a:gd name="T33" fmla="*/ 1 h 35"/>
                <a:gd name="T34" fmla="*/ 1 w 81"/>
                <a:gd name="T35" fmla="*/ 1 h 35"/>
                <a:gd name="T36" fmla="*/ 1 w 81"/>
                <a:gd name="T37" fmla="*/ 1 h 35"/>
                <a:gd name="T38" fmla="*/ 1 w 81"/>
                <a:gd name="T39" fmla="*/ 1 h 35"/>
                <a:gd name="T40" fmla="*/ 1 w 81"/>
                <a:gd name="T41" fmla="*/ 1 h 35"/>
                <a:gd name="T42" fmla="*/ 1 w 81"/>
                <a:gd name="T43" fmla="*/ 1 h 35"/>
                <a:gd name="T44" fmla="*/ 1 w 81"/>
                <a:gd name="T45" fmla="*/ 1 h 35"/>
                <a:gd name="T46" fmla="*/ 1 w 81"/>
                <a:gd name="T47" fmla="*/ 1 h 35"/>
                <a:gd name="T48" fmla="*/ 1 w 81"/>
                <a:gd name="T49" fmla="*/ 1 h 35"/>
                <a:gd name="T50" fmla="*/ 1 w 81"/>
                <a:gd name="T51" fmla="*/ 1 h 35"/>
                <a:gd name="T52" fmla="*/ 1 w 81"/>
                <a:gd name="T53" fmla="*/ 1 h 35"/>
                <a:gd name="T54" fmla="*/ 1 w 81"/>
                <a:gd name="T55" fmla="*/ 0 h 3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1"/>
                <a:gd name="T85" fmla="*/ 0 h 35"/>
                <a:gd name="T86" fmla="*/ 81 w 81"/>
                <a:gd name="T87" fmla="*/ 35 h 3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1" h="35">
                  <a:moveTo>
                    <a:pt x="3" y="0"/>
                  </a:moveTo>
                  <a:lnTo>
                    <a:pt x="3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11" y="9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9"/>
                  </a:lnTo>
                  <a:lnTo>
                    <a:pt x="20" y="19"/>
                  </a:lnTo>
                  <a:lnTo>
                    <a:pt x="28" y="29"/>
                  </a:lnTo>
                  <a:lnTo>
                    <a:pt x="43" y="29"/>
                  </a:lnTo>
                  <a:lnTo>
                    <a:pt x="47" y="35"/>
                  </a:lnTo>
                  <a:lnTo>
                    <a:pt x="81" y="35"/>
                  </a:lnTo>
                  <a:lnTo>
                    <a:pt x="79" y="33"/>
                  </a:lnTo>
                  <a:lnTo>
                    <a:pt x="60" y="33"/>
                  </a:lnTo>
                  <a:lnTo>
                    <a:pt x="55" y="29"/>
                  </a:lnTo>
                  <a:lnTo>
                    <a:pt x="60" y="29"/>
                  </a:lnTo>
                  <a:lnTo>
                    <a:pt x="58" y="26"/>
                  </a:lnTo>
                  <a:lnTo>
                    <a:pt x="38" y="26"/>
                  </a:lnTo>
                  <a:lnTo>
                    <a:pt x="31" y="19"/>
                  </a:lnTo>
                  <a:lnTo>
                    <a:pt x="46" y="18"/>
                  </a:lnTo>
                  <a:lnTo>
                    <a:pt x="44" y="17"/>
                  </a:lnTo>
                  <a:lnTo>
                    <a:pt x="30" y="17"/>
                  </a:lnTo>
                  <a:lnTo>
                    <a:pt x="25" y="9"/>
                  </a:lnTo>
                  <a:lnTo>
                    <a:pt x="30" y="9"/>
                  </a:lnTo>
                  <a:lnTo>
                    <a:pt x="28" y="6"/>
                  </a:lnTo>
                  <a:lnTo>
                    <a:pt x="4" y="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0" name="Freeform 440"/>
            <p:cNvSpPr>
              <a:spLocks/>
            </p:cNvSpPr>
            <p:nvPr/>
          </p:nvSpPr>
          <p:spPr bwMode="auto">
            <a:xfrm>
              <a:off x="1854" y="1423"/>
              <a:ext cx="41" cy="19"/>
            </a:xfrm>
            <a:custGeom>
              <a:avLst/>
              <a:gdLst>
                <a:gd name="T0" fmla="*/ 0 w 83"/>
                <a:gd name="T1" fmla="*/ 0 h 37"/>
                <a:gd name="T2" fmla="*/ 0 w 83"/>
                <a:gd name="T3" fmla="*/ 1 h 37"/>
                <a:gd name="T4" fmla="*/ 0 w 83"/>
                <a:gd name="T5" fmla="*/ 1 h 37"/>
                <a:gd name="T6" fmla="*/ 0 w 83"/>
                <a:gd name="T7" fmla="*/ 1 h 37"/>
                <a:gd name="T8" fmla="*/ 0 w 83"/>
                <a:gd name="T9" fmla="*/ 1 h 37"/>
                <a:gd name="T10" fmla="*/ 0 w 83"/>
                <a:gd name="T11" fmla="*/ 1 h 37"/>
                <a:gd name="T12" fmla="*/ 0 w 83"/>
                <a:gd name="T13" fmla="*/ 1 h 37"/>
                <a:gd name="T14" fmla="*/ 0 w 83"/>
                <a:gd name="T15" fmla="*/ 1 h 37"/>
                <a:gd name="T16" fmla="*/ 0 w 83"/>
                <a:gd name="T17" fmla="*/ 1 h 37"/>
                <a:gd name="T18" fmla="*/ 0 w 83"/>
                <a:gd name="T19" fmla="*/ 1 h 37"/>
                <a:gd name="T20" fmla="*/ 0 w 83"/>
                <a:gd name="T21" fmla="*/ 1 h 37"/>
                <a:gd name="T22" fmla="*/ 0 w 83"/>
                <a:gd name="T23" fmla="*/ 1 h 37"/>
                <a:gd name="T24" fmla="*/ 0 w 83"/>
                <a:gd name="T25" fmla="*/ 1 h 37"/>
                <a:gd name="T26" fmla="*/ 0 w 83"/>
                <a:gd name="T27" fmla="*/ 1 h 37"/>
                <a:gd name="T28" fmla="*/ 0 w 83"/>
                <a:gd name="T29" fmla="*/ 1 h 37"/>
                <a:gd name="T30" fmla="*/ 0 w 83"/>
                <a:gd name="T31" fmla="*/ 1 h 37"/>
                <a:gd name="T32" fmla="*/ 0 w 83"/>
                <a:gd name="T33" fmla="*/ 1 h 37"/>
                <a:gd name="T34" fmla="*/ 0 w 83"/>
                <a:gd name="T35" fmla="*/ 1 h 37"/>
                <a:gd name="T36" fmla="*/ 0 w 83"/>
                <a:gd name="T37" fmla="*/ 1 h 37"/>
                <a:gd name="T38" fmla="*/ 0 w 83"/>
                <a:gd name="T39" fmla="*/ 1 h 37"/>
                <a:gd name="T40" fmla="*/ 0 w 83"/>
                <a:gd name="T41" fmla="*/ 1 h 37"/>
                <a:gd name="T42" fmla="*/ 0 w 83"/>
                <a:gd name="T43" fmla="*/ 1 h 37"/>
                <a:gd name="T44" fmla="*/ 0 w 83"/>
                <a:gd name="T45" fmla="*/ 1 h 37"/>
                <a:gd name="T46" fmla="*/ 0 w 83"/>
                <a:gd name="T47" fmla="*/ 1 h 37"/>
                <a:gd name="T48" fmla="*/ 0 w 83"/>
                <a:gd name="T49" fmla="*/ 1 h 37"/>
                <a:gd name="T50" fmla="*/ 0 w 83"/>
                <a:gd name="T51" fmla="*/ 1 h 37"/>
                <a:gd name="T52" fmla="*/ 0 w 83"/>
                <a:gd name="T53" fmla="*/ 1 h 37"/>
                <a:gd name="T54" fmla="*/ 0 w 83"/>
                <a:gd name="T55" fmla="*/ 0 h 3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3"/>
                <a:gd name="T85" fmla="*/ 0 h 37"/>
                <a:gd name="T86" fmla="*/ 83 w 83"/>
                <a:gd name="T87" fmla="*/ 37 h 3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3" h="37">
                  <a:moveTo>
                    <a:pt x="3" y="0"/>
                  </a:moveTo>
                  <a:lnTo>
                    <a:pt x="3" y="8"/>
                  </a:lnTo>
                  <a:lnTo>
                    <a:pt x="0" y="8"/>
                  </a:lnTo>
                  <a:lnTo>
                    <a:pt x="2" y="11"/>
                  </a:lnTo>
                  <a:lnTo>
                    <a:pt x="13" y="11"/>
                  </a:lnTo>
                  <a:lnTo>
                    <a:pt x="18" y="19"/>
                  </a:lnTo>
                  <a:lnTo>
                    <a:pt x="18" y="20"/>
                  </a:lnTo>
                  <a:lnTo>
                    <a:pt x="21" y="20"/>
                  </a:lnTo>
                  <a:lnTo>
                    <a:pt x="29" y="31"/>
                  </a:lnTo>
                  <a:lnTo>
                    <a:pt x="45" y="31"/>
                  </a:lnTo>
                  <a:lnTo>
                    <a:pt x="49" y="37"/>
                  </a:lnTo>
                  <a:lnTo>
                    <a:pt x="83" y="36"/>
                  </a:lnTo>
                  <a:lnTo>
                    <a:pt x="81" y="35"/>
                  </a:lnTo>
                  <a:lnTo>
                    <a:pt x="60" y="35"/>
                  </a:lnTo>
                  <a:lnTo>
                    <a:pt x="57" y="29"/>
                  </a:lnTo>
                  <a:lnTo>
                    <a:pt x="60" y="29"/>
                  </a:lnTo>
                  <a:lnTo>
                    <a:pt x="60" y="27"/>
                  </a:lnTo>
                  <a:lnTo>
                    <a:pt x="38" y="27"/>
                  </a:lnTo>
                  <a:lnTo>
                    <a:pt x="34" y="20"/>
                  </a:lnTo>
                  <a:lnTo>
                    <a:pt x="46" y="20"/>
                  </a:lnTo>
                  <a:lnTo>
                    <a:pt x="46" y="18"/>
                  </a:lnTo>
                  <a:lnTo>
                    <a:pt x="30" y="18"/>
                  </a:lnTo>
                  <a:lnTo>
                    <a:pt x="26" y="11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7" y="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1" name="Freeform 441"/>
            <p:cNvSpPr>
              <a:spLocks/>
            </p:cNvSpPr>
            <p:nvPr/>
          </p:nvSpPr>
          <p:spPr bwMode="auto">
            <a:xfrm>
              <a:off x="1868" y="1423"/>
              <a:ext cx="51" cy="15"/>
            </a:xfrm>
            <a:custGeom>
              <a:avLst/>
              <a:gdLst>
                <a:gd name="T0" fmla="*/ 0 w 103"/>
                <a:gd name="T1" fmla="*/ 0 h 30"/>
                <a:gd name="T2" fmla="*/ 0 w 103"/>
                <a:gd name="T3" fmla="*/ 1 h 30"/>
                <a:gd name="T4" fmla="*/ 0 w 103"/>
                <a:gd name="T5" fmla="*/ 1 h 30"/>
                <a:gd name="T6" fmla="*/ 0 w 103"/>
                <a:gd name="T7" fmla="*/ 1 h 30"/>
                <a:gd name="T8" fmla="*/ 0 w 103"/>
                <a:gd name="T9" fmla="*/ 1 h 30"/>
                <a:gd name="T10" fmla="*/ 0 w 103"/>
                <a:gd name="T11" fmla="*/ 1 h 30"/>
                <a:gd name="T12" fmla="*/ 0 w 103"/>
                <a:gd name="T13" fmla="*/ 1 h 30"/>
                <a:gd name="T14" fmla="*/ 0 w 103"/>
                <a:gd name="T15" fmla="*/ 1 h 30"/>
                <a:gd name="T16" fmla="*/ 0 w 103"/>
                <a:gd name="T17" fmla="*/ 1 h 30"/>
                <a:gd name="T18" fmla="*/ 0 w 103"/>
                <a:gd name="T19" fmla="*/ 1 h 30"/>
                <a:gd name="T20" fmla="*/ 0 w 103"/>
                <a:gd name="T21" fmla="*/ 1 h 30"/>
                <a:gd name="T22" fmla="*/ 0 w 103"/>
                <a:gd name="T23" fmla="*/ 1 h 30"/>
                <a:gd name="T24" fmla="*/ 0 w 103"/>
                <a:gd name="T25" fmla="*/ 1 h 30"/>
                <a:gd name="T26" fmla="*/ 0 w 103"/>
                <a:gd name="T27" fmla="*/ 1 h 30"/>
                <a:gd name="T28" fmla="*/ 0 w 103"/>
                <a:gd name="T29" fmla="*/ 1 h 30"/>
                <a:gd name="T30" fmla="*/ 0 w 103"/>
                <a:gd name="T31" fmla="*/ 1 h 30"/>
                <a:gd name="T32" fmla="*/ 0 w 103"/>
                <a:gd name="T33" fmla="*/ 1 h 30"/>
                <a:gd name="T34" fmla="*/ 0 w 103"/>
                <a:gd name="T35" fmla="*/ 1 h 30"/>
                <a:gd name="T36" fmla="*/ 0 w 103"/>
                <a:gd name="T37" fmla="*/ 1 h 30"/>
                <a:gd name="T38" fmla="*/ 0 w 103"/>
                <a:gd name="T39" fmla="*/ 1 h 30"/>
                <a:gd name="T40" fmla="*/ 0 w 103"/>
                <a:gd name="T41" fmla="*/ 1 h 30"/>
                <a:gd name="T42" fmla="*/ 0 w 103"/>
                <a:gd name="T43" fmla="*/ 1 h 30"/>
                <a:gd name="T44" fmla="*/ 0 w 103"/>
                <a:gd name="T45" fmla="*/ 0 h 30"/>
                <a:gd name="T46" fmla="*/ 0 w 103"/>
                <a:gd name="T47" fmla="*/ 1 h 30"/>
                <a:gd name="T48" fmla="*/ 0 w 103"/>
                <a:gd name="T49" fmla="*/ 1 h 30"/>
                <a:gd name="T50" fmla="*/ 0 w 103"/>
                <a:gd name="T51" fmla="*/ 0 h 3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3"/>
                <a:gd name="T79" fmla="*/ 0 h 30"/>
                <a:gd name="T80" fmla="*/ 103 w 103"/>
                <a:gd name="T81" fmla="*/ 30 h 3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3" h="30">
                  <a:moveTo>
                    <a:pt x="3" y="0"/>
                  </a:moveTo>
                  <a:lnTo>
                    <a:pt x="5" y="9"/>
                  </a:lnTo>
                  <a:lnTo>
                    <a:pt x="0" y="9"/>
                  </a:lnTo>
                  <a:lnTo>
                    <a:pt x="1" y="11"/>
                  </a:lnTo>
                  <a:lnTo>
                    <a:pt x="17" y="11"/>
                  </a:lnTo>
                  <a:lnTo>
                    <a:pt x="22" y="19"/>
                  </a:lnTo>
                  <a:lnTo>
                    <a:pt x="17" y="19"/>
                  </a:lnTo>
                  <a:lnTo>
                    <a:pt x="19" y="20"/>
                  </a:lnTo>
                  <a:lnTo>
                    <a:pt x="30" y="21"/>
                  </a:lnTo>
                  <a:lnTo>
                    <a:pt x="35" y="26"/>
                  </a:lnTo>
                  <a:lnTo>
                    <a:pt x="33" y="30"/>
                  </a:lnTo>
                  <a:lnTo>
                    <a:pt x="103" y="29"/>
                  </a:lnTo>
                  <a:lnTo>
                    <a:pt x="103" y="26"/>
                  </a:lnTo>
                  <a:lnTo>
                    <a:pt x="43" y="28"/>
                  </a:lnTo>
                  <a:lnTo>
                    <a:pt x="36" y="20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31" y="19"/>
                  </a:lnTo>
                  <a:lnTo>
                    <a:pt x="24" y="11"/>
                  </a:lnTo>
                  <a:lnTo>
                    <a:pt x="87" y="9"/>
                  </a:lnTo>
                  <a:lnTo>
                    <a:pt x="87" y="8"/>
                  </a:lnTo>
                  <a:lnTo>
                    <a:pt x="44" y="8"/>
                  </a:lnTo>
                  <a:lnTo>
                    <a:pt x="39" y="0"/>
                  </a:lnTo>
                  <a:lnTo>
                    <a:pt x="41" y="8"/>
                  </a:lnTo>
                  <a:lnTo>
                    <a:pt x="6" y="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2" name="Freeform 442"/>
            <p:cNvSpPr>
              <a:spLocks/>
            </p:cNvSpPr>
            <p:nvPr/>
          </p:nvSpPr>
          <p:spPr bwMode="auto">
            <a:xfrm>
              <a:off x="1862" y="1442"/>
              <a:ext cx="27" cy="10"/>
            </a:xfrm>
            <a:custGeom>
              <a:avLst/>
              <a:gdLst>
                <a:gd name="T0" fmla="*/ 0 w 56"/>
                <a:gd name="T1" fmla="*/ 0 h 20"/>
                <a:gd name="T2" fmla="*/ 0 w 56"/>
                <a:gd name="T3" fmla="*/ 1 h 20"/>
                <a:gd name="T4" fmla="*/ 0 w 56"/>
                <a:gd name="T5" fmla="*/ 1 h 20"/>
                <a:gd name="T6" fmla="*/ 0 w 56"/>
                <a:gd name="T7" fmla="*/ 1 h 20"/>
                <a:gd name="T8" fmla="*/ 0 w 56"/>
                <a:gd name="T9" fmla="*/ 1 h 20"/>
                <a:gd name="T10" fmla="*/ 0 w 56"/>
                <a:gd name="T11" fmla="*/ 0 h 20"/>
                <a:gd name="T12" fmla="*/ 0 w 56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"/>
                <a:gd name="T22" fmla="*/ 0 h 20"/>
                <a:gd name="T23" fmla="*/ 56 w 56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" h="20">
                  <a:moveTo>
                    <a:pt x="0" y="0"/>
                  </a:moveTo>
                  <a:lnTo>
                    <a:pt x="14" y="20"/>
                  </a:lnTo>
                  <a:lnTo>
                    <a:pt x="56" y="20"/>
                  </a:lnTo>
                  <a:lnTo>
                    <a:pt x="49" y="6"/>
                  </a:lnTo>
                  <a:lnTo>
                    <a:pt x="13" y="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3" name="Freeform 443"/>
            <p:cNvSpPr>
              <a:spLocks/>
            </p:cNvSpPr>
            <p:nvPr/>
          </p:nvSpPr>
          <p:spPr bwMode="auto">
            <a:xfrm>
              <a:off x="1886" y="1440"/>
              <a:ext cx="46" cy="11"/>
            </a:xfrm>
            <a:custGeom>
              <a:avLst/>
              <a:gdLst>
                <a:gd name="T0" fmla="*/ 0 w 92"/>
                <a:gd name="T1" fmla="*/ 0 h 23"/>
                <a:gd name="T2" fmla="*/ 1 w 92"/>
                <a:gd name="T3" fmla="*/ 0 h 23"/>
                <a:gd name="T4" fmla="*/ 1 w 92"/>
                <a:gd name="T5" fmla="*/ 0 h 23"/>
                <a:gd name="T6" fmla="*/ 1 w 92"/>
                <a:gd name="T7" fmla="*/ 0 h 23"/>
                <a:gd name="T8" fmla="*/ 1 w 92"/>
                <a:gd name="T9" fmla="*/ 0 h 23"/>
                <a:gd name="T10" fmla="*/ 1 w 92"/>
                <a:gd name="T11" fmla="*/ 0 h 23"/>
                <a:gd name="T12" fmla="*/ 1 w 92"/>
                <a:gd name="T13" fmla="*/ 0 h 23"/>
                <a:gd name="T14" fmla="*/ 1 w 92"/>
                <a:gd name="T15" fmla="*/ 0 h 23"/>
                <a:gd name="T16" fmla="*/ 1 w 92"/>
                <a:gd name="T17" fmla="*/ 0 h 23"/>
                <a:gd name="T18" fmla="*/ 1 w 92"/>
                <a:gd name="T19" fmla="*/ 0 h 23"/>
                <a:gd name="T20" fmla="*/ 1 w 92"/>
                <a:gd name="T21" fmla="*/ 0 h 23"/>
                <a:gd name="T22" fmla="*/ 0 w 92"/>
                <a:gd name="T23" fmla="*/ 0 h 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2"/>
                <a:gd name="T37" fmla="*/ 0 h 23"/>
                <a:gd name="T38" fmla="*/ 92 w 92"/>
                <a:gd name="T39" fmla="*/ 23 h 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2" h="23">
                  <a:moveTo>
                    <a:pt x="0" y="4"/>
                  </a:moveTo>
                  <a:lnTo>
                    <a:pt x="5" y="14"/>
                  </a:lnTo>
                  <a:lnTo>
                    <a:pt x="34" y="14"/>
                  </a:lnTo>
                  <a:lnTo>
                    <a:pt x="40" y="23"/>
                  </a:lnTo>
                  <a:lnTo>
                    <a:pt x="92" y="22"/>
                  </a:lnTo>
                  <a:lnTo>
                    <a:pt x="81" y="8"/>
                  </a:lnTo>
                  <a:lnTo>
                    <a:pt x="48" y="8"/>
                  </a:lnTo>
                  <a:lnTo>
                    <a:pt x="41" y="3"/>
                  </a:lnTo>
                  <a:lnTo>
                    <a:pt x="75" y="3"/>
                  </a:lnTo>
                  <a:lnTo>
                    <a:pt x="73" y="0"/>
                  </a:lnTo>
                  <a:lnTo>
                    <a:pt x="5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4" name="Freeform 444"/>
            <p:cNvSpPr>
              <a:spLocks/>
            </p:cNvSpPr>
            <p:nvPr/>
          </p:nvSpPr>
          <p:spPr bwMode="auto">
            <a:xfrm>
              <a:off x="1748" y="1444"/>
              <a:ext cx="128" cy="10"/>
            </a:xfrm>
            <a:custGeom>
              <a:avLst/>
              <a:gdLst>
                <a:gd name="T0" fmla="*/ 1 w 255"/>
                <a:gd name="T1" fmla="*/ 1 h 18"/>
                <a:gd name="T2" fmla="*/ 0 w 255"/>
                <a:gd name="T3" fmla="*/ 1 h 18"/>
                <a:gd name="T4" fmla="*/ 1 w 255"/>
                <a:gd name="T5" fmla="*/ 0 h 18"/>
                <a:gd name="T6" fmla="*/ 1 w 255"/>
                <a:gd name="T7" fmla="*/ 1 h 18"/>
                <a:gd name="T8" fmla="*/ 1 w 255"/>
                <a:gd name="T9" fmla="*/ 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5"/>
                <a:gd name="T16" fmla="*/ 0 h 18"/>
                <a:gd name="T17" fmla="*/ 255 w 255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5" h="18">
                  <a:moveTo>
                    <a:pt x="6" y="18"/>
                  </a:moveTo>
                  <a:lnTo>
                    <a:pt x="0" y="4"/>
                  </a:lnTo>
                  <a:lnTo>
                    <a:pt x="232" y="0"/>
                  </a:lnTo>
                  <a:lnTo>
                    <a:pt x="255" y="14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5" name="Freeform 445"/>
            <p:cNvSpPr>
              <a:spLocks/>
            </p:cNvSpPr>
            <p:nvPr/>
          </p:nvSpPr>
          <p:spPr bwMode="auto">
            <a:xfrm>
              <a:off x="1919" y="1422"/>
              <a:ext cx="56" cy="14"/>
            </a:xfrm>
            <a:custGeom>
              <a:avLst/>
              <a:gdLst>
                <a:gd name="T0" fmla="*/ 0 w 113"/>
                <a:gd name="T1" fmla="*/ 0 h 29"/>
                <a:gd name="T2" fmla="*/ 0 w 113"/>
                <a:gd name="T3" fmla="*/ 0 h 29"/>
                <a:gd name="T4" fmla="*/ 0 w 113"/>
                <a:gd name="T5" fmla="*/ 0 h 29"/>
                <a:gd name="T6" fmla="*/ 0 w 113"/>
                <a:gd name="T7" fmla="*/ 0 h 29"/>
                <a:gd name="T8" fmla="*/ 0 w 113"/>
                <a:gd name="T9" fmla="*/ 0 h 29"/>
                <a:gd name="T10" fmla="*/ 0 w 113"/>
                <a:gd name="T11" fmla="*/ 0 h 29"/>
                <a:gd name="T12" fmla="*/ 0 w 113"/>
                <a:gd name="T13" fmla="*/ 0 h 29"/>
                <a:gd name="T14" fmla="*/ 0 w 113"/>
                <a:gd name="T15" fmla="*/ 0 h 29"/>
                <a:gd name="T16" fmla="*/ 0 w 113"/>
                <a:gd name="T17" fmla="*/ 0 h 29"/>
                <a:gd name="T18" fmla="*/ 0 w 113"/>
                <a:gd name="T19" fmla="*/ 0 h 29"/>
                <a:gd name="T20" fmla="*/ 0 w 113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3"/>
                <a:gd name="T34" fmla="*/ 0 h 29"/>
                <a:gd name="T35" fmla="*/ 113 w 113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3" h="29">
                  <a:moveTo>
                    <a:pt x="8" y="0"/>
                  </a:moveTo>
                  <a:lnTo>
                    <a:pt x="0" y="8"/>
                  </a:lnTo>
                  <a:lnTo>
                    <a:pt x="19" y="29"/>
                  </a:lnTo>
                  <a:lnTo>
                    <a:pt x="113" y="27"/>
                  </a:lnTo>
                  <a:lnTo>
                    <a:pt x="102" y="16"/>
                  </a:lnTo>
                  <a:lnTo>
                    <a:pt x="22" y="17"/>
                  </a:lnTo>
                  <a:lnTo>
                    <a:pt x="14" y="9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13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6" name="Freeform 446"/>
            <p:cNvSpPr>
              <a:spLocks/>
            </p:cNvSpPr>
            <p:nvPr/>
          </p:nvSpPr>
          <p:spPr bwMode="auto">
            <a:xfrm>
              <a:off x="1934" y="142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0 w 30"/>
                <a:gd name="T13" fmla="*/ 1 h 29"/>
                <a:gd name="T14" fmla="*/ 1 w 30"/>
                <a:gd name="T15" fmla="*/ 0 h 29"/>
                <a:gd name="T16" fmla="*/ 1 w 30"/>
                <a:gd name="T17" fmla="*/ 1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9"/>
                <a:gd name="T29" fmla="*/ 30 w 30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9">
                  <a:moveTo>
                    <a:pt x="13" y="8"/>
                  </a:moveTo>
                  <a:lnTo>
                    <a:pt x="28" y="8"/>
                  </a:lnTo>
                  <a:lnTo>
                    <a:pt x="30" y="11"/>
                  </a:lnTo>
                  <a:lnTo>
                    <a:pt x="14" y="11"/>
                  </a:lnTo>
                  <a:lnTo>
                    <a:pt x="20" y="19"/>
                  </a:lnTo>
                  <a:lnTo>
                    <a:pt x="17" y="29"/>
                  </a:lnTo>
                  <a:lnTo>
                    <a:pt x="0" y="10"/>
                  </a:lnTo>
                  <a:lnTo>
                    <a:pt x="6" y="0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7" name="Freeform 447"/>
            <p:cNvSpPr>
              <a:spLocks/>
            </p:cNvSpPr>
            <p:nvPr/>
          </p:nvSpPr>
          <p:spPr bwMode="auto">
            <a:xfrm>
              <a:off x="1949" y="1421"/>
              <a:ext cx="16" cy="15"/>
            </a:xfrm>
            <a:custGeom>
              <a:avLst/>
              <a:gdLst>
                <a:gd name="T0" fmla="*/ 1 w 32"/>
                <a:gd name="T1" fmla="*/ 1 h 29"/>
                <a:gd name="T2" fmla="*/ 1 w 32"/>
                <a:gd name="T3" fmla="*/ 1 h 29"/>
                <a:gd name="T4" fmla="*/ 1 w 32"/>
                <a:gd name="T5" fmla="*/ 1 h 29"/>
                <a:gd name="T6" fmla="*/ 1 w 32"/>
                <a:gd name="T7" fmla="*/ 1 h 29"/>
                <a:gd name="T8" fmla="*/ 1 w 32"/>
                <a:gd name="T9" fmla="*/ 1 h 29"/>
                <a:gd name="T10" fmla="*/ 1 w 32"/>
                <a:gd name="T11" fmla="*/ 1 h 29"/>
                <a:gd name="T12" fmla="*/ 0 w 32"/>
                <a:gd name="T13" fmla="*/ 1 h 29"/>
                <a:gd name="T14" fmla="*/ 1 w 32"/>
                <a:gd name="T15" fmla="*/ 0 h 29"/>
                <a:gd name="T16" fmla="*/ 1 w 32"/>
                <a:gd name="T17" fmla="*/ 1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29"/>
                <a:gd name="T29" fmla="*/ 32 w 3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29">
                  <a:moveTo>
                    <a:pt x="15" y="8"/>
                  </a:moveTo>
                  <a:lnTo>
                    <a:pt x="32" y="8"/>
                  </a:lnTo>
                  <a:lnTo>
                    <a:pt x="32" y="10"/>
                  </a:lnTo>
                  <a:lnTo>
                    <a:pt x="16" y="11"/>
                  </a:lnTo>
                  <a:lnTo>
                    <a:pt x="24" y="18"/>
                  </a:lnTo>
                  <a:lnTo>
                    <a:pt x="19" y="29"/>
                  </a:lnTo>
                  <a:lnTo>
                    <a:pt x="0" y="8"/>
                  </a:lnTo>
                  <a:lnTo>
                    <a:pt x="8" y="0"/>
                  </a:lnTo>
                  <a:lnTo>
                    <a:pt x="15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8" name="Freeform 448"/>
            <p:cNvSpPr>
              <a:spLocks/>
            </p:cNvSpPr>
            <p:nvPr/>
          </p:nvSpPr>
          <p:spPr bwMode="auto">
            <a:xfrm>
              <a:off x="1937" y="1436"/>
              <a:ext cx="51" cy="14"/>
            </a:xfrm>
            <a:custGeom>
              <a:avLst/>
              <a:gdLst>
                <a:gd name="T0" fmla="*/ 1 w 101"/>
                <a:gd name="T1" fmla="*/ 0 h 28"/>
                <a:gd name="T2" fmla="*/ 1 w 101"/>
                <a:gd name="T3" fmla="*/ 1 h 28"/>
                <a:gd name="T4" fmla="*/ 1 w 101"/>
                <a:gd name="T5" fmla="*/ 1 h 28"/>
                <a:gd name="T6" fmla="*/ 1 w 101"/>
                <a:gd name="T7" fmla="*/ 1 h 28"/>
                <a:gd name="T8" fmla="*/ 1 w 101"/>
                <a:gd name="T9" fmla="*/ 1 h 28"/>
                <a:gd name="T10" fmla="*/ 1 w 101"/>
                <a:gd name="T11" fmla="*/ 1 h 28"/>
                <a:gd name="T12" fmla="*/ 0 w 101"/>
                <a:gd name="T13" fmla="*/ 1 h 28"/>
                <a:gd name="T14" fmla="*/ 1 w 101"/>
                <a:gd name="T15" fmla="*/ 1 h 28"/>
                <a:gd name="T16" fmla="*/ 1 w 101"/>
                <a:gd name="T17" fmla="*/ 1 h 28"/>
                <a:gd name="T18" fmla="*/ 1 w 101"/>
                <a:gd name="T19" fmla="*/ 1 h 28"/>
                <a:gd name="T20" fmla="*/ 1 w 101"/>
                <a:gd name="T21" fmla="*/ 1 h 28"/>
                <a:gd name="T22" fmla="*/ 1 w 101"/>
                <a:gd name="T23" fmla="*/ 1 h 28"/>
                <a:gd name="T24" fmla="*/ 1 w 101"/>
                <a:gd name="T25" fmla="*/ 1 h 28"/>
                <a:gd name="T26" fmla="*/ 1 w 101"/>
                <a:gd name="T27" fmla="*/ 1 h 28"/>
                <a:gd name="T28" fmla="*/ 1 w 101"/>
                <a:gd name="T29" fmla="*/ 1 h 28"/>
                <a:gd name="T30" fmla="*/ 1 w 101"/>
                <a:gd name="T31" fmla="*/ 1 h 28"/>
                <a:gd name="T32" fmla="*/ 1 w 101"/>
                <a:gd name="T33" fmla="*/ 1 h 28"/>
                <a:gd name="T34" fmla="*/ 1 w 101"/>
                <a:gd name="T35" fmla="*/ 1 h 28"/>
                <a:gd name="T36" fmla="*/ 1 w 101"/>
                <a:gd name="T37" fmla="*/ 1 h 28"/>
                <a:gd name="T38" fmla="*/ 1 w 101"/>
                <a:gd name="T39" fmla="*/ 0 h 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1"/>
                <a:gd name="T61" fmla="*/ 0 h 28"/>
                <a:gd name="T62" fmla="*/ 101 w 101"/>
                <a:gd name="T63" fmla="*/ 28 h 2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1" h="28">
                  <a:moveTo>
                    <a:pt x="25" y="0"/>
                  </a:moveTo>
                  <a:lnTo>
                    <a:pt x="20" y="8"/>
                  </a:lnTo>
                  <a:lnTo>
                    <a:pt x="25" y="8"/>
                  </a:lnTo>
                  <a:lnTo>
                    <a:pt x="31" y="13"/>
                  </a:lnTo>
                  <a:lnTo>
                    <a:pt x="9" y="13"/>
                  </a:lnTo>
                  <a:lnTo>
                    <a:pt x="4" y="8"/>
                  </a:lnTo>
                  <a:lnTo>
                    <a:pt x="0" y="20"/>
                  </a:lnTo>
                  <a:lnTo>
                    <a:pt x="8" y="28"/>
                  </a:lnTo>
                  <a:lnTo>
                    <a:pt x="101" y="26"/>
                  </a:lnTo>
                  <a:lnTo>
                    <a:pt x="92" y="12"/>
                  </a:lnTo>
                  <a:lnTo>
                    <a:pt x="74" y="12"/>
                  </a:lnTo>
                  <a:lnTo>
                    <a:pt x="69" y="6"/>
                  </a:lnTo>
                  <a:lnTo>
                    <a:pt x="65" y="16"/>
                  </a:lnTo>
                  <a:lnTo>
                    <a:pt x="63" y="13"/>
                  </a:lnTo>
                  <a:lnTo>
                    <a:pt x="41" y="13"/>
                  </a:lnTo>
                  <a:lnTo>
                    <a:pt x="34" y="8"/>
                  </a:lnTo>
                  <a:lnTo>
                    <a:pt x="52" y="8"/>
                  </a:lnTo>
                  <a:lnTo>
                    <a:pt x="52" y="5"/>
                  </a:lnTo>
                  <a:lnTo>
                    <a:pt x="31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9" name="Freeform 449"/>
            <p:cNvSpPr>
              <a:spLocks/>
            </p:cNvSpPr>
            <p:nvPr/>
          </p:nvSpPr>
          <p:spPr bwMode="auto">
            <a:xfrm>
              <a:off x="1972" y="1421"/>
              <a:ext cx="89" cy="29"/>
            </a:xfrm>
            <a:custGeom>
              <a:avLst/>
              <a:gdLst>
                <a:gd name="T0" fmla="*/ 1 w 177"/>
                <a:gd name="T1" fmla="*/ 0 h 58"/>
                <a:gd name="T2" fmla="*/ 1 w 177"/>
                <a:gd name="T3" fmla="*/ 1 h 58"/>
                <a:gd name="T4" fmla="*/ 1 w 177"/>
                <a:gd name="T5" fmla="*/ 1 h 58"/>
                <a:gd name="T6" fmla="*/ 1 w 177"/>
                <a:gd name="T7" fmla="*/ 1 h 58"/>
                <a:gd name="T8" fmla="*/ 1 w 177"/>
                <a:gd name="T9" fmla="*/ 1 h 58"/>
                <a:gd name="T10" fmla="*/ 1 w 177"/>
                <a:gd name="T11" fmla="*/ 1 h 58"/>
                <a:gd name="T12" fmla="*/ 1 w 177"/>
                <a:gd name="T13" fmla="*/ 1 h 58"/>
                <a:gd name="T14" fmla="*/ 1 w 177"/>
                <a:gd name="T15" fmla="*/ 1 h 58"/>
                <a:gd name="T16" fmla="*/ 1 w 177"/>
                <a:gd name="T17" fmla="*/ 1 h 58"/>
                <a:gd name="T18" fmla="*/ 1 w 177"/>
                <a:gd name="T19" fmla="*/ 1 h 58"/>
                <a:gd name="T20" fmla="*/ 1 w 177"/>
                <a:gd name="T21" fmla="*/ 1 h 58"/>
                <a:gd name="T22" fmla="*/ 1 w 177"/>
                <a:gd name="T23" fmla="*/ 1 h 58"/>
                <a:gd name="T24" fmla="*/ 1 w 177"/>
                <a:gd name="T25" fmla="*/ 1 h 58"/>
                <a:gd name="T26" fmla="*/ 1 w 177"/>
                <a:gd name="T27" fmla="*/ 1 h 58"/>
                <a:gd name="T28" fmla="*/ 1 w 177"/>
                <a:gd name="T29" fmla="*/ 1 h 58"/>
                <a:gd name="T30" fmla="*/ 1 w 177"/>
                <a:gd name="T31" fmla="*/ 1 h 58"/>
                <a:gd name="T32" fmla="*/ 1 w 177"/>
                <a:gd name="T33" fmla="*/ 1 h 58"/>
                <a:gd name="T34" fmla="*/ 1 w 177"/>
                <a:gd name="T35" fmla="*/ 1 h 58"/>
                <a:gd name="T36" fmla="*/ 1 w 177"/>
                <a:gd name="T37" fmla="*/ 1 h 58"/>
                <a:gd name="T38" fmla="*/ 1 w 177"/>
                <a:gd name="T39" fmla="*/ 1 h 58"/>
                <a:gd name="T40" fmla="*/ 1 w 177"/>
                <a:gd name="T41" fmla="*/ 1 h 58"/>
                <a:gd name="T42" fmla="*/ 0 w 177"/>
                <a:gd name="T43" fmla="*/ 1 h 58"/>
                <a:gd name="T44" fmla="*/ 1 w 177"/>
                <a:gd name="T45" fmla="*/ 0 h 5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77"/>
                <a:gd name="T70" fmla="*/ 0 h 58"/>
                <a:gd name="T71" fmla="*/ 177 w 177"/>
                <a:gd name="T72" fmla="*/ 58 h 5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77" h="58">
                  <a:moveTo>
                    <a:pt x="3" y="0"/>
                  </a:moveTo>
                  <a:lnTo>
                    <a:pt x="11" y="9"/>
                  </a:lnTo>
                  <a:lnTo>
                    <a:pt x="27" y="8"/>
                  </a:lnTo>
                  <a:lnTo>
                    <a:pt x="28" y="11"/>
                  </a:lnTo>
                  <a:lnTo>
                    <a:pt x="13" y="11"/>
                  </a:lnTo>
                  <a:lnTo>
                    <a:pt x="19" y="19"/>
                  </a:lnTo>
                  <a:lnTo>
                    <a:pt x="36" y="17"/>
                  </a:lnTo>
                  <a:lnTo>
                    <a:pt x="40" y="20"/>
                  </a:lnTo>
                  <a:lnTo>
                    <a:pt x="21" y="21"/>
                  </a:lnTo>
                  <a:lnTo>
                    <a:pt x="28" y="28"/>
                  </a:lnTo>
                  <a:lnTo>
                    <a:pt x="46" y="28"/>
                  </a:lnTo>
                  <a:lnTo>
                    <a:pt x="49" y="29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55" y="36"/>
                  </a:lnTo>
                  <a:lnTo>
                    <a:pt x="59" y="37"/>
                  </a:lnTo>
                  <a:lnTo>
                    <a:pt x="38" y="38"/>
                  </a:lnTo>
                  <a:lnTo>
                    <a:pt x="46" y="44"/>
                  </a:lnTo>
                  <a:lnTo>
                    <a:pt x="162" y="42"/>
                  </a:lnTo>
                  <a:lnTo>
                    <a:pt x="177" y="56"/>
                  </a:lnTo>
                  <a:lnTo>
                    <a:pt x="44" y="58"/>
                  </a:lnTo>
                  <a:lnTo>
                    <a:pt x="0" y="1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0" name="Freeform 450"/>
            <p:cNvSpPr>
              <a:spLocks/>
            </p:cNvSpPr>
            <p:nvPr/>
          </p:nvSpPr>
          <p:spPr bwMode="auto">
            <a:xfrm>
              <a:off x="1988" y="1421"/>
              <a:ext cx="28" cy="18"/>
            </a:xfrm>
            <a:custGeom>
              <a:avLst/>
              <a:gdLst>
                <a:gd name="T0" fmla="*/ 1 w 55"/>
                <a:gd name="T1" fmla="*/ 0 h 37"/>
                <a:gd name="T2" fmla="*/ 0 w 55"/>
                <a:gd name="T3" fmla="*/ 0 h 37"/>
                <a:gd name="T4" fmla="*/ 1 w 55"/>
                <a:gd name="T5" fmla="*/ 0 h 37"/>
                <a:gd name="T6" fmla="*/ 1 w 55"/>
                <a:gd name="T7" fmla="*/ 0 h 37"/>
                <a:gd name="T8" fmla="*/ 1 w 55"/>
                <a:gd name="T9" fmla="*/ 0 h 37"/>
                <a:gd name="T10" fmla="*/ 1 w 55"/>
                <a:gd name="T11" fmla="*/ 0 h 37"/>
                <a:gd name="T12" fmla="*/ 1 w 55"/>
                <a:gd name="T13" fmla="*/ 0 h 37"/>
                <a:gd name="T14" fmla="*/ 1 w 55"/>
                <a:gd name="T15" fmla="*/ 0 h 37"/>
                <a:gd name="T16" fmla="*/ 1 w 55"/>
                <a:gd name="T17" fmla="*/ 0 h 37"/>
                <a:gd name="T18" fmla="*/ 1 w 55"/>
                <a:gd name="T19" fmla="*/ 0 h 37"/>
                <a:gd name="T20" fmla="*/ 1 w 55"/>
                <a:gd name="T21" fmla="*/ 0 h 37"/>
                <a:gd name="T22" fmla="*/ 1 w 55"/>
                <a:gd name="T23" fmla="*/ 0 h 37"/>
                <a:gd name="T24" fmla="*/ 1 w 55"/>
                <a:gd name="T25" fmla="*/ 0 h 37"/>
                <a:gd name="T26" fmla="*/ 1 w 55"/>
                <a:gd name="T27" fmla="*/ 0 h 37"/>
                <a:gd name="T28" fmla="*/ 1 w 55"/>
                <a:gd name="T29" fmla="*/ 0 h 37"/>
                <a:gd name="T30" fmla="*/ 1 w 55"/>
                <a:gd name="T31" fmla="*/ 0 h 37"/>
                <a:gd name="T32" fmla="*/ 1 w 55"/>
                <a:gd name="T33" fmla="*/ 0 h 37"/>
                <a:gd name="T34" fmla="*/ 1 w 55"/>
                <a:gd name="T35" fmla="*/ 0 h 37"/>
                <a:gd name="T36" fmla="*/ 1 w 55"/>
                <a:gd name="T37" fmla="*/ 0 h 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"/>
                <a:gd name="T58" fmla="*/ 0 h 37"/>
                <a:gd name="T59" fmla="*/ 55 w 55"/>
                <a:gd name="T60" fmla="*/ 37 h 3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" h="37">
                  <a:moveTo>
                    <a:pt x="1" y="0"/>
                  </a:moveTo>
                  <a:lnTo>
                    <a:pt x="0" y="8"/>
                  </a:lnTo>
                  <a:lnTo>
                    <a:pt x="31" y="37"/>
                  </a:lnTo>
                  <a:lnTo>
                    <a:pt x="55" y="37"/>
                  </a:lnTo>
                  <a:lnTo>
                    <a:pt x="52" y="34"/>
                  </a:lnTo>
                  <a:lnTo>
                    <a:pt x="33" y="34"/>
                  </a:lnTo>
                  <a:lnTo>
                    <a:pt x="28" y="29"/>
                  </a:lnTo>
                  <a:lnTo>
                    <a:pt x="46" y="29"/>
                  </a:lnTo>
                  <a:lnTo>
                    <a:pt x="44" y="28"/>
                  </a:lnTo>
                  <a:lnTo>
                    <a:pt x="27" y="28"/>
                  </a:lnTo>
                  <a:lnTo>
                    <a:pt x="19" y="20"/>
                  </a:lnTo>
                  <a:lnTo>
                    <a:pt x="34" y="20"/>
                  </a:lnTo>
                  <a:lnTo>
                    <a:pt x="33" y="17"/>
                  </a:lnTo>
                  <a:lnTo>
                    <a:pt x="15" y="17"/>
                  </a:lnTo>
                  <a:lnTo>
                    <a:pt x="8" y="9"/>
                  </a:lnTo>
                  <a:lnTo>
                    <a:pt x="27" y="9"/>
                  </a:lnTo>
                  <a:lnTo>
                    <a:pt x="25" y="8"/>
                  </a:lnTo>
                  <a:lnTo>
                    <a:pt x="6" y="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1" name="Freeform 451"/>
            <p:cNvSpPr>
              <a:spLocks/>
            </p:cNvSpPr>
            <p:nvPr/>
          </p:nvSpPr>
          <p:spPr bwMode="auto">
            <a:xfrm>
              <a:off x="2003" y="1420"/>
              <a:ext cx="28" cy="22"/>
            </a:xfrm>
            <a:custGeom>
              <a:avLst/>
              <a:gdLst>
                <a:gd name="T0" fmla="*/ 0 w 55"/>
                <a:gd name="T1" fmla="*/ 0 h 45"/>
                <a:gd name="T2" fmla="*/ 0 w 55"/>
                <a:gd name="T3" fmla="*/ 0 h 45"/>
                <a:gd name="T4" fmla="*/ 1 w 55"/>
                <a:gd name="T5" fmla="*/ 0 h 45"/>
                <a:gd name="T6" fmla="*/ 1 w 55"/>
                <a:gd name="T7" fmla="*/ 0 h 45"/>
                <a:gd name="T8" fmla="*/ 1 w 55"/>
                <a:gd name="T9" fmla="*/ 0 h 45"/>
                <a:gd name="T10" fmla="*/ 1 w 55"/>
                <a:gd name="T11" fmla="*/ 0 h 45"/>
                <a:gd name="T12" fmla="*/ 1 w 55"/>
                <a:gd name="T13" fmla="*/ 0 h 45"/>
                <a:gd name="T14" fmla="*/ 1 w 55"/>
                <a:gd name="T15" fmla="*/ 0 h 45"/>
                <a:gd name="T16" fmla="*/ 1 w 55"/>
                <a:gd name="T17" fmla="*/ 0 h 45"/>
                <a:gd name="T18" fmla="*/ 1 w 55"/>
                <a:gd name="T19" fmla="*/ 0 h 45"/>
                <a:gd name="T20" fmla="*/ 1 w 55"/>
                <a:gd name="T21" fmla="*/ 0 h 45"/>
                <a:gd name="T22" fmla="*/ 1 w 55"/>
                <a:gd name="T23" fmla="*/ 0 h 45"/>
                <a:gd name="T24" fmla="*/ 1 w 55"/>
                <a:gd name="T25" fmla="*/ 0 h 45"/>
                <a:gd name="T26" fmla="*/ 1 w 55"/>
                <a:gd name="T27" fmla="*/ 0 h 45"/>
                <a:gd name="T28" fmla="*/ 1 w 55"/>
                <a:gd name="T29" fmla="*/ 0 h 45"/>
                <a:gd name="T30" fmla="*/ 1 w 55"/>
                <a:gd name="T31" fmla="*/ 0 h 45"/>
                <a:gd name="T32" fmla="*/ 1 w 55"/>
                <a:gd name="T33" fmla="*/ 0 h 45"/>
                <a:gd name="T34" fmla="*/ 1 w 55"/>
                <a:gd name="T35" fmla="*/ 0 h 45"/>
                <a:gd name="T36" fmla="*/ 1 w 55"/>
                <a:gd name="T37" fmla="*/ 0 h 45"/>
                <a:gd name="T38" fmla="*/ 1 w 55"/>
                <a:gd name="T39" fmla="*/ 0 h 45"/>
                <a:gd name="T40" fmla="*/ 1 w 55"/>
                <a:gd name="T41" fmla="*/ 0 h 45"/>
                <a:gd name="T42" fmla="*/ 1 w 55"/>
                <a:gd name="T43" fmla="*/ 0 h 45"/>
                <a:gd name="T44" fmla="*/ 0 w 55"/>
                <a:gd name="T45" fmla="*/ 0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5"/>
                <a:gd name="T70" fmla="*/ 0 h 45"/>
                <a:gd name="T71" fmla="*/ 55 w 55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5" h="45">
                  <a:moveTo>
                    <a:pt x="0" y="0"/>
                  </a:moveTo>
                  <a:lnTo>
                    <a:pt x="0" y="9"/>
                  </a:lnTo>
                  <a:lnTo>
                    <a:pt x="33" y="38"/>
                  </a:lnTo>
                  <a:lnTo>
                    <a:pt x="38" y="38"/>
                  </a:lnTo>
                  <a:lnTo>
                    <a:pt x="49" y="45"/>
                  </a:lnTo>
                  <a:lnTo>
                    <a:pt x="55" y="45"/>
                  </a:lnTo>
                  <a:lnTo>
                    <a:pt x="44" y="38"/>
                  </a:lnTo>
                  <a:lnTo>
                    <a:pt x="55" y="38"/>
                  </a:lnTo>
                  <a:lnTo>
                    <a:pt x="54" y="35"/>
                  </a:lnTo>
                  <a:lnTo>
                    <a:pt x="41" y="35"/>
                  </a:lnTo>
                  <a:lnTo>
                    <a:pt x="33" y="30"/>
                  </a:lnTo>
                  <a:lnTo>
                    <a:pt x="46" y="29"/>
                  </a:lnTo>
                  <a:lnTo>
                    <a:pt x="44" y="27"/>
                  </a:lnTo>
                  <a:lnTo>
                    <a:pt x="31" y="27"/>
                  </a:lnTo>
                  <a:lnTo>
                    <a:pt x="22" y="21"/>
                  </a:lnTo>
                  <a:lnTo>
                    <a:pt x="35" y="21"/>
                  </a:lnTo>
                  <a:lnTo>
                    <a:pt x="30" y="17"/>
                  </a:lnTo>
                  <a:lnTo>
                    <a:pt x="17" y="17"/>
                  </a:lnTo>
                  <a:lnTo>
                    <a:pt x="11" y="10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8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2" name="Freeform 452"/>
            <p:cNvSpPr>
              <a:spLocks/>
            </p:cNvSpPr>
            <p:nvPr/>
          </p:nvSpPr>
          <p:spPr bwMode="auto">
            <a:xfrm>
              <a:off x="2017" y="1420"/>
              <a:ext cx="28" cy="22"/>
            </a:xfrm>
            <a:custGeom>
              <a:avLst/>
              <a:gdLst>
                <a:gd name="T0" fmla="*/ 0 w 55"/>
                <a:gd name="T1" fmla="*/ 0 h 43"/>
                <a:gd name="T2" fmla="*/ 0 w 55"/>
                <a:gd name="T3" fmla="*/ 1 h 43"/>
                <a:gd name="T4" fmla="*/ 1 w 55"/>
                <a:gd name="T5" fmla="*/ 1 h 43"/>
                <a:gd name="T6" fmla="*/ 1 w 55"/>
                <a:gd name="T7" fmla="*/ 1 h 43"/>
                <a:gd name="T8" fmla="*/ 1 w 55"/>
                <a:gd name="T9" fmla="*/ 1 h 43"/>
                <a:gd name="T10" fmla="*/ 1 w 55"/>
                <a:gd name="T11" fmla="*/ 1 h 43"/>
                <a:gd name="T12" fmla="*/ 1 w 55"/>
                <a:gd name="T13" fmla="*/ 1 h 43"/>
                <a:gd name="T14" fmla="*/ 1 w 55"/>
                <a:gd name="T15" fmla="*/ 1 h 43"/>
                <a:gd name="T16" fmla="*/ 1 w 55"/>
                <a:gd name="T17" fmla="*/ 1 h 43"/>
                <a:gd name="T18" fmla="*/ 1 w 55"/>
                <a:gd name="T19" fmla="*/ 1 h 43"/>
                <a:gd name="T20" fmla="*/ 1 w 55"/>
                <a:gd name="T21" fmla="*/ 1 h 43"/>
                <a:gd name="T22" fmla="*/ 1 w 55"/>
                <a:gd name="T23" fmla="*/ 1 h 43"/>
                <a:gd name="T24" fmla="*/ 1 w 55"/>
                <a:gd name="T25" fmla="*/ 1 h 43"/>
                <a:gd name="T26" fmla="*/ 1 w 55"/>
                <a:gd name="T27" fmla="*/ 1 h 43"/>
                <a:gd name="T28" fmla="*/ 1 w 55"/>
                <a:gd name="T29" fmla="*/ 1 h 43"/>
                <a:gd name="T30" fmla="*/ 1 w 55"/>
                <a:gd name="T31" fmla="*/ 1 h 43"/>
                <a:gd name="T32" fmla="*/ 1 w 55"/>
                <a:gd name="T33" fmla="*/ 1 h 43"/>
                <a:gd name="T34" fmla="*/ 1 w 55"/>
                <a:gd name="T35" fmla="*/ 1 h 43"/>
                <a:gd name="T36" fmla="*/ 1 w 55"/>
                <a:gd name="T37" fmla="*/ 1 h 43"/>
                <a:gd name="T38" fmla="*/ 1 w 55"/>
                <a:gd name="T39" fmla="*/ 1 h 43"/>
                <a:gd name="T40" fmla="*/ 0 w 55"/>
                <a:gd name="T41" fmla="*/ 0 h 4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"/>
                <a:gd name="T64" fmla="*/ 0 h 43"/>
                <a:gd name="T65" fmla="*/ 55 w 55"/>
                <a:gd name="T66" fmla="*/ 43 h 4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" h="43">
                  <a:moveTo>
                    <a:pt x="0" y="0"/>
                  </a:moveTo>
                  <a:lnTo>
                    <a:pt x="0" y="8"/>
                  </a:lnTo>
                  <a:lnTo>
                    <a:pt x="49" y="43"/>
                  </a:lnTo>
                  <a:lnTo>
                    <a:pt x="55" y="43"/>
                  </a:lnTo>
                  <a:lnTo>
                    <a:pt x="46" y="37"/>
                  </a:lnTo>
                  <a:lnTo>
                    <a:pt x="49" y="37"/>
                  </a:lnTo>
                  <a:lnTo>
                    <a:pt x="47" y="35"/>
                  </a:lnTo>
                  <a:lnTo>
                    <a:pt x="42" y="35"/>
                  </a:lnTo>
                  <a:lnTo>
                    <a:pt x="33" y="29"/>
                  </a:lnTo>
                  <a:lnTo>
                    <a:pt x="38" y="29"/>
                  </a:lnTo>
                  <a:lnTo>
                    <a:pt x="35" y="27"/>
                  </a:lnTo>
                  <a:lnTo>
                    <a:pt x="31" y="27"/>
                  </a:lnTo>
                  <a:lnTo>
                    <a:pt x="22" y="20"/>
                  </a:lnTo>
                  <a:lnTo>
                    <a:pt x="23" y="20"/>
                  </a:lnTo>
                  <a:lnTo>
                    <a:pt x="22" y="17"/>
                  </a:lnTo>
                  <a:lnTo>
                    <a:pt x="17" y="17"/>
                  </a:lnTo>
                  <a:lnTo>
                    <a:pt x="8" y="10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3" name="Freeform 453"/>
            <p:cNvSpPr>
              <a:spLocks/>
            </p:cNvSpPr>
            <p:nvPr/>
          </p:nvSpPr>
          <p:spPr bwMode="auto">
            <a:xfrm>
              <a:off x="2030" y="1424"/>
              <a:ext cx="2" cy="1"/>
            </a:xfrm>
            <a:custGeom>
              <a:avLst/>
              <a:gdLst>
                <a:gd name="T0" fmla="*/ 0 w 5"/>
                <a:gd name="T1" fmla="*/ 1 h 1"/>
                <a:gd name="T2" fmla="*/ 0 w 5"/>
                <a:gd name="T3" fmla="*/ 0 h 1"/>
                <a:gd name="T4" fmla="*/ 0 w 5"/>
                <a:gd name="T5" fmla="*/ 1 h 1"/>
                <a:gd name="T6" fmla="*/ 0 w 5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"/>
                <a:gd name="T14" fmla="*/ 5 w 5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">
                  <a:moveTo>
                    <a:pt x="5" y="1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4" name="Freeform 454"/>
            <p:cNvSpPr>
              <a:spLocks/>
            </p:cNvSpPr>
            <p:nvPr/>
          </p:nvSpPr>
          <p:spPr bwMode="auto">
            <a:xfrm>
              <a:off x="2035" y="1428"/>
              <a:ext cx="3" cy="1"/>
            </a:xfrm>
            <a:custGeom>
              <a:avLst/>
              <a:gdLst>
                <a:gd name="T0" fmla="*/ 1 w 6"/>
                <a:gd name="T1" fmla="*/ 1 h 1"/>
                <a:gd name="T2" fmla="*/ 1 w 6"/>
                <a:gd name="T3" fmla="*/ 0 h 1"/>
                <a:gd name="T4" fmla="*/ 0 w 6"/>
                <a:gd name="T5" fmla="*/ 1 h 1"/>
                <a:gd name="T6" fmla="*/ 1 w 6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"/>
                <a:gd name="T14" fmla="*/ 6 w 6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">
                  <a:moveTo>
                    <a:pt x="6" y="1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" name="Freeform 455"/>
            <p:cNvSpPr>
              <a:spLocks/>
            </p:cNvSpPr>
            <p:nvPr/>
          </p:nvSpPr>
          <p:spPr bwMode="auto">
            <a:xfrm>
              <a:off x="2042" y="1433"/>
              <a:ext cx="3" cy="1"/>
            </a:xfrm>
            <a:custGeom>
              <a:avLst/>
              <a:gdLst>
                <a:gd name="T0" fmla="*/ 1 w 5"/>
                <a:gd name="T1" fmla="*/ 0 h 3"/>
                <a:gd name="T2" fmla="*/ 1 w 5"/>
                <a:gd name="T3" fmla="*/ 0 h 3"/>
                <a:gd name="T4" fmla="*/ 0 w 5"/>
                <a:gd name="T5" fmla="*/ 0 h 3"/>
                <a:gd name="T6" fmla="*/ 1 w 5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5" y="3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" name="Freeform 456"/>
            <p:cNvSpPr>
              <a:spLocks/>
            </p:cNvSpPr>
            <p:nvPr/>
          </p:nvSpPr>
          <p:spPr bwMode="auto">
            <a:xfrm>
              <a:off x="2047" y="1438"/>
              <a:ext cx="3" cy="1"/>
            </a:xfrm>
            <a:custGeom>
              <a:avLst/>
              <a:gdLst>
                <a:gd name="T0" fmla="*/ 1 w 6"/>
                <a:gd name="T1" fmla="*/ 1 h 2"/>
                <a:gd name="T2" fmla="*/ 1 w 6"/>
                <a:gd name="T3" fmla="*/ 0 h 2"/>
                <a:gd name="T4" fmla="*/ 0 w 6"/>
                <a:gd name="T5" fmla="*/ 1 h 2"/>
                <a:gd name="T6" fmla="*/ 1 w 6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2"/>
                <a:gd name="T14" fmla="*/ 6 w 6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2">
                  <a:moveTo>
                    <a:pt x="6" y="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" name="Freeform 457"/>
            <p:cNvSpPr>
              <a:spLocks/>
            </p:cNvSpPr>
            <p:nvPr/>
          </p:nvSpPr>
          <p:spPr bwMode="auto">
            <a:xfrm>
              <a:off x="2030" y="1418"/>
              <a:ext cx="34" cy="28"/>
            </a:xfrm>
            <a:custGeom>
              <a:avLst/>
              <a:gdLst>
                <a:gd name="T0" fmla="*/ 1 w 68"/>
                <a:gd name="T1" fmla="*/ 1 h 55"/>
                <a:gd name="T2" fmla="*/ 0 w 68"/>
                <a:gd name="T3" fmla="*/ 0 h 55"/>
                <a:gd name="T4" fmla="*/ 1 w 68"/>
                <a:gd name="T5" fmla="*/ 1 h 55"/>
                <a:gd name="T6" fmla="*/ 1 w 68"/>
                <a:gd name="T7" fmla="*/ 1 h 55"/>
                <a:gd name="T8" fmla="*/ 1 w 68"/>
                <a:gd name="T9" fmla="*/ 1 h 55"/>
                <a:gd name="T10" fmla="*/ 1 w 68"/>
                <a:gd name="T11" fmla="*/ 1 h 55"/>
                <a:gd name="T12" fmla="*/ 1 w 68"/>
                <a:gd name="T13" fmla="*/ 1 h 55"/>
                <a:gd name="T14" fmla="*/ 1 w 68"/>
                <a:gd name="T15" fmla="*/ 1 h 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"/>
                <a:gd name="T25" fmla="*/ 0 h 55"/>
                <a:gd name="T26" fmla="*/ 68 w 68"/>
                <a:gd name="T27" fmla="*/ 55 h 5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" h="55">
                  <a:moveTo>
                    <a:pt x="10" y="9"/>
                  </a:moveTo>
                  <a:lnTo>
                    <a:pt x="0" y="0"/>
                  </a:lnTo>
                  <a:lnTo>
                    <a:pt x="68" y="55"/>
                  </a:lnTo>
                  <a:lnTo>
                    <a:pt x="55" y="47"/>
                  </a:lnTo>
                  <a:lnTo>
                    <a:pt x="41" y="38"/>
                  </a:lnTo>
                  <a:lnTo>
                    <a:pt x="27" y="26"/>
                  </a:lnTo>
                  <a:lnTo>
                    <a:pt x="16" y="17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8" name="Freeform 458"/>
            <p:cNvSpPr>
              <a:spLocks/>
            </p:cNvSpPr>
            <p:nvPr/>
          </p:nvSpPr>
          <p:spPr bwMode="auto">
            <a:xfrm>
              <a:off x="1720" y="1167"/>
              <a:ext cx="13" cy="150"/>
            </a:xfrm>
            <a:custGeom>
              <a:avLst/>
              <a:gdLst>
                <a:gd name="T0" fmla="*/ 0 w 27"/>
                <a:gd name="T1" fmla="*/ 0 h 300"/>
                <a:gd name="T2" fmla="*/ 0 w 27"/>
                <a:gd name="T3" fmla="*/ 1 h 300"/>
                <a:gd name="T4" fmla="*/ 0 w 27"/>
                <a:gd name="T5" fmla="*/ 1 h 300"/>
                <a:gd name="T6" fmla="*/ 0 w 27"/>
                <a:gd name="T7" fmla="*/ 1 h 300"/>
                <a:gd name="T8" fmla="*/ 0 w 27"/>
                <a:gd name="T9" fmla="*/ 0 h 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00"/>
                <a:gd name="T17" fmla="*/ 27 w 27"/>
                <a:gd name="T18" fmla="*/ 300 h 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00">
                  <a:moveTo>
                    <a:pt x="27" y="0"/>
                  </a:moveTo>
                  <a:lnTo>
                    <a:pt x="27" y="300"/>
                  </a:lnTo>
                  <a:lnTo>
                    <a:pt x="0" y="264"/>
                  </a:lnTo>
                  <a:lnTo>
                    <a:pt x="0" y="2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9" name="Freeform 459"/>
            <p:cNvSpPr>
              <a:spLocks/>
            </p:cNvSpPr>
            <p:nvPr/>
          </p:nvSpPr>
          <p:spPr bwMode="auto">
            <a:xfrm>
              <a:off x="1733" y="1167"/>
              <a:ext cx="236" cy="150"/>
            </a:xfrm>
            <a:custGeom>
              <a:avLst/>
              <a:gdLst>
                <a:gd name="T0" fmla="*/ 0 w 473"/>
                <a:gd name="T1" fmla="*/ 1 h 300"/>
                <a:gd name="T2" fmla="*/ 0 w 473"/>
                <a:gd name="T3" fmla="*/ 1 h 300"/>
                <a:gd name="T4" fmla="*/ 0 w 473"/>
                <a:gd name="T5" fmla="*/ 1 h 300"/>
                <a:gd name="T6" fmla="*/ 0 w 473"/>
                <a:gd name="T7" fmla="*/ 0 h 3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3"/>
                <a:gd name="T13" fmla="*/ 0 h 300"/>
                <a:gd name="T14" fmla="*/ 473 w 473"/>
                <a:gd name="T15" fmla="*/ 300 h 3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3" h="300">
                  <a:moveTo>
                    <a:pt x="0" y="300"/>
                  </a:moveTo>
                  <a:lnTo>
                    <a:pt x="473" y="300"/>
                  </a:lnTo>
                  <a:lnTo>
                    <a:pt x="473" y="1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0" name="Freeform 460"/>
            <p:cNvSpPr>
              <a:spLocks/>
            </p:cNvSpPr>
            <p:nvPr/>
          </p:nvSpPr>
          <p:spPr bwMode="auto">
            <a:xfrm>
              <a:off x="1745" y="1317"/>
              <a:ext cx="7" cy="7"/>
            </a:xfrm>
            <a:custGeom>
              <a:avLst/>
              <a:gdLst>
                <a:gd name="T0" fmla="*/ 1 w 14"/>
                <a:gd name="T1" fmla="*/ 0 h 14"/>
                <a:gd name="T2" fmla="*/ 1 w 14"/>
                <a:gd name="T3" fmla="*/ 1 h 14"/>
                <a:gd name="T4" fmla="*/ 0 w 14"/>
                <a:gd name="T5" fmla="*/ 0 h 14"/>
                <a:gd name="T6" fmla="*/ 1 w 14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4"/>
                <a:gd name="T14" fmla="*/ 14 w 14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4">
                  <a:moveTo>
                    <a:pt x="14" y="0"/>
                  </a:moveTo>
                  <a:lnTo>
                    <a:pt x="14" y="14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1" name="Freeform 461"/>
            <p:cNvSpPr>
              <a:spLocks/>
            </p:cNvSpPr>
            <p:nvPr/>
          </p:nvSpPr>
          <p:spPr bwMode="auto">
            <a:xfrm>
              <a:off x="1752" y="1318"/>
              <a:ext cx="192" cy="6"/>
            </a:xfrm>
            <a:custGeom>
              <a:avLst/>
              <a:gdLst>
                <a:gd name="T0" fmla="*/ 0 w 384"/>
                <a:gd name="T1" fmla="*/ 0 h 13"/>
                <a:gd name="T2" fmla="*/ 1 w 384"/>
                <a:gd name="T3" fmla="*/ 0 h 13"/>
                <a:gd name="T4" fmla="*/ 1 w 384"/>
                <a:gd name="T5" fmla="*/ 0 h 13"/>
                <a:gd name="T6" fmla="*/ 0 60000 65536"/>
                <a:gd name="T7" fmla="*/ 0 60000 65536"/>
                <a:gd name="T8" fmla="*/ 0 60000 65536"/>
                <a:gd name="T9" fmla="*/ 0 w 384"/>
                <a:gd name="T10" fmla="*/ 0 h 13"/>
                <a:gd name="T11" fmla="*/ 384 w 384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3">
                  <a:moveTo>
                    <a:pt x="0" y="13"/>
                  </a:moveTo>
                  <a:lnTo>
                    <a:pt x="384" y="13"/>
                  </a:lnTo>
                  <a:lnTo>
                    <a:pt x="38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2" name="Freeform 462"/>
            <p:cNvSpPr>
              <a:spLocks/>
            </p:cNvSpPr>
            <p:nvPr/>
          </p:nvSpPr>
          <p:spPr bwMode="auto">
            <a:xfrm>
              <a:off x="1758" y="1185"/>
              <a:ext cx="191" cy="104"/>
            </a:xfrm>
            <a:custGeom>
              <a:avLst/>
              <a:gdLst>
                <a:gd name="T0" fmla="*/ 0 w 383"/>
                <a:gd name="T1" fmla="*/ 0 h 208"/>
                <a:gd name="T2" fmla="*/ 0 w 383"/>
                <a:gd name="T3" fmla="*/ 1 h 208"/>
                <a:gd name="T4" fmla="*/ 0 w 383"/>
                <a:gd name="T5" fmla="*/ 1 h 208"/>
                <a:gd name="T6" fmla="*/ 0 w 383"/>
                <a:gd name="T7" fmla="*/ 1 h 208"/>
                <a:gd name="T8" fmla="*/ 0 w 383"/>
                <a:gd name="T9" fmla="*/ 0 h 2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3"/>
                <a:gd name="T16" fmla="*/ 0 h 208"/>
                <a:gd name="T17" fmla="*/ 383 w 383"/>
                <a:gd name="T18" fmla="*/ 208 h 2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3" h="208">
                  <a:moveTo>
                    <a:pt x="0" y="0"/>
                  </a:moveTo>
                  <a:lnTo>
                    <a:pt x="383" y="9"/>
                  </a:lnTo>
                  <a:lnTo>
                    <a:pt x="383" y="208"/>
                  </a:lnTo>
                  <a:lnTo>
                    <a:pt x="0" y="20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3" name="Freeform 463"/>
            <p:cNvSpPr>
              <a:spLocks/>
            </p:cNvSpPr>
            <p:nvPr/>
          </p:nvSpPr>
          <p:spPr bwMode="auto">
            <a:xfrm>
              <a:off x="1758" y="1185"/>
              <a:ext cx="191" cy="104"/>
            </a:xfrm>
            <a:custGeom>
              <a:avLst/>
              <a:gdLst>
                <a:gd name="T0" fmla="*/ 0 w 383"/>
                <a:gd name="T1" fmla="*/ 1 h 208"/>
                <a:gd name="T2" fmla="*/ 0 w 383"/>
                <a:gd name="T3" fmla="*/ 1 h 208"/>
                <a:gd name="T4" fmla="*/ 0 w 383"/>
                <a:gd name="T5" fmla="*/ 0 h 208"/>
                <a:gd name="T6" fmla="*/ 0 w 383"/>
                <a:gd name="T7" fmla="*/ 1 h 208"/>
                <a:gd name="T8" fmla="*/ 0 w 383"/>
                <a:gd name="T9" fmla="*/ 1 h 208"/>
                <a:gd name="T10" fmla="*/ 0 w 383"/>
                <a:gd name="T11" fmla="*/ 1 h 208"/>
                <a:gd name="T12" fmla="*/ 0 w 383"/>
                <a:gd name="T13" fmla="*/ 1 h 208"/>
                <a:gd name="T14" fmla="*/ 0 w 383"/>
                <a:gd name="T15" fmla="*/ 1 h 208"/>
                <a:gd name="T16" fmla="*/ 0 w 383"/>
                <a:gd name="T17" fmla="*/ 1 h 208"/>
                <a:gd name="T18" fmla="*/ 0 w 383"/>
                <a:gd name="T19" fmla="*/ 1 h 208"/>
                <a:gd name="T20" fmla="*/ 0 w 383"/>
                <a:gd name="T21" fmla="*/ 1 h 208"/>
                <a:gd name="T22" fmla="*/ 0 w 383"/>
                <a:gd name="T23" fmla="*/ 1 h 208"/>
                <a:gd name="T24" fmla="*/ 0 w 383"/>
                <a:gd name="T25" fmla="*/ 1 h 208"/>
                <a:gd name="T26" fmla="*/ 0 w 383"/>
                <a:gd name="T27" fmla="*/ 1 h 208"/>
                <a:gd name="T28" fmla="*/ 0 w 383"/>
                <a:gd name="T29" fmla="*/ 1 h 208"/>
                <a:gd name="T30" fmla="*/ 0 w 383"/>
                <a:gd name="T31" fmla="*/ 1 h 208"/>
                <a:gd name="T32" fmla="*/ 0 w 383"/>
                <a:gd name="T33" fmla="*/ 1 h 208"/>
                <a:gd name="T34" fmla="*/ 0 w 383"/>
                <a:gd name="T35" fmla="*/ 1 h 208"/>
                <a:gd name="T36" fmla="*/ 0 w 383"/>
                <a:gd name="T37" fmla="*/ 1 h 208"/>
                <a:gd name="T38" fmla="*/ 0 w 383"/>
                <a:gd name="T39" fmla="*/ 1 h 208"/>
                <a:gd name="T40" fmla="*/ 0 w 383"/>
                <a:gd name="T41" fmla="*/ 1 h 208"/>
                <a:gd name="T42" fmla="*/ 0 w 383"/>
                <a:gd name="T43" fmla="*/ 1 h 208"/>
                <a:gd name="T44" fmla="*/ 0 w 383"/>
                <a:gd name="T45" fmla="*/ 1 h 208"/>
                <a:gd name="T46" fmla="*/ 0 w 383"/>
                <a:gd name="T47" fmla="*/ 1 h 208"/>
                <a:gd name="T48" fmla="*/ 0 w 383"/>
                <a:gd name="T49" fmla="*/ 1 h 20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3"/>
                <a:gd name="T76" fmla="*/ 0 h 208"/>
                <a:gd name="T77" fmla="*/ 383 w 383"/>
                <a:gd name="T78" fmla="*/ 208 h 20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3" h="208">
                  <a:moveTo>
                    <a:pt x="383" y="208"/>
                  </a:moveTo>
                  <a:lnTo>
                    <a:pt x="383" y="9"/>
                  </a:lnTo>
                  <a:lnTo>
                    <a:pt x="0" y="0"/>
                  </a:lnTo>
                  <a:lnTo>
                    <a:pt x="0" y="6"/>
                  </a:lnTo>
                  <a:lnTo>
                    <a:pt x="14" y="6"/>
                  </a:lnTo>
                  <a:lnTo>
                    <a:pt x="64" y="6"/>
                  </a:lnTo>
                  <a:lnTo>
                    <a:pt x="114" y="6"/>
                  </a:lnTo>
                  <a:lnTo>
                    <a:pt x="164" y="7"/>
                  </a:lnTo>
                  <a:lnTo>
                    <a:pt x="213" y="7"/>
                  </a:lnTo>
                  <a:lnTo>
                    <a:pt x="263" y="9"/>
                  </a:lnTo>
                  <a:lnTo>
                    <a:pt x="313" y="11"/>
                  </a:lnTo>
                  <a:lnTo>
                    <a:pt x="362" y="13"/>
                  </a:lnTo>
                  <a:lnTo>
                    <a:pt x="364" y="21"/>
                  </a:lnTo>
                  <a:lnTo>
                    <a:pt x="366" y="38"/>
                  </a:lnTo>
                  <a:lnTo>
                    <a:pt x="367" y="55"/>
                  </a:lnTo>
                  <a:lnTo>
                    <a:pt x="369" y="72"/>
                  </a:lnTo>
                  <a:lnTo>
                    <a:pt x="370" y="89"/>
                  </a:lnTo>
                  <a:lnTo>
                    <a:pt x="370" y="106"/>
                  </a:lnTo>
                  <a:lnTo>
                    <a:pt x="370" y="124"/>
                  </a:lnTo>
                  <a:lnTo>
                    <a:pt x="370" y="140"/>
                  </a:lnTo>
                  <a:lnTo>
                    <a:pt x="369" y="157"/>
                  </a:lnTo>
                  <a:lnTo>
                    <a:pt x="367" y="174"/>
                  </a:lnTo>
                  <a:lnTo>
                    <a:pt x="367" y="191"/>
                  </a:lnTo>
                  <a:lnTo>
                    <a:pt x="364" y="208"/>
                  </a:lnTo>
                  <a:lnTo>
                    <a:pt x="383" y="20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4" name="Line 464"/>
            <p:cNvSpPr>
              <a:spLocks noChangeShapeType="1"/>
            </p:cNvSpPr>
            <p:nvPr/>
          </p:nvSpPr>
          <p:spPr bwMode="auto">
            <a:xfrm flipH="1">
              <a:off x="1733" y="1300"/>
              <a:ext cx="2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" name="Freeform 465"/>
            <p:cNvSpPr>
              <a:spLocks/>
            </p:cNvSpPr>
            <p:nvPr/>
          </p:nvSpPr>
          <p:spPr bwMode="auto">
            <a:xfrm>
              <a:off x="1736" y="1332"/>
              <a:ext cx="19" cy="21"/>
            </a:xfrm>
            <a:custGeom>
              <a:avLst/>
              <a:gdLst>
                <a:gd name="T0" fmla="*/ 1 w 36"/>
                <a:gd name="T1" fmla="*/ 0 h 41"/>
                <a:gd name="T2" fmla="*/ 0 w 36"/>
                <a:gd name="T3" fmla="*/ 1 h 41"/>
                <a:gd name="T4" fmla="*/ 1 w 36"/>
                <a:gd name="T5" fmla="*/ 1 h 41"/>
                <a:gd name="T6" fmla="*/ 1 w 36"/>
                <a:gd name="T7" fmla="*/ 1 h 41"/>
                <a:gd name="T8" fmla="*/ 1 w 36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41"/>
                <a:gd name="T17" fmla="*/ 36 w 36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41">
                  <a:moveTo>
                    <a:pt x="4" y="0"/>
                  </a:moveTo>
                  <a:lnTo>
                    <a:pt x="0" y="8"/>
                  </a:lnTo>
                  <a:lnTo>
                    <a:pt x="36" y="41"/>
                  </a:lnTo>
                  <a:lnTo>
                    <a:pt x="31" y="2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" name="Freeform 466"/>
            <p:cNvSpPr>
              <a:spLocks/>
            </p:cNvSpPr>
            <p:nvPr/>
          </p:nvSpPr>
          <p:spPr bwMode="auto">
            <a:xfrm>
              <a:off x="1755" y="1332"/>
              <a:ext cx="194" cy="21"/>
            </a:xfrm>
            <a:custGeom>
              <a:avLst/>
              <a:gdLst>
                <a:gd name="T0" fmla="*/ 0 w 388"/>
                <a:gd name="T1" fmla="*/ 1 h 41"/>
                <a:gd name="T2" fmla="*/ 1 w 388"/>
                <a:gd name="T3" fmla="*/ 1 h 41"/>
                <a:gd name="T4" fmla="*/ 1 w 388"/>
                <a:gd name="T5" fmla="*/ 1 h 41"/>
                <a:gd name="T6" fmla="*/ 1 w 388"/>
                <a:gd name="T7" fmla="*/ 0 h 41"/>
                <a:gd name="T8" fmla="*/ 1 w 388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41"/>
                <a:gd name="T17" fmla="*/ 388 w 388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41">
                  <a:moveTo>
                    <a:pt x="0" y="41"/>
                  </a:moveTo>
                  <a:lnTo>
                    <a:pt x="388" y="38"/>
                  </a:lnTo>
                  <a:lnTo>
                    <a:pt x="357" y="21"/>
                  </a:lnTo>
                  <a:lnTo>
                    <a:pt x="289" y="0"/>
                  </a:lnTo>
                  <a:lnTo>
                    <a:pt x="18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" name="Freeform 467"/>
            <p:cNvSpPr>
              <a:spLocks/>
            </p:cNvSpPr>
            <p:nvPr/>
          </p:nvSpPr>
          <p:spPr bwMode="auto">
            <a:xfrm>
              <a:off x="1740" y="1324"/>
              <a:ext cx="170" cy="19"/>
            </a:xfrm>
            <a:custGeom>
              <a:avLst/>
              <a:gdLst>
                <a:gd name="T0" fmla="*/ 0 w 341"/>
                <a:gd name="T1" fmla="*/ 0 h 39"/>
                <a:gd name="T2" fmla="*/ 0 w 341"/>
                <a:gd name="T3" fmla="*/ 0 h 39"/>
                <a:gd name="T4" fmla="*/ 0 w 341"/>
                <a:gd name="T5" fmla="*/ 0 h 39"/>
                <a:gd name="T6" fmla="*/ 0 w 341"/>
                <a:gd name="T7" fmla="*/ 0 h 39"/>
                <a:gd name="T8" fmla="*/ 0 w 341"/>
                <a:gd name="T9" fmla="*/ 0 h 39"/>
                <a:gd name="T10" fmla="*/ 0 w 341"/>
                <a:gd name="T11" fmla="*/ 0 h 39"/>
                <a:gd name="T12" fmla="*/ 0 w 341"/>
                <a:gd name="T13" fmla="*/ 0 h 39"/>
                <a:gd name="T14" fmla="*/ 0 w 341"/>
                <a:gd name="T15" fmla="*/ 0 h 39"/>
                <a:gd name="T16" fmla="*/ 0 w 341"/>
                <a:gd name="T17" fmla="*/ 0 h 39"/>
                <a:gd name="T18" fmla="*/ 0 w 341"/>
                <a:gd name="T19" fmla="*/ 0 h 39"/>
                <a:gd name="T20" fmla="*/ 0 w 341"/>
                <a:gd name="T21" fmla="*/ 0 h 39"/>
                <a:gd name="T22" fmla="*/ 0 w 341"/>
                <a:gd name="T23" fmla="*/ 0 h 39"/>
                <a:gd name="T24" fmla="*/ 0 w 341"/>
                <a:gd name="T25" fmla="*/ 0 h 39"/>
                <a:gd name="T26" fmla="*/ 0 w 341"/>
                <a:gd name="T27" fmla="*/ 0 h 39"/>
                <a:gd name="T28" fmla="*/ 0 w 341"/>
                <a:gd name="T29" fmla="*/ 0 h 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41"/>
                <a:gd name="T46" fmla="*/ 0 h 39"/>
                <a:gd name="T47" fmla="*/ 341 w 341"/>
                <a:gd name="T48" fmla="*/ 39 h 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41" h="39">
                  <a:moveTo>
                    <a:pt x="311" y="0"/>
                  </a:moveTo>
                  <a:lnTo>
                    <a:pt x="306" y="3"/>
                  </a:lnTo>
                  <a:lnTo>
                    <a:pt x="293" y="7"/>
                  </a:lnTo>
                  <a:lnTo>
                    <a:pt x="282" y="11"/>
                  </a:lnTo>
                  <a:lnTo>
                    <a:pt x="266" y="15"/>
                  </a:lnTo>
                  <a:lnTo>
                    <a:pt x="341" y="37"/>
                  </a:lnTo>
                  <a:lnTo>
                    <a:pt x="56" y="39"/>
                  </a:lnTo>
                  <a:lnTo>
                    <a:pt x="40" y="25"/>
                  </a:lnTo>
                  <a:lnTo>
                    <a:pt x="0" y="16"/>
                  </a:lnTo>
                  <a:lnTo>
                    <a:pt x="135" y="16"/>
                  </a:lnTo>
                  <a:lnTo>
                    <a:pt x="116" y="12"/>
                  </a:lnTo>
                  <a:lnTo>
                    <a:pt x="108" y="9"/>
                  </a:lnTo>
                  <a:lnTo>
                    <a:pt x="92" y="4"/>
                  </a:lnTo>
                  <a:lnTo>
                    <a:pt x="81" y="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8" name="Line 468"/>
            <p:cNvSpPr>
              <a:spLocks noChangeShapeType="1"/>
            </p:cNvSpPr>
            <p:nvPr/>
          </p:nvSpPr>
          <p:spPr bwMode="auto">
            <a:xfrm flipV="1">
              <a:off x="1752" y="1343"/>
              <a:ext cx="18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9" name="Freeform 469"/>
            <p:cNvSpPr>
              <a:spLocks/>
            </p:cNvSpPr>
            <p:nvPr/>
          </p:nvSpPr>
          <p:spPr bwMode="auto">
            <a:xfrm>
              <a:off x="1686" y="1335"/>
              <a:ext cx="319" cy="25"/>
            </a:xfrm>
            <a:custGeom>
              <a:avLst/>
              <a:gdLst>
                <a:gd name="T0" fmla="*/ 1 w 637"/>
                <a:gd name="T1" fmla="*/ 0 h 49"/>
                <a:gd name="T2" fmla="*/ 0 w 637"/>
                <a:gd name="T3" fmla="*/ 0 h 49"/>
                <a:gd name="T4" fmla="*/ 1 w 637"/>
                <a:gd name="T5" fmla="*/ 1 h 49"/>
                <a:gd name="T6" fmla="*/ 1 w 637"/>
                <a:gd name="T7" fmla="*/ 1 h 49"/>
                <a:gd name="T8" fmla="*/ 1 w 637"/>
                <a:gd name="T9" fmla="*/ 0 h 49"/>
                <a:gd name="T10" fmla="*/ 1 w 637"/>
                <a:gd name="T11" fmla="*/ 0 h 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7"/>
                <a:gd name="T19" fmla="*/ 0 h 49"/>
                <a:gd name="T20" fmla="*/ 637 w 637"/>
                <a:gd name="T21" fmla="*/ 49 h 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7" h="49">
                  <a:moveTo>
                    <a:pt x="101" y="0"/>
                  </a:moveTo>
                  <a:lnTo>
                    <a:pt x="0" y="0"/>
                  </a:lnTo>
                  <a:lnTo>
                    <a:pt x="33" y="49"/>
                  </a:lnTo>
                  <a:lnTo>
                    <a:pt x="637" y="42"/>
                  </a:lnTo>
                  <a:lnTo>
                    <a:pt x="478" y="0"/>
                  </a:lnTo>
                  <a:lnTo>
                    <a:pt x="44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0" name="Freeform 470"/>
            <p:cNvSpPr>
              <a:spLocks/>
            </p:cNvSpPr>
            <p:nvPr/>
          </p:nvSpPr>
          <p:spPr bwMode="auto">
            <a:xfrm>
              <a:off x="1686" y="1335"/>
              <a:ext cx="17" cy="70"/>
            </a:xfrm>
            <a:custGeom>
              <a:avLst/>
              <a:gdLst>
                <a:gd name="T0" fmla="*/ 0 w 33"/>
                <a:gd name="T1" fmla="*/ 0 h 140"/>
                <a:gd name="T2" fmla="*/ 0 w 33"/>
                <a:gd name="T3" fmla="*/ 1 h 140"/>
                <a:gd name="T4" fmla="*/ 1 w 33"/>
                <a:gd name="T5" fmla="*/ 1 h 140"/>
                <a:gd name="T6" fmla="*/ 1 w 33"/>
                <a:gd name="T7" fmla="*/ 1 h 140"/>
                <a:gd name="T8" fmla="*/ 1 w 33"/>
                <a:gd name="T9" fmla="*/ 1 h 140"/>
                <a:gd name="T10" fmla="*/ 0 w 33"/>
                <a:gd name="T11" fmla="*/ 0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140"/>
                <a:gd name="T20" fmla="*/ 33 w 33"/>
                <a:gd name="T21" fmla="*/ 140 h 1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140">
                  <a:moveTo>
                    <a:pt x="0" y="0"/>
                  </a:moveTo>
                  <a:lnTo>
                    <a:pt x="0" y="84"/>
                  </a:lnTo>
                  <a:lnTo>
                    <a:pt x="30" y="140"/>
                  </a:lnTo>
                  <a:lnTo>
                    <a:pt x="33" y="140"/>
                  </a:lnTo>
                  <a:lnTo>
                    <a:pt x="33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1" name="Line 471"/>
            <p:cNvSpPr>
              <a:spLocks noChangeShapeType="1"/>
            </p:cNvSpPr>
            <p:nvPr/>
          </p:nvSpPr>
          <p:spPr bwMode="auto">
            <a:xfrm>
              <a:off x="2006" y="1356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2" name="Line 472"/>
            <p:cNvSpPr>
              <a:spLocks noChangeShapeType="1"/>
            </p:cNvSpPr>
            <p:nvPr/>
          </p:nvSpPr>
          <p:spPr bwMode="auto">
            <a:xfrm flipH="1">
              <a:off x="1703" y="1365"/>
              <a:ext cx="303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3" name="Line 473"/>
            <p:cNvSpPr>
              <a:spLocks noChangeShapeType="1"/>
            </p:cNvSpPr>
            <p:nvPr/>
          </p:nvSpPr>
          <p:spPr bwMode="auto">
            <a:xfrm flipH="1">
              <a:off x="1703" y="1386"/>
              <a:ext cx="303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4" name="Freeform 474"/>
            <p:cNvSpPr>
              <a:spLocks/>
            </p:cNvSpPr>
            <p:nvPr/>
          </p:nvSpPr>
          <p:spPr bwMode="auto">
            <a:xfrm>
              <a:off x="1656" y="1371"/>
              <a:ext cx="35" cy="34"/>
            </a:xfrm>
            <a:custGeom>
              <a:avLst/>
              <a:gdLst>
                <a:gd name="T0" fmla="*/ 1 w 69"/>
                <a:gd name="T1" fmla="*/ 0 h 69"/>
                <a:gd name="T2" fmla="*/ 0 w 69"/>
                <a:gd name="T3" fmla="*/ 0 h 69"/>
                <a:gd name="T4" fmla="*/ 0 w 69"/>
                <a:gd name="T5" fmla="*/ 0 h 69"/>
                <a:gd name="T6" fmla="*/ 1 w 69"/>
                <a:gd name="T7" fmla="*/ 0 h 69"/>
                <a:gd name="T8" fmla="*/ 1 w 69"/>
                <a:gd name="T9" fmla="*/ 0 h 69"/>
                <a:gd name="T10" fmla="*/ 1 w 69"/>
                <a:gd name="T11" fmla="*/ 0 h 69"/>
                <a:gd name="T12" fmla="*/ 1 w 69"/>
                <a:gd name="T13" fmla="*/ 0 h 69"/>
                <a:gd name="T14" fmla="*/ 1 w 69"/>
                <a:gd name="T15" fmla="*/ 0 h 69"/>
                <a:gd name="T16" fmla="*/ 1 w 69"/>
                <a:gd name="T17" fmla="*/ 0 h 69"/>
                <a:gd name="T18" fmla="*/ 1 w 69"/>
                <a:gd name="T19" fmla="*/ 0 h 69"/>
                <a:gd name="T20" fmla="*/ 1 w 69"/>
                <a:gd name="T21" fmla="*/ 0 h 69"/>
                <a:gd name="T22" fmla="*/ 1 w 69"/>
                <a:gd name="T23" fmla="*/ 0 h 69"/>
                <a:gd name="T24" fmla="*/ 1 w 69"/>
                <a:gd name="T25" fmla="*/ 0 h 69"/>
                <a:gd name="T26" fmla="*/ 1 w 69"/>
                <a:gd name="T27" fmla="*/ 0 h 69"/>
                <a:gd name="T28" fmla="*/ 1 w 69"/>
                <a:gd name="T29" fmla="*/ 0 h 69"/>
                <a:gd name="T30" fmla="*/ 1 w 69"/>
                <a:gd name="T31" fmla="*/ 0 h 69"/>
                <a:gd name="T32" fmla="*/ 1 w 69"/>
                <a:gd name="T33" fmla="*/ 0 h 69"/>
                <a:gd name="T34" fmla="*/ 1 w 69"/>
                <a:gd name="T35" fmla="*/ 0 h 69"/>
                <a:gd name="T36" fmla="*/ 1 w 69"/>
                <a:gd name="T37" fmla="*/ 0 h 69"/>
                <a:gd name="T38" fmla="*/ 1 w 69"/>
                <a:gd name="T39" fmla="*/ 0 h 69"/>
                <a:gd name="T40" fmla="*/ 1 w 69"/>
                <a:gd name="T41" fmla="*/ 0 h 69"/>
                <a:gd name="T42" fmla="*/ 1 w 69"/>
                <a:gd name="T43" fmla="*/ 0 h 69"/>
                <a:gd name="T44" fmla="*/ 1 w 69"/>
                <a:gd name="T45" fmla="*/ 0 h 69"/>
                <a:gd name="T46" fmla="*/ 1 w 69"/>
                <a:gd name="T47" fmla="*/ 0 h 69"/>
                <a:gd name="T48" fmla="*/ 1 w 69"/>
                <a:gd name="T49" fmla="*/ 0 h 69"/>
                <a:gd name="T50" fmla="*/ 1 w 69"/>
                <a:gd name="T51" fmla="*/ 0 h 69"/>
                <a:gd name="T52" fmla="*/ 1 w 69"/>
                <a:gd name="T53" fmla="*/ 0 h 69"/>
                <a:gd name="T54" fmla="*/ 1 w 69"/>
                <a:gd name="T55" fmla="*/ 0 h 69"/>
                <a:gd name="T56" fmla="*/ 1 w 69"/>
                <a:gd name="T57" fmla="*/ 0 h 69"/>
                <a:gd name="T58" fmla="*/ 1 w 69"/>
                <a:gd name="T59" fmla="*/ 0 h 69"/>
                <a:gd name="T60" fmla="*/ 1 w 69"/>
                <a:gd name="T61" fmla="*/ 0 h 69"/>
                <a:gd name="T62" fmla="*/ 1 w 69"/>
                <a:gd name="T63" fmla="*/ 0 h 69"/>
                <a:gd name="T64" fmla="*/ 1 w 69"/>
                <a:gd name="T65" fmla="*/ 0 h 69"/>
                <a:gd name="T66" fmla="*/ 1 w 69"/>
                <a:gd name="T67" fmla="*/ 0 h 69"/>
                <a:gd name="T68" fmla="*/ 1 w 69"/>
                <a:gd name="T69" fmla="*/ 0 h 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9"/>
                <a:gd name="T106" fmla="*/ 0 h 69"/>
                <a:gd name="T107" fmla="*/ 69 w 69"/>
                <a:gd name="T108" fmla="*/ 69 h 6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9" h="69">
                  <a:moveTo>
                    <a:pt x="12" y="0"/>
                  </a:moveTo>
                  <a:lnTo>
                    <a:pt x="6" y="5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1" y="32"/>
                  </a:lnTo>
                  <a:lnTo>
                    <a:pt x="6" y="36"/>
                  </a:lnTo>
                  <a:lnTo>
                    <a:pt x="11" y="41"/>
                  </a:lnTo>
                  <a:lnTo>
                    <a:pt x="19" y="44"/>
                  </a:lnTo>
                  <a:lnTo>
                    <a:pt x="27" y="48"/>
                  </a:lnTo>
                  <a:lnTo>
                    <a:pt x="33" y="52"/>
                  </a:lnTo>
                  <a:lnTo>
                    <a:pt x="36" y="54"/>
                  </a:lnTo>
                  <a:lnTo>
                    <a:pt x="39" y="58"/>
                  </a:lnTo>
                  <a:lnTo>
                    <a:pt x="41" y="62"/>
                  </a:lnTo>
                  <a:lnTo>
                    <a:pt x="41" y="65"/>
                  </a:lnTo>
                  <a:lnTo>
                    <a:pt x="41" y="69"/>
                  </a:lnTo>
                  <a:lnTo>
                    <a:pt x="69" y="69"/>
                  </a:lnTo>
                  <a:lnTo>
                    <a:pt x="66" y="63"/>
                  </a:lnTo>
                  <a:lnTo>
                    <a:pt x="60" y="62"/>
                  </a:lnTo>
                  <a:lnTo>
                    <a:pt x="55" y="62"/>
                  </a:lnTo>
                  <a:lnTo>
                    <a:pt x="50" y="62"/>
                  </a:lnTo>
                  <a:lnTo>
                    <a:pt x="50" y="58"/>
                  </a:lnTo>
                  <a:lnTo>
                    <a:pt x="44" y="63"/>
                  </a:lnTo>
                  <a:lnTo>
                    <a:pt x="46" y="58"/>
                  </a:lnTo>
                  <a:lnTo>
                    <a:pt x="47" y="55"/>
                  </a:lnTo>
                  <a:lnTo>
                    <a:pt x="52" y="54"/>
                  </a:lnTo>
                  <a:lnTo>
                    <a:pt x="57" y="53"/>
                  </a:lnTo>
                  <a:lnTo>
                    <a:pt x="52" y="53"/>
                  </a:lnTo>
                  <a:lnTo>
                    <a:pt x="47" y="53"/>
                  </a:lnTo>
                  <a:lnTo>
                    <a:pt x="42" y="55"/>
                  </a:lnTo>
                  <a:lnTo>
                    <a:pt x="42" y="52"/>
                  </a:lnTo>
                  <a:lnTo>
                    <a:pt x="39" y="52"/>
                  </a:lnTo>
                  <a:lnTo>
                    <a:pt x="42" y="48"/>
                  </a:lnTo>
                  <a:lnTo>
                    <a:pt x="47" y="45"/>
                  </a:lnTo>
                  <a:lnTo>
                    <a:pt x="41" y="45"/>
                  </a:lnTo>
                  <a:lnTo>
                    <a:pt x="38" y="48"/>
                  </a:lnTo>
                  <a:lnTo>
                    <a:pt x="35" y="50"/>
                  </a:lnTo>
                  <a:lnTo>
                    <a:pt x="35" y="46"/>
                  </a:lnTo>
                  <a:lnTo>
                    <a:pt x="31" y="46"/>
                  </a:lnTo>
                  <a:lnTo>
                    <a:pt x="35" y="42"/>
                  </a:lnTo>
                  <a:lnTo>
                    <a:pt x="36" y="40"/>
                  </a:lnTo>
                  <a:lnTo>
                    <a:pt x="39" y="38"/>
                  </a:lnTo>
                  <a:lnTo>
                    <a:pt x="33" y="40"/>
                  </a:lnTo>
                  <a:lnTo>
                    <a:pt x="27" y="44"/>
                  </a:lnTo>
                  <a:lnTo>
                    <a:pt x="27" y="42"/>
                  </a:lnTo>
                  <a:lnTo>
                    <a:pt x="23" y="42"/>
                  </a:lnTo>
                  <a:lnTo>
                    <a:pt x="23" y="37"/>
                  </a:lnTo>
                  <a:lnTo>
                    <a:pt x="27" y="33"/>
                  </a:lnTo>
                  <a:lnTo>
                    <a:pt x="22" y="36"/>
                  </a:lnTo>
                  <a:lnTo>
                    <a:pt x="19" y="41"/>
                  </a:lnTo>
                  <a:lnTo>
                    <a:pt x="17" y="37"/>
                  </a:lnTo>
                  <a:lnTo>
                    <a:pt x="16" y="38"/>
                  </a:lnTo>
                  <a:lnTo>
                    <a:pt x="16" y="34"/>
                  </a:lnTo>
                  <a:lnTo>
                    <a:pt x="17" y="30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9" y="32"/>
                  </a:lnTo>
                  <a:lnTo>
                    <a:pt x="6" y="32"/>
                  </a:lnTo>
                  <a:lnTo>
                    <a:pt x="8" y="29"/>
                  </a:lnTo>
                  <a:lnTo>
                    <a:pt x="9" y="26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1"/>
                  </a:lnTo>
                  <a:lnTo>
                    <a:pt x="3" y="22"/>
                  </a:lnTo>
                  <a:lnTo>
                    <a:pt x="3" y="18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6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5" name="Freeform 475"/>
            <p:cNvSpPr>
              <a:spLocks/>
            </p:cNvSpPr>
            <p:nvPr/>
          </p:nvSpPr>
          <p:spPr bwMode="auto">
            <a:xfrm>
              <a:off x="1667" y="1368"/>
              <a:ext cx="26" cy="31"/>
            </a:xfrm>
            <a:custGeom>
              <a:avLst/>
              <a:gdLst>
                <a:gd name="T0" fmla="*/ 0 w 53"/>
                <a:gd name="T1" fmla="*/ 1 h 62"/>
                <a:gd name="T2" fmla="*/ 0 w 53"/>
                <a:gd name="T3" fmla="*/ 1 h 62"/>
                <a:gd name="T4" fmla="*/ 0 w 53"/>
                <a:gd name="T5" fmla="*/ 1 h 62"/>
                <a:gd name="T6" fmla="*/ 0 w 53"/>
                <a:gd name="T7" fmla="*/ 1 h 62"/>
                <a:gd name="T8" fmla="*/ 0 w 53"/>
                <a:gd name="T9" fmla="*/ 1 h 62"/>
                <a:gd name="T10" fmla="*/ 0 w 53"/>
                <a:gd name="T11" fmla="*/ 1 h 62"/>
                <a:gd name="T12" fmla="*/ 0 w 53"/>
                <a:gd name="T13" fmla="*/ 1 h 62"/>
                <a:gd name="T14" fmla="*/ 0 w 53"/>
                <a:gd name="T15" fmla="*/ 1 h 62"/>
                <a:gd name="T16" fmla="*/ 0 w 53"/>
                <a:gd name="T17" fmla="*/ 1 h 62"/>
                <a:gd name="T18" fmla="*/ 0 w 53"/>
                <a:gd name="T19" fmla="*/ 1 h 62"/>
                <a:gd name="T20" fmla="*/ 0 w 53"/>
                <a:gd name="T21" fmla="*/ 1 h 62"/>
                <a:gd name="T22" fmla="*/ 0 w 53"/>
                <a:gd name="T23" fmla="*/ 1 h 62"/>
                <a:gd name="T24" fmla="*/ 0 w 53"/>
                <a:gd name="T25" fmla="*/ 1 h 62"/>
                <a:gd name="T26" fmla="*/ 0 w 53"/>
                <a:gd name="T27" fmla="*/ 1 h 62"/>
                <a:gd name="T28" fmla="*/ 0 w 53"/>
                <a:gd name="T29" fmla="*/ 1 h 62"/>
                <a:gd name="T30" fmla="*/ 0 w 53"/>
                <a:gd name="T31" fmla="*/ 1 h 62"/>
                <a:gd name="T32" fmla="*/ 0 w 53"/>
                <a:gd name="T33" fmla="*/ 1 h 62"/>
                <a:gd name="T34" fmla="*/ 0 w 53"/>
                <a:gd name="T35" fmla="*/ 1 h 62"/>
                <a:gd name="T36" fmla="*/ 0 w 53"/>
                <a:gd name="T37" fmla="*/ 1 h 62"/>
                <a:gd name="T38" fmla="*/ 0 w 53"/>
                <a:gd name="T39" fmla="*/ 1 h 62"/>
                <a:gd name="T40" fmla="*/ 0 w 53"/>
                <a:gd name="T41" fmla="*/ 1 h 62"/>
                <a:gd name="T42" fmla="*/ 0 w 53"/>
                <a:gd name="T43" fmla="*/ 1 h 62"/>
                <a:gd name="T44" fmla="*/ 0 w 53"/>
                <a:gd name="T45" fmla="*/ 1 h 62"/>
                <a:gd name="T46" fmla="*/ 0 w 53"/>
                <a:gd name="T47" fmla="*/ 1 h 62"/>
                <a:gd name="T48" fmla="*/ 0 w 53"/>
                <a:gd name="T49" fmla="*/ 1 h 62"/>
                <a:gd name="T50" fmla="*/ 0 w 53"/>
                <a:gd name="T51" fmla="*/ 1 h 62"/>
                <a:gd name="T52" fmla="*/ 0 w 53"/>
                <a:gd name="T53" fmla="*/ 1 h 62"/>
                <a:gd name="T54" fmla="*/ 0 w 53"/>
                <a:gd name="T55" fmla="*/ 1 h 62"/>
                <a:gd name="T56" fmla="*/ 0 w 53"/>
                <a:gd name="T57" fmla="*/ 1 h 62"/>
                <a:gd name="T58" fmla="*/ 0 w 53"/>
                <a:gd name="T59" fmla="*/ 1 h 62"/>
                <a:gd name="T60" fmla="*/ 0 w 53"/>
                <a:gd name="T61" fmla="*/ 1 h 62"/>
                <a:gd name="T62" fmla="*/ 0 w 53"/>
                <a:gd name="T63" fmla="*/ 1 h 62"/>
                <a:gd name="T64" fmla="*/ 0 w 53"/>
                <a:gd name="T65" fmla="*/ 1 h 62"/>
                <a:gd name="T66" fmla="*/ 0 w 53"/>
                <a:gd name="T67" fmla="*/ 1 h 62"/>
                <a:gd name="T68" fmla="*/ 0 w 53"/>
                <a:gd name="T69" fmla="*/ 1 h 62"/>
                <a:gd name="T70" fmla="*/ 0 w 53"/>
                <a:gd name="T71" fmla="*/ 1 h 62"/>
                <a:gd name="T72" fmla="*/ 0 w 53"/>
                <a:gd name="T73" fmla="*/ 1 h 62"/>
                <a:gd name="T74" fmla="*/ 0 w 53"/>
                <a:gd name="T75" fmla="*/ 1 h 62"/>
                <a:gd name="T76" fmla="*/ 0 w 53"/>
                <a:gd name="T77" fmla="*/ 1 h 62"/>
                <a:gd name="T78" fmla="*/ 0 w 53"/>
                <a:gd name="T79" fmla="*/ 1 h 62"/>
                <a:gd name="T80" fmla="*/ 0 w 53"/>
                <a:gd name="T81" fmla="*/ 1 h 62"/>
                <a:gd name="T82" fmla="*/ 0 w 53"/>
                <a:gd name="T83" fmla="*/ 1 h 62"/>
                <a:gd name="T84" fmla="*/ 0 w 53"/>
                <a:gd name="T85" fmla="*/ 1 h 62"/>
                <a:gd name="T86" fmla="*/ 0 w 53"/>
                <a:gd name="T87" fmla="*/ 1 h 62"/>
                <a:gd name="T88" fmla="*/ 0 w 53"/>
                <a:gd name="T89" fmla="*/ 1 h 62"/>
                <a:gd name="T90" fmla="*/ 0 w 53"/>
                <a:gd name="T91" fmla="*/ 1 h 62"/>
                <a:gd name="T92" fmla="*/ 0 w 53"/>
                <a:gd name="T93" fmla="*/ 1 h 62"/>
                <a:gd name="T94" fmla="*/ 0 w 53"/>
                <a:gd name="T95" fmla="*/ 1 h 62"/>
                <a:gd name="T96" fmla="*/ 0 w 53"/>
                <a:gd name="T97" fmla="*/ 1 h 62"/>
                <a:gd name="T98" fmla="*/ 0 w 53"/>
                <a:gd name="T99" fmla="*/ 1 h 62"/>
                <a:gd name="T100" fmla="*/ 0 w 53"/>
                <a:gd name="T101" fmla="*/ 1 h 62"/>
                <a:gd name="T102" fmla="*/ 0 w 53"/>
                <a:gd name="T103" fmla="*/ 1 h 62"/>
                <a:gd name="T104" fmla="*/ 0 w 53"/>
                <a:gd name="T105" fmla="*/ 0 h 62"/>
                <a:gd name="T106" fmla="*/ 0 w 53"/>
                <a:gd name="T107" fmla="*/ 1 h 62"/>
                <a:gd name="T108" fmla="*/ 0 w 53"/>
                <a:gd name="T109" fmla="*/ 1 h 62"/>
                <a:gd name="T110" fmla="*/ 0 w 53"/>
                <a:gd name="T111" fmla="*/ 1 h 62"/>
                <a:gd name="T112" fmla="*/ 0 w 53"/>
                <a:gd name="T113" fmla="*/ 1 h 62"/>
                <a:gd name="T114" fmla="*/ 0 w 53"/>
                <a:gd name="T115" fmla="*/ 1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3"/>
                <a:gd name="T175" fmla="*/ 0 h 62"/>
                <a:gd name="T176" fmla="*/ 53 w 53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3" h="62">
                  <a:moveTo>
                    <a:pt x="40" y="10"/>
                  </a:moveTo>
                  <a:lnTo>
                    <a:pt x="30" y="12"/>
                  </a:lnTo>
                  <a:lnTo>
                    <a:pt x="22" y="13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5" y="29"/>
                  </a:lnTo>
                  <a:lnTo>
                    <a:pt x="21" y="31"/>
                  </a:lnTo>
                  <a:lnTo>
                    <a:pt x="34" y="39"/>
                  </a:lnTo>
                  <a:lnTo>
                    <a:pt x="41" y="45"/>
                  </a:lnTo>
                  <a:lnTo>
                    <a:pt x="48" y="50"/>
                  </a:lnTo>
                  <a:lnTo>
                    <a:pt x="51" y="57"/>
                  </a:lnTo>
                  <a:lnTo>
                    <a:pt x="53" y="62"/>
                  </a:lnTo>
                  <a:lnTo>
                    <a:pt x="49" y="57"/>
                  </a:lnTo>
                  <a:lnTo>
                    <a:pt x="46" y="53"/>
                  </a:lnTo>
                  <a:lnTo>
                    <a:pt x="40" y="50"/>
                  </a:lnTo>
                  <a:lnTo>
                    <a:pt x="43" y="49"/>
                  </a:lnTo>
                  <a:lnTo>
                    <a:pt x="38" y="45"/>
                  </a:lnTo>
                  <a:lnTo>
                    <a:pt x="32" y="43"/>
                  </a:lnTo>
                  <a:lnTo>
                    <a:pt x="34" y="42"/>
                  </a:lnTo>
                  <a:lnTo>
                    <a:pt x="26" y="37"/>
                  </a:lnTo>
                  <a:lnTo>
                    <a:pt x="19" y="37"/>
                  </a:lnTo>
                  <a:lnTo>
                    <a:pt x="21" y="35"/>
                  </a:lnTo>
                  <a:lnTo>
                    <a:pt x="15" y="30"/>
                  </a:lnTo>
                  <a:lnTo>
                    <a:pt x="7" y="30"/>
                  </a:lnTo>
                  <a:lnTo>
                    <a:pt x="11" y="27"/>
                  </a:lnTo>
                  <a:lnTo>
                    <a:pt x="5" y="26"/>
                  </a:lnTo>
                  <a:lnTo>
                    <a:pt x="0" y="26"/>
                  </a:lnTo>
                  <a:lnTo>
                    <a:pt x="7" y="23"/>
                  </a:lnTo>
                  <a:lnTo>
                    <a:pt x="10" y="23"/>
                  </a:lnTo>
                  <a:lnTo>
                    <a:pt x="7" y="22"/>
                  </a:lnTo>
                  <a:lnTo>
                    <a:pt x="10" y="20"/>
                  </a:lnTo>
                  <a:lnTo>
                    <a:pt x="7" y="18"/>
                  </a:lnTo>
                  <a:lnTo>
                    <a:pt x="0" y="17"/>
                  </a:lnTo>
                  <a:lnTo>
                    <a:pt x="8" y="16"/>
                  </a:lnTo>
                  <a:lnTo>
                    <a:pt x="13" y="16"/>
                  </a:lnTo>
                  <a:lnTo>
                    <a:pt x="11" y="14"/>
                  </a:lnTo>
                  <a:lnTo>
                    <a:pt x="15" y="13"/>
                  </a:lnTo>
                  <a:lnTo>
                    <a:pt x="13" y="10"/>
                  </a:lnTo>
                  <a:lnTo>
                    <a:pt x="8" y="6"/>
                  </a:lnTo>
                  <a:lnTo>
                    <a:pt x="13" y="8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24" y="8"/>
                  </a:lnTo>
                  <a:lnTo>
                    <a:pt x="21" y="5"/>
                  </a:lnTo>
                  <a:lnTo>
                    <a:pt x="19" y="2"/>
                  </a:lnTo>
                  <a:lnTo>
                    <a:pt x="26" y="5"/>
                  </a:lnTo>
                  <a:lnTo>
                    <a:pt x="29" y="8"/>
                  </a:lnTo>
                  <a:lnTo>
                    <a:pt x="30" y="5"/>
                  </a:lnTo>
                  <a:lnTo>
                    <a:pt x="34" y="6"/>
                  </a:lnTo>
                  <a:lnTo>
                    <a:pt x="34" y="2"/>
                  </a:lnTo>
                  <a:lnTo>
                    <a:pt x="32" y="0"/>
                  </a:lnTo>
                  <a:lnTo>
                    <a:pt x="37" y="2"/>
                  </a:lnTo>
                  <a:lnTo>
                    <a:pt x="40" y="6"/>
                  </a:lnTo>
                  <a:lnTo>
                    <a:pt x="41" y="2"/>
                  </a:lnTo>
                  <a:lnTo>
                    <a:pt x="45" y="8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6" name="Freeform 476"/>
            <p:cNvSpPr>
              <a:spLocks/>
            </p:cNvSpPr>
            <p:nvPr/>
          </p:nvSpPr>
          <p:spPr bwMode="auto">
            <a:xfrm>
              <a:off x="1666" y="1363"/>
              <a:ext cx="22" cy="5"/>
            </a:xfrm>
            <a:custGeom>
              <a:avLst/>
              <a:gdLst>
                <a:gd name="T0" fmla="*/ 0 w 44"/>
                <a:gd name="T1" fmla="*/ 0 h 11"/>
                <a:gd name="T2" fmla="*/ 1 w 44"/>
                <a:gd name="T3" fmla="*/ 0 h 11"/>
                <a:gd name="T4" fmla="*/ 1 w 44"/>
                <a:gd name="T5" fmla="*/ 0 h 11"/>
                <a:gd name="T6" fmla="*/ 1 w 44"/>
                <a:gd name="T7" fmla="*/ 0 h 11"/>
                <a:gd name="T8" fmla="*/ 1 w 44"/>
                <a:gd name="T9" fmla="*/ 0 h 11"/>
                <a:gd name="T10" fmla="*/ 1 w 44"/>
                <a:gd name="T11" fmla="*/ 0 h 11"/>
                <a:gd name="T12" fmla="*/ 1 w 44"/>
                <a:gd name="T13" fmla="*/ 0 h 11"/>
                <a:gd name="T14" fmla="*/ 1 w 44"/>
                <a:gd name="T15" fmla="*/ 0 h 11"/>
                <a:gd name="T16" fmla="*/ 1 w 44"/>
                <a:gd name="T17" fmla="*/ 0 h 11"/>
                <a:gd name="T18" fmla="*/ 1 w 44"/>
                <a:gd name="T19" fmla="*/ 0 h 11"/>
                <a:gd name="T20" fmla="*/ 1 w 44"/>
                <a:gd name="T21" fmla="*/ 0 h 11"/>
                <a:gd name="T22" fmla="*/ 1 w 44"/>
                <a:gd name="T23" fmla="*/ 0 h 11"/>
                <a:gd name="T24" fmla="*/ 0 w 44"/>
                <a:gd name="T25" fmla="*/ 0 h 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11"/>
                <a:gd name="T41" fmla="*/ 44 w 44"/>
                <a:gd name="T42" fmla="*/ 11 h 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11">
                  <a:moveTo>
                    <a:pt x="0" y="11"/>
                  </a:moveTo>
                  <a:lnTo>
                    <a:pt x="8" y="7"/>
                  </a:lnTo>
                  <a:lnTo>
                    <a:pt x="19" y="3"/>
                  </a:lnTo>
                  <a:lnTo>
                    <a:pt x="30" y="0"/>
                  </a:lnTo>
                  <a:lnTo>
                    <a:pt x="44" y="0"/>
                  </a:lnTo>
                  <a:lnTo>
                    <a:pt x="42" y="5"/>
                  </a:lnTo>
                  <a:lnTo>
                    <a:pt x="38" y="3"/>
                  </a:lnTo>
                  <a:lnTo>
                    <a:pt x="33" y="4"/>
                  </a:lnTo>
                  <a:lnTo>
                    <a:pt x="28" y="3"/>
                  </a:lnTo>
                  <a:lnTo>
                    <a:pt x="25" y="4"/>
                  </a:lnTo>
                  <a:lnTo>
                    <a:pt x="22" y="4"/>
                  </a:lnTo>
                  <a:lnTo>
                    <a:pt x="11" y="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7" name="Line 477"/>
            <p:cNvSpPr>
              <a:spLocks noChangeShapeType="1"/>
            </p:cNvSpPr>
            <p:nvPr/>
          </p:nvSpPr>
          <p:spPr bwMode="auto">
            <a:xfrm>
              <a:off x="1749" y="1369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8" name="Line 478"/>
            <p:cNvSpPr>
              <a:spLocks noChangeShapeType="1"/>
            </p:cNvSpPr>
            <p:nvPr/>
          </p:nvSpPr>
          <p:spPr bwMode="auto">
            <a:xfrm>
              <a:off x="1910" y="1366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9" name="Line 479"/>
            <p:cNvSpPr>
              <a:spLocks noChangeShapeType="1"/>
            </p:cNvSpPr>
            <p:nvPr/>
          </p:nvSpPr>
          <p:spPr bwMode="auto">
            <a:xfrm>
              <a:off x="1770" y="1301"/>
              <a:ext cx="1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0" name="Line 480"/>
            <p:cNvSpPr>
              <a:spLocks noChangeShapeType="1"/>
            </p:cNvSpPr>
            <p:nvPr/>
          </p:nvSpPr>
          <p:spPr bwMode="auto">
            <a:xfrm>
              <a:off x="1935" y="1301"/>
              <a:ext cx="1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1" name="Freeform 481"/>
            <p:cNvSpPr>
              <a:spLocks/>
            </p:cNvSpPr>
            <p:nvPr/>
          </p:nvSpPr>
          <p:spPr bwMode="auto">
            <a:xfrm>
              <a:off x="1944" y="1304"/>
              <a:ext cx="17" cy="8"/>
            </a:xfrm>
            <a:custGeom>
              <a:avLst/>
              <a:gdLst>
                <a:gd name="T0" fmla="*/ 0 w 35"/>
                <a:gd name="T1" fmla="*/ 0 h 15"/>
                <a:gd name="T2" fmla="*/ 0 w 35"/>
                <a:gd name="T3" fmla="*/ 1 h 15"/>
                <a:gd name="T4" fmla="*/ 0 w 35"/>
                <a:gd name="T5" fmla="*/ 1 h 15"/>
                <a:gd name="T6" fmla="*/ 0 w 35"/>
                <a:gd name="T7" fmla="*/ 1 h 15"/>
                <a:gd name="T8" fmla="*/ 0 w 35"/>
                <a:gd name="T9" fmla="*/ 1 h 15"/>
                <a:gd name="T10" fmla="*/ 0 w 35"/>
                <a:gd name="T11" fmla="*/ 0 h 15"/>
                <a:gd name="T12" fmla="*/ 0 w 35"/>
                <a:gd name="T13" fmla="*/ 0 h 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15"/>
                <a:gd name="T23" fmla="*/ 35 w 35"/>
                <a:gd name="T24" fmla="*/ 15 h 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15">
                  <a:moveTo>
                    <a:pt x="0" y="0"/>
                  </a:moveTo>
                  <a:lnTo>
                    <a:pt x="0" y="15"/>
                  </a:lnTo>
                  <a:lnTo>
                    <a:pt x="1" y="15"/>
                  </a:lnTo>
                  <a:lnTo>
                    <a:pt x="1" y="1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2" name="Freeform 482"/>
            <p:cNvSpPr>
              <a:spLocks/>
            </p:cNvSpPr>
            <p:nvPr/>
          </p:nvSpPr>
          <p:spPr bwMode="auto">
            <a:xfrm>
              <a:off x="1944" y="1305"/>
              <a:ext cx="17" cy="7"/>
            </a:xfrm>
            <a:custGeom>
              <a:avLst/>
              <a:gdLst>
                <a:gd name="T0" fmla="*/ 0 w 35"/>
                <a:gd name="T1" fmla="*/ 0 h 14"/>
                <a:gd name="T2" fmla="*/ 0 w 35"/>
                <a:gd name="T3" fmla="*/ 1 h 14"/>
                <a:gd name="T4" fmla="*/ 0 w 35"/>
                <a:gd name="T5" fmla="*/ 1 h 14"/>
                <a:gd name="T6" fmla="*/ 0 60000 65536"/>
                <a:gd name="T7" fmla="*/ 0 60000 65536"/>
                <a:gd name="T8" fmla="*/ 0 60000 65536"/>
                <a:gd name="T9" fmla="*/ 0 w 35"/>
                <a:gd name="T10" fmla="*/ 0 h 14"/>
                <a:gd name="T11" fmla="*/ 35 w 35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14">
                  <a:moveTo>
                    <a:pt x="35" y="0"/>
                  </a:moveTo>
                  <a:lnTo>
                    <a:pt x="35" y="14"/>
                  </a:lnTo>
                  <a:lnTo>
                    <a:pt x="0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3" name="Rectangle 483"/>
            <p:cNvSpPr>
              <a:spLocks noChangeArrowheads="1"/>
            </p:cNvSpPr>
            <p:nvPr/>
          </p:nvSpPr>
          <p:spPr bwMode="auto">
            <a:xfrm>
              <a:off x="1917" y="1310"/>
              <a:ext cx="8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ko-KR" altLang="en-US">
                <a:latin typeface="Arial" charset="0"/>
                <a:ea typeface="굴림" charset="-127"/>
              </a:endParaRPr>
            </a:p>
          </p:txBody>
        </p:sp>
        <p:sp>
          <p:nvSpPr>
            <p:cNvPr id="244" name="Rectangle 484"/>
            <p:cNvSpPr>
              <a:spLocks noChangeArrowheads="1"/>
            </p:cNvSpPr>
            <p:nvPr/>
          </p:nvSpPr>
          <p:spPr bwMode="auto">
            <a:xfrm>
              <a:off x="1925" y="1310"/>
              <a:ext cx="1" cy="2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ko-KR" altLang="en-US">
                <a:latin typeface="Arial" charset="0"/>
                <a:ea typeface="굴림" charset="-127"/>
              </a:endParaRPr>
            </a:p>
          </p:txBody>
        </p:sp>
        <p:sp>
          <p:nvSpPr>
            <p:cNvPr id="245" name="Freeform 485"/>
            <p:cNvSpPr>
              <a:spLocks/>
            </p:cNvSpPr>
            <p:nvPr/>
          </p:nvSpPr>
          <p:spPr bwMode="auto">
            <a:xfrm>
              <a:off x="1747" y="1306"/>
              <a:ext cx="8" cy="6"/>
            </a:xfrm>
            <a:custGeom>
              <a:avLst/>
              <a:gdLst>
                <a:gd name="T0" fmla="*/ 1 w 16"/>
                <a:gd name="T1" fmla="*/ 1 h 12"/>
                <a:gd name="T2" fmla="*/ 1 w 16"/>
                <a:gd name="T3" fmla="*/ 1 h 12"/>
                <a:gd name="T4" fmla="*/ 1 w 16"/>
                <a:gd name="T5" fmla="*/ 1 h 12"/>
                <a:gd name="T6" fmla="*/ 1 w 16"/>
                <a:gd name="T7" fmla="*/ 1 h 12"/>
                <a:gd name="T8" fmla="*/ 1 w 16"/>
                <a:gd name="T9" fmla="*/ 1 h 12"/>
                <a:gd name="T10" fmla="*/ 1 w 16"/>
                <a:gd name="T11" fmla="*/ 0 h 12"/>
                <a:gd name="T12" fmla="*/ 1 w 16"/>
                <a:gd name="T13" fmla="*/ 0 h 12"/>
                <a:gd name="T14" fmla="*/ 1 w 16"/>
                <a:gd name="T15" fmla="*/ 0 h 12"/>
                <a:gd name="T16" fmla="*/ 1 w 16"/>
                <a:gd name="T17" fmla="*/ 0 h 12"/>
                <a:gd name="T18" fmla="*/ 1 w 16"/>
                <a:gd name="T19" fmla="*/ 1 h 12"/>
                <a:gd name="T20" fmla="*/ 1 w 16"/>
                <a:gd name="T21" fmla="*/ 1 h 12"/>
                <a:gd name="T22" fmla="*/ 0 w 16"/>
                <a:gd name="T23" fmla="*/ 1 h 12"/>
                <a:gd name="T24" fmla="*/ 0 w 16"/>
                <a:gd name="T25" fmla="*/ 1 h 12"/>
                <a:gd name="T26" fmla="*/ 0 w 16"/>
                <a:gd name="T27" fmla="*/ 1 h 12"/>
                <a:gd name="T28" fmla="*/ 0 w 16"/>
                <a:gd name="T29" fmla="*/ 1 h 12"/>
                <a:gd name="T30" fmla="*/ 1 w 16"/>
                <a:gd name="T31" fmla="*/ 1 h 12"/>
                <a:gd name="T32" fmla="*/ 1 w 16"/>
                <a:gd name="T33" fmla="*/ 1 h 12"/>
                <a:gd name="T34" fmla="*/ 1 w 16"/>
                <a:gd name="T35" fmla="*/ 1 h 12"/>
                <a:gd name="T36" fmla="*/ 1 w 16"/>
                <a:gd name="T37" fmla="*/ 1 h 12"/>
                <a:gd name="T38" fmla="*/ 1 w 16"/>
                <a:gd name="T39" fmla="*/ 1 h 12"/>
                <a:gd name="T40" fmla="*/ 1 w 16"/>
                <a:gd name="T41" fmla="*/ 1 h 12"/>
                <a:gd name="T42" fmla="*/ 1 w 16"/>
                <a:gd name="T43" fmla="*/ 1 h 12"/>
                <a:gd name="T44" fmla="*/ 1 w 16"/>
                <a:gd name="T45" fmla="*/ 1 h 12"/>
                <a:gd name="T46" fmla="*/ 1 w 16"/>
                <a:gd name="T47" fmla="*/ 1 h 12"/>
                <a:gd name="T48" fmla="*/ 1 w 16"/>
                <a:gd name="T49" fmla="*/ 1 h 12"/>
                <a:gd name="T50" fmla="*/ 1 w 16"/>
                <a:gd name="T51" fmla="*/ 1 h 12"/>
                <a:gd name="T52" fmla="*/ 1 w 16"/>
                <a:gd name="T53" fmla="*/ 1 h 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"/>
                <a:gd name="T82" fmla="*/ 0 h 12"/>
                <a:gd name="T83" fmla="*/ 16 w 16"/>
                <a:gd name="T84" fmla="*/ 12 h 1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" h="12">
                  <a:moveTo>
                    <a:pt x="16" y="6"/>
                  </a:moveTo>
                  <a:lnTo>
                    <a:pt x="16" y="4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3" y="11"/>
                  </a:lnTo>
                  <a:lnTo>
                    <a:pt x="6" y="11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4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6" y="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6" name="Freeform 486"/>
            <p:cNvSpPr>
              <a:spLocks/>
            </p:cNvSpPr>
            <p:nvPr/>
          </p:nvSpPr>
          <p:spPr bwMode="auto">
            <a:xfrm>
              <a:off x="1721" y="1374"/>
              <a:ext cx="13" cy="10"/>
            </a:xfrm>
            <a:custGeom>
              <a:avLst/>
              <a:gdLst>
                <a:gd name="T0" fmla="*/ 0 w 27"/>
                <a:gd name="T1" fmla="*/ 1 h 18"/>
                <a:gd name="T2" fmla="*/ 0 w 27"/>
                <a:gd name="T3" fmla="*/ 1 h 18"/>
                <a:gd name="T4" fmla="*/ 0 w 27"/>
                <a:gd name="T5" fmla="*/ 1 h 18"/>
                <a:gd name="T6" fmla="*/ 0 w 27"/>
                <a:gd name="T7" fmla="*/ 1 h 18"/>
                <a:gd name="T8" fmla="*/ 0 w 27"/>
                <a:gd name="T9" fmla="*/ 1 h 18"/>
                <a:gd name="T10" fmla="*/ 0 w 27"/>
                <a:gd name="T11" fmla="*/ 1 h 18"/>
                <a:gd name="T12" fmla="*/ 0 w 27"/>
                <a:gd name="T13" fmla="*/ 1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1 h 18"/>
                <a:gd name="T22" fmla="*/ 0 w 27"/>
                <a:gd name="T23" fmla="*/ 1 h 18"/>
                <a:gd name="T24" fmla="*/ 0 w 27"/>
                <a:gd name="T25" fmla="*/ 1 h 18"/>
                <a:gd name="T26" fmla="*/ 0 w 27"/>
                <a:gd name="T27" fmla="*/ 1 h 18"/>
                <a:gd name="T28" fmla="*/ 0 w 27"/>
                <a:gd name="T29" fmla="*/ 1 h 18"/>
                <a:gd name="T30" fmla="*/ 0 w 27"/>
                <a:gd name="T31" fmla="*/ 1 h 18"/>
                <a:gd name="T32" fmla="*/ 0 w 27"/>
                <a:gd name="T33" fmla="*/ 1 h 18"/>
                <a:gd name="T34" fmla="*/ 0 w 27"/>
                <a:gd name="T35" fmla="*/ 1 h 18"/>
                <a:gd name="T36" fmla="*/ 0 w 27"/>
                <a:gd name="T37" fmla="*/ 1 h 18"/>
                <a:gd name="T38" fmla="*/ 0 w 27"/>
                <a:gd name="T39" fmla="*/ 1 h 18"/>
                <a:gd name="T40" fmla="*/ 0 w 27"/>
                <a:gd name="T41" fmla="*/ 1 h 18"/>
                <a:gd name="T42" fmla="*/ 0 w 27"/>
                <a:gd name="T43" fmla="*/ 1 h 18"/>
                <a:gd name="T44" fmla="*/ 0 w 27"/>
                <a:gd name="T45" fmla="*/ 1 h 18"/>
                <a:gd name="T46" fmla="*/ 0 w 27"/>
                <a:gd name="T47" fmla="*/ 1 h 18"/>
                <a:gd name="T48" fmla="*/ 0 w 27"/>
                <a:gd name="T49" fmla="*/ 1 h 18"/>
                <a:gd name="T50" fmla="*/ 0 w 27"/>
                <a:gd name="T51" fmla="*/ 1 h 18"/>
                <a:gd name="T52" fmla="*/ 0 w 27"/>
                <a:gd name="T53" fmla="*/ 1 h 18"/>
                <a:gd name="T54" fmla="*/ 0 w 27"/>
                <a:gd name="T55" fmla="*/ 1 h 18"/>
                <a:gd name="T56" fmla="*/ 0 w 27"/>
                <a:gd name="T57" fmla="*/ 1 h 18"/>
                <a:gd name="T58" fmla="*/ 0 w 27"/>
                <a:gd name="T59" fmla="*/ 1 h 18"/>
                <a:gd name="T60" fmla="*/ 0 w 27"/>
                <a:gd name="T61" fmla="*/ 1 h 18"/>
                <a:gd name="T62" fmla="*/ 0 w 27"/>
                <a:gd name="T63" fmla="*/ 1 h 18"/>
                <a:gd name="T64" fmla="*/ 0 w 27"/>
                <a:gd name="T65" fmla="*/ 1 h 18"/>
                <a:gd name="T66" fmla="*/ 0 w 27"/>
                <a:gd name="T67" fmla="*/ 1 h 18"/>
                <a:gd name="T68" fmla="*/ 0 w 27"/>
                <a:gd name="T69" fmla="*/ 1 h 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7"/>
                <a:gd name="T106" fmla="*/ 0 h 18"/>
                <a:gd name="T107" fmla="*/ 27 w 27"/>
                <a:gd name="T108" fmla="*/ 18 h 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7" h="18">
                  <a:moveTo>
                    <a:pt x="27" y="9"/>
                  </a:moveTo>
                  <a:lnTo>
                    <a:pt x="25" y="8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2" y="4"/>
                  </a:lnTo>
                  <a:lnTo>
                    <a:pt x="21" y="2"/>
                  </a:lnTo>
                  <a:lnTo>
                    <a:pt x="19" y="1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0" y="1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6" y="17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9" y="18"/>
                  </a:lnTo>
                  <a:lnTo>
                    <a:pt x="21" y="17"/>
                  </a:lnTo>
                  <a:lnTo>
                    <a:pt x="22" y="15"/>
                  </a:lnTo>
                  <a:lnTo>
                    <a:pt x="24" y="14"/>
                  </a:lnTo>
                  <a:lnTo>
                    <a:pt x="25" y="13"/>
                  </a:lnTo>
                  <a:lnTo>
                    <a:pt x="25" y="11"/>
                  </a:lnTo>
                  <a:lnTo>
                    <a:pt x="27" y="10"/>
                  </a:lnTo>
                  <a:lnTo>
                    <a:pt x="27" y="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7" name="Rectangle 487"/>
            <p:cNvSpPr>
              <a:spLocks noChangeArrowheads="1"/>
            </p:cNvSpPr>
            <p:nvPr/>
          </p:nvSpPr>
          <p:spPr bwMode="auto">
            <a:xfrm>
              <a:off x="1727" y="1377"/>
              <a:ext cx="1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ko-KR" altLang="en-US">
                <a:latin typeface="Arial" charset="0"/>
                <a:ea typeface="굴림" charset="-127"/>
              </a:endParaRPr>
            </a:p>
          </p:txBody>
        </p:sp>
        <p:sp>
          <p:nvSpPr>
            <p:cNvPr id="248" name="Freeform 488"/>
            <p:cNvSpPr>
              <a:spLocks/>
            </p:cNvSpPr>
            <p:nvPr/>
          </p:nvSpPr>
          <p:spPr bwMode="auto">
            <a:xfrm>
              <a:off x="1703" y="1388"/>
              <a:ext cx="303" cy="6"/>
            </a:xfrm>
            <a:custGeom>
              <a:avLst/>
              <a:gdLst>
                <a:gd name="T0" fmla="*/ 0 w 605"/>
                <a:gd name="T1" fmla="*/ 1 h 12"/>
                <a:gd name="T2" fmla="*/ 1 w 605"/>
                <a:gd name="T3" fmla="*/ 0 h 12"/>
                <a:gd name="T4" fmla="*/ 1 w 605"/>
                <a:gd name="T5" fmla="*/ 1 h 12"/>
                <a:gd name="T6" fmla="*/ 0 w 605"/>
                <a:gd name="T7" fmla="*/ 1 h 12"/>
                <a:gd name="T8" fmla="*/ 0 w 605"/>
                <a:gd name="T9" fmla="*/ 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5"/>
                <a:gd name="T16" fmla="*/ 0 h 12"/>
                <a:gd name="T17" fmla="*/ 605 w 60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5" h="12">
                  <a:moveTo>
                    <a:pt x="0" y="11"/>
                  </a:moveTo>
                  <a:lnTo>
                    <a:pt x="605" y="0"/>
                  </a:lnTo>
                  <a:lnTo>
                    <a:pt x="605" y="2"/>
                  </a:lnTo>
                  <a:lnTo>
                    <a:pt x="0" y="1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9" name="Freeform 489"/>
            <p:cNvSpPr>
              <a:spLocks/>
            </p:cNvSpPr>
            <p:nvPr/>
          </p:nvSpPr>
          <p:spPr bwMode="auto">
            <a:xfrm>
              <a:off x="1703" y="1391"/>
              <a:ext cx="303" cy="7"/>
            </a:xfrm>
            <a:custGeom>
              <a:avLst/>
              <a:gdLst>
                <a:gd name="T0" fmla="*/ 0 w 605"/>
                <a:gd name="T1" fmla="*/ 1 h 13"/>
                <a:gd name="T2" fmla="*/ 1 w 605"/>
                <a:gd name="T3" fmla="*/ 0 h 13"/>
                <a:gd name="T4" fmla="*/ 1 w 605"/>
                <a:gd name="T5" fmla="*/ 1 h 13"/>
                <a:gd name="T6" fmla="*/ 0 w 605"/>
                <a:gd name="T7" fmla="*/ 1 h 13"/>
                <a:gd name="T8" fmla="*/ 0 w 605"/>
                <a:gd name="T9" fmla="*/ 1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5"/>
                <a:gd name="T16" fmla="*/ 0 h 13"/>
                <a:gd name="T17" fmla="*/ 605 w 605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5" h="13">
                  <a:moveTo>
                    <a:pt x="0" y="11"/>
                  </a:moveTo>
                  <a:lnTo>
                    <a:pt x="605" y="0"/>
                  </a:lnTo>
                  <a:lnTo>
                    <a:pt x="605" y="3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0" name="Freeform 490"/>
            <p:cNvSpPr>
              <a:spLocks/>
            </p:cNvSpPr>
            <p:nvPr/>
          </p:nvSpPr>
          <p:spPr bwMode="auto">
            <a:xfrm>
              <a:off x="1703" y="1395"/>
              <a:ext cx="303" cy="6"/>
            </a:xfrm>
            <a:custGeom>
              <a:avLst/>
              <a:gdLst>
                <a:gd name="T0" fmla="*/ 0 w 605"/>
                <a:gd name="T1" fmla="*/ 1 h 12"/>
                <a:gd name="T2" fmla="*/ 1 w 605"/>
                <a:gd name="T3" fmla="*/ 0 h 12"/>
                <a:gd name="T4" fmla="*/ 1 w 605"/>
                <a:gd name="T5" fmla="*/ 1 h 12"/>
                <a:gd name="T6" fmla="*/ 0 w 605"/>
                <a:gd name="T7" fmla="*/ 1 h 12"/>
                <a:gd name="T8" fmla="*/ 0 w 605"/>
                <a:gd name="T9" fmla="*/ 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5"/>
                <a:gd name="T16" fmla="*/ 0 h 12"/>
                <a:gd name="T17" fmla="*/ 605 w 60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5" h="12">
                  <a:moveTo>
                    <a:pt x="0" y="10"/>
                  </a:moveTo>
                  <a:lnTo>
                    <a:pt x="605" y="0"/>
                  </a:lnTo>
                  <a:lnTo>
                    <a:pt x="605" y="1"/>
                  </a:lnTo>
                  <a:lnTo>
                    <a:pt x="0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1" name="Freeform 491"/>
            <p:cNvSpPr>
              <a:spLocks/>
            </p:cNvSpPr>
            <p:nvPr/>
          </p:nvSpPr>
          <p:spPr bwMode="auto">
            <a:xfrm>
              <a:off x="1915" y="1369"/>
              <a:ext cx="85" cy="15"/>
            </a:xfrm>
            <a:custGeom>
              <a:avLst/>
              <a:gdLst>
                <a:gd name="T0" fmla="*/ 0 w 171"/>
                <a:gd name="T1" fmla="*/ 1 h 29"/>
                <a:gd name="T2" fmla="*/ 0 w 171"/>
                <a:gd name="T3" fmla="*/ 1 h 29"/>
                <a:gd name="T4" fmla="*/ 0 w 171"/>
                <a:gd name="T5" fmla="*/ 1 h 29"/>
                <a:gd name="T6" fmla="*/ 0 w 171"/>
                <a:gd name="T7" fmla="*/ 0 h 29"/>
                <a:gd name="T8" fmla="*/ 0 w 171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1"/>
                <a:gd name="T16" fmla="*/ 0 h 29"/>
                <a:gd name="T17" fmla="*/ 171 w 171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1" h="29">
                  <a:moveTo>
                    <a:pt x="0" y="1"/>
                  </a:moveTo>
                  <a:lnTo>
                    <a:pt x="0" y="29"/>
                  </a:lnTo>
                  <a:lnTo>
                    <a:pt x="171" y="25"/>
                  </a:lnTo>
                  <a:lnTo>
                    <a:pt x="171" y="0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2" name="Freeform 492"/>
            <p:cNvSpPr>
              <a:spLocks/>
            </p:cNvSpPr>
            <p:nvPr/>
          </p:nvSpPr>
          <p:spPr bwMode="auto">
            <a:xfrm>
              <a:off x="1919" y="1372"/>
              <a:ext cx="77" cy="4"/>
            </a:xfrm>
            <a:custGeom>
              <a:avLst/>
              <a:gdLst>
                <a:gd name="T0" fmla="*/ 0 w 155"/>
                <a:gd name="T1" fmla="*/ 0 h 10"/>
                <a:gd name="T2" fmla="*/ 0 w 155"/>
                <a:gd name="T3" fmla="*/ 0 h 10"/>
                <a:gd name="T4" fmla="*/ 0 w 155"/>
                <a:gd name="T5" fmla="*/ 0 h 10"/>
                <a:gd name="T6" fmla="*/ 0 w 155"/>
                <a:gd name="T7" fmla="*/ 0 h 10"/>
                <a:gd name="T8" fmla="*/ 0 w 155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5"/>
                <a:gd name="T16" fmla="*/ 0 h 10"/>
                <a:gd name="T17" fmla="*/ 155 w 155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5" h="10">
                  <a:moveTo>
                    <a:pt x="0" y="3"/>
                  </a:moveTo>
                  <a:lnTo>
                    <a:pt x="155" y="0"/>
                  </a:lnTo>
                  <a:lnTo>
                    <a:pt x="155" y="8"/>
                  </a:lnTo>
                  <a:lnTo>
                    <a:pt x="0" y="10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0">
              <a:solidFill>
                <a:srgbClr val="51515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3" name="Freeform 493"/>
            <p:cNvSpPr>
              <a:spLocks/>
            </p:cNvSpPr>
            <p:nvPr/>
          </p:nvSpPr>
          <p:spPr bwMode="auto">
            <a:xfrm>
              <a:off x="1919" y="1372"/>
              <a:ext cx="77" cy="8"/>
            </a:xfrm>
            <a:custGeom>
              <a:avLst/>
              <a:gdLst>
                <a:gd name="T0" fmla="*/ 0 w 155"/>
                <a:gd name="T1" fmla="*/ 0 h 16"/>
                <a:gd name="T2" fmla="*/ 0 w 155"/>
                <a:gd name="T3" fmla="*/ 1 h 16"/>
                <a:gd name="T4" fmla="*/ 0 w 155"/>
                <a:gd name="T5" fmla="*/ 1 h 16"/>
                <a:gd name="T6" fmla="*/ 0 w 155"/>
                <a:gd name="T7" fmla="*/ 1 h 16"/>
                <a:gd name="T8" fmla="*/ 0 w 155"/>
                <a:gd name="T9" fmla="*/ 1 h 16"/>
                <a:gd name="T10" fmla="*/ 0 w 155"/>
                <a:gd name="T11" fmla="*/ 1 h 16"/>
                <a:gd name="T12" fmla="*/ 0 w 155"/>
                <a:gd name="T13" fmla="*/ 1 h 16"/>
                <a:gd name="T14" fmla="*/ 0 w 155"/>
                <a:gd name="T15" fmla="*/ 1 h 16"/>
                <a:gd name="T16" fmla="*/ 0 w 155"/>
                <a:gd name="T17" fmla="*/ 1 h 16"/>
                <a:gd name="T18" fmla="*/ 0 w 155"/>
                <a:gd name="T19" fmla="*/ 1 h 16"/>
                <a:gd name="T20" fmla="*/ 0 w 155"/>
                <a:gd name="T21" fmla="*/ 1 h 16"/>
                <a:gd name="T22" fmla="*/ 0 w 155"/>
                <a:gd name="T23" fmla="*/ 1 h 16"/>
                <a:gd name="T24" fmla="*/ 0 w 155"/>
                <a:gd name="T25" fmla="*/ 1 h 16"/>
                <a:gd name="T26" fmla="*/ 0 w 155"/>
                <a:gd name="T27" fmla="*/ 0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5"/>
                <a:gd name="T43" fmla="*/ 0 h 16"/>
                <a:gd name="T44" fmla="*/ 155 w 155"/>
                <a:gd name="T45" fmla="*/ 16 h 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5" h="16">
                  <a:moveTo>
                    <a:pt x="155" y="0"/>
                  </a:moveTo>
                  <a:lnTo>
                    <a:pt x="155" y="8"/>
                  </a:lnTo>
                  <a:lnTo>
                    <a:pt x="103" y="10"/>
                  </a:lnTo>
                  <a:lnTo>
                    <a:pt x="103" y="16"/>
                  </a:lnTo>
                  <a:lnTo>
                    <a:pt x="91" y="11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0" y="10"/>
                  </a:lnTo>
                  <a:lnTo>
                    <a:pt x="152" y="7"/>
                  </a:lnTo>
                  <a:lnTo>
                    <a:pt x="152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4" name="Freeform 494"/>
            <p:cNvSpPr>
              <a:spLocks/>
            </p:cNvSpPr>
            <p:nvPr/>
          </p:nvSpPr>
          <p:spPr bwMode="auto">
            <a:xfrm>
              <a:off x="1919" y="1372"/>
              <a:ext cx="51" cy="8"/>
            </a:xfrm>
            <a:custGeom>
              <a:avLst/>
              <a:gdLst>
                <a:gd name="T0" fmla="*/ 0 w 103"/>
                <a:gd name="T1" fmla="*/ 0 h 14"/>
                <a:gd name="T2" fmla="*/ 0 w 103"/>
                <a:gd name="T3" fmla="*/ 1 h 14"/>
                <a:gd name="T4" fmla="*/ 0 w 103"/>
                <a:gd name="T5" fmla="*/ 1 h 14"/>
                <a:gd name="T6" fmla="*/ 0 w 103"/>
                <a:gd name="T7" fmla="*/ 1 h 14"/>
                <a:gd name="T8" fmla="*/ 0 w 103"/>
                <a:gd name="T9" fmla="*/ 1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4"/>
                <a:gd name="T17" fmla="*/ 103 w 10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4">
                  <a:moveTo>
                    <a:pt x="0" y="0"/>
                  </a:moveTo>
                  <a:lnTo>
                    <a:pt x="0" y="8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103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5" name="Freeform 495"/>
            <p:cNvSpPr>
              <a:spLocks/>
            </p:cNvSpPr>
            <p:nvPr/>
          </p:nvSpPr>
          <p:spPr bwMode="auto">
            <a:xfrm>
              <a:off x="1975" y="1378"/>
              <a:ext cx="10" cy="3"/>
            </a:xfrm>
            <a:custGeom>
              <a:avLst/>
              <a:gdLst>
                <a:gd name="T0" fmla="*/ 0 w 20"/>
                <a:gd name="T1" fmla="*/ 0 h 5"/>
                <a:gd name="T2" fmla="*/ 0 w 20"/>
                <a:gd name="T3" fmla="*/ 1 h 5"/>
                <a:gd name="T4" fmla="*/ 1 w 20"/>
                <a:gd name="T5" fmla="*/ 1 h 5"/>
                <a:gd name="T6" fmla="*/ 1 w 20"/>
                <a:gd name="T7" fmla="*/ 0 h 5"/>
                <a:gd name="T8" fmla="*/ 0 w 20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5"/>
                <a:gd name="T17" fmla="*/ 20 w 20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5">
                  <a:moveTo>
                    <a:pt x="0" y="0"/>
                  </a:moveTo>
                  <a:lnTo>
                    <a:pt x="0" y="5"/>
                  </a:lnTo>
                  <a:lnTo>
                    <a:pt x="20" y="3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" name="Freeform 496"/>
            <p:cNvSpPr>
              <a:spLocks/>
            </p:cNvSpPr>
            <p:nvPr/>
          </p:nvSpPr>
          <p:spPr bwMode="auto">
            <a:xfrm>
              <a:off x="1974" y="1378"/>
              <a:ext cx="11" cy="3"/>
            </a:xfrm>
            <a:custGeom>
              <a:avLst/>
              <a:gdLst>
                <a:gd name="T0" fmla="*/ 1 w 22"/>
                <a:gd name="T1" fmla="*/ 0 h 7"/>
                <a:gd name="T2" fmla="*/ 1 w 22"/>
                <a:gd name="T3" fmla="*/ 0 h 7"/>
                <a:gd name="T4" fmla="*/ 0 w 22"/>
                <a:gd name="T5" fmla="*/ 0 h 7"/>
                <a:gd name="T6" fmla="*/ 0 w 22"/>
                <a:gd name="T7" fmla="*/ 0 h 7"/>
                <a:gd name="T8" fmla="*/ 1 w 22"/>
                <a:gd name="T9" fmla="*/ 0 h 7"/>
                <a:gd name="T10" fmla="*/ 1 w 22"/>
                <a:gd name="T11" fmla="*/ 0 h 7"/>
                <a:gd name="T12" fmla="*/ 1 w 22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7"/>
                <a:gd name="T23" fmla="*/ 22 w 22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7">
                  <a:moveTo>
                    <a:pt x="22" y="2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2" y="2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58" name="Line 160"/>
          <p:cNvSpPr>
            <a:spLocks noChangeShapeType="1"/>
          </p:cNvSpPr>
          <p:nvPr/>
        </p:nvSpPr>
        <p:spPr bwMode="auto">
          <a:xfrm>
            <a:off x="765175" y="2286082"/>
            <a:ext cx="19050" cy="8161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9" name="Line 161"/>
          <p:cNvSpPr>
            <a:spLocks noChangeShapeType="1"/>
          </p:cNvSpPr>
          <p:nvPr/>
        </p:nvSpPr>
        <p:spPr bwMode="auto">
          <a:xfrm>
            <a:off x="6503988" y="2272555"/>
            <a:ext cx="25400" cy="96339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0" name="Rectangle 385"/>
          <p:cNvSpPr>
            <a:spLocks noChangeArrowheads="1"/>
          </p:cNvSpPr>
          <p:nvPr/>
        </p:nvSpPr>
        <p:spPr bwMode="auto">
          <a:xfrm>
            <a:off x="1216025" y="1441417"/>
            <a:ext cx="74613" cy="163823"/>
          </a:xfrm>
          <a:prstGeom prst="rect">
            <a:avLst/>
          </a:prstGeom>
          <a:solidFill>
            <a:srgbClr val="C0C0C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61" name="Rectangle 386"/>
          <p:cNvSpPr>
            <a:spLocks noChangeArrowheads="1"/>
          </p:cNvSpPr>
          <p:nvPr/>
        </p:nvSpPr>
        <p:spPr bwMode="auto">
          <a:xfrm>
            <a:off x="1216025" y="1746518"/>
            <a:ext cx="74613" cy="163823"/>
          </a:xfrm>
          <a:prstGeom prst="rect">
            <a:avLst/>
          </a:prstGeom>
          <a:solidFill>
            <a:srgbClr val="0080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62" name="Rectangle 499"/>
          <p:cNvSpPr>
            <a:spLocks noChangeArrowheads="1"/>
          </p:cNvSpPr>
          <p:nvPr/>
        </p:nvSpPr>
        <p:spPr bwMode="auto">
          <a:xfrm>
            <a:off x="2519363" y="1545122"/>
            <a:ext cx="274638" cy="15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VME</a:t>
            </a:r>
            <a:endParaRPr lang="en-US" altLang="ko-KR" sz="1000">
              <a:latin typeface="Arial" charset="0"/>
              <a:ea typeface="굴림" charset="-127"/>
            </a:endParaRPr>
          </a:p>
        </p:txBody>
      </p:sp>
      <p:sp>
        <p:nvSpPr>
          <p:cNvPr id="63" name="Rectangle 500"/>
          <p:cNvSpPr>
            <a:spLocks noChangeArrowheads="1"/>
          </p:cNvSpPr>
          <p:nvPr/>
        </p:nvSpPr>
        <p:spPr bwMode="auto">
          <a:xfrm>
            <a:off x="2384425" y="1678885"/>
            <a:ext cx="606425" cy="15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Controller</a:t>
            </a:r>
            <a:endParaRPr lang="en-US" altLang="ko-KR" sz="1000">
              <a:latin typeface="Arial" charset="0"/>
              <a:ea typeface="굴림" charset="-127"/>
            </a:endParaRPr>
          </a:p>
        </p:txBody>
      </p:sp>
      <p:sp>
        <p:nvSpPr>
          <p:cNvPr id="64" name="Rectangle 502"/>
          <p:cNvSpPr>
            <a:spLocks noChangeArrowheads="1"/>
          </p:cNvSpPr>
          <p:nvPr/>
        </p:nvSpPr>
        <p:spPr bwMode="auto">
          <a:xfrm>
            <a:off x="1590675" y="1325689"/>
            <a:ext cx="219075" cy="700380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65" name="Rectangle 503"/>
          <p:cNvSpPr>
            <a:spLocks noChangeArrowheads="1"/>
          </p:cNvSpPr>
          <p:nvPr/>
        </p:nvSpPr>
        <p:spPr bwMode="auto">
          <a:xfrm>
            <a:off x="1647825" y="1630790"/>
            <a:ext cx="136525" cy="12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800" b="1">
                <a:latin typeface="Arial" charset="0"/>
                <a:ea typeface="굴림" charset="-127"/>
              </a:rPr>
              <a:t>I/O</a:t>
            </a:r>
          </a:p>
        </p:txBody>
      </p:sp>
      <p:sp>
        <p:nvSpPr>
          <p:cNvPr id="66" name="Rectangle 507"/>
          <p:cNvSpPr>
            <a:spLocks noChangeArrowheads="1"/>
          </p:cNvSpPr>
          <p:nvPr/>
        </p:nvSpPr>
        <p:spPr bwMode="auto">
          <a:xfrm>
            <a:off x="1884363" y="1432399"/>
            <a:ext cx="63500" cy="1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C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67" name="Rectangle 510"/>
          <p:cNvSpPr>
            <a:spLocks noChangeArrowheads="1"/>
          </p:cNvSpPr>
          <p:nvPr/>
        </p:nvSpPr>
        <p:spPr bwMode="auto">
          <a:xfrm>
            <a:off x="1884363" y="1615761"/>
            <a:ext cx="53975" cy="1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latin typeface="Arial" charset="0"/>
                <a:ea typeface="굴림" charset="-127"/>
              </a:rPr>
              <a:t>T</a:t>
            </a:r>
          </a:p>
        </p:txBody>
      </p:sp>
      <p:sp>
        <p:nvSpPr>
          <p:cNvPr id="68" name="Rectangle 511"/>
          <p:cNvSpPr>
            <a:spLocks noChangeArrowheads="1"/>
          </p:cNvSpPr>
          <p:nvPr/>
        </p:nvSpPr>
        <p:spPr bwMode="auto">
          <a:xfrm>
            <a:off x="1890713" y="1829181"/>
            <a:ext cx="63500" cy="1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U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69" name="Rectangle 516"/>
          <p:cNvSpPr>
            <a:spLocks noChangeArrowheads="1"/>
          </p:cNvSpPr>
          <p:nvPr/>
        </p:nvSpPr>
        <p:spPr bwMode="auto">
          <a:xfrm>
            <a:off x="1366838" y="1325689"/>
            <a:ext cx="220663" cy="700380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70" name="Rectangle 517"/>
          <p:cNvSpPr>
            <a:spLocks noChangeArrowheads="1"/>
          </p:cNvSpPr>
          <p:nvPr/>
        </p:nvSpPr>
        <p:spPr bwMode="auto">
          <a:xfrm>
            <a:off x="1435100" y="1382802"/>
            <a:ext cx="74613" cy="1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M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71" name="Rectangle 518"/>
          <p:cNvSpPr>
            <a:spLocks noChangeArrowheads="1"/>
          </p:cNvSpPr>
          <p:nvPr/>
        </p:nvSpPr>
        <p:spPr bwMode="auto">
          <a:xfrm>
            <a:off x="1444625" y="1481997"/>
            <a:ext cx="58738" cy="1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E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72" name="Rectangle 519"/>
          <p:cNvSpPr>
            <a:spLocks noChangeArrowheads="1"/>
          </p:cNvSpPr>
          <p:nvPr/>
        </p:nvSpPr>
        <p:spPr bwMode="auto">
          <a:xfrm>
            <a:off x="1435100" y="1581193"/>
            <a:ext cx="74613" cy="1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M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73" name="Rectangle 520"/>
          <p:cNvSpPr>
            <a:spLocks noChangeArrowheads="1"/>
          </p:cNvSpPr>
          <p:nvPr/>
        </p:nvSpPr>
        <p:spPr bwMode="auto">
          <a:xfrm>
            <a:off x="1436688" y="1678885"/>
            <a:ext cx="69850" cy="1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O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74" name="Rectangle 521"/>
          <p:cNvSpPr>
            <a:spLocks noChangeArrowheads="1"/>
          </p:cNvSpPr>
          <p:nvPr/>
        </p:nvSpPr>
        <p:spPr bwMode="auto">
          <a:xfrm>
            <a:off x="1441450" y="1779584"/>
            <a:ext cx="63500" cy="1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R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75" name="Rectangle 522"/>
          <p:cNvSpPr>
            <a:spLocks noChangeArrowheads="1"/>
          </p:cNvSpPr>
          <p:nvPr/>
        </p:nvSpPr>
        <p:spPr bwMode="auto">
          <a:xfrm>
            <a:off x="1444625" y="1878779"/>
            <a:ext cx="58738" cy="105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Y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76" name="Rectangle 178"/>
          <p:cNvSpPr>
            <a:spLocks noChangeArrowheads="1"/>
          </p:cNvSpPr>
          <p:nvPr/>
        </p:nvSpPr>
        <p:spPr bwMode="auto">
          <a:xfrm>
            <a:off x="542925" y="3100687"/>
            <a:ext cx="688975" cy="73645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ko-KR" altLang="en-US"/>
          </a:p>
        </p:txBody>
      </p:sp>
      <p:sp>
        <p:nvSpPr>
          <p:cNvPr id="77" name="Rectangle 371"/>
          <p:cNvSpPr>
            <a:spLocks noChangeArrowheads="1"/>
          </p:cNvSpPr>
          <p:nvPr/>
        </p:nvSpPr>
        <p:spPr bwMode="auto">
          <a:xfrm>
            <a:off x="622300" y="3231444"/>
            <a:ext cx="550863" cy="45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Optical</a:t>
            </a:r>
          </a:p>
          <a:p>
            <a:pPr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Patch</a:t>
            </a:r>
          </a:p>
          <a:p>
            <a:pPr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Panel</a:t>
            </a:r>
            <a:endParaRPr lang="en-US" altLang="ko-KR" sz="1000" b="1">
              <a:latin typeface="Arial" charset="0"/>
              <a:ea typeface="굴림" charset="-127"/>
            </a:endParaRPr>
          </a:p>
        </p:txBody>
      </p:sp>
      <p:sp>
        <p:nvSpPr>
          <p:cNvPr id="78" name="Line 180"/>
          <p:cNvSpPr>
            <a:spLocks noChangeShapeType="1"/>
          </p:cNvSpPr>
          <p:nvPr/>
        </p:nvSpPr>
        <p:spPr bwMode="auto">
          <a:xfrm>
            <a:off x="1208088" y="3641753"/>
            <a:ext cx="966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9" name="Rectangle 181"/>
          <p:cNvSpPr>
            <a:spLocks noChangeArrowheads="1"/>
          </p:cNvSpPr>
          <p:nvPr/>
        </p:nvSpPr>
        <p:spPr bwMode="auto">
          <a:xfrm>
            <a:off x="4425950" y="3100687"/>
            <a:ext cx="688975" cy="70939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ko-KR" altLang="en-US"/>
          </a:p>
        </p:txBody>
      </p:sp>
      <p:sp>
        <p:nvSpPr>
          <p:cNvPr id="80" name="Rectangle 371"/>
          <p:cNvSpPr>
            <a:spLocks noChangeArrowheads="1"/>
          </p:cNvSpPr>
          <p:nvPr/>
        </p:nvSpPr>
        <p:spPr bwMode="auto">
          <a:xfrm>
            <a:off x="4505325" y="3247977"/>
            <a:ext cx="550863" cy="45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Remote</a:t>
            </a:r>
          </a:p>
          <a:p>
            <a:pPr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PLC</a:t>
            </a:r>
          </a:p>
          <a:p>
            <a:pPr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Panel</a:t>
            </a:r>
            <a:endParaRPr lang="en-US" altLang="ko-KR" sz="1000" b="1">
              <a:latin typeface="Arial" charset="0"/>
              <a:ea typeface="굴림" charset="-127"/>
            </a:endParaRPr>
          </a:p>
        </p:txBody>
      </p:sp>
      <p:sp>
        <p:nvSpPr>
          <p:cNvPr id="81" name="Line 183"/>
          <p:cNvSpPr>
            <a:spLocks noChangeShapeType="1"/>
          </p:cNvSpPr>
          <p:nvPr/>
        </p:nvSpPr>
        <p:spPr bwMode="auto">
          <a:xfrm>
            <a:off x="3184525" y="2875242"/>
            <a:ext cx="1504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2" name="Line 184"/>
          <p:cNvSpPr>
            <a:spLocks noChangeShapeType="1"/>
          </p:cNvSpPr>
          <p:nvPr/>
        </p:nvSpPr>
        <p:spPr bwMode="auto">
          <a:xfrm>
            <a:off x="4708525" y="2875242"/>
            <a:ext cx="0" cy="2074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3" name="Line 185"/>
          <p:cNvSpPr>
            <a:spLocks noChangeShapeType="1"/>
          </p:cNvSpPr>
          <p:nvPr/>
        </p:nvSpPr>
        <p:spPr bwMode="auto">
          <a:xfrm>
            <a:off x="3194050" y="2875242"/>
            <a:ext cx="0" cy="2074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4" name="Line 186"/>
          <p:cNvSpPr>
            <a:spLocks noChangeShapeType="1"/>
          </p:cNvSpPr>
          <p:nvPr/>
        </p:nvSpPr>
        <p:spPr bwMode="auto">
          <a:xfrm>
            <a:off x="1246188" y="3308095"/>
            <a:ext cx="633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5" name="Line 187"/>
          <p:cNvSpPr>
            <a:spLocks noChangeShapeType="1"/>
          </p:cNvSpPr>
          <p:nvPr/>
        </p:nvSpPr>
        <p:spPr bwMode="auto">
          <a:xfrm>
            <a:off x="1233488" y="3461397"/>
            <a:ext cx="760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6" name="Line 188"/>
          <p:cNvSpPr>
            <a:spLocks noChangeShapeType="1"/>
          </p:cNvSpPr>
          <p:nvPr/>
        </p:nvSpPr>
        <p:spPr bwMode="auto">
          <a:xfrm>
            <a:off x="2022475" y="2947384"/>
            <a:ext cx="466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7" name="Line 189"/>
          <p:cNvSpPr>
            <a:spLocks noChangeShapeType="1"/>
          </p:cNvSpPr>
          <p:nvPr/>
        </p:nvSpPr>
        <p:spPr bwMode="auto">
          <a:xfrm>
            <a:off x="1889125" y="2866225"/>
            <a:ext cx="1038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8" name="Line 190"/>
          <p:cNvSpPr>
            <a:spLocks noChangeShapeType="1"/>
          </p:cNvSpPr>
          <p:nvPr/>
        </p:nvSpPr>
        <p:spPr bwMode="auto">
          <a:xfrm>
            <a:off x="2927350" y="2875242"/>
            <a:ext cx="0" cy="2074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9" name="Line 191"/>
          <p:cNvSpPr>
            <a:spLocks noChangeShapeType="1"/>
          </p:cNvSpPr>
          <p:nvPr/>
        </p:nvSpPr>
        <p:spPr bwMode="auto">
          <a:xfrm>
            <a:off x="2479675" y="2947384"/>
            <a:ext cx="0" cy="171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0" name="Line 192"/>
          <p:cNvSpPr>
            <a:spLocks noChangeShapeType="1"/>
          </p:cNvSpPr>
          <p:nvPr/>
        </p:nvSpPr>
        <p:spPr bwMode="auto">
          <a:xfrm>
            <a:off x="2012950" y="2956402"/>
            <a:ext cx="0" cy="4959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1" name="Line 193"/>
          <p:cNvSpPr>
            <a:spLocks noChangeShapeType="1"/>
          </p:cNvSpPr>
          <p:nvPr/>
        </p:nvSpPr>
        <p:spPr bwMode="auto">
          <a:xfrm>
            <a:off x="1889125" y="2866225"/>
            <a:ext cx="0" cy="450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2" name="Line 194"/>
          <p:cNvSpPr>
            <a:spLocks noChangeShapeType="1"/>
          </p:cNvSpPr>
          <p:nvPr/>
        </p:nvSpPr>
        <p:spPr bwMode="auto">
          <a:xfrm>
            <a:off x="1254125" y="1928377"/>
            <a:ext cx="7938" cy="36522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3" name="Line 534"/>
          <p:cNvSpPr>
            <a:spLocks noChangeShapeType="1"/>
          </p:cNvSpPr>
          <p:nvPr/>
        </p:nvSpPr>
        <p:spPr bwMode="auto">
          <a:xfrm flipV="1">
            <a:off x="1463675" y="2017051"/>
            <a:ext cx="0" cy="40279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4" name="Line 534"/>
          <p:cNvSpPr>
            <a:spLocks noChangeShapeType="1"/>
          </p:cNvSpPr>
          <p:nvPr/>
        </p:nvSpPr>
        <p:spPr bwMode="auto">
          <a:xfrm flipV="1">
            <a:off x="1911350" y="2026069"/>
            <a:ext cx="0" cy="51100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5" name="Rectangle 384"/>
          <p:cNvSpPr>
            <a:spLocks noChangeArrowheads="1"/>
          </p:cNvSpPr>
          <p:nvPr/>
        </p:nvSpPr>
        <p:spPr bwMode="auto">
          <a:xfrm>
            <a:off x="1652588" y="1112269"/>
            <a:ext cx="812800" cy="18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200" b="1">
                <a:solidFill>
                  <a:srgbClr val="000000"/>
                </a:solidFill>
                <a:latin typeface="Arial" charset="0"/>
                <a:ea typeface="굴림" charset="-127"/>
              </a:rPr>
              <a:t>CCS &amp; TSS</a:t>
            </a:r>
            <a:endParaRPr lang="en-US" altLang="ko-KR" sz="1200" b="1">
              <a:latin typeface="Arial" charset="0"/>
              <a:ea typeface="굴림" charset="-127"/>
            </a:endParaRPr>
          </a:p>
        </p:txBody>
      </p:sp>
      <p:sp>
        <p:nvSpPr>
          <p:cNvPr id="96" name="Rectangle 384"/>
          <p:cNvSpPr>
            <a:spLocks noChangeArrowheads="1"/>
          </p:cNvSpPr>
          <p:nvPr/>
        </p:nvSpPr>
        <p:spPr bwMode="auto">
          <a:xfrm>
            <a:off x="3498850" y="3861185"/>
            <a:ext cx="355600" cy="21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400" b="1">
                <a:solidFill>
                  <a:srgbClr val="3366FF"/>
                </a:solidFill>
                <a:latin typeface="Arial" charset="0"/>
                <a:ea typeface="굴림" charset="-127"/>
              </a:rPr>
              <a:t>LCS</a:t>
            </a:r>
          </a:p>
        </p:txBody>
      </p:sp>
      <p:sp>
        <p:nvSpPr>
          <p:cNvPr id="97" name="Line 524"/>
          <p:cNvSpPr>
            <a:spLocks noChangeShapeType="1"/>
          </p:cNvSpPr>
          <p:nvPr/>
        </p:nvSpPr>
        <p:spPr bwMode="auto">
          <a:xfrm flipH="1">
            <a:off x="2932113" y="3811587"/>
            <a:ext cx="0" cy="734948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8" name="Rectangle 382"/>
          <p:cNvSpPr>
            <a:spLocks noChangeArrowheads="1"/>
          </p:cNvSpPr>
          <p:nvPr/>
        </p:nvSpPr>
        <p:spPr bwMode="auto">
          <a:xfrm>
            <a:off x="3248025" y="1324186"/>
            <a:ext cx="1931988" cy="703386"/>
          </a:xfrm>
          <a:prstGeom prst="rect">
            <a:avLst/>
          </a:prstGeom>
          <a:solidFill>
            <a:srgbClr val="FFFFFF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ko-KR" altLang="ko-KR" b="1">
              <a:latin typeface="Arial" charset="0"/>
              <a:ea typeface="굴림" charset="-127"/>
            </a:endParaRPr>
          </a:p>
        </p:txBody>
      </p:sp>
      <p:sp>
        <p:nvSpPr>
          <p:cNvPr id="99" name="Rectangle 502"/>
          <p:cNvSpPr>
            <a:spLocks noChangeArrowheads="1"/>
          </p:cNvSpPr>
          <p:nvPr/>
        </p:nvSpPr>
        <p:spPr bwMode="auto">
          <a:xfrm>
            <a:off x="3905250" y="1325689"/>
            <a:ext cx="219075" cy="700380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100" name="Rectangle 502"/>
          <p:cNvSpPr>
            <a:spLocks noChangeArrowheads="1"/>
          </p:cNvSpPr>
          <p:nvPr/>
        </p:nvSpPr>
        <p:spPr bwMode="auto">
          <a:xfrm>
            <a:off x="3911600" y="1325689"/>
            <a:ext cx="219075" cy="700380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101" name="Rectangle 385"/>
          <p:cNvSpPr>
            <a:spLocks noChangeArrowheads="1"/>
          </p:cNvSpPr>
          <p:nvPr/>
        </p:nvSpPr>
        <p:spPr bwMode="auto">
          <a:xfrm>
            <a:off x="3321050" y="1441417"/>
            <a:ext cx="74613" cy="163823"/>
          </a:xfrm>
          <a:prstGeom prst="rect">
            <a:avLst/>
          </a:prstGeom>
          <a:solidFill>
            <a:srgbClr val="C0C0C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102" name="Rectangle 386"/>
          <p:cNvSpPr>
            <a:spLocks noChangeArrowheads="1"/>
          </p:cNvSpPr>
          <p:nvPr/>
        </p:nvSpPr>
        <p:spPr bwMode="auto">
          <a:xfrm>
            <a:off x="3321050" y="1746518"/>
            <a:ext cx="74613" cy="163823"/>
          </a:xfrm>
          <a:prstGeom prst="rect">
            <a:avLst/>
          </a:prstGeom>
          <a:solidFill>
            <a:srgbClr val="0080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103" name="Rectangle 499"/>
          <p:cNvSpPr>
            <a:spLocks noChangeArrowheads="1"/>
          </p:cNvSpPr>
          <p:nvPr/>
        </p:nvSpPr>
        <p:spPr bwMode="auto">
          <a:xfrm>
            <a:off x="4291013" y="1590210"/>
            <a:ext cx="750888" cy="15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cPCI system</a:t>
            </a:r>
            <a:endParaRPr lang="en-US" altLang="ko-KR" sz="1000">
              <a:latin typeface="Arial" charset="0"/>
              <a:ea typeface="굴림" charset="-127"/>
            </a:endParaRPr>
          </a:p>
        </p:txBody>
      </p:sp>
      <p:sp>
        <p:nvSpPr>
          <p:cNvPr id="104" name="Rectangle 502"/>
          <p:cNvSpPr>
            <a:spLocks noChangeArrowheads="1"/>
          </p:cNvSpPr>
          <p:nvPr/>
        </p:nvSpPr>
        <p:spPr bwMode="auto">
          <a:xfrm>
            <a:off x="3695700" y="1325689"/>
            <a:ext cx="219075" cy="700380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105" name="Rectangle 507"/>
          <p:cNvSpPr>
            <a:spLocks noChangeArrowheads="1"/>
          </p:cNvSpPr>
          <p:nvPr/>
        </p:nvSpPr>
        <p:spPr bwMode="auto">
          <a:xfrm>
            <a:off x="3789363" y="1432399"/>
            <a:ext cx="53975" cy="1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L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106" name="Rectangle 510"/>
          <p:cNvSpPr>
            <a:spLocks noChangeArrowheads="1"/>
          </p:cNvSpPr>
          <p:nvPr/>
        </p:nvSpPr>
        <p:spPr bwMode="auto">
          <a:xfrm>
            <a:off x="3789363" y="1615761"/>
            <a:ext cx="53975" cy="1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latin typeface="Arial" charset="0"/>
                <a:ea typeface="굴림" charset="-127"/>
              </a:rPr>
              <a:t>T</a:t>
            </a:r>
          </a:p>
        </p:txBody>
      </p:sp>
      <p:sp>
        <p:nvSpPr>
          <p:cNvPr id="107" name="Rectangle 511"/>
          <p:cNvSpPr>
            <a:spLocks noChangeArrowheads="1"/>
          </p:cNvSpPr>
          <p:nvPr/>
        </p:nvSpPr>
        <p:spPr bwMode="auto">
          <a:xfrm>
            <a:off x="3795713" y="1829181"/>
            <a:ext cx="63500" cy="1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U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108" name="Rectangle 516"/>
          <p:cNvSpPr>
            <a:spLocks noChangeArrowheads="1"/>
          </p:cNvSpPr>
          <p:nvPr/>
        </p:nvSpPr>
        <p:spPr bwMode="auto">
          <a:xfrm>
            <a:off x="3471863" y="1325689"/>
            <a:ext cx="220663" cy="700380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ko-KR" altLang="en-US">
              <a:latin typeface="Arial" charset="0"/>
              <a:ea typeface="굴림" charset="-127"/>
            </a:endParaRPr>
          </a:p>
        </p:txBody>
      </p:sp>
      <p:sp>
        <p:nvSpPr>
          <p:cNvPr id="109" name="Rectangle 517"/>
          <p:cNvSpPr>
            <a:spLocks noChangeArrowheads="1"/>
          </p:cNvSpPr>
          <p:nvPr/>
        </p:nvSpPr>
        <p:spPr bwMode="auto">
          <a:xfrm>
            <a:off x="3540125" y="1382802"/>
            <a:ext cx="74613" cy="1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M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110" name="Rectangle 518"/>
          <p:cNvSpPr>
            <a:spLocks noChangeArrowheads="1"/>
          </p:cNvSpPr>
          <p:nvPr/>
        </p:nvSpPr>
        <p:spPr bwMode="auto">
          <a:xfrm>
            <a:off x="3549650" y="1481997"/>
            <a:ext cx="58738" cy="1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E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111" name="Rectangle 519"/>
          <p:cNvSpPr>
            <a:spLocks noChangeArrowheads="1"/>
          </p:cNvSpPr>
          <p:nvPr/>
        </p:nvSpPr>
        <p:spPr bwMode="auto">
          <a:xfrm>
            <a:off x="3540125" y="1581193"/>
            <a:ext cx="74613" cy="1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M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112" name="Rectangle 520"/>
          <p:cNvSpPr>
            <a:spLocks noChangeArrowheads="1"/>
          </p:cNvSpPr>
          <p:nvPr/>
        </p:nvSpPr>
        <p:spPr bwMode="auto">
          <a:xfrm>
            <a:off x="3541713" y="1678885"/>
            <a:ext cx="69850" cy="1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O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113" name="Rectangle 521"/>
          <p:cNvSpPr>
            <a:spLocks noChangeArrowheads="1"/>
          </p:cNvSpPr>
          <p:nvPr/>
        </p:nvSpPr>
        <p:spPr bwMode="auto">
          <a:xfrm>
            <a:off x="3546475" y="1779584"/>
            <a:ext cx="63500" cy="1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R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114" name="Rectangle 522"/>
          <p:cNvSpPr>
            <a:spLocks noChangeArrowheads="1"/>
          </p:cNvSpPr>
          <p:nvPr/>
        </p:nvSpPr>
        <p:spPr bwMode="auto">
          <a:xfrm>
            <a:off x="3549650" y="1878779"/>
            <a:ext cx="58738" cy="105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700" b="1">
                <a:solidFill>
                  <a:srgbClr val="000000"/>
                </a:solidFill>
                <a:latin typeface="Arial" charset="0"/>
                <a:ea typeface="굴림" charset="-127"/>
              </a:rPr>
              <a:t>Y</a:t>
            </a:r>
            <a:endParaRPr lang="en-US" altLang="ko-KR" sz="2200" b="1">
              <a:latin typeface="Arial" charset="0"/>
              <a:ea typeface="굴림" charset="-127"/>
            </a:endParaRPr>
          </a:p>
        </p:txBody>
      </p:sp>
      <p:sp>
        <p:nvSpPr>
          <p:cNvPr id="115" name="Rectangle 384"/>
          <p:cNvSpPr>
            <a:spLocks noChangeArrowheads="1"/>
          </p:cNvSpPr>
          <p:nvPr/>
        </p:nvSpPr>
        <p:spPr bwMode="auto">
          <a:xfrm>
            <a:off x="3976688" y="1112269"/>
            <a:ext cx="312738" cy="18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200" b="1">
                <a:solidFill>
                  <a:srgbClr val="000000"/>
                </a:solidFill>
                <a:latin typeface="Arial" charset="0"/>
                <a:ea typeface="굴림" charset="-127"/>
              </a:rPr>
              <a:t>PCS</a:t>
            </a:r>
            <a:endParaRPr lang="en-US" altLang="ko-KR" sz="1200" b="1">
              <a:latin typeface="Arial" charset="0"/>
              <a:ea typeface="굴림" charset="-127"/>
            </a:endParaRPr>
          </a:p>
        </p:txBody>
      </p:sp>
      <p:sp>
        <p:nvSpPr>
          <p:cNvPr id="116" name="Line 218"/>
          <p:cNvSpPr>
            <a:spLocks noChangeShapeType="1"/>
          </p:cNvSpPr>
          <p:nvPr/>
        </p:nvSpPr>
        <p:spPr bwMode="auto">
          <a:xfrm>
            <a:off x="3359150" y="1919359"/>
            <a:ext cx="7938" cy="36522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7" name="Line 534"/>
          <p:cNvSpPr>
            <a:spLocks noChangeShapeType="1"/>
          </p:cNvSpPr>
          <p:nvPr/>
        </p:nvSpPr>
        <p:spPr bwMode="auto">
          <a:xfrm flipV="1">
            <a:off x="3568700" y="2017051"/>
            <a:ext cx="0" cy="40279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8" name="Line 534"/>
          <p:cNvSpPr>
            <a:spLocks noChangeShapeType="1"/>
          </p:cNvSpPr>
          <p:nvPr/>
        </p:nvSpPr>
        <p:spPr bwMode="auto">
          <a:xfrm flipV="1">
            <a:off x="3816350" y="2017051"/>
            <a:ext cx="0" cy="51100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9" name="Rectangle 384"/>
          <p:cNvSpPr>
            <a:spLocks noChangeArrowheads="1"/>
          </p:cNvSpPr>
          <p:nvPr/>
        </p:nvSpPr>
        <p:spPr bwMode="auto">
          <a:xfrm>
            <a:off x="1597025" y="4245943"/>
            <a:ext cx="1173163" cy="16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>
              <a:spcBef>
                <a:spcPct val="0"/>
              </a:spcBef>
              <a:buFont typeface="Wingdings" pitchFamily="2" charset="2"/>
              <a:buNone/>
            </a:pPr>
            <a:r>
              <a:rPr lang="en-US" altLang="ko-KR" sz="1100" b="1">
                <a:latin typeface="Arial" charset="0"/>
                <a:ea typeface="굴림" charset="-127"/>
              </a:rPr>
              <a:t>O/F (max 100m)</a:t>
            </a:r>
          </a:p>
        </p:txBody>
      </p:sp>
      <p:sp>
        <p:nvSpPr>
          <p:cNvPr id="120" name="Rectangle 384"/>
          <p:cNvSpPr>
            <a:spLocks noChangeArrowheads="1"/>
          </p:cNvSpPr>
          <p:nvPr/>
        </p:nvSpPr>
        <p:spPr bwMode="auto">
          <a:xfrm>
            <a:off x="3073400" y="4269990"/>
            <a:ext cx="1352550" cy="16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100" b="1">
                <a:latin typeface="Arial" charset="0"/>
                <a:ea typeface="굴림" charset="-127"/>
              </a:rPr>
              <a:t>O/F (Trigger for blip)</a:t>
            </a:r>
          </a:p>
        </p:txBody>
      </p:sp>
      <p:sp>
        <p:nvSpPr>
          <p:cNvPr id="121" name="Rectangle 384"/>
          <p:cNvSpPr>
            <a:spLocks noChangeArrowheads="1"/>
          </p:cNvSpPr>
          <p:nvPr/>
        </p:nvSpPr>
        <p:spPr bwMode="auto">
          <a:xfrm>
            <a:off x="5870575" y="3840143"/>
            <a:ext cx="1652588" cy="21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400" b="1">
                <a:solidFill>
                  <a:srgbClr val="3366FF"/>
                </a:solidFill>
                <a:latin typeface="Arial" charset="0"/>
                <a:ea typeface="굴림" charset="-127"/>
              </a:rPr>
              <a:t>Local Host Console</a:t>
            </a:r>
          </a:p>
        </p:txBody>
      </p:sp>
      <p:graphicFrame>
        <p:nvGraphicFramePr>
          <p:cNvPr id="122" name="Object 224"/>
          <p:cNvGraphicFramePr>
            <a:graphicFrameLocks noChangeAspect="1"/>
          </p:cNvGraphicFramePr>
          <p:nvPr/>
        </p:nvGraphicFramePr>
        <p:xfrm>
          <a:off x="1766888" y="5703815"/>
          <a:ext cx="4219575" cy="873221"/>
        </p:xfrm>
        <a:graphic>
          <a:graphicData uri="http://schemas.openxmlformats.org/presentationml/2006/ole">
            <p:oleObj spid="_x0000_s4098" name="Visio" r:id="rId3" imgW="3884676" imgH="922325" progId="Visio.Drawing.11">
              <p:embed/>
            </p:oleObj>
          </a:graphicData>
        </a:graphic>
      </p:graphicFrame>
      <p:sp>
        <p:nvSpPr>
          <p:cNvPr id="123" name="Line 378"/>
          <p:cNvSpPr>
            <a:spLocks noChangeShapeType="1"/>
          </p:cNvSpPr>
          <p:nvPr/>
        </p:nvSpPr>
        <p:spPr bwMode="auto">
          <a:xfrm>
            <a:off x="3348038" y="5448312"/>
            <a:ext cx="1588" cy="25550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4" name="Line 378"/>
          <p:cNvSpPr>
            <a:spLocks noChangeShapeType="1"/>
          </p:cNvSpPr>
          <p:nvPr/>
        </p:nvSpPr>
        <p:spPr bwMode="auto">
          <a:xfrm>
            <a:off x="4799013" y="5439294"/>
            <a:ext cx="1588" cy="264521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5" name="Rectangle 371"/>
          <p:cNvSpPr>
            <a:spLocks noChangeArrowheads="1"/>
          </p:cNvSpPr>
          <p:nvPr/>
        </p:nvSpPr>
        <p:spPr bwMode="auto">
          <a:xfrm>
            <a:off x="3314700" y="5494904"/>
            <a:ext cx="865188" cy="15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Blip on/off</a:t>
            </a:r>
            <a:endParaRPr lang="en-US" altLang="ko-KR" sz="1000" b="1">
              <a:latin typeface="Arial" charset="0"/>
              <a:ea typeface="굴림" charset="-127"/>
            </a:endParaRPr>
          </a:p>
        </p:txBody>
      </p:sp>
      <p:sp>
        <p:nvSpPr>
          <p:cNvPr id="126" name="Rectangle 371"/>
          <p:cNvSpPr>
            <a:spLocks noChangeArrowheads="1"/>
          </p:cNvSpPr>
          <p:nvPr/>
        </p:nvSpPr>
        <p:spPr bwMode="auto">
          <a:xfrm>
            <a:off x="4702175" y="5497910"/>
            <a:ext cx="865188" cy="15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QP start</a:t>
            </a:r>
            <a:endParaRPr lang="en-US" altLang="ko-KR" sz="1000" b="1">
              <a:latin typeface="Arial" charset="0"/>
              <a:ea typeface="굴림" charset="-127"/>
            </a:endParaRPr>
          </a:p>
        </p:txBody>
      </p:sp>
      <p:sp>
        <p:nvSpPr>
          <p:cNvPr id="127" name="Rectangle 382"/>
          <p:cNvSpPr>
            <a:spLocks noChangeArrowheads="1"/>
          </p:cNvSpPr>
          <p:nvPr/>
        </p:nvSpPr>
        <p:spPr bwMode="auto">
          <a:xfrm>
            <a:off x="5295900" y="1336210"/>
            <a:ext cx="912813" cy="703386"/>
          </a:xfrm>
          <a:prstGeom prst="rect">
            <a:avLst/>
          </a:prstGeom>
          <a:solidFill>
            <a:srgbClr val="FFFFFF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ko-KR" altLang="ko-KR" b="1">
              <a:latin typeface="Arial" charset="0"/>
              <a:ea typeface="굴림" charset="-127"/>
            </a:endParaRPr>
          </a:p>
        </p:txBody>
      </p:sp>
      <p:sp>
        <p:nvSpPr>
          <p:cNvPr id="128" name="Rectangle 499"/>
          <p:cNvSpPr>
            <a:spLocks noChangeArrowheads="1"/>
          </p:cNvSpPr>
          <p:nvPr/>
        </p:nvSpPr>
        <p:spPr bwMode="auto">
          <a:xfrm>
            <a:off x="5453063" y="1463962"/>
            <a:ext cx="577850" cy="45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Quench</a:t>
            </a:r>
          </a:p>
          <a:p>
            <a:pPr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Detection</a:t>
            </a:r>
          </a:p>
          <a:p>
            <a:pPr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System</a:t>
            </a:r>
            <a:endParaRPr lang="en-US" altLang="ko-KR" sz="1000">
              <a:latin typeface="Arial" charset="0"/>
              <a:ea typeface="굴림" charset="-127"/>
            </a:endParaRPr>
          </a:p>
        </p:txBody>
      </p:sp>
      <p:sp>
        <p:nvSpPr>
          <p:cNvPr id="129" name="Rectangle 384"/>
          <p:cNvSpPr>
            <a:spLocks noChangeArrowheads="1"/>
          </p:cNvSpPr>
          <p:nvPr/>
        </p:nvSpPr>
        <p:spPr bwMode="auto">
          <a:xfrm>
            <a:off x="5576888" y="1101748"/>
            <a:ext cx="330200" cy="1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200" b="1">
                <a:solidFill>
                  <a:srgbClr val="000000"/>
                </a:solidFill>
                <a:latin typeface="Arial" charset="0"/>
                <a:ea typeface="굴림" charset="-127"/>
              </a:rPr>
              <a:t>QDS</a:t>
            </a:r>
            <a:endParaRPr lang="en-US" altLang="ko-KR" sz="1200" b="1">
              <a:latin typeface="Arial" charset="0"/>
              <a:ea typeface="굴림" charset="-127"/>
            </a:endParaRPr>
          </a:p>
        </p:txBody>
      </p:sp>
      <p:sp>
        <p:nvSpPr>
          <p:cNvPr id="130" name="Line 524"/>
          <p:cNvSpPr>
            <a:spLocks noChangeShapeType="1"/>
          </p:cNvSpPr>
          <p:nvPr/>
        </p:nvSpPr>
        <p:spPr bwMode="auto">
          <a:xfrm flipH="1">
            <a:off x="5762625" y="2060637"/>
            <a:ext cx="0" cy="249191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31" name="Rectangle 384"/>
          <p:cNvSpPr>
            <a:spLocks noChangeArrowheads="1"/>
          </p:cNvSpPr>
          <p:nvPr/>
        </p:nvSpPr>
        <p:spPr bwMode="auto">
          <a:xfrm>
            <a:off x="1143000" y="6126148"/>
            <a:ext cx="514350" cy="21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400" b="1">
                <a:solidFill>
                  <a:srgbClr val="3366FF"/>
                </a:solidFill>
                <a:latin typeface="Arial" charset="0"/>
                <a:ea typeface="굴림" charset="-127"/>
              </a:rPr>
              <a:t>PF PS</a:t>
            </a:r>
          </a:p>
        </p:txBody>
      </p:sp>
      <p:sp>
        <p:nvSpPr>
          <p:cNvPr id="132" name="Rectangle 234"/>
          <p:cNvSpPr>
            <a:spLocks noChangeArrowheads="1"/>
          </p:cNvSpPr>
          <p:nvPr/>
        </p:nvSpPr>
        <p:spPr bwMode="auto">
          <a:xfrm>
            <a:off x="322263" y="2764023"/>
            <a:ext cx="8643938" cy="1340641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ko-KR" altLang="en-US">
              <a:solidFill>
                <a:schemeClr val="hlink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33" name="Rectangle 384"/>
          <p:cNvSpPr>
            <a:spLocks noChangeArrowheads="1"/>
          </p:cNvSpPr>
          <p:nvPr/>
        </p:nvSpPr>
        <p:spPr bwMode="auto">
          <a:xfrm>
            <a:off x="7158038" y="2852698"/>
            <a:ext cx="1693863" cy="21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400" b="1">
                <a:solidFill>
                  <a:schemeClr val="hlink"/>
                </a:solidFill>
                <a:latin typeface="Arial" charset="0"/>
                <a:ea typeface="굴림" charset="-127"/>
              </a:rPr>
              <a:t>Local Control Room</a:t>
            </a:r>
          </a:p>
        </p:txBody>
      </p:sp>
      <p:sp>
        <p:nvSpPr>
          <p:cNvPr id="134" name="Rectangle 384"/>
          <p:cNvSpPr>
            <a:spLocks noChangeArrowheads="1"/>
          </p:cNvSpPr>
          <p:nvPr/>
        </p:nvSpPr>
        <p:spPr bwMode="auto">
          <a:xfrm>
            <a:off x="5805488" y="4295541"/>
            <a:ext cx="1698625" cy="16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100" b="1">
                <a:latin typeface="Arial" charset="0"/>
                <a:ea typeface="굴림" charset="-127"/>
              </a:rPr>
              <a:t>O/F (max 150m)</a:t>
            </a:r>
          </a:p>
        </p:txBody>
      </p:sp>
      <p:sp>
        <p:nvSpPr>
          <p:cNvPr id="135" name="Rectangle 382"/>
          <p:cNvSpPr>
            <a:spLocks noChangeArrowheads="1"/>
          </p:cNvSpPr>
          <p:nvPr/>
        </p:nvSpPr>
        <p:spPr bwMode="auto">
          <a:xfrm>
            <a:off x="6326188" y="1336210"/>
            <a:ext cx="912813" cy="703386"/>
          </a:xfrm>
          <a:prstGeom prst="rect">
            <a:avLst/>
          </a:prstGeom>
          <a:solidFill>
            <a:srgbClr val="FFFFFF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ko-KR" altLang="ko-KR" b="1">
              <a:latin typeface="Arial" charset="0"/>
              <a:ea typeface="굴림" charset="-127"/>
            </a:endParaRPr>
          </a:p>
        </p:txBody>
      </p:sp>
      <p:sp>
        <p:nvSpPr>
          <p:cNvPr id="136" name="Rectangle 384"/>
          <p:cNvSpPr>
            <a:spLocks noChangeArrowheads="1"/>
          </p:cNvSpPr>
          <p:nvPr/>
        </p:nvSpPr>
        <p:spPr bwMode="auto">
          <a:xfrm>
            <a:off x="6619875" y="1101748"/>
            <a:ext cx="246063" cy="1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200" b="1">
                <a:solidFill>
                  <a:srgbClr val="000000"/>
                </a:solidFill>
                <a:latin typeface="Arial" charset="0"/>
                <a:ea typeface="굴림" charset="-127"/>
              </a:rPr>
              <a:t>SIS</a:t>
            </a:r>
            <a:endParaRPr lang="en-US" altLang="ko-KR" sz="1200" b="1">
              <a:latin typeface="Arial" charset="0"/>
              <a:ea typeface="굴림" charset="-127"/>
            </a:endParaRPr>
          </a:p>
        </p:txBody>
      </p:sp>
      <p:sp>
        <p:nvSpPr>
          <p:cNvPr id="137" name="Rectangle 499"/>
          <p:cNvSpPr>
            <a:spLocks noChangeArrowheads="1"/>
          </p:cNvSpPr>
          <p:nvPr/>
        </p:nvSpPr>
        <p:spPr bwMode="auto">
          <a:xfrm>
            <a:off x="6408738" y="1463962"/>
            <a:ext cx="730250" cy="45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Supervisory</a:t>
            </a:r>
          </a:p>
          <a:p>
            <a:pPr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Interlock</a:t>
            </a:r>
          </a:p>
          <a:p>
            <a:pPr>
              <a:spcBef>
                <a:spcPct val="0"/>
              </a:spcBef>
            </a:pPr>
            <a:r>
              <a:rPr lang="en-US" altLang="ko-KR" sz="1000" b="1">
                <a:solidFill>
                  <a:srgbClr val="000000"/>
                </a:solidFill>
                <a:latin typeface="Arial" charset="0"/>
                <a:ea typeface="굴림" charset="-127"/>
              </a:rPr>
              <a:t>System</a:t>
            </a:r>
            <a:endParaRPr lang="en-US" altLang="ko-KR" sz="1000">
              <a:latin typeface="Arial" charset="0"/>
              <a:ea typeface="굴림" charset="-127"/>
            </a:endParaRPr>
          </a:p>
        </p:txBody>
      </p:sp>
      <p:sp>
        <p:nvSpPr>
          <p:cNvPr id="138" name="Line 534"/>
          <p:cNvSpPr>
            <a:spLocks noChangeShapeType="1"/>
          </p:cNvSpPr>
          <p:nvPr/>
        </p:nvSpPr>
        <p:spPr bwMode="auto">
          <a:xfrm flipV="1">
            <a:off x="6759575" y="2017051"/>
            <a:ext cx="0" cy="608699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39" name="Line 534"/>
          <p:cNvSpPr>
            <a:spLocks noChangeShapeType="1"/>
          </p:cNvSpPr>
          <p:nvPr/>
        </p:nvSpPr>
        <p:spPr bwMode="auto">
          <a:xfrm flipV="1">
            <a:off x="4897438" y="2663325"/>
            <a:ext cx="0" cy="43886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0" name="Rectangle 384"/>
          <p:cNvSpPr>
            <a:spLocks noChangeArrowheads="1"/>
          </p:cNvSpPr>
          <p:nvPr/>
        </p:nvSpPr>
        <p:spPr bwMode="auto">
          <a:xfrm>
            <a:off x="4972050" y="2869230"/>
            <a:ext cx="231775" cy="16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100" b="1">
                <a:solidFill>
                  <a:schemeClr val="accent1"/>
                </a:solidFill>
                <a:latin typeface="Arial" charset="0"/>
                <a:ea typeface="굴림" charset="-127"/>
              </a:rPr>
              <a:t>O/F</a:t>
            </a:r>
          </a:p>
        </p:txBody>
      </p:sp>
      <p:sp>
        <p:nvSpPr>
          <p:cNvPr id="141" name="Rectangle 384"/>
          <p:cNvSpPr>
            <a:spLocks noChangeArrowheads="1"/>
          </p:cNvSpPr>
          <p:nvPr/>
        </p:nvSpPr>
        <p:spPr bwMode="auto">
          <a:xfrm>
            <a:off x="3298825" y="2870733"/>
            <a:ext cx="1363663" cy="16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100" b="1">
                <a:latin typeface="Arial" charset="0"/>
                <a:ea typeface="굴림" charset="-127"/>
              </a:rPr>
              <a:t>H/W(Interlock Event)</a:t>
            </a:r>
          </a:p>
        </p:txBody>
      </p:sp>
      <p:sp>
        <p:nvSpPr>
          <p:cNvPr id="142" name="Line 244"/>
          <p:cNvSpPr>
            <a:spLocks noChangeShapeType="1"/>
          </p:cNvSpPr>
          <p:nvPr/>
        </p:nvSpPr>
        <p:spPr bwMode="auto">
          <a:xfrm>
            <a:off x="4748213" y="3826617"/>
            <a:ext cx="0" cy="7259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3" name="Rectangle 384"/>
          <p:cNvSpPr>
            <a:spLocks noChangeArrowheads="1"/>
          </p:cNvSpPr>
          <p:nvPr/>
        </p:nvSpPr>
        <p:spPr bwMode="auto">
          <a:xfrm>
            <a:off x="4778375" y="4307564"/>
            <a:ext cx="836613" cy="16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100" b="1">
                <a:latin typeface="Arial" charset="0"/>
                <a:ea typeface="굴림" charset="-127"/>
              </a:rPr>
              <a:t>H/W (E-stop)</a:t>
            </a:r>
          </a:p>
        </p:txBody>
      </p:sp>
      <p:sp>
        <p:nvSpPr>
          <p:cNvPr id="144" name="Rectangle 384"/>
          <p:cNvSpPr>
            <a:spLocks noChangeArrowheads="1"/>
          </p:cNvSpPr>
          <p:nvPr/>
        </p:nvSpPr>
        <p:spPr bwMode="auto">
          <a:xfrm>
            <a:off x="1401763" y="3664297"/>
            <a:ext cx="566738" cy="16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100" b="1">
                <a:latin typeface="Arial" charset="0"/>
                <a:ea typeface="굴림" charset="-127"/>
              </a:rPr>
              <a:t>Ethernet</a:t>
            </a:r>
          </a:p>
        </p:txBody>
      </p:sp>
      <p:sp>
        <p:nvSpPr>
          <p:cNvPr id="145" name="Rectangle 384"/>
          <p:cNvSpPr>
            <a:spLocks noChangeArrowheads="1"/>
          </p:cNvSpPr>
          <p:nvPr/>
        </p:nvSpPr>
        <p:spPr bwMode="auto">
          <a:xfrm>
            <a:off x="1492250" y="3127740"/>
            <a:ext cx="231775" cy="16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100" b="1">
                <a:latin typeface="Arial" charset="0"/>
                <a:ea typeface="굴림" charset="-127"/>
              </a:rPr>
              <a:t>O/F</a:t>
            </a:r>
          </a:p>
        </p:txBody>
      </p:sp>
      <p:sp>
        <p:nvSpPr>
          <p:cNvPr id="146" name="Rectangle 384"/>
          <p:cNvSpPr>
            <a:spLocks noChangeArrowheads="1"/>
          </p:cNvSpPr>
          <p:nvPr/>
        </p:nvSpPr>
        <p:spPr bwMode="auto">
          <a:xfrm>
            <a:off x="1555750" y="3309598"/>
            <a:ext cx="231775" cy="16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100" b="1">
                <a:latin typeface="Arial" charset="0"/>
                <a:ea typeface="굴림" charset="-127"/>
              </a:rPr>
              <a:t>O/F</a:t>
            </a:r>
          </a:p>
        </p:txBody>
      </p:sp>
      <p:sp>
        <p:nvSpPr>
          <p:cNvPr id="147" name="Rectangle 525"/>
          <p:cNvSpPr>
            <a:spLocks noChangeArrowheads="1"/>
          </p:cNvSpPr>
          <p:nvPr/>
        </p:nvSpPr>
        <p:spPr bwMode="auto">
          <a:xfrm>
            <a:off x="6954838" y="3587646"/>
            <a:ext cx="185738" cy="18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200" b="1">
                <a:solidFill>
                  <a:srgbClr val="000000"/>
                </a:solidFill>
                <a:latin typeface="Arial" charset="0"/>
                <a:ea typeface="굴림" charset="-127"/>
              </a:rPr>
              <a:t>(1)</a:t>
            </a:r>
            <a:endParaRPr lang="en-US" altLang="ko-KR" sz="1200" b="1">
              <a:latin typeface="Arial" charset="0"/>
              <a:ea typeface="굴림" charset="-127"/>
            </a:endParaRPr>
          </a:p>
        </p:txBody>
      </p:sp>
      <p:sp>
        <p:nvSpPr>
          <p:cNvPr id="148" name="Rectangle 384"/>
          <p:cNvSpPr>
            <a:spLocks noChangeArrowheads="1"/>
          </p:cNvSpPr>
          <p:nvPr/>
        </p:nvSpPr>
        <p:spPr bwMode="auto">
          <a:xfrm>
            <a:off x="1955800" y="4627695"/>
            <a:ext cx="3903663" cy="84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>
              <a:spcBef>
                <a:spcPct val="0"/>
              </a:spcBef>
              <a:buFont typeface="Wingdings" pitchFamily="2" charset="2"/>
              <a:buChar char="l"/>
            </a:pPr>
            <a:r>
              <a:rPr lang="ko-KR" altLang="en-US" sz="1100" b="1">
                <a:latin typeface="Arial" charset="0"/>
                <a:ea typeface="굴림" charset="-127"/>
              </a:rPr>
              <a:t> </a:t>
            </a:r>
            <a:r>
              <a:rPr lang="en-US" altLang="ko-KR" sz="1100" b="1">
                <a:latin typeface="Arial" charset="0"/>
                <a:ea typeface="굴림" charset="-127"/>
              </a:rPr>
              <a:t>Communication with LCS (16-bit 25word, 200us)</a:t>
            </a:r>
          </a:p>
          <a:p>
            <a:pPr algn="l">
              <a:spcBef>
                <a:spcPct val="0"/>
              </a:spcBef>
              <a:buFont typeface="Wingdings" pitchFamily="2" charset="2"/>
              <a:buChar char="l"/>
            </a:pPr>
            <a:r>
              <a:rPr lang="en-US" altLang="ko-KR" sz="1100" b="1">
                <a:latin typeface="Arial" charset="0"/>
                <a:ea typeface="굴림" charset="-127"/>
              </a:rPr>
              <a:t> current feedback control in current mode</a:t>
            </a:r>
          </a:p>
          <a:p>
            <a:pPr algn="l">
              <a:spcBef>
                <a:spcPct val="0"/>
              </a:spcBef>
              <a:buFont typeface="Wingdings" pitchFamily="2" charset="2"/>
              <a:buChar char="l"/>
            </a:pPr>
            <a:r>
              <a:rPr lang="en-US" altLang="ko-KR" sz="1100" b="1">
                <a:latin typeface="Arial" charset="0"/>
                <a:ea typeface="굴림" charset="-127"/>
              </a:rPr>
              <a:t> open loop in voltage mode</a:t>
            </a:r>
          </a:p>
          <a:p>
            <a:pPr algn="l">
              <a:spcBef>
                <a:spcPct val="0"/>
              </a:spcBef>
              <a:buFont typeface="Wingdings" pitchFamily="2" charset="2"/>
              <a:buChar char="l"/>
            </a:pPr>
            <a:r>
              <a:rPr lang="en-US" altLang="ko-KR" sz="1100" b="1">
                <a:latin typeface="Arial" charset="0"/>
                <a:ea typeface="굴림" charset="-127"/>
              </a:rPr>
              <a:t> Digital I/O, Analog I/O,  self-diagnostic</a:t>
            </a:r>
          </a:p>
          <a:p>
            <a:pPr algn="l">
              <a:spcBef>
                <a:spcPct val="0"/>
              </a:spcBef>
              <a:buFont typeface="Wingdings" pitchFamily="2" charset="2"/>
              <a:buChar char="l"/>
            </a:pPr>
            <a:r>
              <a:rPr lang="en-US" altLang="ko-KR" sz="1100" b="1">
                <a:latin typeface="Arial" charset="0"/>
                <a:ea typeface="굴림" charset="-127"/>
              </a:rPr>
              <a:t> Blip switch, Bypass swtich, QP control &amp; monitoring</a:t>
            </a:r>
          </a:p>
        </p:txBody>
      </p:sp>
      <p:sp>
        <p:nvSpPr>
          <p:cNvPr id="257" name="Oval 252"/>
          <p:cNvSpPr>
            <a:spLocks noChangeArrowheads="1"/>
          </p:cNvSpPr>
          <p:nvPr/>
        </p:nvSpPr>
        <p:spPr bwMode="auto">
          <a:xfrm>
            <a:off x="971550" y="5373711"/>
            <a:ext cx="5761038" cy="1341437"/>
          </a:xfrm>
          <a:prstGeom prst="ellips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ffectLst>
            <a:prstShdw prst="shdw17" dist="17961" dir="2700000">
              <a:srgbClr val="991F00"/>
            </a:prstShdw>
          </a:effectLst>
        </p:spPr>
        <p:txBody>
          <a:bodyPr anchor="ctr"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제목 1"/>
          <p:cNvSpPr txBox="1">
            <a:spLocks/>
          </p:cNvSpPr>
          <p:nvPr/>
        </p:nvSpPr>
        <p:spPr>
          <a:xfrm>
            <a:off x="-32" y="214290"/>
            <a:ext cx="9001188" cy="595567"/>
          </a:xfrm>
          <a:prstGeom prst="rect">
            <a:avLst/>
          </a:prstGeom>
        </p:spPr>
        <p:txBody>
          <a:bodyPr anchor="b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Tokamak</a:t>
            </a: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Monitoring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System &amp; Quench Detection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6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19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" name="Rectangle 99"/>
          <p:cNvSpPr>
            <a:spLocks noChangeArrowheads="1"/>
          </p:cNvSpPr>
          <p:nvPr/>
        </p:nvSpPr>
        <p:spPr bwMode="auto">
          <a:xfrm>
            <a:off x="255102" y="2765439"/>
            <a:ext cx="8642350" cy="2303463"/>
          </a:xfrm>
          <a:prstGeom prst="rect">
            <a:avLst/>
          </a:prstGeom>
          <a:solidFill>
            <a:srgbClr val="CC6600">
              <a:alpha val="49001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45720" rIns="4572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ko-KR" altLang="en-US" sz="1100" b="1" kern="1200">
              <a:solidFill>
                <a:srgbClr val="000000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5" name="Oval 100"/>
          <p:cNvSpPr>
            <a:spLocks noChangeArrowheads="1"/>
          </p:cNvSpPr>
          <p:nvPr/>
        </p:nvSpPr>
        <p:spPr bwMode="auto">
          <a:xfrm>
            <a:off x="2025642" y="1325577"/>
            <a:ext cx="5113338" cy="5113337"/>
          </a:xfrm>
          <a:prstGeom prst="ellipse">
            <a:avLst/>
          </a:prstGeom>
          <a:solidFill>
            <a:srgbClr val="FFFFFF">
              <a:alpha val="55000"/>
            </a:srgbClr>
          </a:solidFill>
          <a:ln w="25400">
            <a:solidFill>
              <a:srgbClr val="CC6600"/>
            </a:solidFill>
            <a:round/>
            <a:headEnd/>
            <a:tailEnd/>
          </a:ln>
          <a:effectLst/>
        </p:spPr>
        <p:txBody>
          <a:bodyPr wrap="none" lIns="45720" rIns="4572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Oval 101"/>
          <p:cNvSpPr>
            <a:spLocks noChangeArrowheads="1"/>
          </p:cNvSpPr>
          <p:nvPr/>
        </p:nvSpPr>
        <p:spPr bwMode="auto">
          <a:xfrm>
            <a:off x="3368667" y="2838464"/>
            <a:ext cx="2257425" cy="2087563"/>
          </a:xfrm>
          <a:prstGeom prst="ellipse">
            <a:avLst/>
          </a:prstGeom>
          <a:solidFill>
            <a:srgbClr val="FFFFEB"/>
          </a:solidFill>
          <a:ln w="635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wrap="none" lIns="45720" rIns="4572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7" name="Picture 120" descr="DSC_2151"/>
          <p:cNvPicPr>
            <a:picLocks noChangeAspect="1" noChangeArrowheads="1"/>
          </p:cNvPicPr>
          <p:nvPr/>
        </p:nvPicPr>
        <p:blipFill>
          <a:blip r:embed="rId3">
            <a:lum bright="6000" contrast="24000"/>
          </a:blip>
          <a:srcRect/>
          <a:stretch>
            <a:fillRect/>
          </a:stretch>
        </p:blipFill>
        <p:spPr bwMode="auto">
          <a:xfrm>
            <a:off x="3681405" y="2446352"/>
            <a:ext cx="1728787" cy="1254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8" name="Picture 54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4214818"/>
            <a:ext cx="1488650" cy="128429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9" name="Picture 122" descr="P10008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3930" y="4637102"/>
            <a:ext cx="871537" cy="93662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193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81817" y="2397139"/>
            <a:ext cx="1381125" cy="941388"/>
          </a:xfrm>
          <a:prstGeom prst="rect">
            <a:avLst/>
          </a:prstGeom>
          <a:noFill/>
          <a:ln w="6350">
            <a:solidFill>
              <a:srgbClr val="003366"/>
            </a:solidFill>
            <a:miter lim="800000"/>
            <a:headEnd/>
            <a:tailEnd/>
          </a:ln>
        </p:spPr>
      </p:pic>
      <p:pic>
        <p:nvPicPr>
          <p:cNvPr id="11" name="Picture 142" descr="T_mon_2008031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6455" y="2198702"/>
            <a:ext cx="1363662" cy="995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" name="Picture 15" descr="pfgr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4357694"/>
            <a:ext cx="1435100" cy="95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13" name="그룹 12"/>
          <p:cNvGrpSpPr/>
          <p:nvPr/>
        </p:nvGrpSpPr>
        <p:grpSpPr>
          <a:xfrm>
            <a:off x="6545734" y="1242236"/>
            <a:ext cx="1908000" cy="972000"/>
            <a:chOff x="6643702" y="1258564"/>
            <a:chExt cx="1908000" cy="972000"/>
          </a:xfrm>
        </p:grpSpPr>
        <p:sp>
          <p:nvSpPr>
            <p:cNvPr id="14" name="AutoShape 178"/>
            <p:cNvSpPr>
              <a:spLocks noChangeArrowheads="1"/>
            </p:cNvSpPr>
            <p:nvPr/>
          </p:nvSpPr>
          <p:spPr bwMode="auto">
            <a:xfrm>
              <a:off x="6643702" y="1258564"/>
              <a:ext cx="1908000" cy="972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lIns="45720" rIns="4572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5" name="AutoShape 179"/>
            <p:cNvSpPr>
              <a:spLocks noChangeArrowheads="1"/>
            </p:cNvSpPr>
            <p:nvPr/>
          </p:nvSpPr>
          <p:spPr bwMode="auto">
            <a:xfrm>
              <a:off x="6921492" y="1299508"/>
              <a:ext cx="1331913" cy="193675"/>
            </a:xfrm>
            <a:prstGeom prst="roundRect">
              <a:avLst>
                <a:gd name="adj" fmla="val 16667"/>
              </a:avLst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none" lIns="45720" rIns="45720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05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OPI of Real Time Data</a:t>
              </a:r>
              <a:endParaRPr lang="ko-KR" altLang="en-US" sz="1050" b="1" kern="1200" dirty="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6" name="AutoShape 180"/>
            <p:cNvSpPr>
              <a:spLocks noChangeArrowheads="1"/>
            </p:cNvSpPr>
            <p:nvPr/>
          </p:nvSpPr>
          <p:spPr bwMode="auto">
            <a:xfrm>
              <a:off x="6786578" y="1538956"/>
              <a:ext cx="1643074" cy="642942"/>
            </a:xfrm>
            <a:prstGeom prst="roundRect">
              <a:avLst>
                <a:gd name="adj" fmla="val 16667"/>
              </a:avLst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none" lIns="45720" rIns="45720" anchor="ctr"/>
            <a:lstStyle/>
            <a:p>
              <a:pPr algn="l" rtl="0" fontAlgn="base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 Temperature </a:t>
              </a:r>
            </a:p>
            <a:p>
              <a:pPr algn="l" rtl="0" fontAlgn="base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ko-KR" altLang="en-US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 </a:t>
              </a:r>
              <a:r>
                <a:rPr lang="en-US" altLang="ko-KR" sz="1000" kern="1200" dirty="0" smtClean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Strain</a:t>
              </a:r>
              <a:r>
                <a:rPr lang="en-US" altLang="ko-KR" sz="1000" dirty="0" smtClean="0">
                  <a:solidFill>
                    <a:srgbClr val="000000"/>
                  </a:solidFill>
                  <a:latin typeface="+mn-ea"/>
                  <a:ea typeface="+mn-ea"/>
                </a:rPr>
                <a:t> &amp;</a:t>
              </a:r>
              <a:r>
                <a:rPr lang="en-US" altLang="ko-KR" sz="1000" kern="1200" dirty="0" smtClean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 Displacement</a:t>
              </a:r>
              <a:endParaRPr lang="en-US" altLang="ko-KR" sz="1000" kern="1200" dirty="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  <a:p>
              <a:pPr algn="l" rtl="0" fontAlgn="base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 </a:t>
              </a:r>
              <a:r>
                <a:rPr lang="en-US" altLang="ko-KR" sz="1000" kern="1200" dirty="0" smtClean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Magnetic Field</a:t>
              </a:r>
              <a:endParaRPr lang="en-US" altLang="ko-KR" sz="1000" kern="1200" dirty="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  <a:p>
              <a:pPr algn="l" rtl="0" fontAlgn="base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 </a:t>
              </a:r>
              <a:r>
                <a:rPr lang="en-US" altLang="ko-KR" sz="1000" kern="1200" dirty="0" smtClean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Acoustic wave</a:t>
              </a:r>
              <a:endParaRPr lang="en-US" altLang="ko-KR" sz="1000" kern="1200" dirty="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7" name="Line 181"/>
            <p:cNvSpPr>
              <a:spLocks noChangeShapeType="1"/>
            </p:cNvSpPr>
            <p:nvPr/>
          </p:nvSpPr>
          <p:spPr bwMode="auto">
            <a:xfrm flipV="1">
              <a:off x="6740517" y="1523844"/>
              <a:ext cx="1728788" cy="0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lIns="45720" rIns="45720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100" b="1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656558" y="2406652"/>
            <a:ext cx="1945347" cy="1367534"/>
            <a:chOff x="656558" y="2406652"/>
            <a:chExt cx="1945347" cy="1367534"/>
          </a:xfrm>
        </p:grpSpPr>
        <p:pic>
          <p:nvPicPr>
            <p:cNvPr id="19" name="Picture 125"/>
            <p:cNvPicPr preferRelativeResize="0"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30355" y="2406652"/>
              <a:ext cx="971550" cy="7133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0" name="Picture 126"/>
            <p:cNvPicPr preferRelativeResize="0">
              <a:picLocks noChangeArrowheads="1"/>
            </p:cNvPicPr>
            <p:nvPr/>
          </p:nvPicPr>
          <p:blipFill>
            <a:blip r:embed="rId10"/>
            <a:srcRect b="9868"/>
            <a:stretch>
              <a:fillRect/>
            </a:stretch>
          </p:blipFill>
          <p:spPr bwMode="auto">
            <a:xfrm>
              <a:off x="656558" y="2415220"/>
              <a:ext cx="972000" cy="648000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21" name="Picture 127" descr="DSC01380"/>
            <p:cNvPicPr preferRelativeResize="0">
              <a:picLocks noChangeArrowheads="1"/>
            </p:cNvPicPr>
            <p:nvPr/>
          </p:nvPicPr>
          <p:blipFill>
            <a:blip r:embed="rId11">
              <a:lum bright="6000"/>
            </a:blip>
            <a:srcRect/>
            <a:stretch>
              <a:fillRect/>
            </a:stretch>
          </p:blipFill>
          <p:spPr bwMode="auto">
            <a:xfrm>
              <a:off x="656558" y="3064986"/>
              <a:ext cx="971550" cy="709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2" name="Picture 185" descr="DSC03941"/>
            <p:cNvPicPr preferRelativeResize="0"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630355" y="3058576"/>
              <a:ext cx="971550" cy="7133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pic>
        <p:nvPicPr>
          <p:cNvPr id="23" name="Picture 140" descr="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75380" y="2754327"/>
            <a:ext cx="1454150" cy="1092200"/>
          </a:xfrm>
          <a:prstGeom prst="rect">
            <a:avLst/>
          </a:prstGeom>
          <a:noFill/>
        </p:spPr>
      </p:pic>
      <p:grpSp>
        <p:nvGrpSpPr>
          <p:cNvPr id="24" name="그룹 23"/>
          <p:cNvGrpSpPr/>
          <p:nvPr/>
        </p:nvGrpSpPr>
        <p:grpSpPr>
          <a:xfrm>
            <a:off x="665629" y="4204796"/>
            <a:ext cx="1936276" cy="1355059"/>
            <a:chOff x="665629" y="4204796"/>
            <a:chExt cx="1936276" cy="1355059"/>
          </a:xfrm>
        </p:grpSpPr>
        <p:pic>
          <p:nvPicPr>
            <p:cNvPr id="25" name="Picture 199"/>
            <p:cNvPicPr preferRelativeResize="0"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70168" y="4757473"/>
              <a:ext cx="965868" cy="802131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6" name="Picture 186" descr="DSC0523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65629" y="4204796"/>
              <a:ext cx="965868" cy="65296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27" name="Picture 187" descr="DSC0520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636037" y="4206714"/>
              <a:ext cx="965868" cy="71881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28" name="Picture 188" descr="DSC05317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636037" y="4857760"/>
              <a:ext cx="965567" cy="7020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grpSp>
        <p:nvGrpSpPr>
          <p:cNvPr id="29" name="그룹 28"/>
          <p:cNvGrpSpPr/>
          <p:nvPr/>
        </p:nvGrpSpPr>
        <p:grpSpPr>
          <a:xfrm>
            <a:off x="714348" y="5645164"/>
            <a:ext cx="1895162" cy="792163"/>
            <a:chOff x="837717" y="5645164"/>
            <a:chExt cx="1639905" cy="792163"/>
          </a:xfrm>
        </p:grpSpPr>
        <p:sp>
          <p:nvSpPr>
            <p:cNvPr id="30" name="AutoShape 163"/>
            <p:cNvSpPr>
              <a:spLocks noChangeArrowheads="1"/>
            </p:cNvSpPr>
            <p:nvPr/>
          </p:nvSpPr>
          <p:spPr bwMode="auto">
            <a:xfrm>
              <a:off x="837717" y="5645164"/>
              <a:ext cx="1639905" cy="79216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lIns="45720" rIns="45720" anchor="ctr"/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1" name="AutoShape 165"/>
            <p:cNvSpPr>
              <a:spLocks noChangeArrowheads="1"/>
            </p:cNvSpPr>
            <p:nvPr/>
          </p:nvSpPr>
          <p:spPr bwMode="auto">
            <a:xfrm>
              <a:off x="899533" y="5842014"/>
              <a:ext cx="1554157" cy="595313"/>
            </a:xfrm>
            <a:prstGeom prst="roundRect">
              <a:avLst>
                <a:gd name="adj" fmla="val 16667"/>
              </a:avLst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none" lIns="45720" rIns="45720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 Balanced Voltage tap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 Co-wound Voltage tap</a:t>
              </a: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V="1">
              <a:off x="899533" y="5932502"/>
              <a:ext cx="1526408" cy="1587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lIns="45720" rIns="45720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100" b="1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3" name="AutoShape 172"/>
            <p:cNvSpPr>
              <a:spLocks noChangeArrowheads="1"/>
            </p:cNvSpPr>
            <p:nvPr/>
          </p:nvSpPr>
          <p:spPr bwMode="auto">
            <a:xfrm>
              <a:off x="1023165" y="5716602"/>
              <a:ext cx="1331913" cy="193675"/>
            </a:xfrm>
            <a:prstGeom prst="roundRect">
              <a:avLst>
                <a:gd name="adj" fmla="val 16667"/>
              </a:avLst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none" lIns="45720" rIns="45720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100" b="1" kern="1200" dirty="0" smtClean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INSTRUMENTATION(83ea) </a:t>
              </a:r>
              <a:endParaRPr lang="ko-KR" altLang="en-US" sz="1100" b="1" kern="1200" dirty="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34" name="Text Box 189"/>
          <p:cNvSpPr txBox="1">
            <a:spLocks noChangeArrowheads="1"/>
          </p:cNvSpPr>
          <p:nvPr/>
        </p:nvSpPr>
        <p:spPr bwMode="auto">
          <a:xfrm>
            <a:off x="3362333" y="3714752"/>
            <a:ext cx="2352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b="1" kern="1200" dirty="0">
                <a:solidFill>
                  <a:srgbClr val="CC6600"/>
                </a:solidFill>
                <a:latin typeface="+mn-ea"/>
                <a:ea typeface="+mn-ea"/>
                <a:cs typeface="+mn-cs"/>
              </a:rPr>
              <a:t>TOKAMAX MONITORING SYSTEM </a:t>
            </a:r>
          </a:p>
        </p:txBody>
      </p:sp>
      <p:grpSp>
        <p:nvGrpSpPr>
          <p:cNvPr id="35" name="그룹 34"/>
          <p:cNvGrpSpPr/>
          <p:nvPr/>
        </p:nvGrpSpPr>
        <p:grpSpPr>
          <a:xfrm>
            <a:off x="3286116" y="5635646"/>
            <a:ext cx="2555875" cy="1079502"/>
            <a:chOff x="3286116" y="5635646"/>
            <a:chExt cx="2555875" cy="1079502"/>
          </a:xfrm>
        </p:grpSpPr>
        <p:sp>
          <p:nvSpPr>
            <p:cNvPr id="36" name="AutoShape 143"/>
            <p:cNvSpPr>
              <a:spLocks noChangeArrowheads="1"/>
            </p:cNvSpPr>
            <p:nvPr/>
          </p:nvSpPr>
          <p:spPr bwMode="auto">
            <a:xfrm>
              <a:off x="3300421" y="5635646"/>
              <a:ext cx="2520000" cy="107950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lIns="45720" rIns="4572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7" name="AutoShape 144"/>
            <p:cNvSpPr>
              <a:spLocks noChangeArrowheads="1"/>
            </p:cNvSpPr>
            <p:nvPr/>
          </p:nvSpPr>
          <p:spPr bwMode="auto">
            <a:xfrm>
              <a:off x="3286116" y="5715016"/>
              <a:ext cx="2555875" cy="193675"/>
            </a:xfrm>
            <a:prstGeom prst="roundRect">
              <a:avLst>
                <a:gd name="adj" fmla="val 16667"/>
              </a:avLst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none" lIns="45720" rIns="45720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05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SUPERCONDUCTING </a:t>
              </a:r>
              <a:r>
                <a:rPr lang="en-US" altLang="ko-KR" sz="1050" b="1" kern="1200" dirty="0" smtClean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COIL 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050" b="1" kern="1200" dirty="0" smtClean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QUENCH </a:t>
              </a:r>
              <a:r>
                <a:rPr lang="en-US" altLang="ko-KR" sz="105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PROTECTION</a:t>
              </a:r>
              <a:endParaRPr lang="en-US" altLang="ko-KR" sz="1050" kern="1200" dirty="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8" name="AutoShape 145"/>
            <p:cNvSpPr>
              <a:spLocks noChangeArrowheads="1"/>
            </p:cNvSpPr>
            <p:nvPr/>
          </p:nvSpPr>
          <p:spPr bwMode="auto">
            <a:xfrm>
              <a:off x="3463917" y="6046812"/>
              <a:ext cx="2233613" cy="596898"/>
            </a:xfrm>
            <a:prstGeom prst="roundRect">
              <a:avLst>
                <a:gd name="adj" fmla="val 16667"/>
              </a:avLst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none" lIns="45720" rIns="45720" anchor="ctr"/>
            <a:lstStyle/>
            <a:p>
              <a:pPr algn="l" rtl="0" fontAlgn="base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kumimoji="1"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  <a:sym typeface="Wingdings" pitchFamily="2" charset="2"/>
                </a:rPr>
                <a:t> In-site Design and Manufacturing</a:t>
              </a:r>
              <a:endParaRPr kumimoji="1" lang="en-US" altLang="ko-KR" sz="1000" kern="1200" dirty="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  <a:p>
              <a:pPr algn="l" rtl="0" fontAlgn="base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kumimoji="1"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 Normal resistance measurement</a:t>
              </a:r>
            </a:p>
            <a:p>
              <a:pPr algn="l" rtl="0" fontAlgn="base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kumimoji="1"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  <a:sym typeface="Wingdings" pitchFamily="2" charset="2"/>
                </a:rPr>
                <a:t> 15 kV GND/Conductor isolation</a:t>
              </a:r>
            </a:p>
            <a:p>
              <a:pPr algn="l" rtl="0" fontAlgn="base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kumimoji="1"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  <a:sym typeface="Wingdings" pitchFamily="2" charset="2"/>
                </a:rPr>
                <a:t> 100 </a:t>
              </a:r>
              <a:r>
                <a:rPr kumimoji="1" lang="el-GR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  <a:sym typeface="Wingdings" pitchFamily="2" charset="2"/>
                </a:rPr>
                <a:t>μ</a:t>
              </a:r>
              <a:r>
                <a:rPr kumimoji="1"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  <a:sym typeface="Wingdings" pitchFamily="2" charset="2"/>
                </a:rPr>
                <a:t>V measurement resolution</a:t>
              </a:r>
            </a:p>
          </p:txBody>
        </p:sp>
        <p:sp>
          <p:nvSpPr>
            <p:cNvPr id="39" name="Line 146"/>
            <p:cNvSpPr>
              <a:spLocks noChangeShapeType="1"/>
            </p:cNvSpPr>
            <p:nvPr/>
          </p:nvSpPr>
          <p:spPr bwMode="auto">
            <a:xfrm flipV="1">
              <a:off x="3357554" y="5999180"/>
              <a:ext cx="2414587" cy="1588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lIns="45720" rIns="45720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100" b="1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3143240" y="1221246"/>
            <a:ext cx="2714643" cy="1116000"/>
            <a:chOff x="3143240" y="1221246"/>
            <a:chExt cx="2714643" cy="1116000"/>
          </a:xfrm>
        </p:grpSpPr>
        <p:sp>
          <p:nvSpPr>
            <p:cNvPr id="41" name="AutoShape 159"/>
            <p:cNvSpPr>
              <a:spLocks noChangeArrowheads="1"/>
            </p:cNvSpPr>
            <p:nvPr/>
          </p:nvSpPr>
          <p:spPr bwMode="auto">
            <a:xfrm>
              <a:off x="3143240" y="1221246"/>
              <a:ext cx="2714643" cy="1116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lIns="45720" rIns="4572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2" name="AutoShape 161"/>
            <p:cNvSpPr>
              <a:spLocks noChangeArrowheads="1"/>
            </p:cNvSpPr>
            <p:nvPr/>
          </p:nvSpPr>
          <p:spPr bwMode="auto">
            <a:xfrm>
              <a:off x="3357554" y="1506998"/>
              <a:ext cx="2233612" cy="785818"/>
            </a:xfrm>
            <a:prstGeom prst="roundRect">
              <a:avLst>
                <a:gd name="adj" fmla="val 16667"/>
              </a:avLst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none" lIns="45720" rIns="45720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kumimoji="1" lang="ko-KR" altLang="en-US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 </a:t>
              </a:r>
              <a:r>
                <a:rPr kumimoji="1"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Total ~</a:t>
              </a:r>
              <a:r>
                <a:rPr kumimoji="1" lang="en-US" altLang="ko-KR" sz="1000" b="1" kern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ea"/>
                  <a:ea typeface="+mn-ea"/>
                  <a:cs typeface="+mn-cs"/>
                </a:rPr>
                <a:t>1000 numbers of sensor</a:t>
              </a:r>
            </a:p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 </a:t>
              </a:r>
              <a:r>
                <a:rPr kumimoji="1"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  <a:sym typeface="Wingdings" pitchFamily="2" charset="2"/>
                </a:rPr>
                <a:t> T, strain, displacement, AE</a:t>
              </a:r>
              <a:endParaRPr kumimoji="1" lang="en-US" altLang="ko-KR" sz="1000" kern="1200" dirty="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kumimoji="1" lang="en-US" altLang="ko-KR" sz="1000" b="1" kern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ea"/>
                  <a:ea typeface="+mn-ea"/>
                  <a:cs typeface="+mn-cs"/>
                </a:rPr>
                <a:t> PXI-based Hardware</a:t>
              </a:r>
            </a:p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kumimoji="1"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 </a:t>
              </a:r>
              <a:r>
                <a:rPr lang="en-US" altLang="ko-KR" sz="1000" dirty="0" smtClean="0">
                  <a:solidFill>
                    <a:srgbClr val="000000"/>
                  </a:solidFill>
                  <a:latin typeface="+mn-ea"/>
                  <a:ea typeface="+mn-ea"/>
                </a:rPr>
                <a:t>I</a:t>
              </a:r>
              <a:r>
                <a:rPr kumimoji="1" lang="en-US" altLang="ko-KR" sz="1000" kern="1200" dirty="0" smtClean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ntegration</a:t>
              </a:r>
              <a:r>
                <a:rPr lang="en-US" altLang="ko-KR" sz="1000" dirty="0" smtClean="0">
                  <a:solidFill>
                    <a:srgbClr val="000000"/>
                  </a:solidFill>
                  <a:latin typeface="+mn-ea"/>
                  <a:ea typeface="+mn-ea"/>
                </a:rPr>
                <a:t> with </a:t>
              </a:r>
              <a:r>
                <a:rPr kumimoji="1" lang="en-US" altLang="ko-KR" sz="1000" kern="1200" dirty="0" smtClean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EPICS </a:t>
              </a:r>
              <a:r>
                <a:rPr kumimoji="1"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middleware </a:t>
              </a:r>
            </a:p>
          </p:txBody>
        </p:sp>
        <p:sp>
          <p:nvSpPr>
            <p:cNvPr id="43" name="Line 162"/>
            <p:cNvSpPr>
              <a:spLocks noChangeShapeType="1"/>
            </p:cNvSpPr>
            <p:nvPr/>
          </p:nvSpPr>
          <p:spPr bwMode="auto">
            <a:xfrm flipV="1">
              <a:off x="3214678" y="1513822"/>
              <a:ext cx="2592000" cy="1587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lIns="45720" rIns="45720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100" b="1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4" name="AutoShape 173"/>
            <p:cNvSpPr>
              <a:spLocks noChangeArrowheads="1"/>
            </p:cNvSpPr>
            <p:nvPr/>
          </p:nvSpPr>
          <p:spPr bwMode="auto">
            <a:xfrm>
              <a:off x="3223896" y="1292851"/>
              <a:ext cx="2555875" cy="193675"/>
            </a:xfrm>
            <a:prstGeom prst="roundRect">
              <a:avLst>
                <a:gd name="adj" fmla="val 16667"/>
              </a:avLst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none" lIns="45720" rIns="45720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10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CRYOGENIC </a:t>
              </a:r>
              <a:r>
                <a:rPr lang="en-US" altLang="ko-KR" sz="1100" b="1" kern="1200" dirty="0" smtClean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&amp; </a:t>
              </a:r>
              <a:r>
                <a:rPr lang="en-US" altLang="ko-KR" sz="110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STRUTURAL BEHAVIOR</a:t>
              </a:r>
              <a:endParaRPr lang="en-US" altLang="ko-KR" sz="1100" kern="1200" dirty="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673258" y="1238904"/>
            <a:ext cx="1908175" cy="1106796"/>
            <a:chOff x="693730" y="1252552"/>
            <a:chExt cx="1908175" cy="1106796"/>
          </a:xfrm>
        </p:grpSpPr>
        <p:sp>
          <p:nvSpPr>
            <p:cNvPr id="46" name="AutoShape 129"/>
            <p:cNvSpPr>
              <a:spLocks noChangeArrowheads="1"/>
            </p:cNvSpPr>
            <p:nvPr/>
          </p:nvSpPr>
          <p:spPr bwMode="auto">
            <a:xfrm>
              <a:off x="693730" y="1252552"/>
              <a:ext cx="1908175" cy="10795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lIns="45720" rIns="4572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7" name="AutoShape 130"/>
            <p:cNvSpPr>
              <a:spLocks noChangeArrowheads="1"/>
            </p:cNvSpPr>
            <p:nvPr/>
          </p:nvSpPr>
          <p:spPr bwMode="auto">
            <a:xfrm>
              <a:off x="981067" y="1325577"/>
              <a:ext cx="1331913" cy="193675"/>
            </a:xfrm>
            <a:prstGeom prst="roundRect">
              <a:avLst>
                <a:gd name="adj" fmla="val 16667"/>
              </a:avLst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none" lIns="45720" rIns="45720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050" b="1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INSTRUMENTATION </a:t>
              </a:r>
              <a:endParaRPr lang="ko-KR" altLang="en-US" sz="1050" b="1" kern="1200" dirty="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8" name="AutoShape 131"/>
            <p:cNvSpPr>
              <a:spLocks noChangeArrowheads="1"/>
            </p:cNvSpPr>
            <p:nvPr/>
          </p:nvSpPr>
          <p:spPr bwMode="auto">
            <a:xfrm>
              <a:off x="845468" y="1476698"/>
              <a:ext cx="1665280" cy="882650"/>
            </a:xfrm>
            <a:prstGeom prst="roundRect">
              <a:avLst>
                <a:gd name="adj" fmla="val 16667"/>
              </a:avLst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none" lIns="45720" rIns="45720" anchor="ctr"/>
            <a:lstStyle/>
            <a:p>
              <a:pPr algn="l" rtl="0" fontAlgn="base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 Temperature Sensor</a:t>
              </a:r>
            </a:p>
            <a:p>
              <a:pPr algn="l" rtl="0" fontAlgn="base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ko-KR" altLang="en-US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 </a:t>
              </a:r>
              <a:r>
                <a:rPr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Strain Gage</a:t>
              </a:r>
            </a:p>
            <a:p>
              <a:pPr algn="l" rtl="0" fontAlgn="base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 Displacement Sensor</a:t>
              </a:r>
            </a:p>
            <a:p>
              <a:pPr algn="l" rtl="0" fontAlgn="base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 AE Sensor</a:t>
              </a:r>
            </a:p>
            <a:p>
              <a:pPr algn="l" rtl="0" fontAlgn="base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ko-KR" sz="1000" kern="1200" dirty="0">
                  <a:solidFill>
                    <a:srgbClr val="000000"/>
                  </a:solidFill>
                  <a:latin typeface="+mn-ea"/>
                  <a:ea typeface="+mn-ea"/>
                  <a:cs typeface="+mn-cs"/>
                </a:rPr>
                <a:t> Hall Sensor</a:t>
              </a:r>
            </a:p>
          </p:txBody>
        </p:sp>
        <p:sp>
          <p:nvSpPr>
            <p:cNvPr id="49" name="Line 132"/>
            <p:cNvSpPr>
              <a:spLocks noChangeShapeType="1"/>
            </p:cNvSpPr>
            <p:nvPr/>
          </p:nvSpPr>
          <p:spPr bwMode="auto">
            <a:xfrm flipV="1">
              <a:off x="800092" y="1521005"/>
              <a:ext cx="1728788" cy="0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lIns="45720" rIns="45720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100" b="1" kern="1200">
                <a:solidFill>
                  <a:srgbClr val="000000"/>
                </a:solidFill>
                <a:latin typeface="+mn-ea"/>
                <a:ea typeface="+mn-ea"/>
                <a:cs typeface="+mn-cs"/>
              </a:endParaRPr>
            </a:p>
          </p:txBody>
        </p:sp>
      </p:grpSp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715140" y="3929066"/>
            <a:ext cx="1435100" cy="1108075"/>
          </a:xfrm>
          <a:prstGeom prst="rect">
            <a:avLst/>
          </a:prstGeom>
          <a:noFill/>
          <a:ln w="12700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51" name="Picture 193" descr="버스라인 퀜치 저항 상승-인가전류 변화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358082" y="4500570"/>
            <a:ext cx="1428760" cy="1092934"/>
          </a:xfrm>
          <a:prstGeom prst="rect">
            <a:avLst/>
          </a:prstGeom>
          <a:noFill/>
        </p:spPr>
      </p:pic>
      <p:sp>
        <p:nvSpPr>
          <p:cNvPr id="52" name="AutoShape 174"/>
          <p:cNvSpPr>
            <a:spLocks noChangeArrowheads="1"/>
          </p:cNvSpPr>
          <p:nvPr/>
        </p:nvSpPr>
        <p:spPr bwMode="auto">
          <a:xfrm>
            <a:off x="6429388" y="5643578"/>
            <a:ext cx="2286016" cy="936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>
            <a:solidFill>
              <a:srgbClr val="DDDDDD"/>
            </a:solidFill>
            <a:round/>
            <a:headEnd/>
            <a:tailEnd/>
          </a:ln>
          <a:effectLst/>
        </p:spPr>
        <p:txBody>
          <a:bodyPr wrap="none" lIns="45720" rIns="4572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3" name="AutoShape 175"/>
          <p:cNvSpPr>
            <a:spLocks noChangeArrowheads="1"/>
          </p:cNvSpPr>
          <p:nvPr/>
        </p:nvSpPr>
        <p:spPr bwMode="auto">
          <a:xfrm>
            <a:off x="6500826" y="5929330"/>
            <a:ext cx="1163638" cy="595313"/>
          </a:xfrm>
          <a:prstGeom prst="roundRect">
            <a:avLst>
              <a:gd name="adj" fmla="val 16667"/>
            </a:avLst>
          </a:prstGeom>
          <a:noFill/>
          <a:ln w="6350">
            <a:noFill/>
            <a:round/>
            <a:headEnd/>
            <a:tailEnd/>
          </a:ln>
          <a:effectLst/>
        </p:spPr>
        <p:txBody>
          <a:bodyPr wrap="none" lIns="45720" rIns="45720" anchor="ctr"/>
          <a:lstStyle/>
          <a:p>
            <a:pPr algn="l" rtl="0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ko-KR" sz="1000" kern="1200" dirty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Temperature Analysis</a:t>
            </a:r>
          </a:p>
          <a:p>
            <a:pPr algn="l" rtl="0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ko-KR" sz="1000" kern="1200" dirty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Structural Analysis</a:t>
            </a:r>
          </a:p>
          <a:p>
            <a:pPr algn="l" rtl="0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ko-KR" sz="1000" kern="1200" dirty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Quench Analysis</a:t>
            </a:r>
          </a:p>
          <a:p>
            <a:pPr algn="l" rtl="0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ko-KR" sz="1000" kern="1200" dirty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 R-Measurement of SC coil </a:t>
            </a:r>
            <a:r>
              <a:rPr lang="en-US" altLang="ko-KR" sz="1000" kern="1200" dirty="0" smtClean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@ </a:t>
            </a:r>
            <a:r>
              <a:rPr lang="en-US" altLang="ko-KR" sz="1000" kern="1200" dirty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Cool-down</a:t>
            </a:r>
          </a:p>
        </p:txBody>
      </p:sp>
      <p:sp>
        <p:nvSpPr>
          <p:cNvPr id="54" name="Line 176"/>
          <p:cNvSpPr>
            <a:spLocks noChangeShapeType="1"/>
          </p:cNvSpPr>
          <p:nvPr/>
        </p:nvSpPr>
        <p:spPr bwMode="auto">
          <a:xfrm flipV="1">
            <a:off x="6572264" y="5929330"/>
            <a:ext cx="1871663" cy="1588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</p:spPr>
        <p:txBody>
          <a:bodyPr lIns="45720" rIns="4572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ko-KR" altLang="en-US" sz="1100" b="1" kern="1200">
              <a:solidFill>
                <a:srgbClr val="000000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55" name="AutoShape 177"/>
          <p:cNvSpPr>
            <a:spLocks noChangeArrowheads="1"/>
          </p:cNvSpPr>
          <p:nvPr/>
        </p:nvSpPr>
        <p:spPr bwMode="auto">
          <a:xfrm>
            <a:off x="6883425" y="5715016"/>
            <a:ext cx="1331913" cy="193675"/>
          </a:xfrm>
          <a:prstGeom prst="roundRect">
            <a:avLst>
              <a:gd name="adj" fmla="val 16667"/>
            </a:avLst>
          </a:prstGeom>
          <a:noFill/>
          <a:ln w="6350">
            <a:noFill/>
            <a:round/>
            <a:headEnd/>
            <a:tailEnd/>
          </a:ln>
          <a:effectLst/>
        </p:spPr>
        <p:txBody>
          <a:bodyPr wrap="none" lIns="45720" rIns="4572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050" b="1" kern="1200" dirty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DATA RETRIEVE &amp; ANALYSIS </a:t>
            </a:r>
          </a:p>
        </p:txBody>
      </p:sp>
      <p:sp>
        <p:nvSpPr>
          <p:cNvPr id="56" name="Text Box 189"/>
          <p:cNvSpPr txBox="1">
            <a:spLocks noChangeArrowheads="1"/>
          </p:cNvSpPr>
          <p:nvPr/>
        </p:nvSpPr>
        <p:spPr bwMode="auto">
          <a:xfrm>
            <a:off x="3437309" y="3929066"/>
            <a:ext cx="20633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b="1" kern="1200" dirty="0" smtClean="0">
                <a:solidFill>
                  <a:srgbClr val="CC6600"/>
                </a:solidFill>
                <a:latin typeface="+mn-ea"/>
                <a:ea typeface="+mn-ea"/>
                <a:cs typeface="+mn-cs"/>
              </a:rPr>
              <a:t>QUENCH DETECTION SYSTEM </a:t>
            </a:r>
            <a:endParaRPr kumimoji="1" lang="en-US" altLang="ko-KR" sz="1000" b="1" kern="1200" dirty="0">
              <a:solidFill>
                <a:srgbClr val="CC6600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57" name="실행 단추: 뒤로 또는 이전 56">
            <a:hlinkClick r:id="rId20" action="ppaction://hlinksldjump" highlightClick="1"/>
          </p:cNvPr>
          <p:cNvSpPr/>
          <p:nvPr/>
        </p:nvSpPr>
        <p:spPr>
          <a:xfrm>
            <a:off x="8858280" y="6143644"/>
            <a:ext cx="142876" cy="14287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101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Contents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내용 개체 틀 4"/>
          <p:cNvSpPr txBox="1">
            <a:spLocks/>
          </p:cNvSpPr>
          <p:nvPr/>
        </p:nvSpPr>
        <p:spPr>
          <a:xfrm>
            <a:off x="785786" y="1428736"/>
            <a:ext cx="8001056" cy="4429156"/>
          </a:xfrm>
          <a:prstGeom prst="roundRect">
            <a:avLst>
              <a:gd name="adj" fmla="val 7827"/>
            </a:avLst>
          </a:prstGeom>
        </p:spPr>
        <p:txBody>
          <a:bodyPr>
            <a:noAutofit/>
          </a:bodyPr>
          <a:lstStyle/>
          <a:p>
            <a:pPr marL="265176" marR="0" lvl="0" indent="-265176" algn="l" defTabSz="914400" rtl="0" eaLnBrk="1" fontAlgn="auto" latinLnBrk="1" hangingPunct="1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Introduction</a:t>
            </a:r>
          </a:p>
          <a:p>
            <a:pPr marL="265176" marR="0" lvl="0" indent="-265176" algn="l" defTabSz="914400" rtl="0" eaLnBrk="1" fontAlgn="auto" latinLnBrk="1" hangingPunct="1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Machine Control &amp; Discharge Control</a:t>
            </a:r>
            <a:endParaRPr lang="en-US" altLang="ko-KR" sz="2800" b="1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265176" marR="0" lvl="0" indent="-265176" algn="l" defTabSz="914400" rtl="0" eaLnBrk="1" fontAlgn="auto" latinLnBrk="1" hangingPunct="1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altLang="ko-KR" sz="28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Plant Control Systems</a:t>
            </a:r>
            <a:endParaRPr lang="en-US" altLang="ko-KR" sz="2800" b="1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265176" marR="0" lvl="0" indent="-265176" algn="l" defTabSz="914400" rtl="0" eaLnBrk="1" fontAlgn="auto" latinLnBrk="1" hangingPunct="1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altLang="ko-KR" sz="28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Data management &amp; Visualization</a:t>
            </a:r>
          </a:p>
          <a:p>
            <a:pPr marL="265176" marR="0" lvl="0" indent="-265176" algn="l" defTabSz="914400" rtl="0" eaLnBrk="1" fontAlgn="auto" latinLnBrk="1" hangingPunct="1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lang="en-US" altLang="ko-KR" sz="28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Machine Interlock System</a:t>
            </a:r>
          </a:p>
          <a:p>
            <a:pPr marL="265176" marR="0" lvl="0" indent="-265176" algn="l" defTabSz="914400" rtl="0" eaLnBrk="1" fontAlgn="auto" latinLnBrk="1" hangingPunct="1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altLang="ko-KR" sz="28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Improvement for Next Campaign</a:t>
            </a:r>
          </a:p>
        </p:txBody>
      </p:sp>
      <p:sp>
        <p:nvSpPr>
          <p:cNvPr id="8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2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20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0" y="142875"/>
            <a:ext cx="8572500" cy="66675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Tahoma" pitchFamily="34" charset="0"/>
              </a:rPr>
              <a:t>   Diagnostic DAQ System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Tahoma" pitchFamily="34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928662" y="3071810"/>
          <a:ext cx="6929486" cy="3252698"/>
        </p:xfrm>
        <a:graphic>
          <a:graphicData uri="http://schemas.openxmlformats.org/drawingml/2006/table">
            <a:tbl>
              <a:tblPr/>
              <a:tblGrid>
                <a:gridCol w="2574990"/>
                <a:gridCol w="726279"/>
                <a:gridCol w="2178838"/>
                <a:gridCol w="1449379"/>
              </a:tblGrid>
              <a:tr h="297930">
                <a:tc>
                  <a:txBody>
                    <a:bodyPr/>
                    <a:lstStyle/>
                    <a:p>
                      <a:pPr indent="95250"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굴림"/>
                          <a:cs typeface="Arial" pitchFamily="34" charset="0"/>
                        </a:rPr>
                        <a:t>Diagnostics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굴림"/>
                          <a:cs typeface="Arial" pitchFamily="34" charset="0"/>
                        </a:rPr>
                        <a:t>CH</a:t>
                      </a:r>
                      <a:endParaRPr lang="ko-KR" sz="14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6515" indent="95250"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굴림"/>
                          <a:cs typeface="Arial" pitchFamily="34" charset="0"/>
                        </a:rPr>
                        <a:t>Measured Parameter</a:t>
                      </a:r>
                      <a:endParaRPr lang="ko-KR" sz="14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895" indent="95250"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굴림"/>
                          <a:cs typeface="Arial" pitchFamily="34" charset="0"/>
                        </a:rPr>
                        <a:t>DAQ</a:t>
                      </a:r>
                      <a:endParaRPr lang="ko-KR" sz="14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38050">
                <a:tc>
                  <a:txBody>
                    <a:bodyPr/>
                    <a:lstStyle/>
                    <a:p>
                      <a:pPr marL="60960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Rogowski</a:t>
                      </a: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 Coil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5250"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3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6515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plasma current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47625" indent="-47625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  DDS#1      </a:t>
                      </a:r>
                    </a:p>
                    <a:p>
                      <a:pPr marL="47625" indent="-47625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 (</a:t>
                      </a: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1 </a:t>
                      </a:r>
                      <a:r>
                        <a:rPr lang="en-US" sz="1400" kern="100" dirty="0" err="1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cPCI</a:t>
                      </a: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)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87194">
                <a:tc rowSpan="2">
                  <a:txBody>
                    <a:bodyPr/>
                    <a:lstStyle/>
                    <a:p>
                      <a:pPr marL="60960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Flux Loop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5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6515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loop voltage I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71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95250"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5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6515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loop voltage II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53820">
                <a:tc>
                  <a:txBody>
                    <a:bodyPr/>
                    <a:lstStyle/>
                    <a:p>
                      <a:pPr marL="60960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Magnetic Field </a:t>
                      </a:r>
                      <a:r>
                        <a:rPr lang="en-US" sz="1400" kern="100" dirty="0" smtClean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Probe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64</a:t>
                      </a:r>
                      <a:endParaRPr lang="ko-KR" sz="1400" kern="10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6515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poloidal</a:t>
                      </a: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 field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7194">
                <a:tc>
                  <a:txBody>
                    <a:bodyPr/>
                    <a:lstStyle/>
                    <a:p>
                      <a:pPr marL="60960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Diamagnetic Loop</a:t>
                      </a:r>
                      <a:endParaRPr lang="ko-KR" sz="1400" kern="10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2</a:t>
                      </a:r>
                      <a:endParaRPr lang="ko-KR" sz="1400" kern="10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6515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plasma beta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6706">
                <a:tc>
                  <a:txBody>
                    <a:bodyPr/>
                    <a:lstStyle/>
                    <a:p>
                      <a:pPr marL="60960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Vessel Current </a:t>
                      </a:r>
                      <a:r>
                        <a:rPr lang="en-US" sz="1400" kern="100" dirty="0" smtClean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Monitor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3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6515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eddy current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7930">
                <a:tc>
                  <a:txBody>
                    <a:bodyPr/>
                    <a:lstStyle/>
                    <a:p>
                      <a:pPr marL="60960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mm-wave Interferometer 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4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6515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plasma density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47625" indent="-47625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  DDS#2      </a:t>
                      </a:r>
                    </a:p>
                    <a:p>
                      <a:pPr marL="47625" indent="-47625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  (</a:t>
                      </a: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1 VME)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87194">
                <a:tc>
                  <a:txBody>
                    <a:bodyPr/>
                    <a:lstStyle/>
                    <a:p>
                      <a:pPr marL="60960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ECE Radiometer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8</a:t>
                      </a:r>
                      <a:endParaRPr lang="ko-KR" sz="1400" kern="10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6515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electron temp.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7194">
                <a:tc>
                  <a:txBody>
                    <a:bodyPr/>
                    <a:lstStyle/>
                    <a:p>
                      <a:pPr marL="60960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H-alpha monitor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30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6515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wall recycling 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5482">
                <a:tc>
                  <a:txBody>
                    <a:bodyPr/>
                    <a:lstStyle/>
                    <a:p>
                      <a:pPr marL="60960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Visible</a:t>
                      </a:r>
                      <a:r>
                        <a:rPr lang="en-US" sz="1400" kern="100" baseline="0" dirty="0" smtClean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 </a:t>
                      </a:r>
                      <a:r>
                        <a:rPr lang="en-US" sz="1400" kern="100" dirty="0" smtClean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Spectrometer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2</a:t>
                      </a:r>
                      <a:endParaRPr lang="ko-KR" sz="1400" kern="10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6515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impurity density</a:t>
                      </a:r>
                      <a:endParaRPr lang="ko-KR" sz="1400" kern="10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625" indent="-47625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 PC-based 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38050">
                <a:tc>
                  <a:txBody>
                    <a:bodyPr/>
                    <a:lstStyle/>
                    <a:p>
                      <a:pPr marL="60960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Filter Scope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12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6515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impurity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625" indent="-47625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 PC-based 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97930">
                <a:tc>
                  <a:txBody>
                    <a:bodyPr/>
                    <a:lstStyle/>
                    <a:p>
                      <a:pPr marL="60960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Visible/H-alpha TV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3</a:t>
                      </a:r>
                      <a:endParaRPr lang="ko-KR" sz="1400" kern="10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6515" indent="95250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plasma shape/motion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625" indent="-47625" algn="just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latin typeface="Arial" pitchFamily="34" charset="0"/>
                          <a:ea typeface="굴림"/>
                          <a:cs typeface="Arial" pitchFamily="34" charset="0"/>
                        </a:rPr>
                        <a:t> PC-based </a:t>
                      </a:r>
                      <a:endParaRPr lang="ko-KR" sz="1400" kern="100" dirty="0">
                        <a:latin typeface="Arial" pitchFamily="34" charset="0"/>
                        <a:ea typeface="바탕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모서리가 둥근 직사각형 9"/>
          <p:cNvSpPr/>
          <p:nvPr/>
        </p:nvSpPr>
        <p:spPr>
          <a:xfrm>
            <a:off x="357158" y="1000108"/>
            <a:ext cx="8501122" cy="1857388"/>
          </a:xfrm>
          <a:prstGeom prst="round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bIns="216000" rtlCol="0" anchor="ctr"/>
          <a:lstStyle/>
          <a:p>
            <a:pPr algn="l" defTabSz="914400" latinLnBrk="0">
              <a:lnSpc>
                <a:spcPts val="1500"/>
              </a:lnSpc>
              <a:buSzPct val="90000"/>
            </a:pPr>
            <a:endParaRPr lang="en-US" altLang="ko-KR" sz="1600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defTabSz="4094163">
              <a:buFont typeface="Wingdings" pitchFamily="2" charset="2"/>
              <a:buChar char="l"/>
            </a:pPr>
            <a:r>
              <a:rPr lang="en-GB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altLang="ko-K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11 types of diagnostics </a:t>
            </a:r>
            <a:r>
              <a:rPr lang="en-GB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installed for the 1st plasma operation </a:t>
            </a:r>
          </a:p>
          <a:p>
            <a:pPr defTabSz="4094163">
              <a:buFont typeface="Wingdings" pitchFamily="2" charset="2"/>
              <a:buChar char="l"/>
            </a:pPr>
            <a:r>
              <a:rPr lang="en-GB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Hardware platform of Diagnostic DAQ systems: </a:t>
            </a:r>
            <a:r>
              <a:rPr lang="en-GB" altLang="ko-K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VME,  </a:t>
            </a:r>
            <a:r>
              <a:rPr lang="en-GB" altLang="ko-KR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cPCI</a:t>
            </a:r>
            <a:r>
              <a:rPr lang="en-GB" altLang="ko-K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 PCI and </a:t>
            </a:r>
            <a:r>
              <a:rPr lang="en-GB" altLang="ko-KR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cFP</a:t>
            </a:r>
            <a:endParaRPr lang="en-GB" altLang="ko-KR" sz="1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defTabSz="4094163">
              <a:buFont typeface="Wingdings" pitchFamily="2" charset="2"/>
              <a:buChar char="l"/>
            </a:pPr>
            <a:r>
              <a:rPr lang="en-GB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Interfaces : </a:t>
            </a:r>
          </a:p>
          <a:p>
            <a:pPr marL="1085850" defTabSz="4094163"/>
            <a:r>
              <a:rPr lang="en-GB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Configuration &amp; status monitoring : Machine network/Channel Access</a:t>
            </a:r>
          </a:p>
          <a:p>
            <a:pPr marL="1085850" defTabSz="4094163"/>
            <a:r>
              <a:rPr lang="en-GB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Pulsed data archiving : Experimental network/</a:t>
            </a:r>
            <a:r>
              <a:rPr lang="en-GB" altLang="ko-KR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MDSip</a:t>
            </a:r>
            <a:endParaRPr lang="en-GB" altLang="ko-KR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085850" defTabSz="4094163"/>
            <a:r>
              <a:rPr lang="en-GB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Synchronized operation : Timing network/home-made protocol</a:t>
            </a:r>
          </a:p>
          <a:p>
            <a:pPr marL="1085850" defTabSz="4094163"/>
            <a:r>
              <a:rPr lang="en-GB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Interlock interface : </a:t>
            </a:r>
            <a:r>
              <a:rPr lang="en-GB" altLang="ko-KR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ControlNet</a:t>
            </a:r>
            <a:endParaRPr lang="en-GB" altLang="ko-KR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5"/>
          <p:cNvSpPr txBox="1">
            <a:spLocks/>
          </p:cNvSpPr>
          <p:nvPr/>
        </p:nvSpPr>
        <p:spPr bwMode="auto">
          <a:xfrm>
            <a:off x="8706779" y="657229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21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0" y="142875"/>
            <a:ext cx="8572500" cy="66675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Tahoma" pitchFamily="34" charset="0"/>
              </a:rPr>
              <a:t>   Diagnostic DAQ System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Tahoma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28662" y="1071546"/>
          <a:ext cx="7467969" cy="5468823"/>
        </p:xfrm>
        <a:graphic>
          <a:graphicData uri="http://schemas.openxmlformats.org/presentationml/2006/ole">
            <p:oleObj spid="_x0000_s2050" name="Visio" r:id="rId3" imgW="10035194" imgH="6827174" progId="Visio.Drawing.11">
              <p:embed/>
            </p:oleObj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Line 8"/>
          <p:cNvSpPr>
            <a:spLocks noChangeShapeType="1"/>
          </p:cNvSpPr>
          <p:nvPr/>
        </p:nvSpPr>
        <p:spPr bwMode="auto">
          <a:xfrm flipV="1">
            <a:off x="5116934" y="1723979"/>
            <a:ext cx="3992562" cy="11113"/>
          </a:xfrm>
          <a:prstGeom prst="lin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1991" name="Rectangle 9"/>
          <p:cNvSpPr>
            <a:spLocks noChangeArrowheads="1"/>
          </p:cNvSpPr>
          <p:nvPr/>
        </p:nvSpPr>
        <p:spPr bwMode="auto">
          <a:xfrm>
            <a:off x="0" y="1785926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22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-2462" y="0"/>
            <a:ext cx="9147600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제목 6"/>
          <p:cNvSpPr txBox="1">
            <a:spLocks/>
          </p:cNvSpPr>
          <p:nvPr/>
        </p:nvSpPr>
        <p:spPr>
          <a:xfrm>
            <a:off x="0" y="881030"/>
            <a:ext cx="9144000" cy="78579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Data Management &amp; Visualization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/>
          <a:srcRect l="36328" t="29375" r="9765" b="15624"/>
          <a:stretch>
            <a:fillRect/>
          </a:stretch>
        </p:blipFill>
        <p:spPr bwMode="auto">
          <a:xfrm>
            <a:off x="1000100" y="2143116"/>
            <a:ext cx="5786478" cy="396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직사각형 12"/>
          <p:cNvSpPr/>
          <p:nvPr/>
        </p:nvSpPr>
        <p:spPr>
          <a:xfrm>
            <a:off x="1000100" y="4592644"/>
            <a:ext cx="5790180" cy="150019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000100" y="2571744"/>
            <a:ext cx="2000264" cy="207170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6000760" y="2143116"/>
            <a:ext cx="785818" cy="247492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2840554" y="2462736"/>
            <a:ext cx="3214710" cy="2214578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9"/>
          <p:cNvSpPr>
            <a:spLocks noChangeArrowheads="1"/>
          </p:cNvSpPr>
          <p:nvPr/>
        </p:nvSpPr>
        <p:spPr bwMode="auto">
          <a:xfrm rot="5400000">
            <a:off x="1257122" y="4443718"/>
            <a:ext cx="720000" cy="1296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sz="1100">
                <a:latin typeface="Arial" pitchFamily="34" charset="0"/>
                <a:cs typeface="Arial" pitchFamily="34" charset="0"/>
              </a:rPr>
              <a:t>/CA_NFS/</a:t>
            </a:r>
          </a:p>
          <a:p>
            <a:pPr algn="ctr"/>
            <a:endParaRPr lang="en-US" altLang="ko-KR" sz="1100">
              <a:latin typeface="Arial" pitchFamily="34" charset="0"/>
              <a:cs typeface="Arial" pitchFamily="34" charset="0"/>
            </a:endParaRPr>
          </a:p>
          <a:p>
            <a:pPr algn="ctr"/>
            <a:endParaRPr lang="en-US" altLang="ko-KR" sz="1100">
              <a:latin typeface="Arial" pitchFamily="34" charset="0"/>
              <a:cs typeface="Arial" pitchFamily="34" charset="0"/>
            </a:endParaRPr>
          </a:p>
          <a:p>
            <a:pPr algn="ctr"/>
            <a:endParaRPr lang="en-US" altLang="ko-KR" sz="1100">
              <a:latin typeface="Arial" pitchFamily="34" charset="0"/>
              <a:cs typeface="Arial" pitchFamily="34" charset="0"/>
            </a:endParaRPr>
          </a:p>
          <a:p>
            <a:pPr algn="ctr"/>
            <a:endParaRPr lang="en-US" altLang="ko-KR" sz="1100">
              <a:latin typeface="Arial" pitchFamily="34" charset="0"/>
              <a:cs typeface="Arial" pitchFamily="34" charset="0"/>
            </a:endParaRPr>
          </a:p>
          <a:p>
            <a:pPr algn="ctr"/>
            <a:endParaRPr lang="en-US" altLang="ko-KR" sz="1100">
              <a:latin typeface="Arial" pitchFamily="34" charset="0"/>
              <a:cs typeface="Arial" pitchFamily="34" charset="0"/>
            </a:endParaRPr>
          </a:p>
          <a:p>
            <a:pPr algn="ctr"/>
            <a:endParaRPr lang="ko-KR" altLang="en-US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39"/>
          <p:cNvSpPr>
            <a:spLocks noChangeArrowheads="1"/>
          </p:cNvSpPr>
          <p:nvPr/>
        </p:nvSpPr>
        <p:spPr bwMode="auto">
          <a:xfrm rot="5400000">
            <a:off x="1261250" y="3657410"/>
            <a:ext cx="720000" cy="12969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sz="1100">
                <a:latin typeface="Arial" pitchFamily="34" charset="0"/>
                <a:cs typeface="Arial" pitchFamily="34" charset="0"/>
              </a:rPr>
              <a:t>/CA_NFS/</a:t>
            </a:r>
          </a:p>
          <a:p>
            <a:pPr algn="ctr"/>
            <a:r>
              <a:rPr lang="en-US" altLang="ko-KR" sz="1100">
                <a:latin typeface="Arial" pitchFamily="34" charset="0"/>
                <a:cs typeface="Arial" pitchFamily="34" charset="0"/>
              </a:rPr>
              <a:t>/SNFS2/</a:t>
            </a:r>
          </a:p>
          <a:p>
            <a:pPr algn="ctr"/>
            <a:endParaRPr lang="en-US" altLang="ko-KR" sz="1100">
              <a:latin typeface="Arial" pitchFamily="34" charset="0"/>
              <a:cs typeface="Arial" pitchFamily="34" charset="0"/>
            </a:endParaRPr>
          </a:p>
          <a:p>
            <a:pPr algn="ctr"/>
            <a:endParaRPr lang="en-US" altLang="ko-KR" sz="1100">
              <a:latin typeface="Arial" pitchFamily="34" charset="0"/>
              <a:cs typeface="Arial" pitchFamily="34" charset="0"/>
            </a:endParaRPr>
          </a:p>
          <a:p>
            <a:pPr algn="ctr"/>
            <a:endParaRPr lang="en-US" altLang="ko-KR" sz="1100">
              <a:latin typeface="Arial" pitchFamily="34" charset="0"/>
              <a:cs typeface="Arial" pitchFamily="34" charset="0"/>
            </a:endParaRPr>
          </a:p>
          <a:p>
            <a:pPr algn="ctr"/>
            <a:endParaRPr lang="en-US" altLang="ko-KR" sz="1100">
              <a:latin typeface="Arial" pitchFamily="34" charset="0"/>
              <a:cs typeface="Arial" pitchFamily="34" charset="0"/>
            </a:endParaRPr>
          </a:p>
          <a:p>
            <a:pPr algn="ctr"/>
            <a:endParaRPr lang="ko-KR" altLang="en-US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 rot="5400000">
            <a:off x="4740760" y="4195423"/>
            <a:ext cx="1512000" cy="100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b"/>
          <a:lstStyle/>
          <a:p>
            <a:pPr algn="ctr">
              <a:defRPr/>
            </a:pPr>
            <a:endParaRPr lang="en-US" altLang="ko-KR" sz="11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altLang="ko-KR" sz="11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altLang="ko-KR" sz="11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altLang="ko-KR" sz="11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altLang="ko-KR" sz="11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altLang="ko-KR" sz="11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altLang="ko-KR" sz="11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altLang="ko-KR" sz="1100" dirty="0">
                <a:latin typeface="Arial" pitchFamily="34" charset="0"/>
                <a:cs typeface="Arial" pitchFamily="34" charset="0"/>
              </a:rPr>
              <a:t>/CA_NFS/… /SNFS2</a:t>
            </a:r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/…</a:t>
            </a:r>
          </a:p>
          <a:p>
            <a:pPr algn="ctr">
              <a:defRPr/>
            </a:pPr>
            <a:endParaRPr lang="en-US" altLang="ko-KR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690120" y="3367118"/>
            <a:ext cx="1655750" cy="756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en-US" sz="1100" dirty="0">
              <a:latin typeface="Arial" pitchFamily="34" charset="0"/>
              <a:cs typeface="Arial" pitchFamily="34" charset="0"/>
            </a:endParaRPr>
          </a:p>
          <a:p>
            <a:pPr algn="ctr"/>
            <a:endParaRPr lang="ko-KR" altLang="en-US" sz="1100" dirty="0">
              <a:latin typeface="Arial" pitchFamily="34" charset="0"/>
              <a:cs typeface="Arial" pitchFamily="34" charset="0"/>
            </a:endParaRPr>
          </a:p>
          <a:p>
            <a:pPr algn="ctr"/>
            <a:endParaRPr lang="ko-KR" altLang="en-US" sz="1100" dirty="0">
              <a:latin typeface="Arial" pitchFamily="34" charset="0"/>
              <a:cs typeface="Arial" pitchFamily="34" charset="0"/>
            </a:endParaRPr>
          </a:p>
          <a:p>
            <a:pPr algn="ctr"/>
            <a:endParaRPr lang="ko-KR" altLang="en-US" sz="1100" dirty="0">
              <a:latin typeface="Arial" pitchFamily="34" charset="0"/>
              <a:cs typeface="Arial" pitchFamily="34" charset="0"/>
            </a:endParaRPr>
          </a:p>
          <a:p>
            <a:pPr algn="ctr"/>
            <a:endParaRPr lang="ko-KR" altLang="en-US" sz="11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   </a:t>
            </a:r>
            <a:endParaRPr lang="en-US" altLang="ko-KR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673792" y="5234566"/>
            <a:ext cx="1655763" cy="756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altLang="ko-KR" sz="1100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altLang="ko-KR" sz="1100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altLang="ko-KR" sz="11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altLang="ko-KR" sz="11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altLang="ko-KR" sz="11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altLang="ko-KR" sz="11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altLang="ko-KR" sz="11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ko-KR" altLang="en-US" sz="11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rot="5400000">
            <a:off x="7081900" y="3438570"/>
            <a:ext cx="0" cy="2124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Line 28"/>
          <p:cNvSpPr>
            <a:spLocks noChangeShapeType="1"/>
          </p:cNvSpPr>
          <p:nvPr/>
        </p:nvSpPr>
        <p:spPr bwMode="auto">
          <a:xfrm rot="5400000">
            <a:off x="7081900" y="3795760"/>
            <a:ext cx="0" cy="2124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Line 46"/>
          <p:cNvSpPr>
            <a:spLocks noChangeShapeType="1"/>
          </p:cNvSpPr>
          <p:nvPr/>
        </p:nvSpPr>
        <p:spPr bwMode="auto">
          <a:xfrm rot="5400000" flipH="1">
            <a:off x="7857046" y="2380253"/>
            <a:ext cx="0" cy="611996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2904689" y="3628579"/>
            <a:ext cx="1222715" cy="43182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t"/>
          <a:lstStyle/>
          <a:p>
            <a:pPr algn="ctr"/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Archiving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 rot="5400000">
            <a:off x="5141693" y="4455552"/>
            <a:ext cx="1008126" cy="424256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Retrieving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 rot="5400000">
            <a:off x="6369992" y="4380726"/>
            <a:ext cx="35640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603922" y="2354487"/>
            <a:ext cx="146867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Control Network</a:t>
            </a: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rot="5400000">
            <a:off x="7754161" y="3203829"/>
            <a:ext cx="0" cy="792157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219972" y="3284547"/>
            <a:ext cx="1400166" cy="377849"/>
            <a:chOff x="3782" y="1385"/>
            <a:chExt cx="882" cy="238"/>
          </a:xfr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6" name="Text Box 13"/>
            <p:cNvSpPr txBox="1">
              <a:spLocks noChangeArrowheads="1"/>
            </p:cNvSpPr>
            <p:nvPr/>
          </p:nvSpPr>
          <p:spPr bwMode="auto">
            <a:xfrm>
              <a:off x="3782" y="1385"/>
              <a:ext cx="771" cy="174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Text Box 14"/>
            <p:cNvSpPr txBox="1">
              <a:spLocks noChangeArrowheads="1"/>
            </p:cNvSpPr>
            <p:nvPr/>
          </p:nvSpPr>
          <p:spPr bwMode="auto">
            <a:xfrm>
              <a:off x="3893" y="1449"/>
              <a:ext cx="771" cy="174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latin typeface="Arial" pitchFamily="34" charset="0"/>
                  <a:cs typeface="Arial" pitchFamily="34" charset="0"/>
                </a:rPr>
                <a:t>OPIs</a:t>
              </a:r>
            </a:p>
          </p:txBody>
        </p:sp>
      </p:grpSp>
      <p:sp>
        <p:nvSpPr>
          <p:cNvPr id="24" name="AutoShape 15"/>
          <p:cNvSpPr>
            <a:spLocks noChangeArrowheads="1"/>
          </p:cNvSpPr>
          <p:nvPr/>
        </p:nvSpPr>
        <p:spPr bwMode="auto">
          <a:xfrm rot="5400000">
            <a:off x="7499454" y="3926264"/>
            <a:ext cx="792000" cy="217487"/>
          </a:xfrm>
          <a:prstGeom prst="leftRightArrow">
            <a:avLst>
              <a:gd name="adj1" fmla="val 50000"/>
              <a:gd name="adj2" fmla="val 79416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ko-KR" altLang="en-US" sz="2000"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7021137" y="3824724"/>
            <a:ext cx="955683" cy="4309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1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XML-RPC</a:t>
            </a:r>
          </a:p>
          <a:p>
            <a:pPr algn="ctr"/>
            <a:r>
              <a:rPr lang="en-US" altLang="ko-KR" sz="11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HTTP</a:t>
            </a:r>
            <a:endParaRPr lang="en-US" altLang="ko-KR" sz="9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2943394" y="3362004"/>
            <a:ext cx="1173719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 err="1">
                <a:latin typeface="Arial" pitchFamily="34" charset="0"/>
                <a:cs typeface="Arial" pitchFamily="34" charset="0"/>
              </a:rPr>
              <a:t>ArchiveEngine</a:t>
            </a:r>
            <a:endParaRPr lang="en-US" altLang="ko-KR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5500694" y="4000504"/>
            <a:ext cx="1689886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ArchiveDataServer.cgi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5819872" y="2855237"/>
            <a:ext cx="2119491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1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Display : </a:t>
            </a:r>
            <a:r>
              <a:rPr lang="en-US" altLang="ko-KR" sz="11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ArchiveDataClient</a:t>
            </a:r>
            <a:r>
              <a:rPr lang="en-US" altLang="ko-KR" sz="11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endParaRPr lang="en-US" altLang="ko-KR" sz="1100" b="1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altLang="ko-KR" sz="11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Archiveviewer</a:t>
            </a:r>
            <a:r>
              <a:rPr lang="en-US" altLang="ko-KR" sz="11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1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ArchiveSheet</a:t>
            </a:r>
            <a:endParaRPr lang="en-US" altLang="ko-KR" sz="11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rot="5400000">
            <a:off x="7754161" y="5422353"/>
            <a:ext cx="0" cy="792157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4412796" y="3356018"/>
            <a:ext cx="1285884" cy="4771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lnSpc>
                <a:spcPts val="1000"/>
              </a:lnSpc>
              <a:defRPr/>
            </a:pPr>
            <a:r>
              <a:rPr lang="en-US" altLang="ko-KR" sz="12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Channel </a:t>
            </a:r>
            <a:r>
              <a:rPr lang="en-US" altLang="ko-KR" sz="1200" b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Archiver</a:t>
            </a:r>
            <a:endParaRPr lang="en-US" altLang="ko-KR" sz="12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1000"/>
              </a:lnSpc>
              <a:defRPr/>
            </a:pPr>
            <a:r>
              <a:rPr lang="en-US" altLang="ko-KR" sz="12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Server </a:t>
            </a:r>
            <a:endParaRPr lang="en-US" altLang="ko-KR" sz="1200" b="1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1000"/>
              </a:lnSpc>
              <a:defRPr/>
            </a:pPr>
            <a:r>
              <a:rPr lang="en-US" altLang="ko-KR" sz="12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(Operational</a:t>
            </a:r>
            <a:r>
              <a:rPr lang="ko-KR" altLang="en-US" sz="12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DB)</a:t>
            </a:r>
            <a:endParaRPr lang="en-US" altLang="ko-KR" sz="16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4333203" y="5513658"/>
            <a:ext cx="135731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r>
              <a:rPr lang="en-US" altLang="ko-KR" sz="12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MDSPlus</a:t>
            </a:r>
            <a:r>
              <a:rPr lang="en-US" altLang="ko-KR" sz="12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Server</a:t>
            </a:r>
          </a:p>
          <a:p>
            <a:r>
              <a:rPr lang="en-US" altLang="ko-KR" sz="12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(Experiment DB</a:t>
            </a:r>
            <a:r>
              <a:rPr lang="en-US" altLang="ko-KR" sz="12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4" name="AutoShape 27"/>
          <p:cNvSpPr>
            <a:spLocks noChangeArrowheads="1"/>
          </p:cNvSpPr>
          <p:nvPr/>
        </p:nvSpPr>
        <p:spPr bwMode="auto">
          <a:xfrm>
            <a:off x="3024712" y="3098098"/>
            <a:ext cx="972000" cy="216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>
              <a:lumMod val="85000"/>
            </a:scheme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en-US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AutoShape 29"/>
          <p:cNvSpPr>
            <a:spLocks noChangeArrowheads="1"/>
          </p:cNvSpPr>
          <p:nvPr/>
        </p:nvSpPr>
        <p:spPr bwMode="auto">
          <a:xfrm rot="5400000">
            <a:off x="7499454" y="5195467"/>
            <a:ext cx="792000" cy="217487"/>
          </a:xfrm>
          <a:prstGeom prst="leftRightArrow">
            <a:avLst>
              <a:gd name="adj1" fmla="val 50000"/>
              <a:gd name="adj2" fmla="val 79416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ko-KR" altLang="en-US" sz="2000"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219444" y="5561857"/>
            <a:ext cx="1400166" cy="377849"/>
            <a:chOff x="3878" y="3411"/>
            <a:chExt cx="882" cy="238"/>
          </a:xfrm>
          <a:solidFill>
            <a:schemeClr val="accent5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4" name="Text Box 31"/>
            <p:cNvSpPr txBox="1">
              <a:spLocks noChangeArrowheads="1"/>
            </p:cNvSpPr>
            <p:nvPr/>
          </p:nvSpPr>
          <p:spPr bwMode="auto">
            <a:xfrm>
              <a:off x="3878" y="3411"/>
              <a:ext cx="771" cy="174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 Box 32"/>
            <p:cNvSpPr txBox="1">
              <a:spLocks noChangeArrowheads="1"/>
            </p:cNvSpPr>
            <p:nvPr/>
          </p:nvSpPr>
          <p:spPr bwMode="auto">
            <a:xfrm>
              <a:off x="3989" y="3475"/>
              <a:ext cx="771" cy="174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>
                  <a:latin typeface="Arial" pitchFamily="34" charset="0"/>
                  <a:cs typeface="Arial" pitchFamily="34" charset="0"/>
                </a:rPr>
                <a:t>OPIs</a:t>
              </a:r>
            </a:p>
          </p:txBody>
        </p:sp>
      </p:grp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3731072" y="6046030"/>
            <a:ext cx="1414170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1" i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Experimental Data</a:t>
            </a:r>
            <a:endParaRPr lang="ko-KR" altLang="en-US" sz="1100" b="1" i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AutoShape 34"/>
          <p:cNvSpPr>
            <a:spLocks noChangeArrowheads="1"/>
          </p:cNvSpPr>
          <p:nvPr/>
        </p:nvSpPr>
        <p:spPr bwMode="auto">
          <a:xfrm>
            <a:off x="2520949" y="2571954"/>
            <a:ext cx="1979613" cy="432000"/>
          </a:xfrm>
          <a:prstGeom prst="flowChartAlternateProcess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1200" b="1" dirty="0">
                <a:latin typeface="Arial" pitchFamily="34" charset="0"/>
                <a:cs typeface="Arial" pitchFamily="34" charset="0"/>
              </a:rPr>
              <a:t>EPICS IOCs </a:t>
            </a:r>
          </a:p>
          <a:p>
            <a:pPr algn="ctr">
              <a:defRPr/>
            </a:pP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(Local Control Systems)</a:t>
            </a:r>
            <a:endParaRPr lang="en-US" altLang="ko-K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6000760" y="5938210"/>
            <a:ext cx="1962397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100" b="1" dirty="0">
                <a:latin typeface="Arial" pitchFamily="34" charset="0"/>
                <a:cs typeface="Arial" pitchFamily="34" charset="0"/>
              </a:rPr>
              <a:t>Display :</a:t>
            </a:r>
            <a:r>
              <a:rPr lang="en-US" altLang="ko-KR" sz="1100" b="1" dirty="0" err="1">
                <a:latin typeface="Arial" pitchFamily="34" charset="0"/>
                <a:cs typeface="Arial" pitchFamily="34" charset="0"/>
              </a:rPr>
              <a:t>Jtraverse</a:t>
            </a:r>
            <a:r>
              <a:rPr lang="en-US" altLang="ko-KR" sz="11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100" b="1" dirty="0" err="1">
                <a:latin typeface="Arial" pitchFamily="34" charset="0"/>
                <a:cs typeface="Arial" pitchFamily="34" charset="0"/>
              </a:rPr>
              <a:t>Jscope</a:t>
            </a:r>
            <a:endParaRPr lang="en-US" altLang="ko-KR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3183501" y="5723518"/>
            <a:ext cx="623889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 err="1">
                <a:latin typeface="Arial" pitchFamily="34" charset="0"/>
                <a:cs typeface="Arial" pitchFamily="34" charset="0"/>
              </a:rPr>
              <a:t>MDSip</a:t>
            </a:r>
            <a:endParaRPr lang="en-US" altLang="ko-KR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 Box 38"/>
          <p:cNvSpPr txBox="1">
            <a:spLocks noChangeArrowheads="1"/>
          </p:cNvSpPr>
          <p:nvPr/>
        </p:nvSpPr>
        <p:spPr bwMode="auto">
          <a:xfrm>
            <a:off x="7286644" y="5162244"/>
            <a:ext cx="60946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10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MDSip</a:t>
            </a:r>
          </a:p>
        </p:txBody>
      </p:sp>
      <p:sp>
        <p:nvSpPr>
          <p:cNvPr id="43" name="Text Box 40"/>
          <p:cNvSpPr txBox="1">
            <a:spLocks noChangeArrowheads="1"/>
          </p:cNvSpPr>
          <p:nvPr/>
        </p:nvSpPr>
        <p:spPr bwMode="auto">
          <a:xfrm rot="16200000">
            <a:off x="887652" y="4812802"/>
            <a:ext cx="717595" cy="4308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100" dirty="0" err="1">
                <a:latin typeface="Arial" pitchFamily="34" charset="0"/>
                <a:cs typeface="Arial" pitchFamily="34" charset="0"/>
              </a:rPr>
              <a:t>MySQL</a:t>
            </a:r>
            <a:r>
              <a:rPr lang="en-US" altLang="ko-KR" sz="1100" dirty="0">
                <a:latin typeface="Arial" pitchFamily="34" charset="0"/>
                <a:cs typeface="Arial" pitchFamily="34" charset="0"/>
              </a:rPr>
              <a:t> DBMS</a:t>
            </a:r>
          </a:p>
        </p:txBody>
      </p:sp>
      <p:sp>
        <p:nvSpPr>
          <p:cNvPr id="44" name="AutoShape 41"/>
          <p:cNvSpPr>
            <a:spLocks noChangeArrowheads="1"/>
          </p:cNvSpPr>
          <p:nvPr/>
        </p:nvSpPr>
        <p:spPr bwMode="auto">
          <a:xfrm rot="5400000" flipH="1">
            <a:off x="1327480" y="4944374"/>
            <a:ext cx="612000" cy="324000"/>
          </a:xfrm>
          <a:prstGeom prst="downArrow">
            <a:avLst>
              <a:gd name="adj1" fmla="val 50000"/>
              <a:gd name="adj2" fmla="val 44192"/>
            </a:avLst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 Box 42"/>
          <p:cNvSpPr txBox="1">
            <a:spLocks noChangeArrowheads="1"/>
          </p:cNvSpPr>
          <p:nvPr/>
        </p:nvSpPr>
        <p:spPr bwMode="auto">
          <a:xfrm>
            <a:off x="1071538" y="5523156"/>
            <a:ext cx="107157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Web Server</a:t>
            </a:r>
            <a:endParaRPr lang="ko-KR" altLang="en-US" sz="1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6027872" y="2443029"/>
            <a:ext cx="1616064" cy="377849"/>
            <a:chOff x="3782" y="1385"/>
            <a:chExt cx="882" cy="238"/>
          </a:xfrm>
          <a:solidFill>
            <a:schemeClr val="accent3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2" name="Text Box 44"/>
            <p:cNvSpPr txBox="1">
              <a:spLocks noChangeArrowheads="1"/>
            </p:cNvSpPr>
            <p:nvPr/>
          </p:nvSpPr>
          <p:spPr bwMode="auto">
            <a:xfrm>
              <a:off x="3782" y="1385"/>
              <a:ext cx="771" cy="174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 Box 45"/>
            <p:cNvSpPr txBox="1">
              <a:spLocks noChangeArrowheads="1"/>
            </p:cNvSpPr>
            <p:nvPr/>
          </p:nvSpPr>
          <p:spPr bwMode="auto">
            <a:xfrm>
              <a:off x="3893" y="1449"/>
              <a:ext cx="771" cy="174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ko-KR" sz="1200">
                  <a:latin typeface="Arial" pitchFamily="34" charset="0"/>
                  <a:cs typeface="Arial" pitchFamily="34" charset="0"/>
                </a:rPr>
                <a:t>Web Clients</a:t>
              </a:r>
            </a:p>
          </p:txBody>
        </p:sp>
      </p:grpSp>
      <p:sp>
        <p:nvSpPr>
          <p:cNvPr id="49" name="Text Box 42"/>
          <p:cNvSpPr txBox="1">
            <a:spLocks noChangeArrowheads="1"/>
          </p:cNvSpPr>
          <p:nvPr/>
        </p:nvSpPr>
        <p:spPr bwMode="auto">
          <a:xfrm>
            <a:off x="1398110" y="3603083"/>
            <a:ext cx="135730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200" b="1" dirty="0">
                <a:latin typeface="Arial" pitchFamily="34" charset="0"/>
                <a:cs typeface="Arial" pitchFamily="34" charset="0"/>
              </a:rPr>
              <a:t>Backup </a:t>
            </a: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Server</a:t>
            </a:r>
            <a:endParaRPr lang="ko-KR" alt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위로 굽은 화살표 50"/>
          <p:cNvSpPr/>
          <p:nvPr/>
        </p:nvSpPr>
        <p:spPr bwMode="auto">
          <a:xfrm flipH="1">
            <a:off x="1039170" y="3648640"/>
            <a:ext cx="785818" cy="756000"/>
          </a:xfrm>
          <a:prstGeom prst="bentUpArrow">
            <a:avLst>
              <a:gd name="adj1" fmla="val 33942"/>
              <a:gd name="adj2" fmla="val 29809"/>
              <a:gd name="adj3" fmla="val 26852"/>
            </a:avLst>
          </a:prstGeom>
          <a:solidFill>
            <a:schemeClr val="bg1">
              <a:lumMod val="75000"/>
              <a:alpha val="56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AutoShape 34"/>
          <p:cNvSpPr>
            <a:spLocks noChangeArrowheads="1"/>
          </p:cNvSpPr>
          <p:nvPr/>
        </p:nvSpPr>
        <p:spPr bwMode="auto">
          <a:xfrm>
            <a:off x="2512857" y="6307640"/>
            <a:ext cx="1979613" cy="432000"/>
          </a:xfrm>
          <a:prstGeom prst="flowChartAlternateProcess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Diagnostics, PCS, </a:t>
            </a:r>
          </a:p>
          <a:p>
            <a:pPr algn="ctr">
              <a:defRPr/>
            </a:pP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Heating, etc.</a:t>
            </a:r>
            <a:endParaRPr lang="en-US" altLang="ko-K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위쪽 화살표 68"/>
          <p:cNvSpPr/>
          <p:nvPr/>
        </p:nvSpPr>
        <p:spPr>
          <a:xfrm>
            <a:off x="2888466" y="5311584"/>
            <a:ext cx="1224000" cy="432000"/>
          </a:xfrm>
          <a:prstGeom prst="upArrow">
            <a:avLst>
              <a:gd name="adj1" fmla="val 50000"/>
              <a:gd name="adj2" fmla="val 23801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b"/>
          <a:lstStyle/>
          <a:p>
            <a:pPr algn="ctr"/>
            <a:r>
              <a:rPr lang="en-US" altLang="ko-KR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Archiving</a:t>
            </a:r>
            <a:endParaRPr lang="ko-KR" altLang="en-US" sz="11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순서도: 자기 디스크 69"/>
          <p:cNvSpPr/>
          <p:nvPr/>
        </p:nvSpPr>
        <p:spPr>
          <a:xfrm>
            <a:off x="706184" y="2638658"/>
            <a:ext cx="1152000" cy="972000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44000" rtlCol="0" anchor="ctr"/>
          <a:lstStyle/>
          <a:p>
            <a:pPr>
              <a:defRPr/>
            </a:pPr>
            <a:r>
              <a:rPr lang="en-US" altLang="ko-KR" sz="1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Backup Storage</a:t>
            </a:r>
          </a:p>
          <a:p>
            <a:pPr>
              <a:defRPr/>
            </a:pPr>
            <a:r>
              <a:rPr lang="en-US" altLang="ko-KR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/SNFS1</a:t>
            </a:r>
          </a:p>
          <a:p>
            <a:pPr>
              <a:defRPr/>
            </a:pPr>
            <a:r>
              <a:rPr lang="en-US" altLang="ko-KR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/SNFS2</a:t>
            </a:r>
          </a:p>
          <a:p>
            <a:pPr>
              <a:defRPr/>
            </a:pPr>
            <a:r>
              <a:rPr lang="en-US" altLang="ko-KR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altLang="ko-KR" sz="12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InfoDB</a:t>
            </a:r>
            <a:endParaRPr lang="en-US" altLang="ko-KR" sz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AutoShape 27"/>
          <p:cNvSpPr>
            <a:spLocks noChangeArrowheads="1"/>
          </p:cNvSpPr>
          <p:nvPr/>
        </p:nvSpPr>
        <p:spPr bwMode="auto">
          <a:xfrm flipV="1">
            <a:off x="3014942" y="6039312"/>
            <a:ext cx="972000" cy="216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>
              <a:lumMod val="85000"/>
            </a:scheme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en-US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 Box 33"/>
          <p:cNvSpPr txBox="1">
            <a:spLocks noChangeArrowheads="1"/>
          </p:cNvSpPr>
          <p:nvPr/>
        </p:nvSpPr>
        <p:spPr bwMode="auto">
          <a:xfrm>
            <a:off x="3720056" y="3012484"/>
            <a:ext cx="1311578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1" i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Operational Data</a:t>
            </a:r>
            <a:endParaRPr lang="ko-KR" altLang="en-US" sz="1100" b="1" i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 Box 24"/>
          <p:cNvSpPr txBox="1">
            <a:spLocks noChangeArrowheads="1"/>
          </p:cNvSpPr>
          <p:nvPr/>
        </p:nvSpPr>
        <p:spPr bwMode="auto">
          <a:xfrm>
            <a:off x="6000760" y="5072074"/>
            <a:ext cx="1071569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algn="l"/>
            <a:r>
              <a:rPr lang="en-US" altLang="ko-KR" sz="11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Data Analysis Server</a:t>
            </a:r>
            <a:endParaRPr lang="en-US" altLang="ko-KR" sz="11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모서리가 둥근 직사각형 57"/>
          <p:cNvSpPr/>
          <p:nvPr/>
        </p:nvSpPr>
        <p:spPr>
          <a:xfrm>
            <a:off x="285720" y="1032764"/>
            <a:ext cx="8572560" cy="1285884"/>
          </a:xfrm>
          <a:prstGeom prst="round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marL="90488" lvl="0" indent="-90488" algn="l">
              <a:buSzPct val="70000"/>
              <a:buFont typeface="Wingdings" pitchFamily="2" charset="2"/>
              <a:buChar char="l"/>
            </a:pPr>
            <a:r>
              <a:rPr lang="en-US" altLang="ko-KR" sz="14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1600" b="1" dirty="0" smtClean="0">
                <a:solidFill>
                  <a:schemeClr val="tx1"/>
                </a:solidFill>
                <a:cs typeface="Arial" pitchFamily="34" charset="0"/>
              </a:rPr>
              <a:t>Two database systems used </a:t>
            </a:r>
            <a:endParaRPr lang="en-US" altLang="ko-KR" sz="1400" b="1" dirty="0" smtClean="0">
              <a:solidFill>
                <a:schemeClr val="tx1"/>
              </a:solidFill>
              <a:cs typeface="Arial" pitchFamily="34" charset="0"/>
            </a:endParaRPr>
          </a:p>
          <a:p>
            <a:pPr marL="358775" lvl="0" indent="-90488" algn="l">
              <a:buSzPct val="100000"/>
              <a:buFont typeface="Arial" pitchFamily="34" charset="0"/>
              <a:buChar char="•"/>
            </a:pPr>
            <a:r>
              <a:rPr lang="en-US" altLang="ko-K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EPICS Channel </a:t>
            </a:r>
            <a:r>
              <a:rPr lang="en-US" altLang="ko-KR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Archiver</a:t>
            </a:r>
            <a:r>
              <a:rPr lang="en-US" altLang="ko-K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:</a:t>
            </a:r>
            <a:r>
              <a:rPr lang="en-US" altLang="ko-KR" sz="1400" b="1" dirty="0" smtClean="0">
                <a:solidFill>
                  <a:schemeClr val="tx1"/>
                </a:solidFill>
                <a:cs typeface="Arial" pitchFamily="34" charset="0"/>
              </a:rPr>
              <a:t> low rate continuous plant operation data </a:t>
            </a:r>
            <a:r>
              <a:rPr lang="en-US" altLang="ko-KR" sz="1300" b="1" dirty="0" smtClean="0">
                <a:solidFill>
                  <a:schemeClr val="tx1"/>
                </a:solidFill>
                <a:cs typeface="Arial" pitchFamily="34" charset="0"/>
              </a:rPr>
              <a:t>(Machine network/Ethernet)</a:t>
            </a:r>
          </a:p>
          <a:p>
            <a:pPr marL="358775" lvl="0" indent="-90488" algn="l">
              <a:buSzPct val="100000"/>
              <a:buFont typeface="Arial" pitchFamily="34" charset="0"/>
              <a:buChar char="•"/>
            </a:pPr>
            <a:r>
              <a:rPr lang="en-US" altLang="ko-KR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MDSplus</a:t>
            </a:r>
            <a:r>
              <a:rPr lang="en-US" altLang="ko-KR" sz="1400" b="1" dirty="0" smtClean="0">
                <a:solidFill>
                  <a:schemeClr val="tx1"/>
                </a:solidFill>
                <a:cs typeface="Arial" pitchFamily="34" charset="0"/>
              </a:rPr>
              <a:t> : high rate shot-based experimental data </a:t>
            </a:r>
            <a:r>
              <a:rPr lang="en-US" altLang="ko-KR" sz="1300" b="1" dirty="0" smtClean="0">
                <a:solidFill>
                  <a:schemeClr val="tx1"/>
                </a:solidFill>
                <a:cs typeface="Arial" pitchFamily="34" charset="0"/>
              </a:rPr>
              <a:t>(Experimental data network)</a:t>
            </a:r>
            <a:endParaRPr lang="en-US" altLang="ko-KR" sz="1300" b="1" dirty="0" smtClean="0">
              <a:solidFill>
                <a:srgbClr val="C00000"/>
              </a:solidFill>
              <a:cs typeface="Arial" pitchFamily="34" charset="0"/>
            </a:endParaRPr>
          </a:p>
          <a:p>
            <a:pPr marL="90488" indent="-90488" algn="l">
              <a:buSzPct val="70000"/>
              <a:buFont typeface="Wingdings" pitchFamily="2" charset="2"/>
              <a:buChar char="l"/>
            </a:pPr>
            <a:r>
              <a:rPr lang="en-US" altLang="ko-KR" sz="1400" b="1" dirty="0" smtClean="0">
                <a:solidFill>
                  <a:schemeClr val="tx1"/>
                </a:solidFill>
                <a:cs typeface="Arial" pitchFamily="34" charset="0"/>
              </a:rPr>
              <a:t> Obtained data for the first plasma operation : 1.3TB (plant data) / 260GB (experimental data)</a:t>
            </a:r>
          </a:p>
          <a:p>
            <a:pPr marL="90488" indent="-90488" algn="l">
              <a:buSzPct val="70000"/>
              <a:buFont typeface="Wingdings" pitchFamily="2" charset="2"/>
              <a:buChar char="l"/>
            </a:pPr>
            <a:r>
              <a:rPr lang="en-US" altLang="ko-KR" sz="1400" b="1" dirty="0" smtClean="0">
                <a:solidFill>
                  <a:schemeClr val="tx1"/>
                </a:solidFill>
                <a:cs typeface="Arial" pitchFamily="34" charset="0"/>
              </a:rPr>
              <a:t> Signals </a:t>
            </a:r>
            <a:r>
              <a:rPr lang="en-US" altLang="ko-K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: 17911 PV </a:t>
            </a:r>
            <a:r>
              <a:rPr lang="en-US" altLang="ko-KR" sz="1400" b="1" dirty="0" smtClean="0">
                <a:solidFill>
                  <a:schemeClr val="tx1"/>
                </a:solidFill>
                <a:cs typeface="Arial" pitchFamily="34" charset="0"/>
              </a:rPr>
              <a:t>(plant operation) </a:t>
            </a:r>
            <a:r>
              <a:rPr lang="en-US" altLang="ko-K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/ 233 CH </a:t>
            </a:r>
            <a:r>
              <a:rPr lang="en-US" altLang="ko-KR" sz="1400" b="1" dirty="0" smtClean="0">
                <a:solidFill>
                  <a:schemeClr val="tx1"/>
                </a:solidFill>
                <a:cs typeface="Arial" pitchFamily="34" charset="0"/>
              </a:rPr>
              <a:t>(experimental data)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681168" y="3867156"/>
            <a:ext cx="3816000" cy="1656000"/>
          </a:xfrm>
          <a:prstGeom prst="rect">
            <a:avLst/>
          </a:prstGeom>
          <a:solidFill>
            <a:srgbClr val="FFFF99">
              <a:alpha val="18824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Storage Pool(SAN)</a:t>
            </a:r>
          </a:p>
        </p:txBody>
      </p:sp>
      <p:sp>
        <p:nvSpPr>
          <p:cNvPr id="61" name="제목 1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8572500" cy="66675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lvl="0" algn="l"/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ahoma" pitchFamily="34" charset="0"/>
              </a:rPr>
              <a:t>   Data management System</a:t>
            </a:r>
            <a:endParaRPr lang="ko-KR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cs typeface="Tahoma" pitchFamily="34" charset="0"/>
            </a:endParaRPr>
          </a:p>
        </p:txBody>
      </p:sp>
      <p:sp>
        <p:nvSpPr>
          <p:cNvPr id="62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23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428596" y="2500306"/>
          <a:ext cx="8286808" cy="2786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80"/>
                <a:gridCol w="642942"/>
                <a:gridCol w="714380"/>
                <a:gridCol w="928694"/>
                <a:gridCol w="857256"/>
                <a:gridCol w="928694"/>
                <a:gridCol w="857256"/>
                <a:gridCol w="1928826"/>
                <a:gridCol w="714380"/>
              </a:tblGrid>
              <a:tr h="16073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Arial" pitchFamily="34" charset="0"/>
                          <a:cs typeface="Arial" pitchFamily="34" charset="0"/>
                        </a:rPr>
                        <a:t>System</a:t>
                      </a:r>
                      <a:endParaRPr lang="ko-KR" altLang="en-US" sz="1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cs typeface="Arial" pitchFamily="34" charset="0"/>
                        </a:rPr>
                        <a:t>PV</a:t>
                      </a:r>
                      <a:endParaRPr lang="ko-KR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cs typeface="Arial" pitchFamily="34" charset="0"/>
                        </a:rPr>
                        <a:t>Archive</a:t>
                      </a:r>
                      <a:endParaRPr lang="ko-KR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cs typeface="Arial" pitchFamily="34" charset="0"/>
                        </a:rPr>
                        <a:t>Archiving</a:t>
                      </a:r>
                      <a:r>
                        <a:rPr lang="en-US" altLang="ko-KR" sz="1000" baseline="0" dirty="0" smtClean="0">
                          <a:latin typeface="Arial" pitchFamily="34" charset="0"/>
                          <a:cs typeface="Arial" pitchFamily="34" charset="0"/>
                        </a:rPr>
                        <a:t> Rate</a:t>
                      </a:r>
                      <a:endParaRPr lang="ko-KR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3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cs typeface="Arial" pitchFamily="34" charset="0"/>
                        </a:rPr>
                        <a:t>Archiving area</a:t>
                      </a:r>
                      <a:endParaRPr lang="ko-KR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cs typeface="Arial" pitchFamily="34" charset="0"/>
                        </a:rPr>
                        <a:t>Stored data</a:t>
                      </a:r>
                      <a:endParaRPr lang="ko-KR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7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Cool-down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Coil-charge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Plasma-exp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Warm-up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60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TMS</a:t>
                      </a:r>
                      <a:endParaRPr lang="ko-KR" altLang="en-US" sz="1000" b="1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j-ea"/>
                          <a:cs typeface="Arial" pitchFamily="34" charset="0"/>
                        </a:rPr>
                        <a:t>3949</a:t>
                      </a:r>
                      <a:endParaRPr lang="ko-KR" altLang="en-US" sz="1000" b="1" dirty="0">
                        <a:solidFill>
                          <a:srgbClr val="C00000"/>
                        </a:solidFill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2281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</a:t>
                      </a:r>
                      <a:r>
                        <a:rPr lang="en-US" altLang="ko-KR" sz="1000" baseline="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300sec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/SNFS1/</a:t>
                      </a:r>
                      <a:r>
                        <a:rPr lang="en-US" altLang="ko-KR" sz="1000" dirty="0" err="1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TMSArchivedData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rgbClr val="FF66FF"/>
                          </a:solidFill>
                          <a:latin typeface="Arial" pitchFamily="34" charset="0"/>
                          <a:ea typeface="+mj-ea"/>
                          <a:cs typeface="Arial" pitchFamily="34" charset="0"/>
                        </a:rPr>
                        <a:t>353GB</a:t>
                      </a:r>
                      <a:endParaRPr lang="ko-KR" altLang="en-US" sz="1000" b="1" dirty="0">
                        <a:solidFill>
                          <a:srgbClr val="FF66FF"/>
                        </a:solidFill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0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VMS</a:t>
                      </a:r>
                      <a:endParaRPr lang="ko-KR" altLang="en-US" sz="1000" b="1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570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570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Event/60sec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Event/60sec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Event/60sec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300sec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/SNFS1/</a:t>
                      </a:r>
                      <a:r>
                        <a:rPr lang="en-US" altLang="ko-KR" sz="1000" dirty="0" err="1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VMSArchivedData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6.1GB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</a:tr>
              <a:tr h="160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CLS</a:t>
                      </a:r>
                      <a:endParaRPr lang="ko-KR" altLang="en-US" sz="1000" b="1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1456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1456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Event/60sec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Event/60sec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Event/60sec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300sec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/SNFS1/</a:t>
                      </a:r>
                      <a:r>
                        <a:rPr lang="en-US" altLang="ko-KR" sz="1000" dirty="0" err="1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CLSArchivedData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14GB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</a:tr>
              <a:tr h="160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HDS</a:t>
                      </a:r>
                      <a:endParaRPr lang="ko-KR" altLang="en-US" sz="1000" b="1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j-ea"/>
                          <a:cs typeface="Arial" pitchFamily="34" charset="0"/>
                        </a:rPr>
                        <a:t>4688</a:t>
                      </a:r>
                      <a:endParaRPr lang="ko-KR" altLang="en-US" sz="1000" b="1" dirty="0">
                        <a:solidFill>
                          <a:srgbClr val="C00000"/>
                        </a:solidFill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383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Event/60sec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Event/60sec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Event/60sec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300sec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/SNFS1/</a:t>
                      </a:r>
                      <a:r>
                        <a:rPr lang="en-US" altLang="ko-KR" sz="1000" dirty="0" err="1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SHDSArchivedData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1.7GB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</a:tr>
              <a:tr h="160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HRS</a:t>
                      </a:r>
                      <a:endParaRPr lang="ko-KR" altLang="en-US" sz="1000" b="1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168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167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Event/1sec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Event/1sec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Event/1sec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300sec</a:t>
                      </a:r>
                      <a:endParaRPr lang="ko-KR" altLang="en-US" sz="1000" dirty="0" smtClean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/SNFS1/</a:t>
                      </a:r>
                      <a:r>
                        <a:rPr lang="en-US" altLang="ko-KR" sz="1000" dirty="0" err="1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HRSArchivedData</a:t>
                      </a:r>
                      <a:endParaRPr lang="ko-KR" altLang="en-US" sz="1000" dirty="0" smtClean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23GB</a:t>
                      </a:r>
                      <a:endParaRPr lang="ko-KR" altLang="en-US" sz="1000" dirty="0" smtClean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</a:tr>
              <a:tr h="160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QDS</a:t>
                      </a:r>
                      <a:endParaRPr lang="ko-KR" altLang="en-US" sz="1000" b="1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1592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291</a:t>
                      </a:r>
                      <a:endParaRPr lang="ko-KR" altLang="en-US" sz="1000" dirty="0" smtClean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Event/0.1sec</a:t>
                      </a:r>
                      <a:endParaRPr lang="ko-KR" altLang="en-US" sz="1000" dirty="0" smtClean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Event/0.1sec</a:t>
                      </a:r>
                      <a:endParaRPr lang="ko-KR" altLang="en-US" sz="1000" dirty="0" smtClean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Event/0.1sec</a:t>
                      </a:r>
                      <a:endParaRPr lang="ko-KR" altLang="en-US" sz="1000" dirty="0" smtClean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300sec</a:t>
                      </a:r>
                      <a:endParaRPr lang="ko-KR" altLang="en-US" sz="1000" dirty="0" smtClean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/SNFS1/</a:t>
                      </a:r>
                      <a:r>
                        <a:rPr lang="en-US" altLang="ko-KR" sz="1000" dirty="0" err="1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QDSArchivedData</a:t>
                      </a:r>
                      <a:endParaRPr lang="ko-KR" altLang="en-US" sz="1000" dirty="0" smtClean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35GB</a:t>
                      </a:r>
                      <a:endParaRPr lang="ko-KR" altLang="en-US" sz="1000" dirty="0" smtClean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</a:tr>
              <a:tr h="160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ECH</a:t>
                      </a:r>
                      <a:endParaRPr lang="ko-KR" altLang="en-US" sz="1000" b="1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190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141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300sec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/SNFS1/</a:t>
                      </a:r>
                      <a:r>
                        <a:rPr lang="en-US" altLang="ko-KR" sz="1000" dirty="0" err="1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ECHArchivedData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164MB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</a:tr>
              <a:tr h="160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ICRH</a:t>
                      </a:r>
                      <a:endParaRPr lang="ko-KR" altLang="en-US" sz="1000" b="1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239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20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300sec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/SNFS1/</a:t>
                      </a:r>
                      <a:r>
                        <a:rPr lang="en-US" altLang="ko-KR" sz="100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ICRFArchivedData</a:t>
                      </a:r>
                      <a:endParaRPr lang="ko-KR" altLang="en-US" sz="10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12.5GB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</a:tr>
              <a:tr h="160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CCS</a:t>
                      </a:r>
                      <a:endParaRPr lang="ko-KR" altLang="en-US" sz="1000" b="1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544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433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 anchor="ctr"/>
                </a:tc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 anchor="ctr"/>
                </a:tc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 anchor="ctr"/>
                </a:tc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 anchor="ctr"/>
                </a:tc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/SNFS1/</a:t>
                      </a:r>
                      <a:r>
                        <a:rPr lang="en-US" altLang="ko-KR" sz="1000" dirty="0" err="1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ICSArchivedData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13GB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 anchor="ctr"/>
                </a:tc>
              </a:tr>
              <a:tr h="160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ICS</a:t>
                      </a:r>
                      <a:endParaRPr lang="ko-KR" altLang="en-US" sz="1000" b="1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2018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288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60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FUEL</a:t>
                      </a:r>
                      <a:endParaRPr lang="ko-KR" altLang="en-US" sz="1000" b="1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106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106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No</a:t>
                      </a:r>
                      <a:r>
                        <a:rPr lang="en-US" altLang="ko-KR" sz="1000" baseline="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 Archive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No</a:t>
                      </a:r>
                      <a:r>
                        <a:rPr lang="en-US" altLang="ko-KR" sz="1000" baseline="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 Archive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No</a:t>
                      </a:r>
                      <a:r>
                        <a:rPr lang="en-US" altLang="ko-KR" sz="1000" baseline="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 Archive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/SNFS1/</a:t>
                      </a:r>
                      <a:r>
                        <a:rPr lang="en-US" altLang="ko-KR" sz="1000" dirty="0" err="1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FUELArchivedData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121MB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</a:tr>
              <a:tr h="160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DDS</a:t>
                      </a:r>
                      <a:endParaRPr lang="ko-KR" altLang="en-US" sz="1000" b="1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340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249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No</a:t>
                      </a:r>
                      <a:r>
                        <a:rPr lang="en-US" altLang="ko-KR" sz="1000" baseline="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 Archive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No</a:t>
                      </a:r>
                      <a:r>
                        <a:rPr lang="en-US" altLang="ko-KR" sz="1000" baseline="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 Archive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No</a:t>
                      </a:r>
                      <a:r>
                        <a:rPr lang="en-US" altLang="ko-KR" sz="1000" baseline="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 Archive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/SNFS1/</a:t>
                      </a:r>
                      <a:r>
                        <a:rPr lang="en-US" altLang="ko-KR" sz="1000" dirty="0" err="1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DDSArchivedData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703MB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</a:tr>
              <a:tr h="160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TSS</a:t>
                      </a:r>
                      <a:endParaRPr lang="ko-KR" altLang="en-US" sz="1000" b="1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378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336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No</a:t>
                      </a:r>
                      <a:r>
                        <a:rPr lang="en-US" altLang="ko-KR" sz="1000" baseline="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 Archive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No</a:t>
                      </a:r>
                      <a:r>
                        <a:rPr lang="en-US" altLang="ko-KR" sz="1000" baseline="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 Archive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Event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No</a:t>
                      </a:r>
                      <a:r>
                        <a:rPr lang="en-US" altLang="ko-KR" sz="1000" baseline="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 Archive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/SNFS1/</a:t>
                      </a:r>
                      <a:r>
                        <a:rPr lang="en-US" altLang="ko-KR" sz="1000" dirty="0" err="1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TSSArchivedData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1.1GB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</a:tr>
              <a:tr h="1607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MPS_WF</a:t>
                      </a:r>
                      <a:endParaRPr lang="ko-KR" altLang="en-US" sz="1000" b="1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67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38</a:t>
                      </a:r>
                      <a:endParaRPr lang="ko-KR" altLang="en-US" sz="1000" dirty="0" smtClean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No</a:t>
                      </a:r>
                      <a:r>
                        <a:rPr lang="en-US" altLang="ko-KR" sz="1000" baseline="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 Archive</a:t>
                      </a:r>
                      <a:endParaRPr lang="ko-KR" altLang="en-US" sz="1000" dirty="0" smtClean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No</a:t>
                      </a:r>
                      <a:r>
                        <a:rPr lang="en-US" altLang="ko-KR" sz="1000" baseline="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 Archive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10Hz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No</a:t>
                      </a:r>
                      <a:r>
                        <a:rPr lang="en-US" altLang="ko-KR" sz="1000" baseline="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 Archive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/SNFS1/</a:t>
                      </a:r>
                      <a:r>
                        <a:rPr lang="en-US" altLang="ko-KR" sz="1000" dirty="0" err="1" smtClean="0">
                          <a:latin typeface="Arial" pitchFamily="34" charset="0"/>
                          <a:ea typeface="+mj-ea"/>
                          <a:cs typeface="Arial" pitchFamily="34" charset="0"/>
                        </a:rPr>
                        <a:t>MPSArchivedData</a:t>
                      </a:r>
                      <a:endParaRPr lang="ko-KR" altLang="en-US" sz="1000" dirty="0"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rgbClr val="FF66FF"/>
                          </a:solidFill>
                          <a:latin typeface="Arial" pitchFamily="34" charset="0"/>
                          <a:ea typeface="+mj-ea"/>
                          <a:cs typeface="Arial" pitchFamily="34" charset="0"/>
                        </a:rPr>
                        <a:t>682GB</a:t>
                      </a:r>
                      <a:endParaRPr lang="ko-KR" altLang="en-US" sz="1000" b="1" dirty="0">
                        <a:solidFill>
                          <a:srgbClr val="FF66FF"/>
                        </a:solidFill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/>
                </a:tc>
              </a:tr>
              <a:tr h="2143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j-ea"/>
                          <a:cs typeface="Arial" pitchFamily="34" charset="0"/>
                        </a:rPr>
                        <a:t>SUM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17911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j-ea"/>
                          <a:cs typeface="Arial" pitchFamily="34" charset="0"/>
                        </a:rPr>
                        <a:t>8365</a:t>
                      </a:r>
                      <a:endParaRPr lang="ko-KR" altLang="en-US" sz="1100" b="1" dirty="0" smtClean="0">
                        <a:solidFill>
                          <a:schemeClr val="bg1"/>
                        </a:solidFill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1" dirty="0" smtClean="0">
                        <a:solidFill>
                          <a:schemeClr val="bg1"/>
                        </a:solidFill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solidFill>
                          <a:schemeClr val="bg1"/>
                        </a:solidFill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solidFill>
                          <a:schemeClr val="bg1"/>
                        </a:solidFill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solidFill>
                          <a:schemeClr val="bg1"/>
                        </a:solidFill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dirty="0">
                        <a:solidFill>
                          <a:schemeClr val="bg1"/>
                        </a:solidFill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1.142TB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Arial" pitchFamily="34" charset="0"/>
                        <a:ea typeface="+mj-ea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7643834" y="2214554"/>
            <a:ext cx="107157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11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1100" b="1" dirty="0" smtClean="0">
                <a:latin typeface="맑은 고딕" pitchFamily="50" charset="-127"/>
                <a:ea typeface="맑은 고딕" pitchFamily="50" charset="-127"/>
              </a:rPr>
              <a:t>2008. 8. 27.)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57158" y="928670"/>
            <a:ext cx="8358246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l"/>
            </a:pPr>
            <a:r>
              <a:rPr lang="en-US" altLang="ko-KR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Operational Data management-</a:t>
            </a:r>
          </a:p>
          <a:p>
            <a:pPr marL="265113" algn="just">
              <a:buFont typeface="Arial" pitchFamily="34" charset="0"/>
              <a:buChar char="•"/>
            </a:pPr>
            <a:r>
              <a:rPr lang="en-US" altLang="ko-KR" sz="15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Archiving rate to be re-configured in accordance with the operation stage</a:t>
            </a:r>
          </a:p>
          <a:p>
            <a:pPr marL="265113" algn="just">
              <a:buFont typeface="Arial" pitchFamily="34" charset="0"/>
              <a:buChar char="•"/>
            </a:pPr>
            <a:r>
              <a:rPr lang="en-US" altLang="ko-KR" sz="15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To save storage, using </a:t>
            </a:r>
            <a:r>
              <a:rPr lang="en-US" altLang="ko-KR" sz="1500" i="1" u="sng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repetitive archiving </a:t>
            </a:r>
            <a:r>
              <a:rPr lang="en-US" altLang="ko-KR" sz="15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and </a:t>
            </a:r>
            <a:r>
              <a:rPr lang="en-US" altLang="ko-KR" sz="1500" i="1" u="sng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event-driven</a:t>
            </a:r>
            <a:r>
              <a:rPr lang="en-US" altLang="ko-KR" sz="15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with archiving dead-band </a:t>
            </a:r>
          </a:p>
          <a:p>
            <a:pPr marL="265113" algn="just">
              <a:buFont typeface="Arial" pitchFamily="34" charset="0"/>
              <a:buChar char="•"/>
            </a:pPr>
            <a:r>
              <a:rPr lang="en-US" altLang="ko-KR" sz="15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Max. archiving rate : </a:t>
            </a:r>
            <a:r>
              <a:rPr lang="en-US" altLang="ko-KR" sz="1500" dirty="0" smtClean="0">
                <a:solidFill>
                  <a:srgbClr val="FF66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10Hz</a:t>
            </a:r>
          </a:p>
          <a:p>
            <a:pPr marL="360363" indent="-95250" algn="just">
              <a:buFont typeface="Arial" pitchFamily="34" charset="0"/>
              <a:buChar char="•"/>
            </a:pPr>
            <a:r>
              <a:rPr lang="en-US" altLang="ko-KR" sz="15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5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Issue</a:t>
            </a:r>
            <a:r>
              <a:rPr lang="en-US" altLang="ko-KR" sz="15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: A restriction to increase the archiving rate due to the mismatch between EPICS channel </a:t>
            </a:r>
            <a:r>
              <a:rPr lang="en-US" altLang="ko-KR" sz="1500" dirty="0" err="1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archiver</a:t>
            </a:r>
            <a:r>
              <a:rPr lang="en-US" altLang="ko-KR" sz="15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and the file system what we used (GFS). </a:t>
            </a: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-32" y="214290"/>
            <a:ext cx="9001188" cy="595567"/>
          </a:xfrm>
          <a:prstGeom prst="rect">
            <a:avLst/>
          </a:prstGeom>
        </p:spPr>
        <p:txBody>
          <a:bodyPr anchor="b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Operation Results of Data System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357158" y="5357826"/>
            <a:ext cx="7858180" cy="129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buFont typeface="Wingdings" pitchFamily="2" charset="2"/>
              <a:buChar char="l"/>
            </a:pPr>
            <a:r>
              <a:rPr lang="en-US" altLang="ko-KR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Experimental Data </a:t>
            </a:r>
            <a:r>
              <a:rPr lang="en-US" altLang="ko-KR" sz="1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mamagement</a:t>
            </a:r>
            <a:r>
              <a:rPr lang="en-US" altLang="ko-KR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-</a:t>
            </a:r>
            <a:endParaRPr lang="en-US" altLang="ko-KR" sz="1800" dirty="0" smtClean="0">
              <a:solidFill>
                <a:schemeClr val="tx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61950" lvl="0" algn="l" fontAlgn="auto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Total</a:t>
            </a:r>
            <a:r>
              <a:rPr kumimoji="0" lang="ko-KR" altLang="en-US" sz="1400" dirty="0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Shot Number : </a:t>
            </a:r>
            <a:r>
              <a:rPr kumimoji="0" lang="en-US" altLang="ko-KR" sz="1400" b="1" dirty="0" smtClean="0">
                <a:solidFill>
                  <a:srgbClr val="C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1283</a:t>
            </a:r>
          </a:p>
          <a:p>
            <a:pPr marL="361950" lvl="0" algn="l" fontAlgn="auto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No. of </a:t>
            </a:r>
            <a:r>
              <a:rPr kumimoji="0" lang="en-US" altLang="ko-KR" sz="1400" dirty="0" err="1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MDSplus</a:t>
            </a:r>
            <a:r>
              <a:rPr kumimoji="0"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nodes : </a:t>
            </a:r>
            <a:r>
              <a:rPr kumimoji="0" lang="en-US" altLang="ko-KR" sz="1400" b="1" dirty="0" smtClean="0">
                <a:solidFill>
                  <a:srgbClr val="C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8485</a:t>
            </a:r>
            <a:r>
              <a:rPr kumimoji="0"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(No. of data channel : 233)</a:t>
            </a:r>
          </a:p>
          <a:p>
            <a:pPr marL="361950" lvl="0" algn="l" fontAlgn="auto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Stored data : </a:t>
            </a:r>
            <a:r>
              <a:rPr kumimoji="0" lang="en-US" altLang="ko-KR" sz="1400" b="1" dirty="0" smtClean="0">
                <a:solidFill>
                  <a:srgbClr val="C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257.5GByte</a:t>
            </a:r>
            <a:r>
              <a:rPr kumimoji="0"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(about 4.68GByte per day)</a:t>
            </a:r>
          </a:p>
          <a:p>
            <a:pPr marL="361950" lvl="0" algn="l" fontAlgn="auto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 Interface : </a:t>
            </a:r>
            <a:r>
              <a:rPr kumimoji="0" lang="en-US" altLang="ko-KR" sz="140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jScope</a:t>
            </a:r>
            <a:r>
              <a:rPr kumimoji="0"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, IDL, </a:t>
            </a:r>
            <a:r>
              <a:rPr kumimoji="0" lang="en-US" altLang="ko-KR" sz="140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Matlab</a:t>
            </a:r>
            <a:r>
              <a:rPr kumimoji="0"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, </a:t>
            </a:r>
            <a:r>
              <a:rPr kumimoji="0" lang="en-US" altLang="ko-KR" sz="1400" dirty="0" err="1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Efit</a:t>
            </a:r>
            <a:r>
              <a:rPr kumimoji="0"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, Review Plus, C, Basic</a:t>
            </a:r>
          </a:p>
        </p:txBody>
      </p:sp>
      <p:sp>
        <p:nvSpPr>
          <p:cNvPr id="9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24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 r="1057"/>
          <a:stretch>
            <a:fillRect/>
          </a:stretch>
        </p:blipFill>
        <p:spPr bwMode="auto">
          <a:xfrm>
            <a:off x="2075243" y="4816587"/>
            <a:ext cx="2115075" cy="166822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4444" t="2403" r="3575" b="3876"/>
          <a:stretch>
            <a:fillRect/>
          </a:stretch>
        </p:blipFill>
        <p:spPr bwMode="auto">
          <a:xfrm>
            <a:off x="165147" y="4815403"/>
            <a:ext cx="1785950" cy="168276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9612" y="4572008"/>
            <a:ext cx="1428760" cy="16927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0" bIns="0" rtlCol="0">
            <a:spAutoFit/>
          </a:bodyPr>
          <a:lstStyle/>
          <a:p>
            <a:r>
              <a:rPr lang="en-US" altLang="ko-KR" sz="1100" b="1" dirty="0" smtClean="0">
                <a:latin typeface="+mn-lt"/>
              </a:rPr>
              <a:t>Shot Result</a:t>
            </a:r>
            <a:endParaRPr lang="ko-KR" altLang="en-US" sz="1100" b="1" dirty="0">
              <a:latin typeface="+mn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6512" y="4817247"/>
            <a:ext cx="1980000" cy="168358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572000" y="4572008"/>
            <a:ext cx="1428760" cy="16927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0" bIns="0" rtlCol="0">
            <a:spAutoFit/>
          </a:bodyPr>
          <a:lstStyle/>
          <a:p>
            <a:r>
              <a:rPr lang="en-US" altLang="ko-KR" sz="1100" b="1" dirty="0" smtClean="0">
                <a:latin typeface="+mn-lt"/>
              </a:rPr>
              <a:t>Shot Summary</a:t>
            </a:r>
            <a:endParaRPr lang="ko-KR" altLang="en-US" sz="11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6458" y="4572008"/>
            <a:ext cx="1428760" cy="16927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0" bIns="0" rtlCol="0">
            <a:spAutoFit/>
          </a:bodyPr>
          <a:lstStyle/>
          <a:p>
            <a:pPr algn="ctr"/>
            <a:r>
              <a:rPr lang="en-US" altLang="ko-KR" sz="1100" b="1" dirty="0" smtClean="0">
                <a:latin typeface="+mn-ea"/>
              </a:rPr>
              <a:t>Fault List</a:t>
            </a:r>
            <a:endParaRPr lang="ko-KR" altLang="en-US" sz="1100" b="1" dirty="0">
              <a:latin typeface="+mn-ea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261228" y="1142984"/>
            <a:ext cx="5715040" cy="3143272"/>
          </a:xfrm>
          <a:prstGeom prst="round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marL="179388" lvl="1" indent="-171450" algn="l">
              <a:lnSpc>
                <a:spcPts val="1500"/>
              </a:lnSpc>
              <a:spcBef>
                <a:spcPct val="20000"/>
              </a:spcBef>
              <a:buSzPct val="70000"/>
              <a:buFont typeface="Wingdings" pitchFamily="2" charset="2"/>
              <a:buChar char="l"/>
            </a:pP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Operator Interface </a:t>
            </a:r>
          </a:p>
          <a:p>
            <a:pPr marL="358775" lvl="1" indent="-82550" algn="l">
              <a:lnSpc>
                <a:spcPts val="15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  <a:tabLst>
                <a:tab pos="90488" algn="l"/>
              </a:tabLst>
            </a:pP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Developed panels : 154 first the 1</a:t>
            </a:r>
            <a:r>
              <a:rPr kumimoji="0" lang="en-US" altLang="ko-KR" sz="1600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campaign</a:t>
            </a:r>
          </a:p>
          <a:p>
            <a:pPr marL="358775" lvl="1" indent="-82550" algn="l">
              <a:lnSpc>
                <a:spcPts val="15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  <a:tabLst>
                <a:tab pos="90488" algn="l"/>
              </a:tabLst>
            </a:pP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Development tool</a:t>
            </a:r>
            <a:r>
              <a:rPr kumimoji="0" lang="ko-KR" alt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kumimoji="0" lang="en-US" altLang="ko-K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Qt 4.3.1 Open source tool</a:t>
            </a:r>
          </a:p>
          <a:p>
            <a:pPr marL="358775" lvl="1" indent="-82550" algn="l">
              <a:lnSpc>
                <a:spcPts val="10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  <a:tabLst>
                <a:tab pos="90488" algn="l"/>
              </a:tabLst>
            </a:pPr>
            <a:endParaRPr kumimoji="0" lang="en-US" altLang="ko-K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9388" lvl="1" indent="-171450" algn="l">
              <a:lnSpc>
                <a:spcPts val="1500"/>
              </a:lnSpc>
              <a:spcBef>
                <a:spcPct val="20000"/>
              </a:spcBef>
              <a:buSzPct val="70000"/>
              <a:buFont typeface="Wingdings" pitchFamily="2" charset="2"/>
              <a:buChar char="l"/>
            </a:pP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Data Visualization </a:t>
            </a:r>
          </a:p>
          <a:p>
            <a:pPr marL="358775" lvl="1" indent="-90488" algn="l">
              <a:lnSpc>
                <a:spcPts val="15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Run-time Data Display : </a:t>
            </a:r>
            <a:r>
              <a:rPr kumimoji="0" lang="en-US" altLang="ko-KR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SinglePlot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altLang="ko-KR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MultiPlot</a:t>
            </a:r>
            <a:endParaRPr kumimoji="0" lang="en-US" altLang="ko-KR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58775" lvl="1" indent="-90488" algn="l">
              <a:lnSpc>
                <a:spcPts val="15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Experimental data display : </a:t>
            </a:r>
            <a:r>
              <a:rPr kumimoji="0" lang="en-US" altLang="ko-KR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jScope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altLang="ko-KR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Rtscope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altLang="ko-KR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Reviewplus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IDL/</a:t>
            </a:r>
            <a:r>
              <a:rPr kumimoji="0" lang="en-US" altLang="ko-KR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Matlab</a:t>
            </a:r>
            <a:r>
              <a:rPr kumimoji="0" lang="ko-KR" alt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applications</a:t>
            </a:r>
          </a:p>
          <a:p>
            <a:pPr marL="179388" lvl="1" indent="-179388" algn="l">
              <a:lnSpc>
                <a:spcPts val="1500"/>
              </a:lnSpc>
              <a:spcBef>
                <a:spcPct val="20000"/>
              </a:spcBef>
              <a:buSzPct val="70000"/>
              <a:buFont typeface="Wingdings" pitchFamily="2" charset="2"/>
              <a:buChar char="l"/>
            </a:pP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Utilities </a:t>
            </a:r>
          </a:p>
          <a:p>
            <a:pPr marL="358775" lvl="1" indent="-90488" algn="l">
              <a:lnSpc>
                <a:spcPts val="15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Shot Summary auto generation : </a:t>
            </a:r>
            <a:r>
              <a:rPr kumimoji="0" lang="en-US" altLang="ko-KR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SessionSummary</a:t>
            </a:r>
            <a:endParaRPr kumimoji="0" lang="en-US" altLang="ko-KR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58775" lvl="1" indent="-90488" algn="l">
              <a:lnSpc>
                <a:spcPts val="15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Machine Fault List logging : </a:t>
            </a:r>
            <a:r>
              <a:rPr kumimoji="0" lang="en-US" altLang="ko-KR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FaultListSummary</a:t>
            </a:r>
            <a:endParaRPr kumimoji="0" lang="en-US" altLang="ko-KR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58775" lvl="1" indent="-90488" algn="l">
              <a:lnSpc>
                <a:spcPts val="15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Web Interface : </a:t>
            </a:r>
            <a:r>
              <a:rPr kumimoji="0" lang="en-US" altLang="ko-KR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KSTAR_exp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altLang="ko-KR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Web_DVR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…</a:t>
            </a:r>
          </a:p>
        </p:txBody>
      </p:sp>
      <p:grpSp>
        <p:nvGrpSpPr>
          <p:cNvPr id="2" name="그룹 13"/>
          <p:cNvGrpSpPr/>
          <p:nvPr/>
        </p:nvGrpSpPr>
        <p:grpSpPr>
          <a:xfrm>
            <a:off x="6429388" y="4783738"/>
            <a:ext cx="2448000" cy="1645658"/>
            <a:chOff x="250825" y="4508500"/>
            <a:chExt cx="2514380" cy="1788534"/>
          </a:xfrm>
        </p:grpSpPr>
        <p:pic>
          <p:nvPicPr>
            <p:cNvPr id="15" name="그림 14" descr="ech_vacuum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5205" y="4857034"/>
              <a:ext cx="1800000" cy="14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그림 15" descr="ech_launche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2329" y="4785596"/>
              <a:ext cx="1800000" cy="14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그림 16" descr="ech_power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9453" y="4714158"/>
              <a:ext cx="1800000" cy="14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그림 17" descr="ech_rfparameter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6577" y="4642720"/>
              <a:ext cx="1800000" cy="14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그림 18" descr="ech_tl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3701" y="4560042"/>
              <a:ext cx="1800000" cy="14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그림 19" descr="ech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0825" y="4508500"/>
              <a:ext cx="1800000" cy="14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2" name="그림 21" descr="hds_pf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54972" y="1450580"/>
            <a:ext cx="1742416" cy="1421206"/>
          </a:xfrm>
          <a:prstGeom prst="rect">
            <a:avLst/>
          </a:prstGeom>
        </p:spPr>
      </p:pic>
      <p:pic>
        <p:nvPicPr>
          <p:cNvPr id="23" name="그림 22" descr="hds_ts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16667" y="1380074"/>
            <a:ext cx="1742416" cy="1421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그림 23" descr="hds_tf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78362" y="1309569"/>
            <a:ext cx="1742416" cy="1421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그림 24" descr="hds_vps_rtchart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554093" y="1239198"/>
            <a:ext cx="1742416" cy="1421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그림 25" descr="hds_vps_status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429388" y="1179786"/>
            <a:ext cx="1742416" cy="1421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그룹 45"/>
          <p:cNvGrpSpPr/>
          <p:nvPr/>
        </p:nvGrpSpPr>
        <p:grpSpPr>
          <a:xfrm>
            <a:off x="6429388" y="2921010"/>
            <a:ext cx="2520000" cy="1800000"/>
            <a:chOff x="2143108" y="3571876"/>
            <a:chExt cx="2500330" cy="1940066"/>
          </a:xfrm>
        </p:grpSpPr>
        <p:pic>
          <p:nvPicPr>
            <p:cNvPr id="38" name="그림 37" descr="pf_str.pn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43438" y="4071942"/>
              <a:ext cx="1800000" cy="14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9" name="그림 38" descr="busline.pn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14612" y="4000504"/>
              <a:ext cx="1800000" cy="14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0" name="그림 39" descr="pf_heline.pn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43174" y="3929066"/>
              <a:ext cx="1800000" cy="14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그림 28" descr="leaf.pn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45206" y="3862716"/>
              <a:ext cx="1800000" cy="1440000"/>
            </a:xfrm>
            <a:prstGeom prst="rect">
              <a:avLst/>
            </a:prstGeom>
          </p:spPr>
        </p:pic>
        <p:pic>
          <p:nvPicPr>
            <p:cNvPr id="32" name="그림 31" descr="gsp.pn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10494" y="3745370"/>
              <a:ext cx="1800000" cy="14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그림 30" descr="bus_sup.png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75782" y="3643314"/>
              <a:ext cx="1800000" cy="14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그림 29" descr="ts.png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143108" y="3571876"/>
              <a:ext cx="1800000" cy="14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4" name="제목 1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8572500" cy="66675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lvl="0" algn="l"/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ahoma" pitchFamily="34" charset="0"/>
              </a:rPr>
              <a:t>   Data Visualization and Utilities</a:t>
            </a:r>
            <a:endParaRPr lang="ko-KR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cs typeface="Tahoma" pitchFamily="34" charset="0"/>
            </a:endParaRPr>
          </a:p>
        </p:txBody>
      </p:sp>
      <p:sp>
        <p:nvSpPr>
          <p:cNvPr id="35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25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Line 8"/>
          <p:cNvSpPr>
            <a:spLocks noChangeShapeType="1"/>
          </p:cNvSpPr>
          <p:nvPr/>
        </p:nvSpPr>
        <p:spPr bwMode="auto">
          <a:xfrm flipV="1">
            <a:off x="5116934" y="1723979"/>
            <a:ext cx="3992562" cy="11113"/>
          </a:xfrm>
          <a:prstGeom prst="lin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1991" name="Rectangle 9"/>
          <p:cNvSpPr>
            <a:spLocks noChangeArrowheads="1"/>
          </p:cNvSpPr>
          <p:nvPr/>
        </p:nvSpPr>
        <p:spPr bwMode="auto">
          <a:xfrm>
            <a:off x="0" y="1785926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26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-2462" y="0"/>
            <a:ext cx="9147600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제목 6"/>
          <p:cNvSpPr txBox="1">
            <a:spLocks/>
          </p:cNvSpPr>
          <p:nvPr/>
        </p:nvSpPr>
        <p:spPr>
          <a:xfrm>
            <a:off x="0" y="881030"/>
            <a:ext cx="9144000" cy="78579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Machine Interlock </a:t>
            </a:r>
            <a:r>
              <a:rPr kumimoji="0" lang="en-US" altLang="ko-KR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Systems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1000100" y="2143116"/>
            <a:ext cx="5790180" cy="3964062"/>
            <a:chOff x="1000100" y="2143116"/>
            <a:chExt cx="5790180" cy="3964062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2"/>
            <a:srcRect l="36328" t="29375" r="9765" b="15624"/>
            <a:stretch>
              <a:fillRect/>
            </a:stretch>
          </p:blipFill>
          <p:spPr bwMode="auto">
            <a:xfrm>
              <a:off x="1000100" y="2143116"/>
              <a:ext cx="5786478" cy="3964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직사각형 12"/>
            <p:cNvSpPr/>
            <p:nvPr/>
          </p:nvSpPr>
          <p:spPr>
            <a:xfrm>
              <a:off x="1000100" y="4592644"/>
              <a:ext cx="5790180" cy="1500198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000100" y="2168516"/>
              <a:ext cx="4953560" cy="247492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직사각형 16"/>
          <p:cNvSpPr/>
          <p:nvPr/>
        </p:nvSpPr>
        <p:spPr>
          <a:xfrm>
            <a:off x="5920855" y="2117715"/>
            <a:ext cx="928694" cy="2588702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제목 1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9144000" cy="66357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lvl="0" algn="l"/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ahoma" pitchFamily="34" charset="0"/>
              </a:rPr>
              <a:t>   Machine Interlock System</a:t>
            </a:r>
            <a:endParaRPr lang="ko-KR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cs typeface="Tahoma" pitchFamily="34" charset="0"/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214282" y="928670"/>
            <a:ext cx="8429684" cy="1214446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t"/>
          <a:lstStyle/>
          <a:p>
            <a:pPr marL="179388" indent="-179388" algn="l" eaLnBrk="0" hangingPunct="0">
              <a:buSzPct val="70000"/>
              <a:buFont typeface="Wingdings" pitchFamily="2" charset="2"/>
              <a:buChar char="l"/>
            </a:pPr>
            <a:r>
              <a:rPr kumimoji="0" lang="en-US" altLang="ko-K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Four Interlock levels </a:t>
            </a:r>
            <a:r>
              <a:rPr kumimoji="0" lang="en-US" altLang="ko-KR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defined according to the severity </a:t>
            </a:r>
          </a:p>
          <a:p>
            <a:pPr marL="358775" indent="-90488" algn="l" eaLnBrk="0" hangingPunct="0">
              <a:buSzPct val="100000"/>
              <a:buFont typeface="Arial" pitchFamily="34" charset="0"/>
              <a:buChar char="•"/>
            </a:pPr>
            <a:r>
              <a:rPr kumimoji="0" lang="en-US" altLang="ko-KR" sz="1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Level 1 </a:t>
            </a:r>
            <a:r>
              <a:rPr kumimoji="0" lang="en-US" altLang="ko-KR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Fast discharge of TF current</a:t>
            </a:r>
          </a:p>
          <a:p>
            <a:pPr marL="358775" indent="-90488" algn="l" eaLnBrk="0" hangingPunct="0">
              <a:buSzPct val="100000"/>
              <a:buFont typeface="Arial" pitchFamily="34" charset="0"/>
              <a:buChar char="•"/>
            </a:pPr>
            <a:r>
              <a:rPr kumimoji="0" lang="en-US" altLang="ko-KR" sz="1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Level 2 </a:t>
            </a:r>
            <a:r>
              <a:rPr kumimoji="0" lang="en-US" altLang="ko-KR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Slow discharge of TF current</a:t>
            </a:r>
          </a:p>
          <a:p>
            <a:pPr marL="358775" indent="-90488" algn="l" eaLnBrk="0" hangingPunct="0">
              <a:buSzPct val="100000"/>
              <a:buFont typeface="Arial" pitchFamily="34" charset="0"/>
              <a:buChar char="•"/>
            </a:pPr>
            <a:r>
              <a:rPr kumimoji="0" lang="en-US" altLang="ko-KR" sz="1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Level 3 </a:t>
            </a:r>
            <a:r>
              <a:rPr kumimoji="0" lang="en-US" altLang="ko-KR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Experiment stop and fast discharge of PF current</a:t>
            </a:r>
          </a:p>
          <a:p>
            <a:pPr marL="358775" indent="-90488" algn="l" eaLnBrk="0" hangingPunct="0">
              <a:buSzPct val="100000"/>
              <a:buFont typeface="Arial" pitchFamily="34" charset="0"/>
              <a:buChar char="•"/>
            </a:pPr>
            <a:r>
              <a:rPr kumimoji="0" lang="en-US" altLang="ko-KR" sz="1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Level 4 </a:t>
            </a:r>
            <a:r>
              <a:rPr kumimoji="0" lang="en-US" altLang="ko-KR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Next shot inhibit</a:t>
            </a: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56" name="그룹 155"/>
          <p:cNvGrpSpPr/>
          <p:nvPr/>
        </p:nvGrpSpPr>
        <p:grpSpPr>
          <a:xfrm>
            <a:off x="2714612" y="2214553"/>
            <a:ext cx="5786478" cy="4286281"/>
            <a:chOff x="2857488" y="2143115"/>
            <a:chExt cx="5786478" cy="4286281"/>
          </a:xfrm>
        </p:grpSpPr>
        <p:cxnSp>
          <p:nvCxnSpPr>
            <p:cNvPr id="88" name="직선 연결선 87"/>
            <p:cNvCxnSpPr/>
            <p:nvPr/>
          </p:nvCxnSpPr>
          <p:spPr>
            <a:xfrm rot="10800000">
              <a:off x="6714993" y="5045055"/>
              <a:ext cx="220437" cy="1223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직선 연결선 18"/>
            <p:cNvCxnSpPr>
              <a:stCxn id="46" idx="2"/>
            </p:cNvCxnSpPr>
            <p:nvPr/>
          </p:nvCxnSpPr>
          <p:spPr>
            <a:xfrm rot="5400000">
              <a:off x="6357143" y="2698901"/>
              <a:ext cx="468000" cy="413320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>
              <a:stCxn id="55" idx="1"/>
              <a:endCxn id="114" idx="0"/>
            </p:cNvCxnSpPr>
            <p:nvPr/>
          </p:nvCxnSpPr>
          <p:spPr>
            <a:xfrm rot="10800000" flipV="1">
              <a:off x="7596889" y="3376155"/>
              <a:ext cx="220437" cy="528445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>
              <a:stCxn id="72" idx="0"/>
            </p:cNvCxnSpPr>
            <p:nvPr/>
          </p:nvCxnSpPr>
          <p:spPr>
            <a:xfrm rot="5400000" flipH="1" flipV="1">
              <a:off x="5399080" y="5576857"/>
              <a:ext cx="234864" cy="413320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>
              <a:stCxn id="73" idx="0"/>
            </p:cNvCxnSpPr>
            <p:nvPr/>
          </p:nvCxnSpPr>
          <p:spPr>
            <a:xfrm rot="5400000" flipH="1" flipV="1">
              <a:off x="5536854" y="5714630"/>
              <a:ext cx="234864" cy="137773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 rot="16200000" flipV="1">
              <a:off x="5674627" y="5714630"/>
              <a:ext cx="234864" cy="137773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 rot="10800000">
              <a:off x="5723172" y="5666085"/>
              <a:ext cx="413320" cy="234864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rot="16200000" flipV="1">
              <a:off x="6027427" y="5516337"/>
              <a:ext cx="411014" cy="358210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 rot="10800000">
              <a:off x="6053828" y="5489936"/>
              <a:ext cx="633757" cy="411014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 rot="10800000">
              <a:off x="6053828" y="5489936"/>
              <a:ext cx="909304" cy="411014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rot="10800000">
              <a:off x="6053828" y="5489936"/>
              <a:ext cx="1184850" cy="411014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 rot="5400000">
              <a:off x="5543295" y="2698992"/>
              <a:ext cx="234864" cy="180000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>
              <a:stCxn id="71" idx="2"/>
            </p:cNvCxnSpPr>
            <p:nvPr/>
          </p:nvCxnSpPr>
          <p:spPr>
            <a:xfrm rot="5400000">
              <a:off x="5739382" y="2545560"/>
              <a:ext cx="216000" cy="468000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>
              <a:stCxn id="67" idx="2"/>
            </p:cNvCxnSpPr>
            <p:nvPr/>
          </p:nvCxnSpPr>
          <p:spPr>
            <a:xfrm rot="16200000" flipH="1">
              <a:off x="3478997" y="2638970"/>
              <a:ext cx="126329" cy="173716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 flipV="1">
              <a:off x="3790187" y="4986339"/>
              <a:ext cx="551093" cy="411014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 rot="5400000" flipH="1" flipV="1">
              <a:off x="4169036" y="5324332"/>
              <a:ext cx="293581" cy="688866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 rot="5400000" flipH="1" flipV="1">
              <a:off x="4668882" y="5669692"/>
              <a:ext cx="234864" cy="110219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>
              <a:stCxn id="92" idx="2"/>
            </p:cNvCxnSpPr>
            <p:nvPr/>
          </p:nvCxnSpPr>
          <p:spPr>
            <a:xfrm flipH="1">
              <a:off x="7541779" y="2143115"/>
              <a:ext cx="1102187" cy="1233040"/>
            </a:xfrm>
            <a:prstGeom prst="line">
              <a:avLst/>
            </a:prstGeom>
            <a:ln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9" name="그룹 154"/>
            <p:cNvGrpSpPr/>
            <p:nvPr/>
          </p:nvGrpSpPr>
          <p:grpSpPr>
            <a:xfrm>
              <a:off x="4620986" y="2671560"/>
              <a:ext cx="2590138" cy="3229389"/>
              <a:chOff x="3048000" y="1295400"/>
              <a:chExt cx="3581400" cy="4191000"/>
            </a:xfrm>
          </p:grpSpPr>
          <p:cxnSp>
            <p:nvCxnSpPr>
              <p:cNvPr id="118" name="직선 연결선 117"/>
              <p:cNvCxnSpPr/>
              <p:nvPr/>
            </p:nvCxnSpPr>
            <p:spPr>
              <a:xfrm rot="16200000" flipH="1">
                <a:off x="1413768" y="2937768"/>
                <a:ext cx="4191000" cy="906264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9" name="직선 연결선 118"/>
              <p:cNvCxnSpPr/>
              <p:nvPr/>
            </p:nvCxnSpPr>
            <p:spPr>
              <a:xfrm rot="16200000" flipH="1">
                <a:off x="1600200" y="2743200"/>
                <a:ext cx="4191000" cy="129540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0" name="직선 연결선 119"/>
              <p:cNvCxnSpPr/>
              <p:nvPr/>
            </p:nvCxnSpPr>
            <p:spPr>
              <a:xfrm rot="16200000" flipH="1">
                <a:off x="1790700" y="2552700"/>
                <a:ext cx="4191000" cy="167640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1" name="직선 연결선 120"/>
              <p:cNvCxnSpPr/>
              <p:nvPr/>
            </p:nvCxnSpPr>
            <p:spPr>
              <a:xfrm rot="16200000" flipH="1">
                <a:off x="2019300" y="2324100"/>
                <a:ext cx="4191000" cy="213360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2" name="직선 연결선 121"/>
              <p:cNvCxnSpPr/>
              <p:nvPr/>
            </p:nvCxnSpPr>
            <p:spPr>
              <a:xfrm rot="16200000" flipH="1">
                <a:off x="2171700" y="2171700"/>
                <a:ext cx="4191000" cy="243840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3" name="직선 연결선 122"/>
              <p:cNvCxnSpPr/>
              <p:nvPr/>
            </p:nvCxnSpPr>
            <p:spPr>
              <a:xfrm rot="16200000" flipH="1">
                <a:off x="2362200" y="1981200"/>
                <a:ext cx="4191000" cy="281940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4" name="직선 연결선 123"/>
              <p:cNvCxnSpPr/>
              <p:nvPr/>
            </p:nvCxnSpPr>
            <p:spPr>
              <a:xfrm rot="16200000" flipH="1">
                <a:off x="2552700" y="1790700"/>
                <a:ext cx="4191000" cy="320040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5" name="직선 연결선 124"/>
              <p:cNvCxnSpPr/>
              <p:nvPr/>
            </p:nvCxnSpPr>
            <p:spPr>
              <a:xfrm rot="16200000" flipH="1">
                <a:off x="2743200" y="1600200"/>
                <a:ext cx="4191000" cy="358140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31" name="직선 연결선 30"/>
            <p:cNvCxnSpPr>
              <a:endCxn id="91" idx="1"/>
            </p:cNvCxnSpPr>
            <p:nvPr/>
          </p:nvCxnSpPr>
          <p:spPr>
            <a:xfrm flipV="1">
              <a:off x="6274265" y="5724801"/>
              <a:ext cx="1322623" cy="352299"/>
            </a:xfrm>
            <a:prstGeom prst="line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>
              <a:stCxn id="77" idx="3"/>
              <a:endCxn id="91" idx="1"/>
            </p:cNvCxnSpPr>
            <p:nvPr/>
          </p:nvCxnSpPr>
          <p:spPr>
            <a:xfrm flipV="1">
              <a:off x="6825359" y="5724801"/>
              <a:ext cx="771529" cy="352298"/>
            </a:xfrm>
            <a:prstGeom prst="line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>
              <a:stCxn id="72" idx="3"/>
            </p:cNvCxnSpPr>
            <p:nvPr/>
          </p:nvCxnSpPr>
          <p:spPr>
            <a:xfrm flipV="1">
              <a:off x="5447626" y="5724801"/>
              <a:ext cx="2149263" cy="352297"/>
            </a:xfrm>
            <a:prstGeom prst="line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>
              <a:stCxn id="57" idx="1"/>
            </p:cNvCxnSpPr>
            <p:nvPr/>
          </p:nvCxnSpPr>
          <p:spPr>
            <a:xfrm rot="10800000" flipV="1">
              <a:off x="6604922" y="3376155"/>
              <a:ext cx="330656" cy="587162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>
              <a:stCxn id="87" idx="1"/>
              <a:endCxn id="91" idx="1"/>
            </p:cNvCxnSpPr>
            <p:nvPr/>
          </p:nvCxnSpPr>
          <p:spPr>
            <a:xfrm rot="10800000" flipH="1">
              <a:off x="7100904" y="5724801"/>
              <a:ext cx="495983" cy="352298"/>
            </a:xfrm>
            <a:prstGeom prst="line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그룹 4"/>
            <p:cNvGrpSpPr/>
            <p:nvPr/>
          </p:nvGrpSpPr>
          <p:grpSpPr>
            <a:xfrm>
              <a:off x="3518799" y="2730277"/>
              <a:ext cx="665187" cy="396334"/>
              <a:chOff x="4300636" y="4568375"/>
              <a:chExt cx="1231972" cy="123197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116" name="타원 115"/>
              <p:cNvSpPr/>
              <p:nvPr/>
            </p:nvSpPr>
            <p:spPr>
              <a:xfrm>
                <a:off x="4300636" y="4568375"/>
                <a:ext cx="1231972" cy="123197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0000"/>
                      <a:lumOff val="40000"/>
                      <a:tint val="66000"/>
                      <a:satMod val="160000"/>
                    </a:schemeClr>
                  </a:gs>
                  <a:gs pos="50000">
                    <a:schemeClr val="accent2">
                      <a:lumMod val="60000"/>
                      <a:lumOff val="40000"/>
                      <a:tint val="44500"/>
                      <a:satMod val="160000"/>
                    </a:schemeClr>
                  </a:gs>
                  <a:gs pos="100000">
                    <a:schemeClr val="accent2">
                      <a:lumMod val="60000"/>
                      <a:lumOff val="4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</p:sp>
          <p:sp>
            <p:nvSpPr>
              <p:cNvPr id="117" name="타원 4"/>
              <p:cNvSpPr/>
              <p:nvPr/>
            </p:nvSpPr>
            <p:spPr>
              <a:xfrm>
                <a:off x="4490019" y="4748793"/>
                <a:ext cx="871136" cy="87113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" tIns="9525" rIns="9525" bIns="9525" numCol="1" spcCol="1270" anchor="ctr" anchorCtr="0"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666750" latinLnBrk="1">
                  <a:lnSpc>
                    <a:spcPts val="1500"/>
                  </a:lnSpc>
                  <a:spcBef>
                    <a:spcPct val="0"/>
                  </a:spcBef>
                </a:pPr>
                <a:r>
                  <a:rPr lang="en-US" altLang="ko-KR" sz="1100" kern="1200" dirty="0" smtClean="0">
                    <a:solidFill>
                      <a:schemeClr val="tx1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TF, PF</a:t>
                </a:r>
              </a:p>
              <a:p>
                <a:pPr lvl="0" algn="ctr" defTabSz="666750" latinLnBrk="1">
                  <a:lnSpc>
                    <a:spcPts val="1500"/>
                  </a:lnSpc>
                  <a:spcBef>
                    <a:spcPct val="0"/>
                  </a:spcBef>
                </a:pPr>
                <a:r>
                  <a:rPr lang="en-US" altLang="ko-KR" sz="1100" dirty="0" smtClean="0">
                    <a:solidFill>
                      <a:schemeClr val="tx1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CL</a:t>
                </a:r>
                <a:r>
                  <a:rPr lang="en-US" altLang="ko-KR" sz="1100" kern="1200" dirty="0" smtClean="0">
                    <a:solidFill>
                      <a:schemeClr val="tx1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S</a:t>
                </a:r>
                <a:endParaRPr lang="ko-KR" altLang="en-US" sz="1100" kern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8" name="그룹 5"/>
            <p:cNvGrpSpPr/>
            <p:nvPr/>
          </p:nvGrpSpPr>
          <p:grpSpPr>
            <a:xfrm>
              <a:off x="7321342" y="3904600"/>
              <a:ext cx="551093" cy="293581"/>
              <a:chOff x="4681636" y="4644575"/>
              <a:chExt cx="1231972" cy="123197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114" name="타원 113"/>
              <p:cNvSpPr/>
              <p:nvPr/>
            </p:nvSpPr>
            <p:spPr>
              <a:xfrm>
                <a:off x="4681636" y="4644575"/>
                <a:ext cx="1231972" cy="123197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0000"/>
                      <a:lumOff val="40000"/>
                      <a:tint val="66000"/>
                      <a:satMod val="160000"/>
                    </a:schemeClr>
                  </a:gs>
                  <a:gs pos="50000">
                    <a:schemeClr val="accent2">
                      <a:lumMod val="60000"/>
                      <a:lumOff val="40000"/>
                      <a:tint val="44500"/>
                      <a:satMod val="160000"/>
                    </a:schemeClr>
                  </a:gs>
                  <a:gs pos="100000">
                    <a:schemeClr val="accent2">
                      <a:lumMod val="60000"/>
                      <a:lumOff val="4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</p:sp>
          <p:sp>
            <p:nvSpPr>
              <p:cNvPr id="115" name="타원 4"/>
              <p:cNvSpPr/>
              <p:nvPr/>
            </p:nvSpPr>
            <p:spPr>
              <a:xfrm>
                <a:off x="4851966" y="4823870"/>
                <a:ext cx="871136" cy="87113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" tIns="9525" rIns="9525" bIns="9525" numCol="1" spcCol="1270" anchor="ctr" anchorCtr="0"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666750" latinLnBrk="1">
                  <a:lnSpc>
                    <a:spcPts val="1500"/>
                  </a:lnSpc>
                  <a:spcBef>
                    <a:spcPct val="0"/>
                  </a:spcBef>
                </a:pPr>
                <a:r>
                  <a:rPr lang="en-US" altLang="ko-KR" sz="1100" dirty="0" smtClean="0">
                    <a:solidFill>
                      <a:schemeClr val="tx1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CWF</a:t>
                </a:r>
                <a:endParaRPr lang="ko-KR" altLang="en-US" sz="1100" kern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39" name="직선 연결선 26"/>
            <p:cNvCxnSpPr>
              <a:endCxn id="114" idx="2"/>
            </p:cNvCxnSpPr>
            <p:nvPr/>
          </p:nvCxnSpPr>
          <p:spPr>
            <a:xfrm flipV="1">
              <a:off x="6770250" y="4051391"/>
              <a:ext cx="551093" cy="29358"/>
            </a:xfrm>
            <a:prstGeom prst="line">
              <a:avLst/>
            </a:prstGeom>
            <a:ln w="50800" cmpd="dbl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>
              <a:off x="4125002" y="3023858"/>
              <a:ext cx="385765" cy="234864"/>
            </a:xfrm>
            <a:prstGeom prst="line">
              <a:avLst/>
            </a:prstGeom>
            <a:ln w="50800" cmpd="dbl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10"/>
            <p:cNvSpPr txBox="1"/>
            <p:nvPr/>
          </p:nvSpPr>
          <p:spPr>
            <a:xfrm>
              <a:off x="5227189" y="4844059"/>
              <a:ext cx="105509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Optical </a:t>
              </a:r>
              <a:r>
                <a:rPr lang="en-US" altLang="ko-KR" sz="800" dirty="0" err="1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ControlNet</a:t>
              </a:r>
              <a:r>
                <a:rPr lang="en-US" altLang="ko-KR" sz="8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endParaRPr lang="ko-KR" altLang="en-US" sz="8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2" name="직선 연결선 41"/>
            <p:cNvCxnSpPr>
              <a:stCxn id="47" idx="3"/>
              <a:endCxn id="91" idx="0"/>
            </p:cNvCxnSpPr>
            <p:nvPr/>
          </p:nvCxnSpPr>
          <p:spPr>
            <a:xfrm>
              <a:off x="7431561" y="5078923"/>
              <a:ext cx="410000" cy="469729"/>
            </a:xfrm>
            <a:prstGeom prst="line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11"/>
            <p:cNvSpPr txBox="1"/>
            <p:nvPr/>
          </p:nvSpPr>
          <p:spPr>
            <a:xfrm rot="3716951">
              <a:off x="5707250" y="3872380"/>
              <a:ext cx="7056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 dirty="0" err="1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ControlNet</a:t>
              </a:r>
              <a:r>
                <a:rPr lang="en-US" altLang="ko-KR" sz="8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endParaRPr lang="ko-KR" altLang="en-US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10"/>
            <p:cNvSpPr txBox="1"/>
            <p:nvPr/>
          </p:nvSpPr>
          <p:spPr>
            <a:xfrm rot="18718914">
              <a:off x="7611055" y="5839980"/>
              <a:ext cx="864455" cy="17613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7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Real Time-Network</a:t>
              </a:r>
              <a:endParaRPr lang="ko-KR" altLang="en-US" sz="7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10"/>
            <p:cNvSpPr txBox="1"/>
            <p:nvPr/>
          </p:nvSpPr>
          <p:spPr>
            <a:xfrm>
              <a:off x="3214678" y="3141290"/>
              <a:ext cx="1131357" cy="223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9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Optical </a:t>
              </a:r>
              <a:r>
                <a:rPr lang="en-US" altLang="ko-KR" sz="900" dirty="0" err="1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ControlNet</a:t>
              </a:r>
              <a:r>
                <a:rPr lang="en-US" altLang="ko-KR" sz="9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endParaRPr lang="ko-KR" altLang="en-US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모서리가 둥근 직사각형 45"/>
            <p:cNvSpPr/>
            <p:nvPr/>
          </p:nvSpPr>
          <p:spPr>
            <a:xfrm>
              <a:off x="6494703" y="2319263"/>
              <a:ext cx="606202" cy="352297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12700"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PSI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모서리가 둥근 직사각형 47"/>
            <p:cNvSpPr/>
            <p:nvPr/>
          </p:nvSpPr>
          <p:spPr>
            <a:xfrm>
              <a:off x="4951642" y="2319263"/>
              <a:ext cx="606202" cy="352297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12700"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tIns="0" bIns="0" rtlCol="0" anchor="t" anchorCtr="0"/>
            <a:lstStyle/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VPS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모서리가 둥근 직사각형 48"/>
            <p:cNvSpPr/>
            <p:nvPr/>
          </p:nvSpPr>
          <p:spPr>
            <a:xfrm>
              <a:off x="4235221" y="2319263"/>
              <a:ext cx="606202" cy="352297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12700"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QDS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모서리가 둥근 직사각형 51"/>
            <p:cNvSpPr/>
            <p:nvPr/>
          </p:nvSpPr>
          <p:spPr>
            <a:xfrm>
              <a:off x="3243253" y="5255072"/>
              <a:ext cx="606202" cy="352297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ECH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모서리가 둥근 직사각형 52"/>
            <p:cNvSpPr/>
            <p:nvPr/>
          </p:nvSpPr>
          <p:spPr>
            <a:xfrm>
              <a:off x="3739237" y="5783517"/>
              <a:ext cx="606202" cy="352297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DLC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모서리가 둥근 직사각형 53"/>
            <p:cNvSpPr/>
            <p:nvPr/>
          </p:nvSpPr>
          <p:spPr>
            <a:xfrm>
              <a:off x="4455658" y="5842233"/>
              <a:ext cx="606202" cy="352297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FUEL</a:t>
              </a:r>
            </a:p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/GDC</a:t>
              </a:r>
            </a:p>
          </p:txBody>
        </p:sp>
        <p:sp>
          <p:nvSpPr>
            <p:cNvPr id="57" name="모서리가 둥근 직사각형 56"/>
            <p:cNvSpPr/>
            <p:nvPr/>
          </p:nvSpPr>
          <p:spPr>
            <a:xfrm>
              <a:off x="6935577" y="3200006"/>
              <a:ext cx="606202" cy="352297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HRS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모서리가 둥근 직사각형 59"/>
            <p:cNvSpPr/>
            <p:nvPr/>
          </p:nvSpPr>
          <p:spPr>
            <a:xfrm>
              <a:off x="7321342" y="2319263"/>
              <a:ext cx="606202" cy="352297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12700"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RMS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모서리가 둥근 직사각형 63"/>
            <p:cNvSpPr/>
            <p:nvPr/>
          </p:nvSpPr>
          <p:spPr>
            <a:xfrm>
              <a:off x="5612954" y="2319263"/>
              <a:ext cx="606202" cy="352297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12700"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tIns="0" bIns="0" rtlCol="0" anchor="t" anchorCtr="0"/>
            <a:lstStyle/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HDS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모서리가 둥근 직사각형 64"/>
            <p:cNvSpPr/>
            <p:nvPr/>
          </p:nvSpPr>
          <p:spPr>
            <a:xfrm>
              <a:off x="2967707" y="2260548"/>
              <a:ext cx="606202" cy="352297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12700"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tIns="0" bIns="0" rtlCol="0" anchor="t" anchorCtr="0"/>
            <a:lstStyle/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CLS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모서리가 둥근 직사각형 66"/>
            <p:cNvSpPr/>
            <p:nvPr/>
          </p:nvSpPr>
          <p:spPr>
            <a:xfrm>
              <a:off x="3298362" y="2436696"/>
              <a:ext cx="313884" cy="225968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en-US" altLang="ko-KR" sz="800" b="1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He</a:t>
              </a:r>
              <a:endParaRPr lang="ko-KR" alt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모서리가 둥근 직사각형 67"/>
            <p:cNvSpPr/>
            <p:nvPr/>
          </p:nvSpPr>
          <p:spPr>
            <a:xfrm>
              <a:off x="4951642" y="2495412"/>
              <a:ext cx="275546" cy="176148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12700"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en-US" altLang="ko-KR" sz="800" b="1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CR</a:t>
              </a:r>
              <a:endParaRPr lang="ko-KR" alt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모서리가 둥근 직사각형 68"/>
            <p:cNvSpPr/>
            <p:nvPr/>
          </p:nvSpPr>
          <p:spPr>
            <a:xfrm>
              <a:off x="5282298" y="2495412"/>
              <a:ext cx="275546" cy="176148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12700"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en-US" altLang="ko-KR" sz="800" b="1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VV</a:t>
              </a:r>
              <a:endParaRPr lang="ko-KR" alt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모서리가 둥근 직사각형 69"/>
            <p:cNvSpPr/>
            <p:nvPr/>
          </p:nvSpPr>
          <p:spPr>
            <a:xfrm>
              <a:off x="5612954" y="2495412"/>
              <a:ext cx="275546" cy="176148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12700"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en-US" altLang="ko-KR" sz="800" b="1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VPS</a:t>
              </a:r>
              <a:endParaRPr lang="ko-KR" alt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모서리가 둥근 직사각형 70"/>
            <p:cNvSpPr/>
            <p:nvPr/>
          </p:nvSpPr>
          <p:spPr>
            <a:xfrm>
              <a:off x="5943609" y="2495412"/>
              <a:ext cx="275546" cy="176148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en-US" altLang="ko-KR" sz="800" b="1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He</a:t>
              </a:r>
              <a:endParaRPr lang="ko-KR" alt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모서리가 둥근 직사각형 71"/>
            <p:cNvSpPr/>
            <p:nvPr/>
          </p:nvSpPr>
          <p:spPr>
            <a:xfrm>
              <a:off x="5172080" y="5900950"/>
              <a:ext cx="275546" cy="352297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 anchorCtr="0"/>
            <a:lstStyle/>
            <a:p>
              <a:r>
                <a:rPr lang="en-US" altLang="ko-KR" sz="10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TF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모서리가 둥근 직사각형 72"/>
            <p:cNvSpPr/>
            <p:nvPr/>
          </p:nvSpPr>
          <p:spPr>
            <a:xfrm>
              <a:off x="5447626" y="5900950"/>
              <a:ext cx="275546" cy="352297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 anchorCtr="0"/>
            <a:lstStyle/>
            <a:p>
              <a:r>
                <a:rPr lang="en-US" altLang="ko-KR" sz="10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PF1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모서리가 둥근 직사각형 73"/>
            <p:cNvSpPr/>
            <p:nvPr/>
          </p:nvSpPr>
          <p:spPr>
            <a:xfrm>
              <a:off x="5723172" y="5900950"/>
              <a:ext cx="275546" cy="352297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 anchorCtr="0"/>
            <a:lstStyle/>
            <a:p>
              <a:r>
                <a:rPr lang="en-US" altLang="ko-KR" sz="10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PF2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모서리가 둥근 직사각형 74"/>
            <p:cNvSpPr/>
            <p:nvPr/>
          </p:nvSpPr>
          <p:spPr>
            <a:xfrm>
              <a:off x="5998719" y="5900950"/>
              <a:ext cx="275546" cy="352297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 anchorCtr="0"/>
            <a:lstStyle/>
            <a:p>
              <a:r>
                <a:rPr lang="en-US" altLang="ko-KR" sz="10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PF3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모서리가 둥근 직사각형 75"/>
            <p:cNvSpPr/>
            <p:nvPr/>
          </p:nvSpPr>
          <p:spPr>
            <a:xfrm>
              <a:off x="6274265" y="5900950"/>
              <a:ext cx="275546" cy="352297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 anchorCtr="0"/>
            <a:lstStyle/>
            <a:p>
              <a:r>
                <a:rPr lang="en-US" altLang="ko-KR" sz="10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PF4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모서리가 둥근 직사각형 76"/>
            <p:cNvSpPr/>
            <p:nvPr/>
          </p:nvSpPr>
          <p:spPr>
            <a:xfrm>
              <a:off x="6549812" y="5900950"/>
              <a:ext cx="275546" cy="352297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 anchorCtr="0"/>
            <a:lstStyle/>
            <a:p>
              <a:r>
                <a:rPr lang="en-US" altLang="ko-KR" sz="10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PF5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모서리가 둥근 직사각형 77"/>
            <p:cNvSpPr/>
            <p:nvPr/>
          </p:nvSpPr>
          <p:spPr>
            <a:xfrm>
              <a:off x="6825359" y="5900950"/>
              <a:ext cx="275546" cy="352297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 anchorCtr="0"/>
            <a:lstStyle/>
            <a:p>
              <a:r>
                <a:rPr lang="en-US" altLang="ko-KR" sz="10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PF6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9" name="직선 연결선 78"/>
            <p:cNvCxnSpPr>
              <a:stCxn id="68" idx="2"/>
            </p:cNvCxnSpPr>
            <p:nvPr/>
          </p:nvCxnSpPr>
          <p:spPr>
            <a:xfrm rot="16200000" flipH="1">
              <a:off x="5123533" y="2637442"/>
              <a:ext cx="234864" cy="303101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>
              <a:stCxn id="69" idx="2"/>
            </p:cNvCxnSpPr>
            <p:nvPr/>
          </p:nvCxnSpPr>
          <p:spPr>
            <a:xfrm rot="5400000">
              <a:off x="5288862" y="2775216"/>
              <a:ext cx="234864" cy="27555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>
              <a:stCxn id="60" idx="1"/>
              <a:endCxn id="46" idx="3"/>
            </p:cNvCxnSpPr>
            <p:nvPr/>
          </p:nvCxnSpPr>
          <p:spPr>
            <a:xfrm rot="10800000">
              <a:off x="7100905" y="2495412"/>
              <a:ext cx="220437" cy="1223"/>
            </a:xfrm>
            <a:prstGeom prst="line">
              <a:avLst/>
            </a:prstGeom>
            <a:ln w="12700"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>
              <a:stCxn id="93" idx="2"/>
            </p:cNvCxnSpPr>
            <p:nvPr/>
          </p:nvCxnSpPr>
          <p:spPr>
            <a:xfrm rot="16200000" flipH="1">
              <a:off x="3311648" y="2483751"/>
              <a:ext cx="125655" cy="483480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>
              <a:stCxn id="66" idx="3"/>
            </p:cNvCxnSpPr>
            <p:nvPr/>
          </p:nvCxnSpPr>
          <p:spPr>
            <a:xfrm flipV="1">
              <a:off x="3794347" y="3434196"/>
              <a:ext cx="648508" cy="176823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>
              <a:stCxn id="49" idx="2"/>
            </p:cNvCxnSpPr>
            <p:nvPr/>
          </p:nvCxnSpPr>
          <p:spPr>
            <a:xfrm rot="16200000" flipH="1">
              <a:off x="4342985" y="2866897"/>
              <a:ext cx="528447" cy="137775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>
              <a:stCxn id="50" idx="3"/>
            </p:cNvCxnSpPr>
            <p:nvPr/>
          </p:nvCxnSpPr>
          <p:spPr>
            <a:xfrm flipV="1">
              <a:off x="3739237" y="4080748"/>
              <a:ext cx="440874" cy="58716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>
              <a:off x="3714744" y="4726626"/>
              <a:ext cx="440874" cy="58716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7" name="모서리가 둥근 직사각형 86"/>
            <p:cNvSpPr/>
            <p:nvPr/>
          </p:nvSpPr>
          <p:spPr>
            <a:xfrm>
              <a:off x="7100905" y="5900950"/>
              <a:ext cx="275546" cy="352297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 anchorCtr="0"/>
            <a:lstStyle/>
            <a:p>
              <a:r>
                <a:rPr lang="en-US" altLang="ko-KR" sz="10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PF7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9" name="직선 연결선 88"/>
            <p:cNvCxnSpPr>
              <a:stCxn id="91" idx="0"/>
              <a:endCxn id="58" idx="2"/>
            </p:cNvCxnSpPr>
            <p:nvPr/>
          </p:nvCxnSpPr>
          <p:spPr>
            <a:xfrm rot="5400000" flipH="1" flipV="1">
              <a:off x="7834204" y="5262429"/>
              <a:ext cx="293581" cy="278866"/>
            </a:xfrm>
            <a:prstGeom prst="line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>
              <a:stCxn id="87" idx="3"/>
              <a:endCxn id="91" idx="1"/>
            </p:cNvCxnSpPr>
            <p:nvPr/>
          </p:nvCxnSpPr>
          <p:spPr>
            <a:xfrm flipV="1">
              <a:off x="7376452" y="5724801"/>
              <a:ext cx="220436" cy="352298"/>
            </a:xfrm>
            <a:prstGeom prst="line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모서리가 둥근 직사각형 90"/>
            <p:cNvSpPr/>
            <p:nvPr/>
          </p:nvSpPr>
          <p:spPr>
            <a:xfrm>
              <a:off x="7596888" y="5548652"/>
              <a:ext cx="489344" cy="352297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RT</a:t>
              </a:r>
            </a:p>
            <a:p>
              <a:pPr algn="ctr"/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NET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자유형 91"/>
            <p:cNvSpPr/>
            <p:nvPr/>
          </p:nvSpPr>
          <p:spPr>
            <a:xfrm>
              <a:off x="2857488" y="2143115"/>
              <a:ext cx="5786478" cy="4274536"/>
            </a:xfrm>
            <a:custGeom>
              <a:avLst/>
              <a:gdLst>
                <a:gd name="connsiteX0" fmla="*/ 0 w 8412480"/>
                <a:gd name="connsiteY0" fmla="*/ 5882640 h 5882640"/>
                <a:gd name="connsiteX1" fmla="*/ 30480 w 8412480"/>
                <a:gd name="connsiteY1" fmla="*/ 0 h 5882640"/>
                <a:gd name="connsiteX2" fmla="*/ 8412480 w 8412480"/>
                <a:gd name="connsiteY2" fmla="*/ 0 h 5882640"/>
                <a:gd name="connsiteX3" fmla="*/ 8336280 w 8412480"/>
                <a:gd name="connsiteY3" fmla="*/ 5882640 h 5882640"/>
                <a:gd name="connsiteX4" fmla="*/ 800100 w 8412480"/>
                <a:gd name="connsiteY4" fmla="*/ 5867400 h 5882640"/>
                <a:gd name="connsiteX5" fmla="*/ 800100 w 8412480"/>
                <a:gd name="connsiteY5" fmla="*/ 5867400 h 5882640"/>
                <a:gd name="connsiteX6" fmla="*/ 792480 w 8412480"/>
                <a:gd name="connsiteY6" fmla="*/ 5867400 h 5882640"/>
                <a:gd name="connsiteX7" fmla="*/ 792480 w 8412480"/>
                <a:gd name="connsiteY7" fmla="*/ 5867400 h 5882640"/>
                <a:gd name="connsiteX8" fmla="*/ 792480 w 8412480"/>
                <a:gd name="connsiteY8" fmla="*/ 5867400 h 588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2480" h="5882640">
                  <a:moveTo>
                    <a:pt x="0" y="5882640"/>
                  </a:moveTo>
                  <a:lnTo>
                    <a:pt x="30480" y="0"/>
                  </a:lnTo>
                  <a:lnTo>
                    <a:pt x="8412480" y="0"/>
                  </a:lnTo>
                  <a:lnTo>
                    <a:pt x="8336280" y="5882640"/>
                  </a:lnTo>
                  <a:lnTo>
                    <a:pt x="800100" y="5867400"/>
                  </a:lnTo>
                  <a:lnTo>
                    <a:pt x="800100" y="5867400"/>
                  </a:lnTo>
                  <a:lnTo>
                    <a:pt x="792480" y="5867400"/>
                  </a:lnTo>
                  <a:lnTo>
                    <a:pt x="792480" y="5867400"/>
                  </a:lnTo>
                  <a:lnTo>
                    <a:pt x="792480" y="5867400"/>
                  </a:lnTo>
                </a:path>
              </a:pathLst>
            </a:custGeom>
            <a:ln w="5715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모서리가 둥근 직사각형 92"/>
            <p:cNvSpPr/>
            <p:nvPr/>
          </p:nvSpPr>
          <p:spPr>
            <a:xfrm>
              <a:off x="2967706" y="2436696"/>
              <a:ext cx="330056" cy="225968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12700"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rIns="0" rtlCol="0" anchor="t" anchorCtr="0"/>
            <a:lstStyle/>
            <a:p>
              <a:pPr algn="ctr"/>
              <a:r>
                <a:rPr lang="en-US" altLang="ko-KR" sz="800" b="1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VPS</a:t>
              </a:r>
              <a:endParaRPr lang="ko-KR" alt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4" name="그룹 158"/>
            <p:cNvGrpSpPr/>
            <p:nvPr/>
          </p:nvGrpSpPr>
          <p:grpSpPr>
            <a:xfrm>
              <a:off x="2857488" y="3611019"/>
              <a:ext cx="385765" cy="1821425"/>
              <a:chOff x="381000" y="2514600"/>
              <a:chExt cx="762000" cy="2363788"/>
            </a:xfrm>
          </p:grpSpPr>
          <p:cxnSp>
            <p:nvCxnSpPr>
              <p:cNvPr id="111" name="직선 연결선 110"/>
              <p:cNvCxnSpPr>
                <a:endCxn id="50" idx="1"/>
              </p:cNvCxnSpPr>
              <p:nvPr/>
            </p:nvCxnSpPr>
            <p:spPr>
              <a:xfrm>
                <a:off x="381000" y="3200400"/>
                <a:ext cx="609600" cy="1588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2" name="직선 연결선 111"/>
              <p:cNvCxnSpPr>
                <a:endCxn id="66" idx="1"/>
              </p:cNvCxnSpPr>
              <p:nvPr/>
            </p:nvCxnSpPr>
            <p:spPr>
              <a:xfrm>
                <a:off x="381000" y="2514600"/>
                <a:ext cx="685800" cy="1588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직선 연결선 112"/>
              <p:cNvCxnSpPr/>
              <p:nvPr/>
            </p:nvCxnSpPr>
            <p:spPr>
              <a:xfrm>
                <a:off x="381000" y="4876800"/>
                <a:ext cx="762000" cy="1588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95" name="그룹 170"/>
            <p:cNvGrpSpPr/>
            <p:nvPr/>
          </p:nvGrpSpPr>
          <p:grpSpPr>
            <a:xfrm>
              <a:off x="7100905" y="3376155"/>
              <a:ext cx="1543061" cy="1703992"/>
              <a:chOff x="6477000" y="2209800"/>
              <a:chExt cx="2286000" cy="2211388"/>
            </a:xfrm>
          </p:grpSpPr>
          <p:cxnSp>
            <p:nvCxnSpPr>
              <p:cNvPr id="109" name="직선 연결선 108"/>
              <p:cNvCxnSpPr/>
              <p:nvPr/>
            </p:nvCxnSpPr>
            <p:spPr>
              <a:xfrm rot="10800000" flipV="1">
                <a:off x="6477000" y="3429000"/>
                <a:ext cx="2209800" cy="76200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8" name="직선 연결선 107"/>
              <p:cNvCxnSpPr>
                <a:endCxn id="55" idx="3"/>
              </p:cNvCxnSpPr>
              <p:nvPr/>
            </p:nvCxnSpPr>
            <p:spPr>
              <a:xfrm rot="10800000">
                <a:off x="8305800" y="2209800"/>
                <a:ext cx="457200" cy="1588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0" name="직선 연결선 109"/>
              <p:cNvCxnSpPr/>
              <p:nvPr/>
            </p:nvCxnSpPr>
            <p:spPr>
              <a:xfrm rot="10800000">
                <a:off x="8305800" y="4419600"/>
                <a:ext cx="381000" cy="1588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96" name="직선 연결선 95"/>
            <p:cNvCxnSpPr/>
            <p:nvPr/>
          </p:nvCxnSpPr>
          <p:spPr>
            <a:xfrm rot="5400000">
              <a:off x="3897925" y="6252672"/>
              <a:ext cx="234864" cy="1149"/>
            </a:xfrm>
            <a:prstGeom prst="line">
              <a:avLst/>
            </a:prstGeom>
            <a:ln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7" name="직선 연결선 96"/>
            <p:cNvCxnSpPr/>
            <p:nvPr/>
          </p:nvCxnSpPr>
          <p:spPr>
            <a:xfrm rot="5400000">
              <a:off x="4669456" y="6311389"/>
              <a:ext cx="234864" cy="1149"/>
            </a:xfrm>
            <a:prstGeom prst="line">
              <a:avLst/>
            </a:prstGeom>
            <a:ln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8" name="직선 연결선 97"/>
            <p:cNvCxnSpPr/>
            <p:nvPr/>
          </p:nvCxnSpPr>
          <p:spPr>
            <a:xfrm rot="5400000">
              <a:off x="5249907" y="6340747"/>
              <a:ext cx="176148" cy="1149"/>
            </a:xfrm>
            <a:prstGeom prst="line">
              <a:avLst/>
            </a:prstGeom>
            <a:ln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>
            <a:xfrm rot="5400000">
              <a:off x="6076547" y="6340747"/>
              <a:ext cx="176148" cy="1149"/>
            </a:xfrm>
            <a:prstGeom prst="line">
              <a:avLst/>
            </a:prstGeom>
            <a:ln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0" name="직선 연결선 99"/>
            <p:cNvCxnSpPr/>
            <p:nvPr/>
          </p:nvCxnSpPr>
          <p:spPr>
            <a:xfrm rot="5400000">
              <a:off x="7178733" y="6340747"/>
              <a:ext cx="176148" cy="1149"/>
            </a:xfrm>
            <a:prstGeom prst="line">
              <a:avLst/>
            </a:prstGeom>
            <a:ln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1" name="직선 연결선 100"/>
            <p:cNvCxnSpPr/>
            <p:nvPr/>
          </p:nvCxnSpPr>
          <p:spPr>
            <a:xfrm rot="5400000">
              <a:off x="5525453" y="6340747"/>
              <a:ext cx="176148" cy="1149"/>
            </a:xfrm>
            <a:prstGeom prst="line">
              <a:avLst/>
            </a:prstGeom>
            <a:ln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2" name="직선 연결선 101"/>
            <p:cNvCxnSpPr/>
            <p:nvPr/>
          </p:nvCxnSpPr>
          <p:spPr>
            <a:xfrm rot="5400000">
              <a:off x="5801000" y="6340747"/>
              <a:ext cx="176148" cy="1149"/>
            </a:xfrm>
            <a:prstGeom prst="line">
              <a:avLst/>
            </a:prstGeom>
            <a:ln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3" name="직선 연결선 102"/>
            <p:cNvCxnSpPr/>
            <p:nvPr/>
          </p:nvCxnSpPr>
          <p:spPr>
            <a:xfrm rot="5400000">
              <a:off x="6352094" y="6340747"/>
              <a:ext cx="176148" cy="1149"/>
            </a:xfrm>
            <a:prstGeom prst="line">
              <a:avLst/>
            </a:prstGeom>
            <a:ln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4" name="직선 연결선 103"/>
            <p:cNvCxnSpPr/>
            <p:nvPr/>
          </p:nvCxnSpPr>
          <p:spPr>
            <a:xfrm rot="5400000">
              <a:off x="6903186" y="6340747"/>
              <a:ext cx="176148" cy="1149"/>
            </a:xfrm>
            <a:prstGeom prst="line">
              <a:avLst/>
            </a:prstGeom>
            <a:ln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5" name="직선 연결선 104"/>
            <p:cNvCxnSpPr/>
            <p:nvPr/>
          </p:nvCxnSpPr>
          <p:spPr>
            <a:xfrm rot="5400000">
              <a:off x="6627640" y="6340747"/>
              <a:ext cx="176148" cy="1149"/>
            </a:xfrm>
            <a:prstGeom prst="line">
              <a:avLst/>
            </a:prstGeom>
            <a:ln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6" name="직선 연결선 105"/>
            <p:cNvCxnSpPr/>
            <p:nvPr/>
          </p:nvCxnSpPr>
          <p:spPr>
            <a:xfrm>
              <a:off x="3133034" y="5900950"/>
              <a:ext cx="330656" cy="1223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07" name="TextBox 10"/>
            <p:cNvSpPr txBox="1"/>
            <p:nvPr/>
          </p:nvSpPr>
          <p:spPr>
            <a:xfrm>
              <a:off x="2983582" y="5900950"/>
              <a:ext cx="727121" cy="195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QDS Interlock</a:t>
              </a:r>
              <a:endParaRPr lang="ko-KR" altLang="en-US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모서리가 둥근 직사각형 57"/>
            <p:cNvSpPr/>
            <p:nvPr/>
          </p:nvSpPr>
          <p:spPr>
            <a:xfrm>
              <a:off x="7817326" y="4902774"/>
              <a:ext cx="606202" cy="352297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PCS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모서리가 둥근 직사각형 46"/>
            <p:cNvSpPr/>
            <p:nvPr/>
          </p:nvSpPr>
          <p:spPr>
            <a:xfrm>
              <a:off x="6825359" y="4902774"/>
              <a:ext cx="606202" cy="352297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CCS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모서리가 둥근 직사각형 54"/>
            <p:cNvSpPr/>
            <p:nvPr/>
          </p:nvSpPr>
          <p:spPr>
            <a:xfrm>
              <a:off x="7817326" y="3200006"/>
              <a:ext cx="606202" cy="352297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CWF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모서리가 둥근 직사각형 49"/>
            <p:cNvSpPr/>
            <p:nvPr/>
          </p:nvSpPr>
          <p:spPr>
            <a:xfrm>
              <a:off x="3133034" y="3963316"/>
              <a:ext cx="606202" cy="352297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ICRF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모서리가 둥근 직사각형 50"/>
            <p:cNvSpPr/>
            <p:nvPr/>
          </p:nvSpPr>
          <p:spPr>
            <a:xfrm>
              <a:off x="3188144" y="4550478"/>
              <a:ext cx="606202" cy="352297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GEP</a:t>
              </a:r>
            </a:p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VCB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모서리가 둥근 직사각형 65"/>
            <p:cNvSpPr/>
            <p:nvPr/>
          </p:nvSpPr>
          <p:spPr>
            <a:xfrm>
              <a:off x="3188144" y="3434870"/>
              <a:ext cx="606202" cy="352297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TMS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4" name="그룹 166"/>
          <p:cNvGrpSpPr/>
          <p:nvPr/>
        </p:nvGrpSpPr>
        <p:grpSpPr>
          <a:xfrm>
            <a:off x="714348" y="4666039"/>
            <a:ext cx="1773242" cy="263159"/>
            <a:chOff x="3630624" y="6481994"/>
            <a:chExt cx="1773242" cy="263159"/>
          </a:xfrm>
        </p:grpSpPr>
        <p:cxnSp>
          <p:nvCxnSpPr>
            <p:cNvPr id="135" name="직선 연결선 134"/>
            <p:cNvCxnSpPr/>
            <p:nvPr/>
          </p:nvCxnSpPr>
          <p:spPr>
            <a:xfrm>
              <a:off x="3733800" y="6481994"/>
              <a:ext cx="228600" cy="1588"/>
            </a:xfrm>
            <a:prstGeom prst="line">
              <a:avLst/>
            </a:prstGeom>
            <a:ln w="50800" cmpd="dbl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0"/>
            <p:cNvSpPr txBox="1"/>
            <p:nvPr/>
          </p:nvSpPr>
          <p:spPr>
            <a:xfrm>
              <a:off x="3630624" y="6491237"/>
              <a:ext cx="177324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Optical/</a:t>
              </a:r>
              <a:r>
                <a:rPr lang="en-US" altLang="ko-KR" sz="1050" dirty="0" err="1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ControlNet</a:t>
              </a:r>
              <a:r>
                <a:rPr lang="en-US" altLang="ko-KR" sz="105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(STAR) 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7" name="그룹 165"/>
          <p:cNvGrpSpPr/>
          <p:nvPr/>
        </p:nvGrpSpPr>
        <p:grpSpPr>
          <a:xfrm>
            <a:off x="715208" y="4309625"/>
            <a:ext cx="1356462" cy="262383"/>
            <a:chOff x="3622991" y="6072206"/>
            <a:chExt cx="1356462" cy="262383"/>
          </a:xfrm>
        </p:grpSpPr>
        <p:cxnSp>
          <p:nvCxnSpPr>
            <p:cNvPr id="138" name="직선 연결선 137"/>
            <p:cNvCxnSpPr/>
            <p:nvPr/>
          </p:nvCxnSpPr>
          <p:spPr>
            <a:xfrm>
              <a:off x="3733800" y="6072206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39" name="TextBox 10"/>
            <p:cNvSpPr txBox="1"/>
            <p:nvPr/>
          </p:nvSpPr>
          <p:spPr>
            <a:xfrm>
              <a:off x="3622991" y="6080673"/>
              <a:ext cx="135646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Coaxial/</a:t>
              </a:r>
              <a:r>
                <a:rPr lang="en-US" altLang="ko-KR" sz="1050" dirty="0" err="1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ControlNet</a:t>
              </a:r>
              <a:r>
                <a:rPr lang="en-US" altLang="ko-KR" sz="105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0" name="그룹 162"/>
          <p:cNvGrpSpPr/>
          <p:nvPr/>
        </p:nvGrpSpPr>
        <p:grpSpPr>
          <a:xfrm>
            <a:off x="714348" y="5012295"/>
            <a:ext cx="1802096" cy="274093"/>
            <a:chOff x="4930046" y="6167903"/>
            <a:chExt cx="1802096" cy="274093"/>
          </a:xfrm>
        </p:grpSpPr>
        <p:cxnSp>
          <p:nvCxnSpPr>
            <p:cNvPr id="141" name="직선 연결선 140"/>
            <p:cNvCxnSpPr/>
            <p:nvPr/>
          </p:nvCxnSpPr>
          <p:spPr>
            <a:xfrm>
              <a:off x="5029200" y="6167903"/>
              <a:ext cx="228600" cy="1588"/>
            </a:xfrm>
            <a:prstGeom prst="line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0"/>
            <p:cNvSpPr txBox="1"/>
            <p:nvPr/>
          </p:nvSpPr>
          <p:spPr>
            <a:xfrm>
              <a:off x="4930046" y="6188080"/>
              <a:ext cx="18020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Optical/RT Network(STAR)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3" name="그룹 167"/>
          <p:cNvGrpSpPr/>
          <p:nvPr/>
        </p:nvGrpSpPr>
        <p:grpSpPr>
          <a:xfrm>
            <a:off x="714348" y="6143644"/>
            <a:ext cx="1217000" cy="458682"/>
            <a:chOff x="7596708" y="6091703"/>
            <a:chExt cx="1217000" cy="458682"/>
          </a:xfrm>
        </p:grpSpPr>
        <p:cxnSp>
          <p:nvCxnSpPr>
            <p:cNvPr id="144" name="직선 연결선 143"/>
            <p:cNvCxnSpPr/>
            <p:nvPr/>
          </p:nvCxnSpPr>
          <p:spPr>
            <a:xfrm>
              <a:off x="7696200" y="6091703"/>
              <a:ext cx="228600" cy="1588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45" name="TextBox 10"/>
            <p:cNvSpPr txBox="1"/>
            <p:nvPr/>
          </p:nvSpPr>
          <p:spPr>
            <a:xfrm>
              <a:off x="7596708" y="6119498"/>
              <a:ext cx="12170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Multi-Conductor </a:t>
              </a:r>
            </a:p>
            <a:p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Copper Cable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6" name="그룹 230"/>
          <p:cNvGrpSpPr/>
          <p:nvPr/>
        </p:nvGrpSpPr>
        <p:grpSpPr>
          <a:xfrm>
            <a:off x="783311" y="2328858"/>
            <a:ext cx="859731" cy="457200"/>
            <a:chOff x="2410371" y="3735594"/>
            <a:chExt cx="859731" cy="507843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grpSpPr>
        <p:sp>
          <p:nvSpPr>
            <p:cNvPr id="147" name="타원 146"/>
            <p:cNvSpPr/>
            <p:nvPr/>
          </p:nvSpPr>
          <p:spPr>
            <a:xfrm>
              <a:off x="2410371" y="3735594"/>
              <a:ext cx="859731" cy="507843"/>
            </a:xfrm>
            <a:prstGeom prst="ellipse">
              <a:avLst/>
            </a:prstGeom>
            <a:grpFill/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148" name="타원 4"/>
            <p:cNvSpPr/>
            <p:nvPr/>
          </p:nvSpPr>
          <p:spPr>
            <a:xfrm>
              <a:off x="2536276" y="3874301"/>
              <a:ext cx="607921" cy="2304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 latinLnBrk="1">
                <a:lnSpc>
                  <a:spcPts val="15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altLang="ko-KR" sz="1100" kern="1200" dirty="0" smtClean="0">
                  <a:solidFill>
                    <a:schemeClr val="tx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Sub-interlock</a:t>
              </a:r>
            </a:p>
          </p:txBody>
        </p:sp>
      </p:grpSp>
      <p:sp>
        <p:nvSpPr>
          <p:cNvPr id="149" name="모서리가 둥근 직사각형 148"/>
          <p:cNvSpPr/>
          <p:nvPr/>
        </p:nvSpPr>
        <p:spPr>
          <a:xfrm>
            <a:off x="785786" y="2981324"/>
            <a:ext cx="838200" cy="3048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Actuator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모서리가 둥근 직사각형 149"/>
          <p:cNvSpPr/>
          <p:nvPr/>
        </p:nvSpPr>
        <p:spPr>
          <a:xfrm>
            <a:off x="804842" y="3552828"/>
            <a:ext cx="838200" cy="3048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Passive Device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1" name="그룹 164"/>
          <p:cNvGrpSpPr/>
          <p:nvPr/>
        </p:nvGrpSpPr>
        <p:grpSpPr>
          <a:xfrm>
            <a:off x="702179" y="5429264"/>
            <a:ext cx="1189749" cy="607761"/>
            <a:chOff x="6060029" y="6165695"/>
            <a:chExt cx="1189749" cy="607761"/>
          </a:xfrm>
        </p:grpSpPr>
        <p:grpSp>
          <p:nvGrpSpPr>
            <p:cNvPr id="152" name="그룹 226"/>
            <p:cNvGrpSpPr/>
            <p:nvPr/>
          </p:nvGrpSpPr>
          <p:grpSpPr>
            <a:xfrm>
              <a:off x="6156702" y="6165695"/>
              <a:ext cx="381000" cy="153988"/>
              <a:chOff x="5334000" y="6477000"/>
              <a:chExt cx="381000" cy="153988"/>
            </a:xfrm>
          </p:grpSpPr>
          <p:cxnSp>
            <p:nvCxnSpPr>
              <p:cNvPr id="154" name="직선 연결선 153"/>
              <p:cNvCxnSpPr/>
              <p:nvPr/>
            </p:nvCxnSpPr>
            <p:spPr>
              <a:xfrm rot="10800000">
                <a:off x="5334000" y="6629400"/>
                <a:ext cx="381000" cy="1588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55" name="직선 연결선 154"/>
              <p:cNvCxnSpPr/>
              <p:nvPr/>
            </p:nvCxnSpPr>
            <p:spPr>
              <a:xfrm rot="10800000">
                <a:off x="5334000" y="6477000"/>
                <a:ext cx="381000" cy="1588"/>
              </a:xfrm>
              <a:prstGeom prst="line">
                <a:avLst/>
              </a:prstGeom>
              <a:ln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153" name="TextBox 10"/>
            <p:cNvSpPr txBox="1"/>
            <p:nvPr/>
          </p:nvSpPr>
          <p:spPr>
            <a:xfrm>
              <a:off x="6060029" y="6357958"/>
              <a:ext cx="118974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Optical/Machine </a:t>
              </a:r>
            </a:p>
            <a:p>
              <a:r>
                <a:rPr lang="en-US" altLang="ko-KR" sz="1050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Network(STAR)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132" name="내용 개체 틀 3"/>
          <p:cNvGraphicFramePr>
            <a:graphicFrameLocks noGrp="1"/>
          </p:cNvGraphicFramePr>
          <p:nvPr/>
        </p:nvGraphicFramePr>
        <p:xfrm>
          <a:off x="2786050" y="2214553"/>
          <a:ext cx="5143536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7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27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제목 1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9144000" cy="66357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lvl="0" algn="l"/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ahoma" pitchFamily="34" charset="0"/>
              </a:rPr>
              <a:t>   Interlock Action when quench detected</a:t>
            </a:r>
            <a:endParaRPr lang="ko-KR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cs typeface="Tahoma" pitchFamily="34" charset="0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420696" y="3126293"/>
            <a:ext cx="1153290" cy="655849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kern="1200" dirty="0">
                <a:solidFill>
                  <a:prstClr val="black"/>
                </a:solidFill>
                <a:latin typeface="맑은 고딕"/>
                <a:ea typeface="맑은 고딕"/>
                <a:cs typeface="+mn-cs"/>
              </a:rPr>
              <a:t>Sensors</a:t>
            </a:r>
            <a:endParaRPr kumimoji="1" lang="ko-KR" altLang="en-US" sz="1600" b="1" kern="1200" dirty="0">
              <a:solidFill>
                <a:prstClr val="black"/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2402333" y="1881417"/>
            <a:ext cx="1188000" cy="684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kern="1200" dirty="0">
                <a:solidFill>
                  <a:prstClr val="black"/>
                </a:solidFill>
                <a:latin typeface="맑은 고딕"/>
                <a:ea typeface="맑은 고딕"/>
                <a:cs typeface="+mn-cs"/>
              </a:rPr>
              <a:t>PF Power Supply</a:t>
            </a:r>
            <a:endParaRPr kumimoji="1" lang="ko-KR" altLang="en-US" sz="1600" b="1" kern="1200" dirty="0">
              <a:solidFill>
                <a:prstClr val="black"/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4127337" y="1881417"/>
            <a:ext cx="1188000" cy="684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kern="1200" dirty="0">
                <a:solidFill>
                  <a:prstClr val="black"/>
                </a:solidFill>
                <a:latin typeface="맑은 고딕"/>
                <a:ea typeface="맑은 고딕"/>
                <a:cs typeface="+mn-cs"/>
              </a:rPr>
              <a:t>MPS Local I&amp;C</a:t>
            </a:r>
            <a:endParaRPr kumimoji="1" lang="ko-KR" altLang="en-US" sz="1600" b="1" kern="1200" dirty="0">
              <a:solidFill>
                <a:prstClr val="black"/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7572396" y="1881417"/>
            <a:ext cx="1188000" cy="684000"/>
          </a:xfrm>
          <a:prstGeom prst="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 latinLnBrk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kern="1200" dirty="0">
                <a:solidFill>
                  <a:prstClr val="white"/>
                </a:solidFill>
                <a:latin typeface="맑은 고딕"/>
                <a:ea typeface="맑은 고딕"/>
                <a:cs typeface="+mn-cs"/>
              </a:rPr>
              <a:t>Plasma Control System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4127337" y="4663470"/>
            <a:ext cx="1188000" cy="684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kern="1200" dirty="0">
                <a:solidFill>
                  <a:srgbClr val="C00000"/>
                </a:solidFill>
                <a:latin typeface="맑은 고딕"/>
                <a:ea typeface="맑은 고딕"/>
                <a:cs typeface="+mn-cs"/>
              </a:rPr>
              <a:t>Interlock</a:t>
            </a:r>
          </a:p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kern="1200" dirty="0">
                <a:solidFill>
                  <a:srgbClr val="1F497D"/>
                </a:solidFill>
                <a:latin typeface="맑은 고딕"/>
                <a:ea typeface="맑은 고딕"/>
                <a:cs typeface="+mn-cs"/>
              </a:rPr>
              <a:t>(</a:t>
            </a:r>
            <a:r>
              <a:rPr kumimoji="1" lang="en-US" altLang="ko-KR" sz="1200" b="1" kern="1200" dirty="0">
                <a:solidFill>
                  <a:srgbClr val="1F497D"/>
                </a:solidFill>
                <a:latin typeface="맑은 고딕"/>
                <a:ea typeface="HY헤드라인M" pitchFamily="18" charset="-127"/>
                <a:cs typeface="+mn-cs"/>
              </a:rPr>
              <a:t>Scan time : 65msec)</a:t>
            </a:r>
            <a:endParaRPr kumimoji="1" lang="ko-KR" altLang="en-US" sz="1200" b="1" kern="1200" dirty="0">
              <a:solidFill>
                <a:srgbClr val="1F497D"/>
              </a:solidFill>
              <a:latin typeface="맑은 고딕"/>
              <a:ea typeface="HY헤드라인M" pitchFamily="18" charset="-127"/>
              <a:cs typeface="+mn-cs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7215206" y="4663470"/>
            <a:ext cx="1188000" cy="684000"/>
          </a:xfrm>
          <a:prstGeom prst="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 latinLnBrk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kern="1200" dirty="0">
                <a:solidFill>
                  <a:prstClr val="white"/>
                </a:solidFill>
                <a:latin typeface="맑은 고딕"/>
                <a:ea typeface="맑은 고딕"/>
                <a:cs typeface="+mn-cs"/>
              </a:rPr>
              <a:t>Central Control System</a:t>
            </a:r>
          </a:p>
        </p:txBody>
      </p:sp>
      <p:cxnSp>
        <p:nvCxnSpPr>
          <p:cNvPr id="37" name="꺾인 연결선 36"/>
          <p:cNvCxnSpPr>
            <a:endCxn id="35" idx="3"/>
          </p:cNvCxnSpPr>
          <p:nvPr/>
        </p:nvCxnSpPr>
        <p:spPr>
          <a:xfrm rot="10800000">
            <a:off x="5315338" y="5007058"/>
            <a:ext cx="1869087" cy="0"/>
          </a:xfrm>
          <a:prstGeom prst="bentConnector3">
            <a:avLst>
              <a:gd name="adj1" fmla="val 50000"/>
            </a:avLst>
          </a:prstGeom>
          <a:ln w="41275" cmpd="sng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/>
          <p:cNvSpPr/>
          <p:nvPr/>
        </p:nvSpPr>
        <p:spPr>
          <a:xfrm>
            <a:off x="642910" y="4663470"/>
            <a:ext cx="1188000" cy="684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 latinLnBrk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kern="1200" dirty="0">
                <a:solidFill>
                  <a:srgbClr val="C00000"/>
                </a:solidFill>
                <a:latin typeface="맑은 고딕"/>
                <a:ea typeface="맑은 고딕"/>
                <a:cs typeface="+mn-cs"/>
              </a:rPr>
              <a:t>Quench Detection System</a:t>
            </a:r>
            <a:endParaRPr kumimoji="1" lang="ko-KR" altLang="en-US" sz="1600" b="1" kern="1200" dirty="0">
              <a:solidFill>
                <a:srgbClr val="C00000"/>
              </a:solidFill>
              <a:latin typeface="맑은 고딕"/>
              <a:ea typeface="맑은 고딕"/>
              <a:cs typeface="+mn-cs"/>
            </a:endParaRPr>
          </a:p>
        </p:txBody>
      </p:sp>
      <p:cxnSp>
        <p:nvCxnSpPr>
          <p:cNvPr id="39" name="꺾인 연결선 38"/>
          <p:cNvCxnSpPr>
            <a:stCxn id="38" idx="3"/>
            <a:endCxn id="35" idx="1"/>
          </p:cNvCxnSpPr>
          <p:nvPr/>
        </p:nvCxnSpPr>
        <p:spPr>
          <a:xfrm>
            <a:off x="1830910" y="5005470"/>
            <a:ext cx="2296427" cy="0"/>
          </a:xfrm>
          <a:prstGeom prst="bentConnector3">
            <a:avLst>
              <a:gd name="adj1" fmla="val 50000"/>
            </a:avLst>
          </a:prstGeom>
          <a:ln w="53975" cmpd="dbl">
            <a:solidFill>
              <a:srgbClr val="D60093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직사각형 40"/>
          <p:cNvSpPr/>
          <p:nvPr/>
        </p:nvSpPr>
        <p:spPr>
          <a:xfrm>
            <a:off x="626941" y="1881417"/>
            <a:ext cx="1188000" cy="684000"/>
          </a:xfrm>
          <a:prstGeom prst="rect">
            <a:avLst/>
          </a:prstGeom>
          <a:solidFill>
            <a:srgbClr val="FFC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 latinLnBrk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kern="1200" dirty="0">
                <a:solidFill>
                  <a:prstClr val="black"/>
                </a:solidFill>
                <a:latin typeface="맑은 고딕"/>
                <a:ea typeface="맑은 고딕"/>
                <a:cs typeface="+mn-cs"/>
              </a:rPr>
              <a:t>Quench Protection</a:t>
            </a:r>
          </a:p>
          <a:p>
            <a:pPr algn="ctr" rtl="0" fontAlgn="base" latinLnBrk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kern="1200" dirty="0">
                <a:solidFill>
                  <a:prstClr val="black"/>
                </a:solidFill>
                <a:latin typeface="맑은 고딕"/>
                <a:ea typeface="맑은 고딕"/>
                <a:cs typeface="+mn-cs"/>
              </a:rPr>
              <a:t>(BRIS)</a:t>
            </a:r>
            <a:endParaRPr kumimoji="1" lang="ko-KR" altLang="en-US" sz="1600" b="1" kern="1200" dirty="0">
              <a:solidFill>
                <a:prstClr val="black"/>
              </a:solidFill>
              <a:latin typeface="맑은 고딕"/>
              <a:ea typeface="맑은 고딕"/>
              <a:cs typeface="+mn-cs"/>
            </a:endParaRPr>
          </a:p>
        </p:txBody>
      </p:sp>
      <p:cxnSp>
        <p:nvCxnSpPr>
          <p:cNvPr id="42" name="직선 화살표 연결선 41"/>
          <p:cNvCxnSpPr>
            <a:stCxn id="127" idx="4"/>
            <a:endCxn id="33" idx="3"/>
          </p:cNvCxnSpPr>
          <p:nvPr/>
        </p:nvCxnSpPr>
        <p:spPr>
          <a:xfrm rot="16200000" flipV="1">
            <a:off x="5519605" y="2019150"/>
            <a:ext cx="348327" cy="756861"/>
          </a:xfrm>
          <a:prstGeom prst="straightConnector1">
            <a:avLst/>
          </a:prstGeom>
          <a:ln w="50800" cmpd="dbl"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2"/>
          <p:cNvCxnSpPr>
            <a:stCxn id="38" idx="0"/>
            <a:endCxn id="41" idx="2"/>
          </p:cNvCxnSpPr>
          <p:nvPr/>
        </p:nvCxnSpPr>
        <p:spPr>
          <a:xfrm rot="16200000" flipV="1">
            <a:off x="179900" y="3606459"/>
            <a:ext cx="2098053" cy="159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>
            <a:stCxn id="36" idx="0"/>
          </p:cNvCxnSpPr>
          <p:nvPr/>
        </p:nvCxnSpPr>
        <p:spPr>
          <a:xfrm rot="16200000" flipV="1">
            <a:off x="6466343" y="3320607"/>
            <a:ext cx="1520222" cy="1165504"/>
          </a:xfrm>
          <a:prstGeom prst="straightConnector1">
            <a:avLst/>
          </a:prstGeom>
          <a:ln w="50800" cmpd="dbl"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>
            <a:stCxn id="41" idx="3"/>
            <a:endCxn id="32" idx="1"/>
          </p:cNvCxnSpPr>
          <p:nvPr/>
        </p:nvCxnSpPr>
        <p:spPr>
          <a:xfrm>
            <a:off x="1814941" y="2223417"/>
            <a:ext cx="587392" cy="1588"/>
          </a:xfrm>
          <a:prstGeom prst="straightConnector1">
            <a:avLst/>
          </a:prstGeom>
          <a:ln w="50800" cmpd="sng"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>
            <a:stCxn id="33" idx="1"/>
            <a:endCxn id="32" idx="3"/>
          </p:cNvCxnSpPr>
          <p:nvPr/>
        </p:nvCxnSpPr>
        <p:spPr>
          <a:xfrm rot="10800000">
            <a:off x="3590333" y="2223417"/>
            <a:ext cx="537004" cy="1588"/>
          </a:xfrm>
          <a:prstGeom prst="straightConnector1">
            <a:avLst/>
          </a:prstGeom>
          <a:ln w="50800" cmpd="sng"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/>
          <p:cNvCxnSpPr>
            <a:stCxn id="127" idx="5"/>
          </p:cNvCxnSpPr>
          <p:nvPr/>
        </p:nvCxnSpPr>
        <p:spPr>
          <a:xfrm rot="5400000" flipH="1" flipV="1">
            <a:off x="7143768" y="2143116"/>
            <a:ext cx="357190" cy="500066"/>
          </a:xfrm>
          <a:prstGeom prst="straightConnector1">
            <a:avLst/>
          </a:prstGeom>
          <a:ln w="50800" cmpd="dbl"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>
            <a:stCxn id="35" idx="0"/>
            <a:endCxn id="33" idx="2"/>
          </p:cNvCxnSpPr>
          <p:nvPr/>
        </p:nvCxnSpPr>
        <p:spPr>
          <a:xfrm rot="5400000" flipH="1" flipV="1">
            <a:off x="3672311" y="3614444"/>
            <a:ext cx="2098053" cy="1588"/>
          </a:xfrm>
          <a:prstGeom prst="straightConnector1">
            <a:avLst/>
          </a:prstGeom>
          <a:ln w="53975" cmpd="dbl">
            <a:solidFill>
              <a:srgbClr val="D60093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/>
          <p:cNvCxnSpPr/>
          <p:nvPr/>
        </p:nvCxnSpPr>
        <p:spPr>
          <a:xfrm rot="5400000" flipH="1" flipV="1">
            <a:off x="7100918" y="3614727"/>
            <a:ext cx="2088000" cy="2035"/>
          </a:xfrm>
          <a:prstGeom prst="straightConnector1">
            <a:avLst/>
          </a:prstGeom>
          <a:ln w="50800" cmpd="dbl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/>
          <p:cNvCxnSpPr>
            <a:stCxn id="31" idx="0"/>
            <a:endCxn id="32" idx="2"/>
          </p:cNvCxnSpPr>
          <p:nvPr/>
        </p:nvCxnSpPr>
        <p:spPr>
          <a:xfrm rot="16200000" flipV="1">
            <a:off x="2716399" y="2845351"/>
            <a:ext cx="560876" cy="1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1" name="직사각형 50"/>
          <p:cNvSpPr/>
          <p:nvPr/>
        </p:nvSpPr>
        <p:spPr>
          <a:xfrm>
            <a:off x="571472" y="1428736"/>
            <a:ext cx="3071834" cy="1471216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kern="1200" dirty="0">
                <a:solidFill>
                  <a:prstClr val="black"/>
                </a:solidFill>
                <a:latin typeface="맑은 고딕"/>
                <a:ea typeface="맑은 고딕"/>
                <a:cs typeface="+mn-cs"/>
              </a:rPr>
              <a:t>MPS (80~90msec)</a:t>
            </a:r>
            <a:endParaRPr kumimoji="1" lang="ko-KR" altLang="en-US" sz="1400" b="1" kern="1200" dirty="0">
              <a:solidFill>
                <a:prstClr val="black"/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6008924" y="1984501"/>
            <a:ext cx="835485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kern="1200" dirty="0">
                <a:solidFill>
                  <a:srgbClr val="1F497D"/>
                </a:solidFill>
                <a:latin typeface="맑은 고딕"/>
                <a:ea typeface="HY헤드라인M" pitchFamily="18" charset="-127"/>
                <a:cs typeface="+mn-cs"/>
              </a:rPr>
              <a:t>200 </a:t>
            </a:r>
            <a:r>
              <a:rPr kumimoji="1" lang="el-GR" altLang="ko-KR" sz="1200" b="1" kern="1200" dirty="0">
                <a:solidFill>
                  <a:srgbClr val="1F497D"/>
                </a:solidFill>
                <a:latin typeface="맑은 고딕"/>
                <a:ea typeface="HY헤드라인M" pitchFamily="18" charset="-127"/>
                <a:cs typeface="+mn-cs"/>
              </a:rPr>
              <a:t>μ</a:t>
            </a:r>
            <a:r>
              <a:rPr kumimoji="1" lang="en-US" altLang="ko-KR" sz="1200" b="1" kern="1200" dirty="0">
                <a:solidFill>
                  <a:srgbClr val="1F497D"/>
                </a:solidFill>
                <a:latin typeface="맑은 고딕"/>
                <a:ea typeface="HY헤드라인M" pitchFamily="18" charset="-127"/>
                <a:cs typeface="+mn-cs"/>
              </a:rPr>
              <a:t>sec</a:t>
            </a:r>
            <a:endParaRPr kumimoji="1" lang="ko-KR" altLang="en-US" sz="1200" b="1" kern="1200" dirty="0">
              <a:solidFill>
                <a:srgbClr val="1F497D"/>
              </a:solidFill>
              <a:latin typeface="맑은 고딕"/>
              <a:ea typeface="HY헤드라인M" pitchFamily="18" charset="-127"/>
              <a:cs typeface="+mn-cs"/>
            </a:endParaRPr>
          </a:p>
        </p:txBody>
      </p:sp>
      <p:cxnSp>
        <p:nvCxnSpPr>
          <p:cNvPr id="54" name="직선 화살표 연결선 53"/>
          <p:cNvCxnSpPr/>
          <p:nvPr/>
        </p:nvCxnSpPr>
        <p:spPr>
          <a:xfrm rot="5400000">
            <a:off x="4506779" y="5563732"/>
            <a:ext cx="438984" cy="6461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4" name="타원 63"/>
          <p:cNvSpPr/>
          <p:nvPr/>
        </p:nvSpPr>
        <p:spPr>
          <a:xfrm>
            <a:off x="3967840" y="5786454"/>
            <a:ext cx="1500198" cy="785818"/>
          </a:xfrm>
          <a:prstGeom prst="ellipse">
            <a:avLst/>
          </a:prstGeom>
          <a:solidFill>
            <a:srgbClr val="C00000">
              <a:alpha val="69804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kern="1200" dirty="0">
                <a:solidFill>
                  <a:prstClr val="white"/>
                </a:solidFill>
                <a:latin typeface="맑은 고딕"/>
                <a:ea typeface="맑은 고딕"/>
                <a:cs typeface="+mn-cs"/>
              </a:rPr>
              <a:t>Emergency Stop</a:t>
            </a:r>
            <a:endParaRPr kumimoji="1" lang="ko-KR" altLang="en-US" sz="1600" b="1" kern="1200" dirty="0">
              <a:solidFill>
                <a:prstClr val="white"/>
              </a:solidFill>
              <a:latin typeface="맑은 고딕"/>
              <a:ea typeface="맑은 고딕"/>
              <a:cs typeface="+mn-cs"/>
            </a:endParaRPr>
          </a:p>
        </p:txBody>
      </p:sp>
      <p:cxnSp>
        <p:nvCxnSpPr>
          <p:cNvPr id="69" name="직선 화살표 연결선 68"/>
          <p:cNvCxnSpPr/>
          <p:nvPr/>
        </p:nvCxnSpPr>
        <p:spPr>
          <a:xfrm rot="5400000" flipH="1" flipV="1">
            <a:off x="285720" y="3786190"/>
            <a:ext cx="1428760" cy="1588"/>
          </a:xfrm>
          <a:prstGeom prst="straightConnector1">
            <a:avLst/>
          </a:prstGeom>
          <a:ln w="60325" cmpd="dbl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꺾인 연결선 70"/>
          <p:cNvCxnSpPr/>
          <p:nvPr/>
        </p:nvCxnSpPr>
        <p:spPr>
          <a:xfrm flipV="1">
            <a:off x="1785918" y="2786058"/>
            <a:ext cx="2143140" cy="1714512"/>
          </a:xfrm>
          <a:prstGeom prst="bentConnector3">
            <a:avLst>
              <a:gd name="adj1" fmla="val 120095"/>
            </a:avLst>
          </a:prstGeom>
          <a:ln w="53975" cmpd="dbl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08"/>
          <p:cNvGrpSpPr/>
          <p:nvPr/>
        </p:nvGrpSpPr>
        <p:grpSpPr>
          <a:xfrm>
            <a:off x="5000628" y="2714620"/>
            <a:ext cx="2084066" cy="1930414"/>
            <a:chOff x="5214942" y="2714620"/>
            <a:chExt cx="2084066" cy="1930414"/>
          </a:xfrm>
        </p:grpSpPr>
        <p:cxnSp>
          <p:nvCxnSpPr>
            <p:cNvPr id="89" name="직선 연결선 88"/>
            <p:cNvCxnSpPr/>
            <p:nvPr/>
          </p:nvCxnSpPr>
          <p:spPr>
            <a:xfrm>
              <a:off x="5715008" y="4643446"/>
              <a:ext cx="1584000" cy="1588"/>
            </a:xfrm>
            <a:prstGeom prst="line">
              <a:avLst/>
            </a:prstGeom>
            <a:ln w="53975" cmpd="dbl">
              <a:solidFill>
                <a:srgbClr val="C0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화살표 연결선 90"/>
            <p:cNvCxnSpPr/>
            <p:nvPr/>
          </p:nvCxnSpPr>
          <p:spPr>
            <a:xfrm rot="10800000">
              <a:off x="5214942" y="2714620"/>
              <a:ext cx="2071702" cy="1928826"/>
            </a:xfrm>
            <a:prstGeom prst="straightConnector1">
              <a:avLst/>
            </a:prstGeom>
            <a:ln w="53975" cmpd="dbl">
              <a:solidFill>
                <a:srgbClr val="C0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직선 화살표 연결선 101"/>
          <p:cNvCxnSpPr/>
          <p:nvPr/>
        </p:nvCxnSpPr>
        <p:spPr>
          <a:xfrm rot="10800000">
            <a:off x="5143504" y="2571744"/>
            <a:ext cx="2214578" cy="2071702"/>
          </a:xfrm>
          <a:prstGeom prst="straightConnector1">
            <a:avLst/>
          </a:prstGeom>
          <a:ln w="50800" cmpd="dbl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직사각형 116"/>
          <p:cNvSpPr/>
          <p:nvPr/>
        </p:nvSpPr>
        <p:spPr>
          <a:xfrm>
            <a:off x="7143768" y="2928934"/>
            <a:ext cx="10470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i="1" kern="1200" dirty="0">
                <a:solidFill>
                  <a:prstClr val="black"/>
                </a:solidFill>
                <a:latin typeface="맑은 고딕"/>
                <a:ea typeface="HY헤드라인M" pitchFamily="18" charset="-127"/>
                <a:cs typeface="+mn-cs"/>
              </a:rPr>
              <a:t>Machine Net</a:t>
            </a:r>
          </a:p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i="1" kern="1200" dirty="0">
                <a:solidFill>
                  <a:prstClr val="black"/>
                </a:solidFill>
                <a:latin typeface="맑은 고딕"/>
                <a:ea typeface="HY헤드라인M" pitchFamily="18" charset="-127"/>
                <a:cs typeface="+mn-cs"/>
              </a:rPr>
              <a:t>(Ethernet)</a:t>
            </a:r>
            <a:endParaRPr kumimoji="1" lang="ko-KR" altLang="en-US" sz="1100" b="1" i="1" kern="1200" dirty="0">
              <a:solidFill>
                <a:prstClr val="black"/>
              </a:solidFill>
              <a:latin typeface="맑은 고딕"/>
              <a:ea typeface="HY헤드라인M" pitchFamily="18" charset="-127"/>
              <a:cs typeface="+mn-cs"/>
            </a:endParaRPr>
          </a:p>
        </p:txBody>
      </p:sp>
      <p:sp>
        <p:nvSpPr>
          <p:cNvPr id="118" name="직사각형 117"/>
          <p:cNvSpPr/>
          <p:nvPr/>
        </p:nvSpPr>
        <p:spPr>
          <a:xfrm>
            <a:off x="6951642" y="3429000"/>
            <a:ext cx="11208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i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맑은 고딕"/>
                <a:ea typeface="HY헤드라인M" pitchFamily="18" charset="-127"/>
                <a:cs typeface="+mn-cs"/>
              </a:rPr>
              <a:t>Real-time Net</a:t>
            </a:r>
          </a:p>
        </p:txBody>
      </p:sp>
      <p:sp>
        <p:nvSpPr>
          <p:cNvPr id="119" name="직사각형 118"/>
          <p:cNvSpPr/>
          <p:nvPr/>
        </p:nvSpPr>
        <p:spPr>
          <a:xfrm>
            <a:off x="2571736" y="5072074"/>
            <a:ext cx="10695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i="1" kern="1200" dirty="0">
                <a:solidFill>
                  <a:srgbClr val="D60093"/>
                </a:solidFill>
                <a:latin typeface="맑은 고딕"/>
                <a:ea typeface="HY헤드라인M" pitchFamily="18" charset="-127"/>
                <a:cs typeface="+mn-cs"/>
              </a:rPr>
              <a:t>Interlock Net</a:t>
            </a:r>
          </a:p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i="1" kern="1200" dirty="0">
                <a:solidFill>
                  <a:srgbClr val="D60093"/>
                </a:solidFill>
                <a:latin typeface="맑은 고딕"/>
                <a:ea typeface="HY헤드라인M" pitchFamily="18" charset="-127"/>
                <a:cs typeface="+mn-cs"/>
              </a:rPr>
              <a:t>(</a:t>
            </a:r>
            <a:r>
              <a:rPr kumimoji="1" lang="en-US" altLang="ko-KR" sz="1100" b="1" i="1" kern="1200" dirty="0" err="1">
                <a:solidFill>
                  <a:srgbClr val="D60093"/>
                </a:solidFill>
                <a:latin typeface="맑은 고딕"/>
                <a:ea typeface="HY헤드라인M" pitchFamily="18" charset="-127"/>
                <a:cs typeface="+mn-cs"/>
              </a:rPr>
              <a:t>ControlNet</a:t>
            </a:r>
            <a:r>
              <a:rPr kumimoji="1" lang="en-US" altLang="ko-KR" sz="1100" b="1" i="1" kern="1200" dirty="0">
                <a:solidFill>
                  <a:srgbClr val="D60093"/>
                </a:solidFill>
                <a:latin typeface="맑은 고딕"/>
                <a:ea typeface="HY헤드라인M" pitchFamily="18" charset="-127"/>
                <a:cs typeface="+mn-cs"/>
              </a:rPr>
              <a:t>)</a:t>
            </a:r>
          </a:p>
        </p:txBody>
      </p:sp>
      <p:sp>
        <p:nvSpPr>
          <p:cNvPr id="120" name="직사각형 119"/>
          <p:cNvSpPr/>
          <p:nvPr/>
        </p:nvSpPr>
        <p:spPr>
          <a:xfrm>
            <a:off x="5786446" y="4714884"/>
            <a:ext cx="9444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i="1" kern="1200" dirty="0">
                <a:solidFill>
                  <a:prstClr val="black"/>
                </a:solidFill>
                <a:latin typeface="맑은 고딕"/>
                <a:ea typeface="HY헤드라인M" pitchFamily="18" charset="-127"/>
                <a:cs typeface="+mn-cs"/>
              </a:rPr>
              <a:t>Hard-wired</a:t>
            </a:r>
          </a:p>
        </p:txBody>
      </p:sp>
      <p:sp>
        <p:nvSpPr>
          <p:cNvPr id="121" name="직사각형 120"/>
          <p:cNvSpPr/>
          <p:nvPr/>
        </p:nvSpPr>
        <p:spPr>
          <a:xfrm>
            <a:off x="1214414" y="3571876"/>
            <a:ext cx="9444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i="1" kern="1200" dirty="0">
                <a:solidFill>
                  <a:prstClr val="black"/>
                </a:solidFill>
                <a:latin typeface="맑은 고딕"/>
                <a:ea typeface="HY헤드라인M" pitchFamily="18" charset="-127"/>
                <a:cs typeface="+mn-cs"/>
              </a:rPr>
              <a:t>Hard-wired</a:t>
            </a:r>
          </a:p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i="1" kern="1200" dirty="0">
                <a:solidFill>
                  <a:prstClr val="black"/>
                </a:solidFill>
                <a:latin typeface="맑은 고딕"/>
                <a:ea typeface="HY헤드라인M" pitchFamily="18" charset="-127"/>
                <a:cs typeface="+mn-cs"/>
              </a:rPr>
              <a:t>(optical)</a:t>
            </a:r>
          </a:p>
        </p:txBody>
      </p:sp>
      <p:sp>
        <p:nvSpPr>
          <p:cNvPr id="122" name="직사각형 121"/>
          <p:cNvSpPr/>
          <p:nvPr/>
        </p:nvSpPr>
        <p:spPr>
          <a:xfrm>
            <a:off x="2428860" y="4357694"/>
            <a:ext cx="1156087" cy="261610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i="1" kern="1200" dirty="0">
                <a:solidFill>
                  <a:prstClr val="white"/>
                </a:solidFill>
                <a:latin typeface="맑은 고딕"/>
                <a:ea typeface="HY헤드라인M" pitchFamily="18" charset="-127"/>
                <a:cs typeface="+mn-cs"/>
              </a:rPr>
              <a:t>Quench Signal</a:t>
            </a:r>
          </a:p>
        </p:txBody>
      </p:sp>
      <p:sp>
        <p:nvSpPr>
          <p:cNvPr id="123" name="직사각형 122"/>
          <p:cNvSpPr/>
          <p:nvPr/>
        </p:nvSpPr>
        <p:spPr>
          <a:xfrm>
            <a:off x="5227194" y="3857628"/>
            <a:ext cx="1156087" cy="261610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i="1" kern="1200" dirty="0">
                <a:solidFill>
                  <a:prstClr val="white"/>
                </a:solidFill>
                <a:latin typeface="맑은 고딕"/>
                <a:ea typeface="HY헤드라인M" pitchFamily="18" charset="-127"/>
                <a:cs typeface="+mn-cs"/>
              </a:rPr>
              <a:t>Quench Signal</a:t>
            </a:r>
          </a:p>
        </p:txBody>
      </p:sp>
      <p:sp>
        <p:nvSpPr>
          <p:cNvPr id="124" name="직사각형 123"/>
          <p:cNvSpPr/>
          <p:nvPr/>
        </p:nvSpPr>
        <p:spPr>
          <a:xfrm>
            <a:off x="428596" y="3714752"/>
            <a:ext cx="697627" cy="430887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i="1" kern="1200" dirty="0">
                <a:solidFill>
                  <a:prstClr val="white"/>
                </a:solidFill>
                <a:latin typeface="맑은 고딕"/>
                <a:ea typeface="HY헤드라인M" pitchFamily="18" charset="-127"/>
                <a:cs typeface="+mn-cs"/>
              </a:rPr>
              <a:t>Quench</a:t>
            </a:r>
          </a:p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i="1" kern="1200" dirty="0">
                <a:solidFill>
                  <a:prstClr val="white"/>
                </a:solidFill>
                <a:latin typeface="맑은 고딕"/>
                <a:ea typeface="HY헤드라인M" pitchFamily="18" charset="-127"/>
                <a:cs typeface="+mn-cs"/>
              </a:rPr>
              <a:t>Signal</a:t>
            </a:r>
          </a:p>
        </p:txBody>
      </p:sp>
      <p:sp>
        <p:nvSpPr>
          <p:cNvPr id="127" name="육각형 126"/>
          <p:cNvSpPr/>
          <p:nvPr/>
        </p:nvSpPr>
        <p:spPr>
          <a:xfrm>
            <a:off x="5929322" y="2571744"/>
            <a:ext cx="1285884" cy="571504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kern="1200" dirty="0">
                <a:solidFill>
                  <a:prstClr val="white"/>
                </a:solidFill>
                <a:latin typeface="맑은 고딕"/>
                <a:ea typeface="맑은 고딕"/>
                <a:cs typeface="+mn-cs"/>
              </a:rPr>
              <a:t>Reflective Memory</a:t>
            </a:r>
          </a:p>
        </p:txBody>
      </p:sp>
      <p:sp>
        <p:nvSpPr>
          <p:cNvPr id="134" name="왼쪽으로 구부러진 화살표 133"/>
          <p:cNvSpPr/>
          <p:nvPr/>
        </p:nvSpPr>
        <p:spPr>
          <a:xfrm>
            <a:off x="6429388" y="1785926"/>
            <a:ext cx="714380" cy="642942"/>
          </a:xfrm>
          <a:prstGeom prst="curvedLeftArrow">
            <a:avLst>
              <a:gd name="adj1" fmla="val 12137"/>
              <a:gd name="adj2" fmla="val 15493"/>
              <a:gd name="adj3" fmla="val 25000"/>
            </a:avLst>
          </a:prstGeom>
          <a:solidFill>
            <a:schemeClr val="accent6"/>
          </a:solidFill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2400" kern="1200">
              <a:solidFill>
                <a:prstClr val="black"/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55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28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Line 8"/>
          <p:cNvSpPr>
            <a:spLocks noChangeShapeType="1"/>
          </p:cNvSpPr>
          <p:nvPr/>
        </p:nvSpPr>
        <p:spPr bwMode="auto">
          <a:xfrm flipV="1">
            <a:off x="5134186" y="2771775"/>
            <a:ext cx="3992562" cy="11113"/>
          </a:xfrm>
          <a:prstGeom prst="lin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8" name="제목 6"/>
          <p:cNvSpPr txBox="1">
            <a:spLocks/>
          </p:cNvSpPr>
          <p:nvPr/>
        </p:nvSpPr>
        <p:spPr>
          <a:xfrm>
            <a:off x="0" y="1928826"/>
            <a:ext cx="9144000" cy="78579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Improvement fir Next Campaign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-2462" y="0"/>
            <a:ext cx="9147600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6549" y="3429000"/>
            <a:ext cx="2364013" cy="18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_x129955760" descr="EMB00000918139b"/>
          <p:cNvPicPr>
            <a:picLocks noChangeAspect="1" noChangeArrowheads="1"/>
          </p:cNvPicPr>
          <p:nvPr/>
        </p:nvPicPr>
        <p:blipFill>
          <a:blip r:embed="rId3" cstate="print"/>
          <a:srcRect l="8894" t="14886" r="12378" b="5182"/>
          <a:stretch>
            <a:fillRect/>
          </a:stretch>
        </p:blipFill>
        <p:spPr bwMode="auto">
          <a:xfrm>
            <a:off x="695232" y="4344244"/>
            <a:ext cx="2143140" cy="159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29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Line 8"/>
          <p:cNvSpPr>
            <a:spLocks noChangeShapeType="1"/>
          </p:cNvSpPr>
          <p:nvPr/>
        </p:nvSpPr>
        <p:spPr bwMode="auto">
          <a:xfrm flipV="1">
            <a:off x="5116934" y="2771775"/>
            <a:ext cx="3992562" cy="11113"/>
          </a:xfrm>
          <a:prstGeom prst="lin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1991" name="Rectangle 9"/>
          <p:cNvSpPr>
            <a:spLocks noChangeArrowheads="1"/>
          </p:cNvSpPr>
          <p:nvPr/>
        </p:nvSpPr>
        <p:spPr bwMode="auto">
          <a:xfrm>
            <a:off x="0" y="14049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8" name="제목 6"/>
          <p:cNvSpPr txBox="1">
            <a:spLocks/>
          </p:cNvSpPr>
          <p:nvPr/>
        </p:nvSpPr>
        <p:spPr>
          <a:xfrm>
            <a:off x="1643042" y="1928826"/>
            <a:ext cx="7500958" cy="78579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Introduction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11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3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-2462" y="0"/>
            <a:ext cx="9147600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_x100478392" descr="EMB00000b582d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7" y="3000372"/>
            <a:ext cx="4006211" cy="294607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642910" y="3532062"/>
            <a:ext cx="8143932" cy="2616101"/>
          </a:xfrm>
          <a:prstGeom prst="rect">
            <a:avLst/>
          </a:prstGeom>
          <a:noFill/>
          <a:ln w="12700"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ko-K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Optimization of IOCs</a:t>
            </a:r>
          </a:p>
          <a:p>
            <a:pPr marL="538163" indent="-177800">
              <a:buFont typeface="Arial" pitchFamily="34" charset="0"/>
              <a:buChar char="•"/>
            </a:pP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Multiple IOCs merged to single IOC</a:t>
            </a:r>
          </a:p>
          <a:p>
            <a:pPr algn="l"/>
            <a:endParaRPr lang="en-US" altLang="ko-KR" sz="1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l">
              <a:buFont typeface="Wingdings" pitchFamily="2" charset="2"/>
              <a:buChar char="l"/>
            </a:pPr>
            <a:r>
              <a:rPr lang="en-US" altLang="ko-KR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Diagnostic DAQ system</a:t>
            </a:r>
          </a:p>
          <a:p>
            <a:pPr marL="538163" indent="-177800" algn="l">
              <a:buFont typeface="Arial" pitchFamily="34" charset="0"/>
              <a:buChar char="•"/>
            </a:pPr>
            <a:r>
              <a:rPr lang="en-US" altLang="ko-KR" sz="1600" u="sng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Optimize the data acquisition program</a:t>
            </a:r>
          </a:p>
          <a:p>
            <a:pPr marL="809625" indent="-177800" algn="l">
              <a:buFont typeface="Wingdings" pitchFamily="2" charset="2"/>
              <a:buChar char="ü"/>
            </a:pP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To improve the system stability</a:t>
            </a:r>
          </a:p>
          <a:p>
            <a:pPr marL="809625" indent="-177800" algn="l">
              <a:buFont typeface="Wingdings" pitchFamily="2" charset="2"/>
              <a:buChar char="ü"/>
            </a:pP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Reducing the time of data acquisition</a:t>
            </a:r>
          </a:p>
          <a:p>
            <a:pPr marL="538163" indent="-177800" algn="l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Expansion of DAQ channels to </a:t>
            </a:r>
            <a:r>
              <a:rPr lang="en-US" altLang="ko-KR" sz="1600" b="1" u="sng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about 400 for Magnetic Diagnostics</a:t>
            </a:r>
          </a:p>
          <a:p>
            <a:pPr marL="538163" indent="-177800" algn="l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Implementation of 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the </a:t>
            </a:r>
            <a:r>
              <a:rPr lang="en-US" altLang="ko-KR" sz="1600" b="1" u="sng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DAQ and interface for the new diagnostics </a:t>
            </a: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such as </a:t>
            </a:r>
            <a:r>
              <a:rPr lang="en-US" altLang="ko-KR" sz="1600" dirty="0" err="1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Reflectmeter</a:t>
            </a: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, Resistive bolometer, Reciprocation probe and XCS system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357158" y="1075248"/>
            <a:ext cx="8429684" cy="213943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355600" indent="-176213" algn="l" latinLnBrk="0">
              <a:buSzPct val="100000"/>
              <a:buFont typeface="Wingdings" pitchFamily="2" charset="2"/>
              <a:buChar char="l"/>
            </a:pPr>
            <a:r>
              <a:rPr lang="en-US" altLang="ko-KR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altLang="ko-KR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Optimization of EPICS IOC </a:t>
            </a:r>
            <a:r>
              <a:rPr lang="en-US" altLang="ko-KR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programs to improve the stability and reliability in operation.</a:t>
            </a:r>
          </a:p>
          <a:p>
            <a:pPr marL="179388" algn="l" latinLnBrk="0">
              <a:buSzPct val="100000"/>
              <a:buFont typeface="Wingdings" pitchFamily="2" charset="2"/>
              <a:buChar char="l"/>
            </a:pPr>
            <a:r>
              <a:rPr lang="en-US" altLang="ko-KR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For high-speed diagnostics, development of </a:t>
            </a:r>
            <a:r>
              <a:rPr lang="en-US" altLang="ko-KR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highly accurate timing board</a:t>
            </a:r>
          </a:p>
          <a:p>
            <a:pPr marL="179388" algn="l" latinLnBrk="0">
              <a:buSzPct val="100000"/>
            </a:pPr>
            <a:r>
              <a:rPr lang="en-US" altLang="ko-KR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is planned.</a:t>
            </a:r>
          </a:p>
          <a:p>
            <a:pPr marL="179388" algn="l" latinLnBrk="0">
              <a:buSzPct val="100000"/>
              <a:buFont typeface="Wingdings" pitchFamily="2" charset="2"/>
              <a:buChar char="l"/>
            </a:pPr>
            <a:r>
              <a:rPr lang="en-US" altLang="ko-KR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Focus on the </a:t>
            </a:r>
            <a:r>
              <a:rPr lang="en-US" altLang="ko-KR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huge data management </a:t>
            </a:r>
            <a:r>
              <a:rPr lang="en-US" altLang="ko-KR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to cope with bunch of diagnostic data</a:t>
            </a:r>
          </a:p>
          <a:p>
            <a:pPr marL="179388" algn="l" latinLnBrk="0">
              <a:buSzPct val="100000"/>
              <a:buFont typeface="Wingdings" pitchFamily="2" charset="2"/>
              <a:buChar char="l"/>
            </a:pPr>
            <a:r>
              <a:rPr lang="en-US" altLang="ko-KR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altLang="ko-KR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Investment in computing infra </a:t>
            </a:r>
            <a:r>
              <a:rPr lang="en-US" altLang="ko-KR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for data storage, servers in redundancy and </a:t>
            </a:r>
          </a:p>
          <a:p>
            <a:pPr marL="179388" algn="l" latinLnBrk="0">
              <a:buSzPct val="100000"/>
            </a:pPr>
            <a:r>
              <a:rPr lang="en-US" altLang="ko-KR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environment of remote operation.</a:t>
            </a:r>
          </a:p>
        </p:txBody>
      </p:sp>
      <p:sp>
        <p:nvSpPr>
          <p:cNvPr id="7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30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-32" y="190227"/>
            <a:ext cx="9001188" cy="595567"/>
          </a:xfrm>
          <a:prstGeom prst="rect">
            <a:avLst/>
          </a:prstGeom>
        </p:spPr>
        <p:txBody>
          <a:bodyPr anchor="b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Improvements for the Next Campaign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714348" y="1000108"/>
            <a:ext cx="7858180" cy="5664628"/>
          </a:xfrm>
          <a:prstGeom prst="rect">
            <a:avLst/>
          </a:prstGeom>
          <a:noFill/>
          <a:ln w="12700"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buFont typeface="Wingdings" pitchFamily="2" charset="2"/>
              <a:buChar char="l"/>
            </a:pPr>
            <a:endParaRPr lang="en-US" altLang="ko-KR" sz="105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>
              <a:buFont typeface="Wingdings" pitchFamily="2" charset="2"/>
              <a:buChar char="l"/>
            </a:pP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Data management &amp; Visualization</a:t>
            </a:r>
          </a:p>
          <a:p>
            <a:pPr marL="538163" indent="-177800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Modification of </a:t>
            </a:r>
            <a:r>
              <a:rPr lang="en-US" altLang="ko-KR" sz="1600" dirty="0" err="1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MDSplus</a:t>
            </a: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tree structure for a longer pulse operation</a:t>
            </a:r>
          </a:p>
          <a:p>
            <a:pPr marL="538163" indent="-177800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To support long pulse operation and huge data management, </a:t>
            </a:r>
          </a:p>
          <a:p>
            <a:pPr marL="801688" indent="-177800">
              <a:buFont typeface="Wingdings" pitchFamily="2" charset="2"/>
              <a:buChar char="ü"/>
            </a:pP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investigating a segmented </a:t>
            </a:r>
            <a:r>
              <a:rPr lang="en-US" altLang="ko-KR" sz="1600" dirty="0" err="1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MDSplus</a:t>
            </a: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data put</a:t>
            </a:r>
          </a:p>
          <a:p>
            <a:pPr marL="801688" indent="-177800">
              <a:buFont typeface="Wingdings" pitchFamily="2" charset="2"/>
              <a:buChar char="ü"/>
            </a:pP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adopting the data compression</a:t>
            </a:r>
          </a:p>
          <a:p>
            <a:pPr marL="801688" indent="-177800">
              <a:buFont typeface="Wingdings" pitchFamily="2" charset="2"/>
              <a:buChar char="ü"/>
            </a:pP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changing the data structure stored</a:t>
            </a:r>
          </a:p>
          <a:p>
            <a:pPr marL="538163" indent="-177800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Web improvement </a:t>
            </a:r>
            <a:r>
              <a:rPr lang="en-US" altLang="ko-KR" sz="1600" u="sng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to monitor the run-time EPICS data</a:t>
            </a:r>
          </a:p>
          <a:p>
            <a:pPr marL="361950" lvl="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To synchronize the start time information of DAQ systems with the blip time</a:t>
            </a:r>
          </a:p>
          <a:p>
            <a:pPr marL="898525" lvl="0">
              <a:spcBef>
                <a:spcPct val="20000"/>
              </a:spcBef>
              <a:buFont typeface="Wingdings" pitchFamily="2" charset="2"/>
              <a:buChar char="ü"/>
            </a:pPr>
            <a:endParaRPr lang="en-US" altLang="ko-KR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>
              <a:buFont typeface="Wingdings" pitchFamily="2" charset="2"/>
              <a:buChar char="l"/>
            </a:pP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Computing Infra</a:t>
            </a:r>
          </a:p>
          <a:p>
            <a:pPr marL="538163" indent="-177800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Servers operated with redundancy to have failover</a:t>
            </a:r>
          </a:p>
          <a:p>
            <a:pPr marL="538163" indent="-177800"/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		- Continuously checked the health of network and applications running</a:t>
            </a:r>
          </a:p>
          <a:p>
            <a:pPr marL="538163" indent="-177800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Investigate several shared-file systems and have conclusion to change from SNFS/NFS to GPFS</a:t>
            </a:r>
          </a:p>
          <a:p>
            <a:pPr marL="538163" indent="-177800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Installation of the permanent data backup system, a tape library</a:t>
            </a:r>
          </a:p>
          <a:p>
            <a:pPr marL="538163" indent="-177800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Implement </a:t>
            </a:r>
            <a:r>
              <a:rPr lang="en-US" altLang="ko-K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remote participating environment </a:t>
            </a: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for remote operation and analysis</a:t>
            </a:r>
          </a:p>
          <a:p>
            <a:pPr marL="538163" indent="-177800"/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  in collaboration with General Atomics</a:t>
            </a:r>
          </a:p>
          <a:p>
            <a:pPr marL="538163" indent="-177800"/>
            <a:endParaRPr lang="en-US" altLang="ko-KR" sz="1600" dirty="0" smtClean="0">
              <a:solidFill>
                <a:schemeClr val="tx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>
              <a:buFont typeface="Wingdings" pitchFamily="2" charset="2"/>
              <a:buChar char="l"/>
            </a:pPr>
            <a:r>
              <a:rPr lang="en-US" altLang="ko-K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Development of Utilities to support operation and system administration</a:t>
            </a:r>
          </a:p>
          <a:p>
            <a:pPr marL="538163" indent="-177800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Improvement of system logging, operator’s logbook, and so on</a:t>
            </a:r>
          </a:p>
          <a:p>
            <a:pPr marL="538163" indent="-177800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Complement system error checking, fault analysis, version control, and so on</a:t>
            </a:r>
          </a:p>
          <a:p>
            <a:pPr marL="538163" indent="-177800"/>
            <a:endParaRPr lang="en-US" altLang="ko-KR" sz="1600" dirty="0" smtClean="0">
              <a:solidFill>
                <a:schemeClr val="tx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31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-32" y="190227"/>
            <a:ext cx="9001188" cy="595567"/>
          </a:xfrm>
          <a:prstGeom prst="rect">
            <a:avLst/>
          </a:prstGeom>
        </p:spPr>
        <p:txBody>
          <a:bodyPr anchor="b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Improvements for the Next Campaign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 bwMode="auto">
          <a:xfrm>
            <a:off x="428596" y="1270892"/>
            <a:ext cx="8358246" cy="4801314"/>
          </a:xfrm>
          <a:prstGeom prst="rect">
            <a:avLst/>
          </a:prstGeom>
          <a:noFill/>
          <a:ln w="12700"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269875" lvl="0" indent="-269875" algn="l" eaLnBrk="0" hangingPunct="0">
              <a:buSzPct val="80000"/>
              <a:buFont typeface="Wingdings" pitchFamily="2" charset="2"/>
              <a:buChar char="l"/>
            </a:pP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Missions of Integrated Control System </a:t>
            </a:r>
          </a:p>
          <a:p>
            <a:pPr marL="447675" algn="l" latinLnBrk="0">
              <a:buSzPct val="80000"/>
              <a:buFont typeface="Arial" pitchFamily="34" charset="0"/>
              <a:buChar char="•"/>
            </a:pPr>
            <a:r>
              <a:rPr lang="en-US" kern="100" dirty="0" smtClean="0">
                <a:solidFill>
                  <a:schemeClr val="tx1"/>
                </a:solidFill>
                <a:latin typeface="Arial" pitchFamily="34" charset="0"/>
                <a:ea typeface="맑은 고딕"/>
                <a:cs typeface="Arial" pitchFamily="34" charset="0"/>
              </a:rPr>
              <a:t> Integration of all plant system I&amp;Cs</a:t>
            </a:r>
          </a:p>
          <a:p>
            <a:pPr marL="447675" algn="l" latinLnBrk="0">
              <a:buSzPct val="80000"/>
              <a:buFont typeface="Arial" pitchFamily="34" charset="0"/>
              <a:buChar char="•"/>
            </a:pPr>
            <a:r>
              <a:rPr lang="en-US" kern="100" dirty="0" smtClean="0">
                <a:solidFill>
                  <a:schemeClr val="tx1"/>
                </a:solidFill>
                <a:latin typeface="Arial" pitchFamily="34" charset="0"/>
                <a:ea typeface="맑은 고딕"/>
                <a:cs typeface="Arial" pitchFamily="34" charset="0"/>
              </a:rPr>
              <a:t> Development of schema for </a:t>
            </a:r>
            <a:r>
              <a:rPr lang="en-US" kern="100" dirty="0" err="1" smtClean="0">
                <a:solidFill>
                  <a:schemeClr val="tx1"/>
                </a:solidFill>
                <a:latin typeface="Arial" pitchFamily="34" charset="0"/>
                <a:ea typeface="맑은 고딕"/>
                <a:cs typeface="Arial" pitchFamily="34" charset="0"/>
              </a:rPr>
              <a:t>tokamak</a:t>
            </a:r>
            <a:r>
              <a:rPr lang="en-US" kern="100" dirty="0" smtClean="0">
                <a:solidFill>
                  <a:schemeClr val="tx1"/>
                </a:solidFill>
                <a:latin typeface="Arial" pitchFamily="34" charset="0"/>
                <a:ea typeface="맑은 고딕"/>
                <a:cs typeface="Arial" pitchFamily="34" charset="0"/>
              </a:rPr>
              <a:t> operation </a:t>
            </a:r>
          </a:p>
          <a:p>
            <a:pPr marL="447675" algn="l" latinLnBrk="0">
              <a:buSzPct val="80000"/>
              <a:buFont typeface="Arial" pitchFamily="34" charset="0"/>
              <a:buChar char="•"/>
            </a:pPr>
            <a:r>
              <a:rPr lang="en-US" kern="100" dirty="0" smtClean="0">
                <a:solidFill>
                  <a:schemeClr val="tx1"/>
                </a:solidFill>
                <a:latin typeface="Arial" pitchFamily="34" charset="0"/>
                <a:ea typeface="맑은 고딕"/>
                <a:cs typeface="Arial" pitchFamily="34" charset="0"/>
              </a:rPr>
              <a:t> Establishing the environment for real-time plasma F/B control</a:t>
            </a:r>
          </a:p>
          <a:p>
            <a:pPr marL="447675" algn="l" latinLnBrk="0">
              <a:buSzPct val="80000"/>
              <a:buFont typeface="Arial" pitchFamily="34" charset="0"/>
              <a:buChar char="•"/>
            </a:pPr>
            <a:r>
              <a:rPr lang="en-US" kern="100" dirty="0" smtClean="0">
                <a:solidFill>
                  <a:schemeClr val="tx1"/>
                </a:solidFill>
                <a:latin typeface="Arial" pitchFamily="34" charset="0"/>
                <a:ea typeface="맑은 고딕"/>
                <a:cs typeface="Arial" pitchFamily="34" charset="0"/>
              </a:rPr>
              <a:t> Achievement of synchronized operation</a:t>
            </a:r>
          </a:p>
          <a:p>
            <a:pPr marL="447675" algn="l" latinLnBrk="0">
              <a:buSzPct val="80000"/>
              <a:buFont typeface="Arial" pitchFamily="34" charset="0"/>
              <a:buChar char="•"/>
            </a:pPr>
            <a:r>
              <a:rPr lang="en-US" kern="100" dirty="0" smtClean="0">
                <a:solidFill>
                  <a:schemeClr val="tx1"/>
                </a:solidFill>
                <a:latin typeface="Arial" pitchFamily="34" charset="0"/>
                <a:ea typeface="맑은 고딕"/>
                <a:cs typeface="Arial" pitchFamily="34" charset="0"/>
              </a:rPr>
              <a:t> Machine protection</a:t>
            </a:r>
            <a:endParaRPr lang="en-US" altLang="ko-KR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69875" lvl="0" indent="-269875" algn="l" eaLnBrk="0" hangingPunct="0">
              <a:buSzPct val="80000"/>
              <a:buFont typeface="Wingdings" pitchFamily="2" charset="2"/>
              <a:buChar char="l"/>
            </a:pPr>
            <a:endParaRPr lang="en-US" altLang="ko-KR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 algn="l" eaLnBrk="0" hangingPunct="0">
              <a:buSzPct val="80000"/>
              <a:buFont typeface="Wingdings" pitchFamily="2" charset="2"/>
              <a:buChar char="l"/>
            </a:pP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Network-based distributed control system</a:t>
            </a:r>
          </a:p>
          <a:p>
            <a:pPr marL="269875" indent="-269875" algn="l" eaLnBrk="0" hangingPunct="0">
              <a:buSzPct val="80000"/>
              <a:buFont typeface="Wingdings" pitchFamily="2" charset="2"/>
              <a:buChar char="l"/>
            </a:pPr>
            <a:endParaRPr lang="en-US" altLang="ko-KR" sz="1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 algn="l" eaLnBrk="0" hangingPunct="0">
              <a:buSzPct val="80000"/>
              <a:buFont typeface="Wingdings" pitchFamily="2" charset="2"/>
              <a:buChar char="l"/>
            </a:pP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Communication standard and software framework </a:t>
            </a:r>
          </a:p>
          <a:p>
            <a:pPr marL="269875" indent="-269875" algn="l" eaLnBrk="0" hangingPunct="0">
              <a:buSzPct val="80000"/>
            </a:pP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altLang="ko-KR" b="1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EPICS (Experimental Physics and Industrial Control System)</a:t>
            </a:r>
          </a:p>
          <a:p>
            <a:pPr marL="720725" lvl="0" algn="l" eaLnBrk="0" hangingPunct="0">
              <a:buSzPct val="80000"/>
              <a:buFont typeface="Wingdings" pitchFamily="2" charset="2"/>
              <a:buChar char="ü"/>
            </a:pPr>
            <a:endParaRPr lang="en-US" altLang="ko-KR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 eaLnBrk="0" hangingPunct="0">
              <a:buSzPct val="80000"/>
              <a:buFont typeface="Wingdings" pitchFamily="2" charset="2"/>
              <a:buChar char="l"/>
            </a:pPr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Using every possible </a:t>
            </a: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open-source tools </a:t>
            </a:r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development</a:t>
            </a:r>
          </a:p>
          <a:p>
            <a:pPr marL="269875" indent="-269875" eaLnBrk="0" hangingPunct="0">
              <a:buSzPct val="80000"/>
              <a:buFont typeface="Wingdings" pitchFamily="2" charset="2"/>
              <a:buChar char="l"/>
            </a:pPr>
            <a:endParaRPr lang="en-US" altLang="ko-KR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69875" lvl="0" indent="-269875" eaLnBrk="0" hangingPunct="0">
              <a:buSzPct val="80000"/>
              <a:buFont typeface="Wingdings" pitchFamily="2" charset="2"/>
              <a:buChar char="l"/>
            </a:pPr>
            <a:r>
              <a:rPr lang="en-US" altLang="ko-KR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Integration of heterogeneous local I&amp;Cs such as </a:t>
            </a: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VME, </a:t>
            </a:r>
            <a:r>
              <a:rPr lang="en-US" altLang="ko-KR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cPCI</a:t>
            </a: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marL="269875" lvl="0" indent="-269875" eaLnBrk="0" hangingPunct="0">
              <a:buSzPct val="80000"/>
            </a:pP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PXI, PCI, PLC, and </a:t>
            </a:r>
            <a:r>
              <a:rPr lang="en-US" altLang="ko-KR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cFP</a:t>
            </a: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69875" lvl="0" indent="-269875" eaLnBrk="0" hangingPunct="0">
              <a:buSzPct val="80000"/>
            </a:pPr>
            <a:endParaRPr lang="en-US" altLang="ko-KR" sz="1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9875" lvl="0" indent="-269875" eaLnBrk="0" hangingPunct="0">
              <a:buSzPct val="80000"/>
              <a:buFont typeface="Wingdings" pitchFamily="2" charset="2"/>
              <a:buChar char="l"/>
            </a:pPr>
            <a:r>
              <a:rPr lang="en-US" altLang="ko-KR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Using </a:t>
            </a: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Five Different Networks </a:t>
            </a:r>
          </a:p>
          <a:p>
            <a:pPr marL="269875" lvl="0" indent="-269875" eaLnBrk="0" hangingPunct="0">
              <a:buSzPct val="80000"/>
              <a:buFont typeface="Wingdings" pitchFamily="2" charset="2"/>
              <a:buChar char="l"/>
            </a:pPr>
            <a:endParaRPr lang="en-US" altLang="ko-KR" sz="1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9875" lvl="0" indent="-269875" eaLnBrk="0" hangingPunct="0">
              <a:buSzPct val="80000"/>
              <a:buFont typeface="Wingdings" pitchFamily="2" charset="2"/>
              <a:buChar char="l"/>
            </a:pPr>
            <a:r>
              <a:rPr lang="en-US" altLang="ko-KR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Adapting</a:t>
            </a:r>
            <a:r>
              <a:rPr lang="ko-KR" alt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Two Databases : </a:t>
            </a: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EPICS Channel </a:t>
            </a:r>
            <a:r>
              <a:rPr lang="en-US" altLang="ko-KR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Archiver</a:t>
            </a: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MDSplus</a:t>
            </a:r>
            <a:r>
              <a:rPr lang="en-US" altLang="ko-KR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0" y="240168"/>
            <a:ext cx="9144000" cy="584775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ahoma" pitchFamily="34" charset="0"/>
              </a:rPr>
              <a:t>   Features of KSTAR Control System</a:t>
            </a:r>
            <a:endParaRPr lang="en-US" altLang="ko-K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Tahoma" pitchFamily="34" charset="0"/>
            </a:endParaRPr>
          </a:p>
        </p:txBody>
      </p:sp>
      <p:grpSp>
        <p:nvGrpSpPr>
          <p:cNvPr id="8" name="그룹 53"/>
          <p:cNvGrpSpPr/>
          <p:nvPr/>
        </p:nvGrpSpPr>
        <p:grpSpPr>
          <a:xfrm>
            <a:off x="7781955" y="2025088"/>
            <a:ext cx="1076325" cy="1152525"/>
            <a:chOff x="1072524" y="284742"/>
            <a:chExt cx="1076325" cy="1152525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1072524" y="284742"/>
              <a:ext cx="1076325" cy="11525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ln w="28575">
                  <a:solidFill>
                    <a:srgbClr val="7030A0"/>
                  </a:solidFill>
                </a:ln>
              </a:endParaRPr>
            </a:p>
          </p:txBody>
        </p:sp>
        <p:pic>
          <p:nvPicPr>
            <p:cNvPr id="10" name="Picture 44" descr="EPICS Home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89227" y="509095"/>
              <a:ext cx="857250" cy="685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그룹 54"/>
          <p:cNvGrpSpPr/>
          <p:nvPr/>
        </p:nvGrpSpPr>
        <p:grpSpPr>
          <a:xfrm>
            <a:off x="7781955" y="3239534"/>
            <a:ext cx="1071563" cy="1152525"/>
            <a:chOff x="285720" y="2928934"/>
            <a:chExt cx="1071563" cy="1152525"/>
          </a:xfrm>
        </p:grpSpPr>
        <p:pic>
          <p:nvPicPr>
            <p:cNvPr id="16" name="Picture 57" descr="mdsplus_log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5720" y="3000372"/>
              <a:ext cx="1071563" cy="1001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43"/>
            <p:cNvSpPr>
              <a:spLocks noChangeArrowheads="1"/>
            </p:cNvSpPr>
            <p:nvPr/>
          </p:nvSpPr>
          <p:spPr bwMode="auto">
            <a:xfrm>
              <a:off x="285720" y="2928934"/>
              <a:ext cx="1071563" cy="1152525"/>
            </a:xfrm>
            <a:prstGeom prst="rect">
              <a:avLst/>
            </a:prstGeom>
            <a:noFill/>
            <a:ln w="19050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ln w="28575">
                  <a:solidFill>
                    <a:srgbClr val="7030A0"/>
                  </a:solidFill>
                </a:ln>
              </a:endParaRPr>
            </a:p>
          </p:txBody>
        </p:sp>
      </p:grpSp>
      <p:pic>
        <p:nvPicPr>
          <p:cNvPr id="543745" name="Picture 1"/>
          <p:cNvPicPr>
            <a:picLocks noChangeAspect="1" noChangeArrowheads="1"/>
          </p:cNvPicPr>
          <p:nvPr/>
        </p:nvPicPr>
        <p:blipFill>
          <a:blip r:embed="rId6"/>
          <a:srcRect l="57031" t="23125" r="32813" b="68750"/>
          <a:stretch>
            <a:fillRect/>
          </a:stretch>
        </p:blipFill>
        <p:spPr bwMode="auto">
          <a:xfrm>
            <a:off x="7781955" y="4462447"/>
            <a:ext cx="1071570" cy="5357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43746" name="Picture 2"/>
          <p:cNvPicPr>
            <a:picLocks noChangeAspect="1" noChangeArrowheads="1"/>
          </p:cNvPicPr>
          <p:nvPr/>
        </p:nvPicPr>
        <p:blipFill>
          <a:blip r:embed="rId7"/>
          <a:srcRect l="57422" t="24375" r="33594" b="66250"/>
          <a:stretch>
            <a:fillRect/>
          </a:stretch>
        </p:blipFill>
        <p:spPr bwMode="auto">
          <a:xfrm>
            <a:off x="7796243" y="5096922"/>
            <a:ext cx="1057282" cy="6895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4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4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0" name="실행 단추: 앞으로 또는 다음 19">
            <a:hlinkClick r:id="" action="ppaction://hlinkshowjump?jump=nextslide" highlightClick="1"/>
          </p:cNvPr>
          <p:cNvSpPr/>
          <p:nvPr/>
        </p:nvSpPr>
        <p:spPr>
          <a:xfrm>
            <a:off x="8715404" y="1928802"/>
            <a:ext cx="142876" cy="1428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실행 단추: 앞으로 또는 다음 20">
            <a:hlinkClick r:id="" action="ppaction://hlinkshowjump?jump=nextslide" highlightClick="1"/>
          </p:cNvPr>
          <p:cNvSpPr/>
          <p:nvPr/>
        </p:nvSpPr>
        <p:spPr>
          <a:xfrm>
            <a:off x="8715404" y="3214686"/>
            <a:ext cx="142876" cy="1428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실행 단추: 앞으로 또는 다음 21">
            <a:hlinkClick r:id="rId8" action="ppaction://hlinksldjump" highlightClick="1"/>
          </p:cNvPr>
          <p:cNvSpPr/>
          <p:nvPr/>
        </p:nvSpPr>
        <p:spPr>
          <a:xfrm>
            <a:off x="8715404" y="6215082"/>
            <a:ext cx="142876" cy="1428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5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240168"/>
            <a:ext cx="9144000" cy="584775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ahoma" pitchFamily="34" charset="0"/>
              </a:rPr>
              <a:t>   Features of KSTAR Control System</a:t>
            </a:r>
            <a:endParaRPr lang="en-US" altLang="ko-K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Tahoma" pitchFamily="34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285720" y="1071546"/>
            <a:ext cx="8572560" cy="2786082"/>
          </a:xfrm>
          <a:prstGeom prst="roundRect">
            <a:avLst>
              <a:gd name="adj" fmla="val 12023"/>
            </a:avLst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bIns="0" rtlCol="0" anchor="t"/>
          <a:lstStyle/>
          <a:p>
            <a:pPr algn="l" defTabSz="914400" latinLnBrk="0">
              <a:buSzPct val="90000"/>
            </a:pPr>
            <a:r>
              <a:rPr lang="en-US" altLang="ko-KR" sz="2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Why EPICS ?</a:t>
            </a:r>
          </a:p>
          <a:p>
            <a:pPr marL="179388" indent="-179388" algn="l" latinLnBrk="0">
              <a:buSzPct val="70000"/>
            </a:pPr>
            <a:endParaRPr lang="en-US" altLang="ko-KR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630238" lvl="0" indent="-179388" eaLnBrk="0" hangingPunct="0">
              <a:buSzPct val="80000"/>
              <a:buFont typeface="Wingdings" pitchFamily="2" charset="2"/>
              <a:buChar char="l"/>
            </a:pP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performance proven tool used in the control systems for the large experimental facilities over 20 years</a:t>
            </a:r>
          </a:p>
          <a:p>
            <a:pPr marL="630238" lvl="0" indent="-179388" eaLnBrk="0" hangingPunct="0">
              <a:buSzPct val="80000"/>
              <a:buFont typeface="Wingdings" pitchFamily="2" charset="2"/>
              <a:buChar char="l"/>
            </a:pP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Provides communication protocol as well as many applications such as development tools, archiving &amp; retrieving tools, drivers and so on. </a:t>
            </a:r>
          </a:p>
          <a:p>
            <a:pPr marL="630238" lvl="0" indent="-179388" eaLnBrk="0" hangingPunct="0">
              <a:buSzPct val="80000"/>
              <a:buFont typeface="Wingdings" pitchFamily="2" charset="2"/>
              <a:buChar char="l"/>
            </a:pP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Reduces development time by using many applications in community</a:t>
            </a:r>
          </a:p>
          <a:p>
            <a:pPr marL="630238" lvl="0" indent="-179388" eaLnBrk="0" hangingPunct="0">
              <a:buSzPct val="80000"/>
              <a:buFont typeface="Wingdings" pitchFamily="2" charset="2"/>
              <a:buChar char="l"/>
            </a:pP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 open-source tool</a:t>
            </a:r>
          </a:p>
          <a:p>
            <a:pPr marL="450850" lvl="0" eaLnBrk="0" hangingPunct="0">
              <a:buSzPct val="80000"/>
              <a:buFont typeface="Wingdings" pitchFamily="2" charset="2"/>
              <a:buChar char="l"/>
            </a:pP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Also, we already have experience using EPICS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285720" y="4143380"/>
            <a:ext cx="8572560" cy="2000264"/>
          </a:xfrm>
          <a:prstGeom prst="roundRect">
            <a:avLst>
              <a:gd name="adj" fmla="val 15057"/>
            </a:avLst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bIns="0" rtlCol="0" anchor="t"/>
          <a:lstStyle/>
          <a:p>
            <a:pPr algn="l" defTabSz="914400" latinLnBrk="0">
              <a:buSzPct val="90000"/>
            </a:pPr>
            <a:r>
              <a:rPr lang="en-US" altLang="ko-KR" sz="2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Why Open source ?</a:t>
            </a:r>
          </a:p>
          <a:p>
            <a:pPr marL="179388" indent="-179388" algn="l" latinLnBrk="0">
              <a:buSzPct val="70000"/>
              <a:buFont typeface="Wingdings" pitchFamily="2" charset="2"/>
              <a:buChar char="l"/>
            </a:pPr>
            <a:endParaRPr lang="en-US" altLang="ko-KR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630238" lvl="0" indent="-179388" eaLnBrk="0" hangingPunct="0">
              <a:buSzPct val="80000"/>
              <a:buFont typeface="Wingdings" pitchFamily="2" charset="2"/>
              <a:buChar char="l"/>
            </a:pP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Guarantees the maintainability for the life time of KSTAR </a:t>
            </a:r>
          </a:p>
          <a:p>
            <a:pPr marL="630238" lvl="0" indent="-179388" eaLnBrk="0" hangingPunct="0">
              <a:buSzPct val="80000"/>
              <a:buFont typeface="Wingdings" pitchFamily="2" charset="2"/>
              <a:buChar char="l"/>
            </a:pP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 cost not only in development but also in maintenance </a:t>
            </a:r>
          </a:p>
          <a:p>
            <a:pPr marL="630238" lvl="0" indent="-179388" eaLnBrk="0" hangingPunct="0">
              <a:buSzPct val="80000"/>
              <a:buFont typeface="Wingdings" pitchFamily="2" charset="2"/>
              <a:buChar char="l"/>
            </a:pP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Easy to pick many applications from the development and user communities</a:t>
            </a:r>
          </a:p>
          <a:p>
            <a:pPr marL="450850" lvl="0" eaLnBrk="0" hangingPunct="0">
              <a:buSzPct val="80000"/>
              <a:buFont typeface="Wingdings" pitchFamily="2" charset="2"/>
              <a:buChar char="l"/>
            </a:pP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Performance is still evolving through the active community</a:t>
            </a:r>
          </a:p>
        </p:txBody>
      </p:sp>
      <p:sp>
        <p:nvSpPr>
          <p:cNvPr id="8" name="실행 단추: 돌아가기 7">
            <a:hlinkClick r:id="" action="ppaction://hlinkshowjump?jump=previousslide" highlightClick="1"/>
          </p:cNvPr>
          <p:cNvSpPr/>
          <p:nvPr/>
        </p:nvSpPr>
        <p:spPr>
          <a:xfrm>
            <a:off x="8572528" y="6215082"/>
            <a:ext cx="285752" cy="21431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240168"/>
            <a:ext cx="9144000" cy="584775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ahoma" pitchFamily="34" charset="0"/>
              </a:rPr>
              <a:t>  Comparison between KSTAR and ITER</a:t>
            </a:r>
            <a:endParaRPr lang="en-US" altLang="ko-K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Tahoma" pitchFamily="34" charset="0"/>
            </a:endParaRPr>
          </a:p>
        </p:txBody>
      </p:sp>
      <p:sp>
        <p:nvSpPr>
          <p:cNvPr id="14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6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/>
        </p:nvGraphicFramePr>
        <p:xfrm>
          <a:off x="214282" y="1044418"/>
          <a:ext cx="8715436" cy="5384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22"/>
                <a:gridCol w="1428760"/>
                <a:gridCol w="2286016"/>
                <a:gridCol w="1357322"/>
                <a:gridCol w="2286016"/>
              </a:tblGrid>
              <a:tr h="34181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KSTAR ICS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ITER CODAC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99796"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Structure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Tier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Control --- </a:t>
                      </a:r>
                      <a:r>
                        <a:rPr lang="en-US" altLang="ko-KR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Interlock+Safety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Tier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Control --- Interlock --- Safety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0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Layer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Central --- Local</a:t>
                      </a: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Layer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Central --- Local</a:t>
                      </a: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05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Middleware</a:t>
                      </a: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EPICS</a:t>
                      </a: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EPICS</a:t>
                      </a:r>
                      <a:endParaRPr lang="ko-KR" altLang="en-US" sz="12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053"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Operating system</a:t>
                      </a: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Linux</a:t>
                      </a: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Plant</a:t>
                      </a:r>
                      <a:r>
                        <a:rPr lang="en-US" altLang="ko-KR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monitoring &amp; control</a:t>
                      </a: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Linux</a:t>
                      </a:r>
                      <a:r>
                        <a:rPr lang="en-US" altLang="ko-KR" sz="1200" b="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RT Linux</a:t>
                      </a: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Arial" pitchFamily="34" charset="0"/>
                          <a:cs typeface="Arial" pitchFamily="34" charset="0"/>
                        </a:rPr>
                        <a:t>Slow control</a:t>
                      </a:r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05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err="1" smtClean="0">
                          <a:latin typeface="Arial" pitchFamily="34" charset="0"/>
                          <a:cs typeface="Arial" pitchFamily="34" charset="0"/>
                        </a:rPr>
                        <a:t>VxWorks</a:t>
                      </a:r>
                      <a:endParaRPr lang="en-US" altLang="ko-KR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Feedback control</a:t>
                      </a: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Arial" pitchFamily="34" charset="0"/>
                          <a:cs typeface="Arial" pitchFamily="34" charset="0"/>
                        </a:rPr>
                        <a:t>Fast control</a:t>
                      </a:r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787"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H/W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Platform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Slow</a:t>
                      </a:r>
                      <a:r>
                        <a:rPr lang="en-US" altLang="ko-KR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control</a:t>
                      </a:r>
                      <a:endParaRPr lang="en-US" altLang="ko-KR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PLC, </a:t>
                      </a:r>
                      <a:r>
                        <a:rPr lang="en-US" altLang="ko-KR" sz="1200" b="0" dirty="0" err="1" smtClean="0">
                          <a:latin typeface="Arial" pitchFamily="34" charset="0"/>
                          <a:cs typeface="Arial" pitchFamily="34" charset="0"/>
                        </a:rPr>
                        <a:t>cFP</a:t>
                      </a:r>
                      <a:endParaRPr lang="ko-KR" altLang="en-US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Slow control</a:t>
                      </a: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PLC (Siemens S7)</a:t>
                      </a:r>
                      <a:endParaRPr lang="ko-KR" altLang="en-US" sz="12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7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Fast control</a:t>
                      </a: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VME, PXI, </a:t>
                      </a:r>
                      <a:r>
                        <a:rPr lang="en-US" altLang="ko-KR" sz="1200" b="0" dirty="0" err="1" smtClean="0">
                          <a:latin typeface="Arial" pitchFamily="34" charset="0"/>
                          <a:cs typeface="Arial" pitchFamily="34" charset="0"/>
                        </a:rPr>
                        <a:t>cPCI</a:t>
                      </a: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, PCI</a:t>
                      </a:r>
                      <a:endParaRPr lang="ko-KR" altLang="en-US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Fast control</a:t>
                      </a: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Arial" pitchFamily="34" charset="0"/>
                          <a:cs typeface="Arial" pitchFamily="34" charset="0"/>
                        </a:rPr>
                        <a:t>TBD (</a:t>
                      </a:r>
                      <a:r>
                        <a:rPr lang="en-US" altLang="ko-KR" sz="1200" dirty="0" err="1" smtClean="0">
                          <a:latin typeface="Arial" pitchFamily="34" charset="0"/>
                          <a:cs typeface="Arial" pitchFamily="34" charset="0"/>
                        </a:rPr>
                        <a:t>PCIe</a:t>
                      </a:r>
                      <a:r>
                        <a:rPr lang="en-US" altLang="ko-KR" sz="1200" dirty="0" smtClean="0">
                          <a:latin typeface="Arial" pitchFamily="34" charset="0"/>
                          <a:cs typeface="Arial" pitchFamily="34" charset="0"/>
                        </a:rPr>
                        <a:t>, ATCA)</a:t>
                      </a:r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386">
                <a:tc rowSpan="6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Interface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(Networks)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u="sng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achine</a:t>
                      </a: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Plant</a:t>
                      </a:r>
                      <a:r>
                        <a:rPr lang="en-US" altLang="ko-KR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monitoring &amp; control/ Operational data storing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(EPICS CA)</a:t>
                      </a:r>
                      <a:endParaRPr lang="ko-KR" altLang="en-US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PON</a:t>
                      </a: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Arial" pitchFamily="34" charset="0"/>
                          <a:cs typeface="Arial" pitchFamily="34" charset="0"/>
                        </a:rPr>
                        <a:t>Asynchronous interface btw plant system I&amp;C</a:t>
                      </a:r>
                      <a:r>
                        <a:rPr lang="en-US" altLang="ko-KR" sz="1200" baseline="0" dirty="0" smtClean="0">
                          <a:latin typeface="Arial" pitchFamily="34" charset="0"/>
                          <a:cs typeface="Arial" pitchFamily="34" charset="0"/>
                        </a:rPr>
                        <a:t> and CODAC</a:t>
                      </a:r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013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u="sng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xperimental Data </a:t>
                      </a: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Shot-based data storing (</a:t>
                      </a:r>
                      <a:r>
                        <a:rPr lang="en-US" altLang="ko-KR" sz="1200" b="0" dirty="0" err="1" smtClean="0">
                          <a:latin typeface="Arial" pitchFamily="34" charset="0"/>
                          <a:cs typeface="Arial" pitchFamily="34" charset="0"/>
                        </a:rPr>
                        <a:t>MDSip</a:t>
                      </a: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endParaRPr lang="en-US" altLang="ko-KR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59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u="sng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eal-time</a:t>
                      </a: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Feedback control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Reflective memory)</a:t>
                      </a: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SDN</a:t>
                      </a: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Arial" pitchFamily="34" charset="0"/>
                          <a:cs typeface="Arial" pitchFamily="34" charset="0"/>
                        </a:rPr>
                        <a:t>Real-time feedback control</a:t>
                      </a:r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05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u="sng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nterlock </a:t>
                      </a:r>
                      <a:endParaRPr lang="ko-KR" altLang="en-US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Machine protection</a:t>
                      </a: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CIN</a:t>
                      </a: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Arial" pitchFamily="34" charset="0"/>
                          <a:cs typeface="Arial" pitchFamily="34" charset="0"/>
                        </a:rPr>
                        <a:t>Interlock interface</a:t>
                      </a:r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59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u="sng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iming</a:t>
                      </a:r>
                      <a:endParaRPr lang="ko-KR" altLang="en-US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Synchronized</a:t>
                      </a:r>
                      <a:r>
                        <a:rPr lang="en-US" altLang="ko-KR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operation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(Home-made)</a:t>
                      </a:r>
                      <a:endParaRPr lang="ko-KR" altLang="en-US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TCN</a:t>
                      </a:r>
                      <a:endParaRPr lang="ko-KR" altLang="en-US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Arial" pitchFamily="34" charset="0"/>
                          <a:cs typeface="Arial" pitchFamily="34" charset="0"/>
                        </a:rPr>
                        <a:t>Project-wide time synchronization</a:t>
                      </a:r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592"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3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36000" marB="3600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EDN, CSN, AVN</a:t>
                      </a:r>
                      <a:endParaRPr lang="ko-KR" altLang="en-US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05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OPI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Qt (open source)</a:t>
                      </a: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Home</a:t>
                      </a:r>
                      <a:r>
                        <a:rPr lang="en-US" altLang="ko-KR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made</a:t>
                      </a: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TBD</a:t>
                      </a: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590"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Data Managements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EPICS Channel </a:t>
                      </a:r>
                      <a:r>
                        <a:rPr lang="en-US" altLang="ko-KR" sz="1200" b="0" dirty="0" err="1" smtClean="0">
                          <a:latin typeface="Arial" pitchFamily="34" charset="0"/>
                          <a:cs typeface="Arial" pitchFamily="34" charset="0"/>
                        </a:rPr>
                        <a:t>Archiver</a:t>
                      </a: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Low</a:t>
                      </a:r>
                      <a:r>
                        <a:rPr lang="en-US" altLang="ko-KR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rate continuous operational data</a:t>
                      </a: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TBD</a:t>
                      </a: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5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err="1" smtClean="0">
                          <a:latin typeface="Arial" pitchFamily="34" charset="0"/>
                          <a:cs typeface="Arial" pitchFamily="34" charset="0"/>
                        </a:rPr>
                        <a:t>MDSplus</a:t>
                      </a: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High</a:t>
                      </a:r>
                      <a:r>
                        <a:rPr lang="en-US" altLang="ko-KR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rate shot-based experimental data</a:t>
                      </a: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1200" b="0" dirty="0" smtClean="0">
                          <a:latin typeface="Arial" pitchFamily="34" charset="0"/>
                          <a:cs typeface="Arial" pitchFamily="34" charset="0"/>
                        </a:rPr>
                        <a:t>TBD</a:t>
                      </a: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endParaRPr lang="ko-KR" alt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0" marB="0" anchor="ctr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240168"/>
            <a:ext cx="9144000" cy="584775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ahoma" pitchFamily="34" charset="0"/>
              </a:rPr>
              <a:t>   Configuration of KSTAR Control System</a:t>
            </a:r>
            <a:endParaRPr lang="en-US" altLang="ko-K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Tahoma" pitchFamily="34" charset="0"/>
            </a:endParaRPr>
          </a:p>
        </p:txBody>
      </p:sp>
      <p:sp>
        <p:nvSpPr>
          <p:cNvPr id="14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7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 l="36328" t="29375" r="9765" b="15624"/>
          <a:stretch>
            <a:fillRect/>
          </a:stretch>
        </p:blipFill>
        <p:spPr bwMode="auto">
          <a:xfrm>
            <a:off x="500034" y="931926"/>
            <a:ext cx="8215370" cy="54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실행 단추: 앞으로 또는 다음 4">
            <a:hlinkClick r:id="rId4" action="ppaction://hlinksldjump" highlightClick="1"/>
          </p:cNvPr>
          <p:cNvSpPr/>
          <p:nvPr/>
        </p:nvSpPr>
        <p:spPr>
          <a:xfrm>
            <a:off x="214282" y="6429396"/>
            <a:ext cx="142876" cy="1428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실행 단추: 앞으로 또는 다음 5">
            <a:hlinkClick r:id="rId5" action="ppaction://hlinksldjump" highlightClick="1"/>
          </p:cNvPr>
          <p:cNvSpPr/>
          <p:nvPr/>
        </p:nvSpPr>
        <p:spPr>
          <a:xfrm>
            <a:off x="500034" y="6429396"/>
            <a:ext cx="142876" cy="1428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실행 단추: 앞으로 또는 다음 6">
            <a:hlinkClick r:id="rId6" action="ppaction://hlinksldjump" highlightClick="1"/>
          </p:cNvPr>
          <p:cNvSpPr/>
          <p:nvPr/>
        </p:nvSpPr>
        <p:spPr>
          <a:xfrm>
            <a:off x="785786" y="6429396"/>
            <a:ext cx="142876" cy="1428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Line 8"/>
          <p:cNvSpPr>
            <a:spLocks noChangeShapeType="1"/>
          </p:cNvSpPr>
          <p:nvPr/>
        </p:nvSpPr>
        <p:spPr bwMode="auto">
          <a:xfrm flipV="1">
            <a:off x="5116934" y="1723979"/>
            <a:ext cx="3992562" cy="11113"/>
          </a:xfrm>
          <a:prstGeom prst="lin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1991" name="Rectangle 9"/>
          <p:cNvSpPr>
            <a:spLocks noChangeArrowheads="1"/>
          </p:cNvSpPr>
          <p:nvPr/>
        </p:nvSpPr>
        <p:spPr bwMode="auto">
          <a:xfrm>
            <a:off x="0" y="1785926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8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-2462" y="0"/>
            <a:ext cx="9147600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제목 6"/>
          <p:cNvSpPr txBox="1">
            <a:spLocks/>
          </p:cNvSpPr>
          <p:nvPr/>
        </p:nvSpPr>
        <p:spPr>
          <a:xfrm>
            <a:off x="0" y="881030"/>
            <a:ext cx="9144000" cy="78579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Machine &amp; Discharge </a:t>
            </a:r>
            <a:r>
              <a:rPr kumimoji="0" lang="en-US" altLang="ko-KR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Control System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1000100" y="2143116"/>
            <a:ext cx="5786478" cy="4000528"/>
            <a:chOff x="1000100" y="2143116"/>
            <a:chExt cx="5786478" cy="4000528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2"/>
            <a:srcRect l="36328" t="29375" r="9765" b="15624"/>
            <a:stretch>
              <a:fillRect/>
            </a:stretch>
          </p:blipFill>
          <p:spPr bwMode="auto">
            <a:xfrm>
              <a:off x="1000100" y="2143116"/>
              <a:ext cx="5786478" cy="3964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6" name="그룹 15"/>
            <p:cNvGrpSpPr/>
            <p:nvPr/>
          </p:nvGrpSpPr>
          <p:grpSpPr>
            <a:xfrm>
              <a:off x="1058315" y="2143116"/>
              <a:ext cx="5711329" cy="4000528"/>
              <a:chOff x="1214414" y="2214554"/>
              <a:chExt cx="5429288" cy="371477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1214414" y="4357694"/>
                <a:ext cx="5429288" cy="1571636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3000364" y="2571744"/>
                <a:ext cx="3643338" cy="1857388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5857884" y="2214554"/>
                <a:ext cx="785818" cy="357190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0" name="직사각형 19"/>
          <p:cNvSpPr/>
          <p:nvPr/>
        </p:nvSpPr>
        <p:spPr>
          <a:xfrm>
            <a:off x="1000100" y="2441037"/>
            <a:ext cx="2071702" cy="2071702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357158" y="1821307"/>
          <a:ext cx="8358246" cy="1645158"/>
        </p:xfrm>
        <a:graphic>
          <a:graphicData uri="http://schemas.openxmlformats.org/drawingml/2006/table">
            <a:tbl>
              <a:tblPr/>
              <a:tblGrid>
                <a:gridCol w="2143140"/>
                <a:gridCol w="1500198"/>
                <a:gridCol w="3786214"/>
                <a:gridCol w="928694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맑은 고딕" pitchFamily="50" charset="-127"/>
                          <a:cs typeface="Times New Roman" pitchFamily="18" charset="0"/>
                        </a:rPr>
                        <a:t>Classification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맑은 고딕" pitchFamily="50" charset="-127"/>
                        <a:cs typeface="Times New Roman" pitchFamily="18" charset="0"/>
                      </a:endParaRP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맑은 고딕" pitchFamily="50" charset="-127"/>
                          <a:cs typeface="Times New Roman" pitchFamily="18" charset="0"/>
                        </a:rPr>
                        <a:t>Product name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맑은 고딕" pitchFamily="50" charset="-127"/>
                        <a:cs typeface="Times New Roman" pitchFamily="18" charset="0"/>
                      </a:endParaRP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맑은 고딕" pitchFamily="50" charset="-127"/>
                          <a:cs typeface="Times New Roman" pitchFamily="18" charset="0"/>
                        </a:rPr>
                        <a:t>Specification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맑은 고딕" pitchFamily="50" charset="-127"/>
                        <a:cs typeface="Times New Roman" pitchFamily="18" charset="0"/>
                      </a:endParaRP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맑은 고딕" pitchFamily="50" charset="-127"/>
                          <a:cs typeface="Times New Roman" pitchFamily="18" charset="0"/>
                        </a:rPr>
                        <a:t>Quantity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맑은 고딕" pitchFamily="50" charset="-127"/>
                        <a:cs typeface="Times New Roman" pitchFamily="18" charset="0"/>
                      </a:endParaRP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한양신명조"/>
                          <a:cs typeface="Times New Roman" pitchFamily="18" charset="0"/>
                        </a:rPr>
                        <a:t>CPU Board</a:t>
                      </a: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한양신명조"/>
                        <a:cs typeface="Times New Roman" pitchFamily="18" charset="0"/>
                      </a:endParaRP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한양신명조"/>
                          <a:cs typeface="Times New Roman" pitchFamily="18" charset="0"/>
                        </a:rPr>
                        <a:t>VMIVME-7050</a:t>
                      </a: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한양신명조"/>
                          <a:cs typeface="Times New Roman" pitchFamily="18" charset="0"/>
                        </a:rPr>
                        <a:t>VME 6U, PowerPC 1GHz, Memory 1GB, 2 Gigabit Ethernet</a:t>
                      </a: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한양신명조"/>
                          <a:cs typeface="Times New Roman" pitchFamily="18" charset="0"/>
                        </a:rPr>
                        <a:t>1 module</a:t>
                      </a: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맑은 고딕" pitchFamily="50" charset="-127"/>
                          <a:cs typeface="Times New Roman" pitchFamily="18" charset="0"/>
                        </a:rPr>
                        <a:t>Timing Module (TSS)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맑은 고딕" pitchFamily="50" charset="-127"/>
                        <a:cs typeface="Times New Roman" pitchFamily="18" charset="0"/>
                      </a:endParaRP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맑은 고딕" pitchFamily="50" charset="-127"/>
                          <a:cs typeface="Times New Roman" pitchFamily="18" charset="0"/>
                        </a:rPr>
                        <a:t>In-house development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맑은 고딕" pitchFamily="50" charset="-127"/>
                        <a:cs typeface="Times New Roman" pitchFamily="18" charset="0"/>
                      </a:endParaRP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한양신명조"/>
                          <a:cs typeface="Times New Roman" pitchFamily="18" charset="0"/>
                        </a:rPr>
                        <a:t>PMC type, Optical Network, GPS Time, 100MHz Master Clock, </a:t>
                      </a:r>
                    </a:p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한양신명조"/>
                          <a:cs typeface="Times New Roman" pitchFamily="18" charset="0"/>
                        </a:rPr>
                        <a:t>Time accuracy &lt; 5usec</a:t>
                      </a: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한양신명조"/>
                          <a:cs typeface="Times New Roman" pitchFamily="18" charset="0"/>
                        </a:rPr>
                        <a:t>1 module</a:t>
                      </a: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한양신명조"/>
                        <a:cs typeface="Times New Roman" pitchFamily="18" charset="0"/>
                      </a:endParaRP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맑은 고딕" pitchFamily="50" charset="-127"/>
                          <a:cs typeface="Times New Roman" pitchFamily="18" charset="0"/>
                        </a:rPr>
                        <a:t>Interface module</a:t>
                      </a:r>
                    </a:p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맑은 고딕" pitchFamily="50" charset="-127"/>
                          <a:cs typeface="Times New Roman" pitchFamily="18" charset="0"/>
                        </a:rPr>
                        <a:t>for the interlock system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맑은 고딕" pitchFamily="50" charset="-127"/>
                        <a:cs typeface="Times New Roman" pitchFamily="18" charset="0"/>
                      </a:endParaRP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한양신명조"/>
                          <a:cs typeface="Times New Roman" pitchFamily="18" charset="0"/>
                        </a:rPr>
                        <a:t>VMIVME-2534</a:t>
                      </a: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한양신명조"/>
                          <a:cs typeface="Times New Roman" pitchFamily="18" charset="0"/>
                        </a:rPr>
                        <a:t>VME 6U, 32channel digital I/O</a:t>
                      </a: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한양신명조"/>
                          <a:cs typeface="Times New Roman" pitchFamily="18" charset="0"/>
                        </a:rPr>
                        <a:t>2 modules</a:t>
                      </a: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맑은 고딕" pitchFamily="50" charset="-127"/>
                          <a:cs typeface="Times New Roman" pitchFamily="18" charset="0"/>
                        </a:rPr>
                        <a:t>Reflective Memory Module (RFM)</a:t>
                      </a: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한양신명조"/>
                          <a:cs typeface="Times New Roman" pitchFamily="18" charset="0"/>
                        </a:rPr>
                        <a:t>VMIVME-5565</a:t>
                      </a: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한양신명조"/>
                          <a:cs typeface="Times New Roman" pitchFamily="18" charset="0"/>
                        </a:rPr>
                        <a:t>VME 6U, Optical Network, 128MB Dual-Port Memory, </a:t>
                      </a:r>
                    </a:p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한양신명조"/>
                          <a:cs typeface="Times New Roman" pitchFamily="18" charset="0"/>
                        </a:rPr>
                        <a:t>Data Thru-put 176MB/sec, Delay 0.7usec/node</a:t>
                      </a: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한양신명조"/>
                          <a:cs typeface="Times New Roman" pitchFamily="18" charset="0"/>
                        </a:rPr>
                        <a:t>1 module</a:t>
                      </a: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그룹 135"/>
          <p:cNvGrpSpPr>
            <a:grpSpLocks/>
          </p:cNvGrpSpPr>
          <p:nvPr/>
        </p:nvGrpSpPr>
        <p:grpSpPr bwMode="auto">
          <a:xfrm>
            <a:off x="309597" y="3573487"/>
            <a:ext cx="8620121" cy="2927347"/>
            <a:chOff x="23846" y="3148651"/>
            <a:chExt cx="9120154" cy="3355674"/>
          </a:xfrm>
        </p:grpSpPr>
        <p:pic>
          <p:nvPicPr>
            <p:cNvPr id="8" name="Picture 7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846" y="3372914"/>
              <a:ext cx="3316392" cy="2820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그룹 134"/>
            <p:cNvGrpSpPr>
              <a:grpSpLocks/>
            </p:cNvGrpSpPr>
            <p:nvPr/>
          </p:nvGrpSpPr>
          <p:grpSpPr bwMode="auto">
            <a:xfrm>
              <a:off x="3088263" y="3148651"/>
              <a:ext cx="6055737" cy="3355674"/>
              <a:chOff x="3088263" y="3148651"/>
              <a:chExt cx="6055737" cy="3355674"/>
            </a:xfrm>
          </p:grpSpPr>
          <p:grpSp>
            <p:nvGrpSpPr>
              <p:cNvPr id="4" name="그룹 62"/>
              <p:cNvGrpSpPr>
                <a:grpSpLocks/>
              </p:cNvGrpSpPr>
              <p:nvPr/>
            </p:nvGrpSpPr>
            <p:grpSpPr bwMode="auto">
              <a:xfrm>
                <a:off x="5880844" y="3148651"/>
                <a:ext cx="1799442" cy="3355674"/>
                <a:chOff x="7088539" y="3321180"/>
                <a:chExt cx="1799442" cy="3355674"/>
              </a:xfrm>
            </p:grpSpPr>
            <p:pic>
              <p:nvPicPr>
                <p:cNvPr id="46" name="Picture 65" descr="C:\Users\khkim\Desktop\KAPRA2008\자료준비\P1040395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12772" r="13424"/>
                <a:stretch>
                  <a:fillRect/>
                </a:stretch>
              </p:blipFill>
              <p:spPr bwMode="auto">
                <a:xfrm rot="5400000">
                  <a:off x="7102658" y="3307061"/>
                  <a:ext cx="1742535" cy="1770774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47" name="Picture 67" descr="C:\Users\khkim\Desktop\KAPRA2008\자료준비\P1040396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38566" r="34836"/>
                <a:stretch>
                  <a:fillRect/>
                </a:stretch>
              </p:blipFill>
              <p:spPr bwMode="auto">
                <a:xfrm rot="5400000">
                  <a:off x="7718235" y="4368422"/>
                  <a:ext cx="612474" cy="1727018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48" name="Picture 68" descr="C:\Users\khkim\Desktop\KAPRA2008\자료준비\P1040397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6102" r="7587"/>
                <a:stretch>
                  <a:fillRect/>
                </a:stretch>
              </p:blipFill>
              <p:spPr bwMode="auto">
                <a:xfrm rot="5400000">
                  <a:off x="7358435" y="5178233"/>
                  <a:ext cx="1285332" cy="171191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pic>
            <p:nvPicPr>
              <p:cNvPr id="11" name="Picture 18" descr="P1010519"/>
              <p:cNvPicPr>
                <a:picLocks noChangeAspect="1" noChangeArrowheads="1"/>
              </p:cNvPicPr>
              <p:nvPr/>
            </p:nvPicPr>
            <p:blipFill>
              <a:blip r:embed="rId7"/>
              <a:srcRect l="15450" r="22450"/>
              <a:stretch>
                <a:fillRect/>
              </a:stretch>
            </p:blipFill>
            <p:spPr bwMode="auto">
              <a:xfrm>
                <a:off x="3088263" y="3338429"/>
                <a:ext cx="1277644" cy="274244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4614879" y="4804264"/>
                <a:ext cx="731834" cy="26191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ko-KR" sz="1050" dirty="0">
                    <a:solidFill>
                      <a:schemeClr val="accent2"/>
                    </a:solidFill>
                    <a:latin typeface="HY헤드라인M" pitchFamily="18" charset="-127"/>
                    <a:ea typeface="HY헤드라인M" pitchFamily="18" charset="-127"/>
                  </a:rPr>
                  <a:t>Console</a:t>
                </a:r>
                <a:endParaRPr lang="ko-KR" altLang="en-US" sz="1050" dirty="0">
                  <a:solidFill>
                    <a:schemeClr val="accent2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438667" y="5164595"/>
                <a:ext cx="1316033" cy="26191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ko-KR" sz="1050" dirty="0">
                    <a:solidFill>
                      <a:schemeClr val="accent2"/>
                    </a:solidFill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en-US" altLang="ko-KR" sz="1050" dirty="0" err="1">
                    <a:solidFill>
                      <a:schemeClr val="accent2"/>
                    </a:solidFill>
                    <a:latin typeface="HY헤드라인M" pitchFamily="18" charset="-127"/>
                    <a:ea typeface="HY헤드라인M" pitchFamily="18" charset="-127"/>
                  </a:rPr>
                  <a:t>Rb</a:t>
                </a:r>
                <a:r>
                  <a:rPr lang="en-US" altLang="ko-KR" sz="1050" dirty="0">
                    <a:solidFill>
                      <a:schemeClr val="accent2"/>
                    </a:solidFill>
                    <a:latin typeface="HY헤드라인M" pitchFamily="18" charset="-127"/>
                    <a:ea typeface="HY헤드라인M" pitchFamily="18" charset="-127"/>
                  </a:rPr>
                  <a:t> Atomic Clock</a:t>
                </a:r>
                <a:endParaRPr lang="ko-KR" altLang="en-US" sz="1050" dirty="0">
                  <a:solidFill>
                    <a:schemeClr val="accent2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548205" y="5532862"/>
                <a:ext cx="1077908" cy="26191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ko-KR" sz="1050" dirty="0">
                    <a:solidFill>
                      <a:schemeClr val="accent2"/>
                    </a:solidFill>
                    <a:latin typeface="HY헤드라인M" pitchFamily="18" charset="-127"/>
                    <a:ea typeface="HY헤드라인M" pitchFamily="18" charset="-127"/>
                  </a:rPr>
                  <a:t>GPS Receiver</a:t>
                </a:r>
                <a:endParaRPr lang="ko-KR" altLang="en-US" sz="1050" dirty="0">
                  <a:solidFill>
                    <a:schemeClr val="accent2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516455" y="3456598"/>
                <a:ext cx="1208083" cy="2539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ko-KR" sz="1050" dirty="0">
                    <a:solidFill>
                      <a:schemeClr val="accent2"/>
                    </a:solidFill>
                    <a:latin typeface="HY헤드라인M" pitchFamily="18" charset="-127"/>
                    <a:ea typeface="HY헤드라인M" pitchFamily="18" charset="-127"/>
                  </a:rPr>
                  <a:t>Terminal Server</a:t>
                </a:r>
                <a:endParaRPr lang="ko-KR" altLang="en-US" sz="1050" dirty="0">
                  <a:solidFill>
                    <a:schemeClr val="accent2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678379" y="3686765"/>
                <a:ext cx="715959" cy="2539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ko-KR" sz="1050" dirty="0">
                    <a:solidFill>
                      <a:schemeClr val="accent2"/>
                    </a:solidFill>
                    <a:latin typeface="HY헤드라인M" pitchFamily="18" charset="-127"/>
                    <a:ea typeface="HY헤드라인M" pitchFamily="18" charset="-127"/>
                  </a:rPr>
                  <a:t>RFM Hub</a:t>
                </a:r>
                <a:endParaRPr lang="ko-KR" altLang="en-US" sz="1050" dirty="0">
                  <a:solidFill>
                    <a:schemeClr val="accent2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591067" y="4143924"/>
                <a:ext cx="838197" cy="2539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ko-KR" sz="1050" dirty="0">
                    <a:solidFill>
                      <a:schemeClr val="accent2"/>
                    </a:solidFill>
                    <a:latin typeface="HY헤드라인M" pitchFamily="18" charset="-127"/>
                    <a:ea typeface="HY헤드라인M" pitchFamily="18" charset="-127"/>
                  </a:rPr>
                  <a:t>VME Crate</a:t>
                </a:r>
                <a:endParaRPr lang="ko-KR" altLang="en-US" sz="1050" dirty="0">
                  <a:solidFill>
                    <a:schemeClr val="accent2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cxnSp>
            <p:nvCxnSpPr>
              <p:cNvPr id="19" name="직선 화살표 연결선 70"/>
              <p:cNvCxnSpPr>
                <a:cxnSpLocks noChangeShapeType="1"/>
                <a:stCxn id="16" idx="1"/>
              </p:cNvCxnSpPr>
              <p:nvPr/>
            </p:nvCxnSpPr>
            <p:spPr bwMode="auto">
              <a:xfrm rot="10800000" flipV="1">
                <a:off x="3847382" y="3583359"/>
                <a:ext cx="670003" cy="341660"/>
              </a:xfrm>
              <a:prstGeom prst="straightConnector1">
                <a:avLst/>
              </a:prstGeom>
              <a:noFill/>
              <a:ln w="9525" algn="ctr">
                <a:solidFill>
                  <a:srgbClr val="FFC000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21" name="직선 화살표 연결선 71"/>
              <p:cNvCxnSpPr>
                <a:cxnSpLocks noChangeShapeType="1"/>
                <a:stCxn id="17" idx="1"/>
              </p:cNvCxnSpPr>
              <p:nvPr/>
            </p:nvCxnSpPr>
            <p:spPr bwMode="auto">
              <a:xfrm rot="10800000" flipV="1">
                <a:off x="3752494" y="3813393"/>
                <a:ext cx="925917" cy="206516"/>
              </a:xfrm>
              <a:prstGeom prst="straightConnector1">
                <a:avLst/>
              </a:prstGeom>
              <a:noFill/>
              <a:ln w="9525" algn="ctr">
                <a:solidFill>
                  <a:srgbClr val="FFC000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22" name="직선 화살표 연결선 74"/>
              <p:cNvCxnSpPr>
                <a:cxnSpLocks noChangeShapeType="1"/>
                <a:stCxn id="18" idx="1"/>
              </p:cNvCxnSpPr>
              <p:nvPr/>
            </p:nvCxnSpPr>
            <p:spPr bwMode="auto">
              <a:xfrm rot="10800000" flipV="1">
                <a:off x="3959527" y="4270591"/>
                <a:ext cx="632608" cy="59868"/>
              </a:xfrm>
              <a:prstGeom prst="straightConnector1">
                <a:avLst/>
              </a:prstGeom>
              <a:noFill/>
              <a:ln w="9525" algn="ctr">
                <a:solidFill>
                  <a:srgbClr val="FFC000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23" name="직선 화살표 연결선 77"/>
              <p:cNvCxnSpPr>
                <a:cxnSpLocks noChangeShapeType="1"/>
                <a:stCxn id="12" idx="1"/>
              </p:cNvCxnSpPr>
              <p:nvPr/>
            </p:nvCxnSpPr>
            <p:spPr bwMode="auto">
              <a:xfrm rot="10800000">
                <a:off x="4054416" y="4925684"/>
                <a:ext cx="560723" cy="10047"/>
              </a:xfrm>
              <a:prstGeom prst="straightConnector1">
                <a:avLst/>
              </a:prstGeom>
              <a:noFill/>
              <a:ln w="9525" algn="ctr">
                <a:solidFill>
                  <a:srgbClr val="FFC000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24" name="직선 화살표 연결선 80"/>
              <p:cNvCxnSpPr>
                <a:cxnSpLocks noChangeShapeType="1"/>
              </p:cNvCxnSpPr>
              <p:nvPr/>
            </p:nvCxnSpPr>
            <p:spPr bwMode="auto">
              <a:xfrm rot="10800000" flipV="1">
                <a:off x="3769745" y="5296618"/>
                <a:ext cx="621100" cy="25879"/>
              </a:xfrm>
              <a:prstGeom prst="straightConnector1">
                <a:avLst/>
              </a:prstGeom>
              <a:noFill/>
              <a:ln w="9525" algn="ctr">
                <a:solidFill>
                  <a:srgbClr val="FFC000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25" name="직선 화살표 연결선 83"/>
              <p:cNvCxnSpPr>
                <a:cxnSpLocks noChangeShapeType="1"/>
              </p:cNvCxnSpPr>
              <p:nvPr/>
            </p:nvCxnSpPr>
            <p:spPr bwMode="auto">
              <a:xfrm rot="10800000">
                <a:off x="3743867" y="5572665"/>
                <a:ext cx="759123" cy="103517"/>
              </a:xfrm>
              <a:prstGeom prst="straightConnector1">
                <a:avLst/>
              </a:prstGeom>
              <a:noFill/>
              <a:ln w="9525" algn="ctr">
                <a:solidFill>
                  <a:srgbClr val="FFC000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26" name="직선 화살표 연결선 86"/>
              <p:cNvCxnSpPr>
                <a:cxnSpLocks noChangeShapeType="1"/>
                <a:stCxn id="14" idx="3"/>
              </p:cNvCxnSpPr>
              <p:nvPr/>
            </p:nvCxnSpPr>
            <p:spPr bwMode="auto">
              <a:xfrm>
                <a:off x="5626559" y="5663204"/>
                <a:ext cx="618966" cy="556441"/>
              </a:xfrm>
              <a:prstGeom prst="straightConnector1">
                <a:avLst/>
              </a:prstGeom>
              <a:noFill/>
              <a:ln w="9525" algn="ctr">
                <a:solidFill>
                  <a:srgbClr val="FFC000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27" name="직선 화살표 연결선 89"/>
              <p:cNvCxnSpPr>
                <a:cxnSpLocks noChangeShapeType="1"/>
              </p:cNvCxnSpPr>
              <p:nvPr/>
            </p:nvCxnSpPr>
            <p:spPr bwMode="auto">
              <a:xfrm>
                <a:off x="5633049" y="5331125"/>
                <a:ext cx="730370" cy="307675"/>
              </a:xfrm>
              <a:prstGeom prst="straightConnector1">
                <a:avLst/>
              </a:prstGeom>
              <a:noFill/>
              <a:ln w="9525" algn="ctr">
                <a:solidFill>
                  <a:srgbClr val="FFC000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28" name="직선 화살표 연결선 92"/>
              <p:cNvCxnSpPr>
                <a:cxnSpLocks noChangeShapeType="1"/>
                <a:stCxn id="17" idx="3"/>
              </p:cNvCxnSpPr>
              <p:nvPr/>
            </p:nvCxnSpPr>
            <p:spPr bwMode="auto">
              <a:xfrm flipV="1">
                <a:off x="5395273" y="3433315"/>
                <a:ext cx="625965" cy="380078"/>
              </a:xfrm>
              <a:prstGeom prst="straightConnector1">
                <a:avLst/>
              </a:prstGeom>
              <a:noFill/>
              <a:ln w="9525" algn="ctr">
                <a:solidFill>
                  <a:srgbClr val="FFC000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29" name="직선 화살표 연결선 93"/>
              <p:cNvCxnSpPr>
                <a:cxnSpLocks noChangeShapeType="1"/>
                <a:stCxn id="12" idx="3"/>
              </p:cNvCxnSpPr>
              <p:nvPr/>
            </p:nvCxnSpPr>
            <p:spPr bwMode="auto">
              <a:xfrm>
                <a:off x="5346428" y="4935730"/>
                <a:ext cx="830086" cy="240120"/>
              </a:xfrm>
              <a:prstGeom prst="straightConnector1">
                <a:avLst/>
              </a:prstGeom>
              <a:noFill/>
              <a:ln w="9525" algn="ctr">
                <a:solidFill>
                  <a:srgbClr val="FFC000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30" name="직선 화살표 연결선 96"/>
              <p:cNvCxnSpPr>
                <a:cxnSpLocks noChangeShapeType="1"/>
                <a:stCxn id="18" idx="3"/>
              </p:cNvCxnSpPr>
              <p:nvPr/>
            </p:nvCxnSpPr>
            <p:spPr bwMode="auto">
              <a:xfrm>
                <a:off x="5429224" y="4270591"/>
                <a:ext cx="497123" cy="85749"/>
              </a:xfrm>
              <a:prstGeom prst="straightConnector1">
                <a:avLst/>
              </a:prstGeom>
              <a:noFill/>
              <a:ln w="9525" algn="ctr">
                <a:solidFill>
                  <a:srgbClr val="FFC000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31" name="직선 화살표 연결선 101"/>
              <p:cNvCxnSpPr>
                <a:cxnSpLocks noChangeShapeType="1"/>
              </p:cNvCxnSpPr>
              <p:nvPr/>
            </p:nvCxnSpPr>
            <p:spPr bwMode="auto">
              <a:xfrm flipV="1">
                <a:off x="5357004" y="3260787"/>
                <a:ext cx="715992" cy="241538"/>
              </a:xfrm>
              <a:prstGeom prst="straightConnector1">
                <a:avLst/>
              </a:prstGeom>
              <a:noFill/>
              <a:ln w="9525" algn="ctr">
                <a:solidFill>
                  <a:srgbClr val="FFC000"/>
                </a:solidFill>
                <a:round/>
                <a:headEnd/>
                <a:tailEnd type="stealth" w="lg" len="lg"/>
              </a:ln>
            </p:spPr>
          </p:cxnSp>
          <p:sp>
            <p:nvSpPr>
              <p:cNvPr id="32" name="TextBox 31"/>
              <p:cNvSpPr txBox="1"/>
              <p:nvPr/>
            </p:nvSpPr>
            <p:spPr>
              <a:xfrm>
                <a:off x="4976828" y="3889947"/>
                <a:ext cx="741359" cy="2539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ko-KR" sz="1050" dirty="0">
                    <a:solidFill>
                      <a:srgbClr val="FF0000"/>
                    </a:solidFill>
                    <a:latin typeface="HY헤드라인M" pitchFamily="18" charset="-127"/>
                    <a:ea typeface="HY헤드라인M" pitchFamily="18" charset="-127"/>
                  </a:rPr>
                  <a:t>CPU </a:t>
                </a:r>
                <a:r>
                  <a:rPr lang="ko-KR" altLang="en-US" sz="1050" dirty="0">
                    <a:solidFill>
                      <a:srgbClr val="FF0000"/>
                    </a:solidFill>
                    <a:latin typeface="HY헤드라인M" pitchFamily="18" charset="-127"/>
                    <a:ea typeface="HY헤드라인M" pitchFamily="18" charset="-127"/>
                  </a:rPr>
                  <a:t>보드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189552" y="4439172"/>
                <a:ext cx="422273" cy="2539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ko-KR" sz="1050" dirty="0">
                    <a:solidFill>
                      <a:srgbClr val="FF0000"/>
                    </a:solidFill>
                    <a:latin typeface="HY헤드라인M" pitchFamily="18" charset="-127"/>
                    <a:ea typeface="HY헤드라인M" pitchFamily="18" charset="-127"/>
                  </a:rPr>
                  <a:t>CTU</a:t>
                </a:r>
                <a:endParaRPr lang="ko-KR" altLang="en-US" sz="1050" dirty="0"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927615" y="4651878"/>
                <a:ext cx="996946" cy="2539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ko-KR" sz="1050" dirty="0">
                    <a:solidFill>
                      <a:srgbClr val="FF0000"/>
                    </a:solidFill>
                    <a:latin typeface="HY헤드라인M" pitchFamily="18" charset="-127"/>
                    <a:ea typeface="HY헤드라인M" pitchFamily="18" charset="-127"/>
                  </a:rPr>
                  <a:t>CTU terminal</a:t>
                </a:r>
                <a:endParaRPr lang="ko-KR" altLang="en-US" sz="1050" dirty="0"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677155" y="3191509"/>
                <a:ext cx="941385" cy="2539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ko-KR" sz="1050" dirty="0">
                    <a:solidFill>
                      <a:srgbClr val="FF0000"/>
                    </a:solidFill>
                    <a:latin typeface="HY헤드라인M" pitchFamily="18" charset="-127"/>
                    <a:ea typeface="HY헤드라인M" pitchFamily="18" charset="-127"/>
                  </a:rPr>
                  <a:t>RFM Module</a:t>
                </a:r>
                <a:endParaRPr lang="ko-KR" altLang="en-US" sz="1050" dirty="0"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691443" y="3645493"/>
                <a:ext cx="1269995" cy="2539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ko-KR" sz="1050" dirty="0">
                    <a:solidFill>
                      <a:srgbClr val="FF0000"/>
                    </a:solidFill>
                    <a:latin typeface="HY헤드라인M" pitchFamily="18" charset="-127"/>
                    <a:ea typeface="HY헤드라인M" pitchFamily="18" charset="-127"/>
                  </a:rPr>
                  <a:t>Interlock Module</a:t>
                </a:r>
                <a:endParaRPr lang="ko-KR" altLang="en-US" sz="1050" dirty="0"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cxnSp>
            <p:nvCxnSpPr>
              <p:cNvPr id="37" name="직선 화살표 연결선 109"/>
              <p:cNvCxnSpPr>
                <a:cxnSpLocks noChangeShapeType="1"/>
                <a:stCxn id="32" idx="3"/>
              </p:cNvCxnSpPr>
              <p:nvPr/>
            </p:nvCxnSpPr>
            <p:spPr bwMode="auto">
              <a:xfrm flipV="1">
                <a:off x="5718230" y="3925019"/>
                <a:ext cx="432404" cy="92532"/>
              </a:xfrm>
              <a:prstGeom prst="straightConnector1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38" name="직선 화살표 연결선 112"/>
              <p:cNvCxnSpPr>
                <a:cxnSpLocks noChangeShapeType="1"/>
                <a:stCxn id="33" idx="3"/>
              </p:cNvCxnSpPr>
              <p:nvPr/>
            </p:nvCxnSpPr>
            <p:spPr bwMode="auto">
              <a:xfrm flipV="1">
                <a:off x="5612023" y="4201064"/>
                <a:ext cx="547237" cy="365696"/>
              </a:xfrm>
              <a:prstGeom prst="straightConnector1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39" name="직선 화살표 연결선 115"/>
              <p:cNvCxnSpPr>
                <a:cxnSpLocks noChangeShapeType="1"/>
              </p:cNvCxnSpPr>
              <p:nvPr/>
            </p:nvCxnSpPr>
            <p:spPr bwMode="auto">
              <a:xfrm flipV="1">
                <a:off x="5796951" y="4390845"/>
                <a:ext cx="405441" cy="336431"/>
              </a:xfrm>
              <a:prstGeom prst="straightConnector1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 type="stealth" w="lg" len="lg"/>
              </a:ln>
            </p:spPr>
          </p:cxnSp>
          <p:sp>
            <p:nvSpPr>
              <p:cNvPr id="40" name="TextBox 39"/>
              <p:cNvSpPr txBox="1"/>
              <p:nvPr/>
            </p:nvSpPr>
            <p:spPr>
              <a:xfrm>
                <a:off x="7800980" y="4031222"/>
                <a:ext cx="1343020" cy="2539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ko-KR" sz="1050" dirty="0">
                    <a:solidFill>
                      <a:srgbClr val="FF0000"/>
                    </a:solidFill>
                    <a:latin typeface="HY헤드라인M" pitchFamily="18" charset="-127"/>
                    <a:ea typeface="HY헤드라인M" pitchFamily="18" charset="-127"/>
                  </a:rPr>
                  <a:t>Optical Distributer</a:t>
                </a:r>
                <a:endParaRPr lang="ko-KR" altLang="en-US" sz="1050" dirty="0"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cxnSp>
            <p:nvCxnSpPr>
              <p:cNvPr id="41" name="직선 화살표 연결선 119"/>
              <p:cNvCxnSpPr>
                <a:cxnSpLocks noChangeShapeType="1"/>
                <a:stCxn id="35" idx="1"/>
              </p:cNvCxnSpPr>
              <p:nvPr/>
            </p:nvCxnSpPr>
            <p:spPr bwMode="auto">
              <a:xfrm rot="10800000" flipV="1">
                <a:off x="6357669" y="3318792"/>
                <a:ext cx="1319739" cy="537217"/>
              </a:xfrm>
              <a:prstGeom prst="straightConnector1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42" name="직선 화살표 연결선 122"/>
              <p:cNvCxnSpPr>
                <a:cxnSpLocks noChangeShapeType="1"/>
                <a:stCxn id="36" idx="1"/>
              </p:cNvCxnSpPr>
              <p:nvPr/>
            </p:nvCxnSpPr>
            <p:spPr bwMode="auto">
              <a:xfrm rot="10800000" flipV="1">
                <a:off x="6392177" y="3773108"/>
                <a:ext cx="1299613" cy="220922"/>
              </a:xfrm>
              <a:prstGeom prst="straightConnector1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43" name="직선 화살표 연결선 125"/>
              <p:cNvCxnSpPr>
                <a:cxnSpLocks noChangeShapeType="1"/>
                <a:stCxn id="40" idx="1"/>
              </p:cNvCxnSpPr>
              <p:nvPr/>
            </p:nvCxnSpPr>
            <p:spPr bwMode="auto">
              <a:xfrm rot="10800000" flipV="1">
                <a:off x="7237562" y="4158421"/>
                <a:ext cx="562800" cy="146160"/>
              </a:xfrm>
              <a:prstGeom prst="straightConnector1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44" name="직선 화살표 연결선 129"/>
              <p:cNvCxnSpPr>
                <a:cxnSpLocks noChangeShapeType="1"/>
                <a:stCxn id="45" idx="1"/>
              </p:cNvCxnSpPr>
              <p:nvPr/>
            </p:nvCxnSpPr>
            <p:spPr bwMode="auto">
              <a:xfrm rot="10800000">
                <a:off x="7200185" y="4940062"/>
                <a:ext cx="629623" cy="285367"/>
              </a:xfrm>
              <a:prstGeom prst="straightConnector1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 type="stealth" w="lg" len="lg"/>
              </a:ln>
            </p:spPr>
          </p:cxnSp>
          <p:sp>
            <p:nvSpPr>
              <p:cNvPr id="45" name="TextBox 44"/>
              <p:cNvSpPr txBox="1"/>
              <p:nvPr/>
            </p:nvSpPr>
            <p:spPr>
              <a:xfrm>
                <a:off x="7829555" y="5016970"/>
                <a:ext cx="1142996" cy="41588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ko-KR" sz="1050" dirty="0">
                    <a:solidFill>
                      <a:srgbClr val="FF0000"/>
                    </a:solidFill>
                    <a:latin typeface="HY헤드라인M" pitchFamily="18" charset="-127"/>
                    <a:ea typeface="HY헤드라인M" pitchFamily="18" charset="-127"/>
                  </a:rPr>
                  <a:t>Migration Host</a:t>
                </a:r>
              </a:p>
              <a:p>
                <a:pPr>
                  <a:defRPr/>
                </a:pPr>
                <a:r>
                  <a:rPr lang="en-US" altLang="ko-KR" sz="1050" dirty="0">
                    <a:solidFill>
                      <a:srgbClr val="FF0000"/>
                    </a:solidFill>
                    <a:latin typeface="HY헤드라인M" pitchFamily="18" charset="-127"/>
                    <a:ea typeface="HY헤드라인M" pitchFamily="18" charset="-127"/>
                  </a:rPr>
                  <a:t>/ Console Host</a:t>
                </a:r>
                <a:endParaRPr lang="ko-KR" altLang="en-US" sz="1050" dirty="0"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sp>
        <p:nvSpPr>
          <p:cNvPr id="51" name="제목 1"/>
          <p:cNvSpPr txBox="1">
            <a:spLocks/>
          </p:cNvSpPr>
          <p:nvPr/>
        </p:nvSpPr>
        <p:spPr>
          <a:xfrm>
            <a:off x="0" y="142875"/>
            <a:ext cx="9144000" cy="66675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Tahoma" pitchFamily="34" charset="0"/>
              </a:rPr>
              <a:t>  Central Controller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Tahoma" pitchFamily="34" charset="0"/>
            </a:endParaRPr>
          </a:p>
        </p:txBody>
      </p:sp>
      <p:sp>
        <p:nvSpPr>
          <p:cNvPr id="52" name="슬라이드 번호 개체 틀 5"/>
          <p:cNvSpPr txBox="1">
            <a:spLocks/>
          </p:cNvSpPr>
          <p:nvPr/>
        </p:nvSpPr>
        <p:spPr bwMode="auto">
          <a:xfrm>
            <a:off x="8706779" y="6563646"/>
            <a:ext cx="428628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>
              <a:defRPr/>
            </a:pPr>
            <a:fld id="{15690451-2334-477D-8EB6-1E165FFB2FCB}" type="slidenum">
              <a:rPr lang="ko-KR" alt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pPr algn="ctr">
                <a:defRPr/>
              </a:pPr>
              <a:t>9</a:t>
            </a:fld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3" name="모서리가 둥근 직사각형 52"/>
          <p:cNvSpPr/>
          <p:nvPr/>
        </p:nvSpPr>
        <p:spPr>
          <a:xfrm>
            <a:off x="357158" y="1071546"/>
            <a:ext cx="8501122" cy="571504"/>
          </a:xfrm>
          <a:prstGeom prst="round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bIns="216000" rtlCol="0" anchor="ctr"/>
          <a:lstStyle/>
          <a:p>
            <a:pPr algn="l" defTabSz="914400" latinLnBrk="0">
              <a:lnSpc>
                <a:spcPts val="1500"/>
              </a:lnSpc>
              <a:buSzPct val="90000"/>
            </a:pPr>
            <a:endParaRPr lang="en-US" altLang="ko-KR" sz="1600" kern="0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l"/>
            </a:pPr>
            <a:r>
              <a:rPr lang="en-US" altLang="ko-K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Functions : </a:t>
            </a:r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Supervision of plant operation, control of operation sequence, </a:t>
            </a:r>
          </a:p>
          <a:p>
            <a:r>
              <a:rPr lang="en-US" altLang="ko-K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interlock interface</a:t>
            </a:r>
            <a:endParaRPr lang="ko-KR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실행 단추: 뒤로 또는 이전 53">
            <a:hlinkClick r:id="rId8" action="ppaction://hlinksldjump" highlightClick="1"/>
          </p:cNvPr>
          <p:cNvSpPr/>
          <p:nvPr/>
        </p:nvSpPr>
        <p:spPr>
          <a:xfrm>
            <a:off x="8858280" y="6357958"/>
            <a:ext cx="142876" cy="14287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chemeClr val="bg1"/>
        </a:solidFill>
        <a:ln w="12700">
          <a:solidFill>
            <a:schemeClr val="bg1"/>
          </a:solidFill>
          <a:headEnd/>
          <a:tailEnd/>
        </a:ln>
        <a:effectLst/>
      </a:spPr>
      <a:bodyPr wrap="square" lIns="0" tIns="0" rIns="0" bIns="0" rtlCol="0" anchor="ctr">
        <a:spAutoFit/>
      </a:bodyPr>
      <a:lstStyle>
        <a:defPPr>
          <a:buFontTx/>
          <a:buNone/>
          <a:defRPr sz="1400" b="1" dirty="0" smtClean="0">
            <a:solidFill>
              <a:schemeClr val="tx1"/>
            </a:solidFill>
            <a:latin typeface="Arial" pitchFamily="34" charset="0"/>
            <a:ea typeface="맑은 고딕" pitchFamily="50" charset="-127"/>
            <a:cs typeface="Arial" pitchFamily="34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txDef>
  </a:objectDefaults>
  <a:extraClrSchemeLst/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10276</TotalTime>
  <Words>2670</Words>
  <Application>Microsoft Office PowerPoint</Application>
  <PresentationFormat>화면 슬라이드 쇼(4:3)</PresentationFormat>
  <Paragraphs>875</Paragraphs>
  <Slides>31</Slides>
  <Notes>13</Notes>
  <HiddenSlides>0</HiddenSlides>
  <MMClips>0</MMClips>
  <ScaleCrop>false</ScaleCrop>
  <HeadingPairs>
    <vt:vector size="6" baseType="variant">
      <vt:variant>
        <vt:lpstr>테마</vt:lpstr>
      </vt:variant>
      <vt:variant>
        <vt:i4>2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31</vt:i4>
      </vt:variant>
    </vt:vector>
  </HeadingPairs>
  <TitlesOfParts>
    <vt:vector size="35" baseType="lpstr">
      <vt:lpstr>디자인 사용자 지정</vt:lpstr>
      <vt:lpstr>2_Office 테마</vt:lpstr>
      <vt:lpstr>비트맵 이미지</vt:lpstr>
      <vt:lpstr>Visio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   Operation mode of KSTAR</vt:lpstr>
      <vt:lpstr>슬라이드 14</vt:lpstr>
      <vt:lpstr>슬라이드 15</vt:lpstr>
      <vt:lpstr>슬라이드 16</vt:lpstr>
      <vt:lpstr>슬라이드 17</vt:lpstr>
      <vt:lpstr>   PF MPS Local control system</vt:lpstr>
      <vt:lpstr>슬라이드 19</vt:lpstr>
      <vt:lpstr>슬라이드 20</vt:lpstr>
      <vt:lpstr>슬라이드 21</vt:lpstr>
      <vt:lpstr>슬라이드 22</vt:lpstr>
      <vt:lpstr>   Data management System</vt:lpstr>
      <vt:lpstr>슬라이드 24</vt:lpstr>
      <vt:lpstr>   Data Visualization and Utilities</vt:lpstr>
      <vt:lpstr>슬라이드 26</vt:lpstr>
      <vt:lpstr>   Machine Interlock System</vt:lpstr>
      <vt:lpstr>   Interlock Action when quench detected</vt:lpstr>
      <vt:lpstr>슬라이드 29</vt:lpstr>
      <vt:lpstr>슬라이드 30</vt:lpstr>
      <vt:lpstr>슬라이드 31</vt:lpstr>
    </vt:vector>
  </TitlesOfParts>
  <Company>BlackEdition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Windows XP</dc:creator>
  <cp:lastModifiedBy>Mikyung Park</cp:lastModifiedBy>
  <cp:revision>537</cp:revision>
  <dcterms:created xsi:type="dcterms:W3CDTF">2009-02-25T03:46:37Z</dcterms:created>
  <dcterms:modified xsi:type="dcterms:W3CDTF">2009-07-26T23:39:12Z</dcterms:modified>
</cp:coreProperties>
</file>