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5"/>
  </p:sldMasterIdLst>
  <p:notesMasterIdLst>
    <p:notesMasterId r:id="rId15"/>
  </p:notesMasterIdLst>
  <p:handoutMasterIdLst>
    <p:handoutMasterId r:id="rId16"/>
  </p:handoutMasterIdLst>
  <p:sldIdLst>
    <p:sldId id="1657" r:id="rId6"/>
    <p:sldId id="1658" r:id="rId7"/>
    <p:sldId id="1659" r:id="rId8"/>
    <p:sldId id="1660" r:id="rId9"/>
    <p:sldId id="1661" r:id="rId10"/>
    <p:sldId id="1666" r:id="rId11"/>
    <p:sldId id="1662" r:id="rId12"/>
    <p:sldId id="1665" r:id="rId13"/>
    <p:sldId id="1664" r:id="rId14"/>
  </p:sldIdLst>
  <p:sldSz cx="9144000" cy="6858000" type="screen4x3"/>
  <p:notesSz cx="6950075" cy="9236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8000"/>
    <a:srgbClr val="FF5050"/>
    <a:srgbClr val="DB8CFF"/>
    <a:srgbClr val="CCECFF"/>
    <a:srgbClr val="D8FF6B"/>
    <a:srgbClr val="FF8093"/>
    <a:srgbClr val="CCFFCC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75" autoAdjust="0"/>
    <p:restoredTop sz="99499" autoAdjust="0"/>
  </p:normalViewPr>
  <p:slideViewPr>
    <p:cSldViewPr snapToGrid="0">
      <p:cViewPr varScale="1">
        <p:scale>
          <a:sx n="92" d="100"/>
          <a:sy n="92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814" y="-114"/>
      </p:cViewPr>
      <p:guideLst>
        <p:guide orient="horz" pos="2910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11687" cy="3457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87850"/>
            <a:ext cx="5108575" cy="416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77" tIns="45526" rIns="92677" bIns="45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1079" tIns="44741" rIns="91079" bIns="44741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88720"/>
            <a:ext cx="8629650" cy="49739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43275" y="6410325"/>
            <a:ext cx="4019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Enhanced Directory</a:t>
            </a:r>
            <a:r>
              <a:rPr lang="en-US" sz="1200" baseline="0" dirty="0" smtClean="0">
                <a:latin typeface="+mn-lt"/>
              </a:rPr>
              <a:t> Service</a:t>
            </a:r>
            <a:r>
              <a:rPr lang="en-US" sz="1200" dirty="0" smtClean="0">
                <a:latin typeface="+mn-lt"/>
              </a:rPr>
              <a:t> – THP036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450" y="1436688"/>
            <a:ext cx="4238625" cy="229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9475" y="1436688"/>
            <a:ext cx="4238625" cy="229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98450" y="3879850"/>
            <a:ext cx="8629650" cy="229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8629650" cy="229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450" y="3879850"/>
            <a:ext cx="8629650" cy="229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130" y="1188720"/>
            <a:ext cx="8629650" cy="49739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69413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457200" eaLnBrk="0" hangingPunct="0">
              <a:lnSpc>
                <a:spcPct val="110000"/>
              </a:lnSpc>
              <a:spcBef>
                <a:spcPct val="50000"/>
              </a:spcBef>
              <a:buClr>
                <a:schemeClr val="folHlink"/>
              </a:buClr>
              <a:buSzPct val="135000"/>
              <a:tabLst>
                <a:tab pos="2286000" algn="l"/>
              </a:tabLst>
            </a:pPr>
            <a:endParaRPr lang="en-US" sz="1800">
              <a:latin typeface="Arial Narrow" pitchFamily="34" charset="0"/>
            </a:endParaRPr>
          </a:p>
        </p:txBody>
      </p:sp>
      <p:sp>
        <p:nvSpPr>
          <p:cNvPr id="1169414" name="Text Box 6"/>
          <p:cNvSpPr txBox="1">
            <a:spLocks noChangeArrowheads="1"/>
          </p:cNvSpPr>
          <p:nvPr/>
        </p:nvSpPr>
        <p:spPr bwMode="auto">
          <a:xfrm>
            <a:off x="3637280" y="6449061"/>
            <a:ext cx="3677920" cy="2462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751840"/>
            <a:ext cx="9144000" cy="158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 descr="DOE_SC Horizontal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340407"/>
            <a:ext cx="2987040" cy="517591"/>
          </a:xfrm>
          <a:prstGeom prst="rect">
            <a:avLst/>
          </a:prstGeom>
        </p:spPr>
      </p:pic>
      <p:pic>
        <p:nvPicPr>
          <p:cNvPr id="25" name="Picture 9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96724" y="6304256"/>
            <a:ext cx="1323849" cy="484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" name="Text Box 92"/>
          <p:cNvSpPr txBox="1">
            <a:spLocks noChangeArrowheads="1"/>
          </p:cNvSpPr>
          <p:nvPr/>
        </p:nvSpPr>
        <p:spPr bwMode="auto">
          <a:xfrm>
            <a:off x="7781238" y="6629400"/>
            <a:ext cx="1362762" cy="186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>
            <a:spAutoFit/>
          </a:bodyPr>
          <a:lstStyle/>
          <a:p>
            <a:pPr algn="ctr">
              <a:spcBef>
                <a:spcPts val="1438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" b="1" i="1" dirty="0">
                <a:solidFill>
                  <a:srgbClr val="000000"/>
                </a:solidFill>
                <a:latin typeface="+mj-lt"/>
                <a:ea typeface="Osaka" charset="0"/>
                <a:cs typeface="Osaka" charset="0"/>
              </a:rPr>
              <a:t>BROOKHAVEN SCIENCE ASSOCIATES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3" r:id="rId5"/>
    <p:sldLayoutId id="2147485234" r:id="rId6"/>
    <p:sldLayoutId id="2147485236" r:id="rId7"/>
  </p:sldLayoutIdLst>
  <p:transition/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0000"/>
        </a:buClr>
        <a:buSzPct val="12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960438"/>
          </a:xfrm>
        </p:spPr>
        <p:txBody>
          <a:bodyPr lIns="0" rIns="0"/>
          <a:lstStyle/>
          <a:p>
            <a:pPr defTabSz="457200">
              <a:tabLst>
                <a:tab pos="2286000" algn="l"/>
              </a:tabLst>
            </a:pPr>
            <a:r>
              <a:rPr lang="en-US" sz="3600" dirty="0" smtClean="0"/>
              <a:t>Enhanced Directory Service</a:t>
            </a:r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1190625"/>
            <a:ext cx="7373938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30313" y="5465763"/>
            <a:ext cx="6673850" cy="1012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457200">
              <a:tabLst>
                <a:tab pos="2286000" algn="l"/>
              </a:tabLst>
            </a:pPr>
            <a:r>
              <a:rPr lang="en-US" sz="2000" b="1" dirty="0" smtClean="0"/>
              <a:t>Ralph Lange</a:t>
            </a:r>
            <a:endParaRPr lang="en-US" sz="2000" b="1" dirty="0"/>
          </a:p>
          <a:p>
            <a:pPr algn="ctr" defTabSz="457200">
              <a:tabLst>
                <a:tab pos="2286000" algn="l"/>
              </a:tabLst>
            </a:pPr>
            <a:r>
              <a:rPr lang="en-US" sz="2000" b="1" dirty="0" smtClean="0"/>
              <a:t>EPICS Collaboration Meeting</a:t>
            </a:r>
            <a:endParaRPr lang="en-US" sz="2000" b="1" dirty="0"/>
          </a:p>
          <a:p>
            <a:pPr algn="ctr" defTabSz="457200">
              <a:tabLst>
                <a:tab pos="2286000" algn="l"/>
              </a:tabLst>
            </a:pPr>
            <a:r>
              <a:rPr lang="en-US" sz="2000" b="1" dirty="0" smtClean="0"/>
              <a:t>October 11, </a:t>
            </a:r>
            <a:r>
              <a:rPr lang="en-US" sz="2000" b="1" dirty="0"/>
              <a:t>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Flat Channel Name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88720"/>
            <a:ext cx="8629650" cy="4947284"/>
          </a:xfrm>
        </p:spPr>
        <p:txBody>
          <a:bodyPr/>
          <a:lstStyle/>
          <a:p>
            <a:r>
              <a:rPr lang="en-US" dirty="0" smtClean="0"/>
              <a:t>All Channel Access clients need to know all channel names beforehand</a:t>
            </a:r>
          </a:p>
          <a:p>
            <a:endParaRPr lang="en-US" i="1" dirty="0" smtClean="0"/>
          </a:p>
          <a:p>
            <a:r>
              <a:rPr lang="en-US" dirty="0" smtClean="0"/>
              <a:t>High Level Apps either need a full configuration or a framework-supplied directory</a:t>
            </a:r>
          </a:p>
          <a:p>
            <a:endParaRPr lang="en-US" dirty="0" smtClean="0"/>
          </a:p>
          <a:p>
            <a:r>
              <a:rPr lang="en-US" dirty="0" smtClean="0"/>
              <a:t>Portable generic applications are restricted to simple tasks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</a:t>
            </a:r>
            <a:r>
              <a:rPr lang="en-US" dirty="0" err="1" smtClean="0"/>
              <a:t>ChannelFinder</a:t>
            </a:r>
            <a:r>
              <a:rPr lang="en-US" dirty="0" smtClean="0"/>
              <a:t> Directory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90624"/>
            <a:ext cx="8629650" cy="4966335"/>
          </a:xfrm>
        </p:spPr>
        <p:txBody>
          <a:bodyPr/>
          <a:lstStyle/>
          <a:p>
            <a:r>
              <a:rPr lang="en-US" dirty="0" smtClean="0"/>
              <a:t>Some background database</a:t>
            </a:r>
          </a:p>
          <a:p>
            <a:pPr lvl="1"/>
            <a:r>
              <a:rPr lang="en-US" dirty="0" smtClean="0"/>
              <a:t>Contains </a:t>
            </a:r>
            <a:r>
              <a:rPr lang="en-US" i="1" dirty="0" smtClean="0"/>
              <a:t>Channel Names </a:t>
            </a:r>
            <a:r>
              <a:rPr lang="en-US" dirty="0" smtClean="0"/>
              <a:t>and their</a:t>
            </a:r>
            <a:br>
              <a:rPr lang="en-US" dirty="0" smtClean="0"/>
            </a:br>
            <a:r>
              <a:rPr lang="en-US" i="1" dirty="0" smtClean="0"/>
              <a:t>Properties</a:t>
            </a:r>
            <a:r>
              <a:rPr lang="en-US" dirty="0" smtClean="0"/>
              <a:t> (list of Name/Value pairs)</a:t>
            </a:r>
          </a:p>
          <a:p>
            <a:pPr lvl="1"/>
            <a:r>
              <a:rPr lang="en-US" dirty="0" smtClean="0"/>
              <a:t>May dump/load contents for persistence</a:t>
            </a:r>
          </a:p>
          <a:p>
            <a:r>
              <a:rPr lang="en-US" dirty="0" smtClean="0"/>
              <a:t>Web Service</a:t>
            </a:r>
          </a:p>
          <a:p>
            <a:pPr lvl="1"/>
            <a:r>
              <a:rPr lang="en-US" dirty="0" smtClean="0"/>
              <a:t>Matches property values and</a:t>
            </a:r>
            <a:br>
              <a:rPr lang="en-US" dirty="0" smtClean="0"/>
            </a:br>
            <a:r>
              <a:rPr lang="en-US" dirty="0" smtClean="0"/>
              <a:t>returns a list of channels on GET</a:t>
            </a:r>
          </a:p>
          <a:p>
            <a:pPr lvl="1"/>
            <a:r>
              <a:rPr lang="en-US" dirty="0" smtClean="0"/>
              <a:t>Creates/Updates entries on PUT/POST</a:t>
            </a:r>
          </a:p>
          <a:p>
            <a:pPr lvl="1"/>
            <a:r>
              <a:rPr lang="en-US" dirty="0" smtClean="0"/>
              <a:t>Data format: XML or JSON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sco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855" y="914400"/>
            <a:ext cx="2546636" cy="221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the </a:t>
            </a:r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IRMIS or other RDB systems</a:t>
            </a:r>
          </a:p>
          <a:p>
            <a:pPr lvl="1">
              <a:buNone/>
            </a:pPr>
            <a:r>
              <a:rPr lang="en-US" dirty="0" smtClean="0"/>
              <a:t>Geographical, hierarchical, engineering,</a:t>
            </a:r>
            <a:br>
              <a:rPr lang="en-US" dirty="0" smtClean="0"/>
            </a:br>
            <a:r>
              <a:rPr lang="en-US" dirty="0" smtClean="0"/>
              <a:t>physics data</a:t>
            </a:r>
          </a:p>
          <a:p>
            <a:endParaRPr lang="en-US" dirty="0" smtClean="0"/>
          </a:p>
          <a:p>
            <a:r>
              <a:rPr lang="en-US" dirty="0" smtClean="0"/>
              <a:t>DB file parser (PV names, attributes)</a:t>
            </a:r>
          </a:p>
          <a:p>
            <a:pPr lvl="1">
              <a:buNone/>
            </a:pPr>
            <a:r>
              <a:rPr lang="en-US" dirty="0" smtClean="0"/>
              <a:t>If you have a good naming convention</a:t>
            </a:r>
          </a:p>
          <a:p>
            <a:endParaRPr lang="en-US" dirty="0" smtClean="0"/>
          </a:p>
          <a:p>
            <a:r>
              <a:rPr lang="en-US" dirty="0" smtClean="0"/>
              <a:t>Control room applications</a:t>
            </a:r>
          </a:p>
          <a:p>
            <a:pPr lvl="1">
              <a:buNone/>
            </a:pPr>
            <a:r>
              <a:rPr lang="en-US" dirty="0" smtClean="0"/>
              <a:t>”Joe’s favorite channels”</a:t>
            </a:r>
            <a:endParaRPr lang="en-US" dirty="0"/>
          </a:p>
        </p:txBody>
      </p:sp>
      <p:pic>
        <p:nvPicPr>
          <p:cNvPr id="1027" name="Picture 3" descr="Nomenclature Standard March032008"/>
          <p:cNvPicPr>
            <a:picLocks noChangeAspect="1" noChangeArrowheads="1"/>
          </p:cNvPicPr>
          <p:nvPr/>
        </p:nvPicPr>
        <p:blipFill>
          <a:blip r:embed="rId3" cstate="print"/>
          <a:srcRect l="4000" t="25333" r="7000" b="49333"/>
          <a:stretch>
            <a:fillRect/>
          </a:stretch>
        </p:blipFill>
        <p:spPr bwMode="auto">
          <a:xfrm>
            <a:off x="6211025" y="3673467"/>
            <a:ext cx="2636433" cy="56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the Directory</a:t>
            </a:r>
            <a:endParaRPr lang="en-US" dirty="0"/>
          </a:p>
        </p:txBody>
      </p:sp>
      <p:sp>
        <p:nvSpPr>
          <p:cNvPr id="136" name="Content Placeholder 2"/>
          <p:cNvSpPr>
            <a:spLocks noGrp="1"/>
          </p:cNvSpPr>
          <p:nvPr>
            <p:ph idx="1"/>
          </p:nvPr>
        </p:nvSpPr>
        <p:spPr>
          <a:xfrm>
            <a:off x="274320" y="1188721"/>
            <a:ext cx="8629650" cy="5975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Client connects in three steps: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67375" y="1860214"/>
            <a:ext cx="6760888" cy="3636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Osaka"/>
              </a:rPr>
              <a:t>Query Directory Service</a:t>
            </a:r>
          </a:p>
          <a:p>
            <a:pPr marL="690563" marR="0" lvl="1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Osaka"/>
              </a:rPr>
              <a:t> Specify expressions for property match</a:t>
            </a:r>
          </a:p>
          <a:p>
            <a:pPr marL="690563" marR="0" lvl="1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Osaka"/>
              </a:rPr>
              <a:t> Get list of channels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Osaka"/>
              </a:rPr>
              <a:t>Query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Osaka"/>
              </a:rPr>
              <a:t>Nameserver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Osaka"/>
            </a:endParaRPr>
          </a:p>
          <a:p>
            <a:pPr marL="690563" marR="0" lvl="1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Osaka"/>
              </a:rPr>
              <a:t> Specify list of channels</a:t>
            </a:r>
          </a:p>
          <a:p>
            <a:pPr marL="690563" marR="0" lvl="1" indent="-2333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Osaka"/>
              </a:rPr>
              <a:t> Get channels’ IOCs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Osaka"/>
              </a:rPr>
              <a:t>Connect and subscribe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Osak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88721"/>
            <a:ext cx="4050030" cy="582930"/>
          </a:xfrm>
        </p:spPr>
        <p:txBody>
          <a:bodyPr/>
          <a:lstStyle/>
          <a:p>
            <a:r>
              <a:rPr lang="en-US" dirty="0" smtClean="0"/>
              <a:t>Waterfall Plots</a:t>
            </a:r>
            <a:endParaRPr lang="en-US" dirty="0"/>
          </a:p>
        </p:txBody>
      </p:sp>
      <p:pic>
        <p:nvPicPr>
          <p:cNvPr id="1026" name="Picture 2" descr="fig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6" y="1782891"/>
            <a:ext cx="3095624" cy="250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75786" y="1188720"/>
            <a:ext cx="3754755" cy="2468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Osaka"/>
              </a:rPr>
              <a:t>Scripts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Osaka"/>
              </a:rPr>
              <a:t>Generic applications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  <a:ea typeface="+mn-ea"/>
                <a:cs typeface="Osaka"/>
              </a:rPr>
              <a:t>Table-style panels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Osaka"/>
              </a:rPr>
              <a:t>Archive clients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Osaka"/>
            </a:endParaRPr>
          </a:p>
        </p:txBody>
      </p:sp>
      <p:pic>
        <p:nvPicPr>
          <p:cNvPr id="6" name="Picture 5" descr="783_Waterfall_Pl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59" y="2787919"/>
            <a:ext cx="3170959" cy="2023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ChannelFinder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PoP</a:t>
            </a:r>
            <a:r>
              <a:rPr lang="en-US" dirty="0" smtClean="0"/>
              <a:t> implementation</a:t>
            </a:r>
          </a:p>
          <a:p>
            <a:pPr lvl="1"/>
            <a:r>
              <a:rPr lang="en-US" dirty="0" smtClean="0"/>
              <a:t>Based on Java/</a:t>
            </a:r>
            <a:r>
              <a:rPr lang="en-US" dirty="0" err="1" smtClean="0"/>
              <a:t>Netbeans</a:t>
            </a:r>
            <a:r>
              <a:rPr lang="en-US" dirty="0" smtClean="0"/>
              <a:t>/JAXB/Glassfish/</a:t>
            </a:r>
            <a:r>
              <a:rPr lang="en-US" dirty="0" err="1" smtClean="0"/>
              <a:t>MySQL</a:t>
            </a:r>
            <a:endParaRPr lang="en-US" dirty="0" smtClean="0"/>
          </a:p>
          <a:p>
            <a:pPr lvl="1"/>
            <a:r>
              <a:rPr lang="en-US" dirty="0" smtClean="0"/>
              <a:t>Test database contains 150k channels w/ 7 properties each</a:t>
            </a:r>
          </a:p>
          <a:p>
            <a:pPr lvl="1"/>
            <a:r>
              <a:rPr lang="en-US" dirty="0" smtClean="0"/>
              <a:t>Getting 2k channels w/ properties in ~0.1 sec</a:t>
            </a:r>
          </a:p>
          <a:p>
            <a:pPr lvl="1"/>
            <a:r>
              <a:rPr lang="en-US" dirty="0" smtClean="0"/>
              <a:t>JPA classes </a:t>
            </a:r>
            <a:r>
              <a:rPr lang="en-US" dirty="0" smtClean="0"/>
              <a:t>create </a:t>
            </a:r>
            <a:r>
              <a:rPr lang="en-US" dirty="0" smtClean="0"/>
              <a:t>inefficient SQL </a:t>
            </a:r>
            <a:r>
              <a:rPr lang="en-US" dirty="0" smtClean="0"/>
              <a:t>for matching requests, will switch to JDBC or use in-memory 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Nameserver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Develop the </a:t>
            </a:r>
            <a:r>
              <a:rPr lang="en-US" dirty="0" err="1" smtClean="0"/>
              <a:t>JLab</a:t>
            </a:r>
            <a:r>
              <a:rPr lang="en-US" dirty="0" smtClean="0"/>
              <a:t> (now APS) </a:t>
            </a:r>
            <a:r>
              <a:rPr lang="en-US" dirty="0" err="1" smtClean="0"/>
              <a:t>nameserver</a:t>
            </a:r>
            <a:r>
              <a:rPr lang="en-US" dirty="0" smtClean="0"/>
              <a:t> to </a:t>
            </a:r>
          </a:p>
          <a:p>
            <a:pPr lvl="1"/>
            <a:r>
              <a:rPr lang="en-US" dirty="0" smtClean="0"/>
              <a:t>Use a fast distributed network cache database (</a:t>
            </a:r>
            <a:r>
              <a:rPr lang="en-US" dirty="0" err="1" smtClean="0"/>
              <a:t>memcached</a:t>
            </a:r>
            <a:r>
              <a:rPr lang="en-US" dirty="0" smtClean="0"/>
              <a:t>) for persistence and redundancy</a:t>
            </a:r>
          </a:p>
          <a:p>
            <a:pPr lvl="1"/>
            <a:r>
              <a:rPr lang="en-US" dirty="0" smtClean="0"/>
              <a:t>Do block requests to the database (i.e. not use PCAS)</a:t>
            </a:r>
          </a:p>
          <a:p>
            <a:pPr lvl="1"/>
            <a:r>
              <a:rPr lang="en-US" dirty="0" smtClean="0"/>
              <a:t>Require minimal configuration</a:t>
            </a:r>
          </a:p>
          <a:p>
            <a:pPr lvl="1"/>
            <a:r>
              <a:rPr lang="en-US" dirty="0" smtClean="0"/>
              <a:t>Separate IOC shutdown detection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 and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in design phase</a:t>
            </a:r>
          </a:p>
          <a:p>
            <a:endParaRPr lang="en-US" dirty="0" smtClean="0"/>
          </a:p>
          <a:p>
            <a:r>
              <a:rPr lang="en-US" dirty="0" smtClean="0"/>
              <a:t>Work by Gabriele </a:t>
            </a:r>
            <a:r>
              <a:rPr lang="en-US" dirty="0" err="1" smtClean="0"/>
              <a:t>Carcassi</a:t>
            </a:r>
            <a:r>
              <a:rPr lang="en-US" dirty="0" smtClean="0"/>
              <a:t>, Don </a:t>
            </a:r>
            <a:r>
              <a:rPr lang="en-US" dirty="0" err="1" smtClean="0"/>
              <a:t>Dohan</a:t>
            </a:r>
            <a:r>
              <a:rPr lang="en-US" dirty="0" smtClean="0"/>
              <a:t> (IRMIS), Ralph Lange (Web Service), </a:t>
            </a:r>
            <a:r>
              <a:rPr lang="en-US" dirty="0" err="1" smtClean="0"/>
              <a:t>Kunal</a:t>
            </a:r>
            <a:r>
              <a:rPr lang="en-US" dirty="0" smtClean="0"/>
              <a:t> </a:t>
            </a:r>
            <a:r>
              <a:rPr lang="en-US" dirty="0" err="1" smtClean="0"/>
              <a:t>Schroff</a:t>
            </a:r>
            <a:r>
              <a:rPr lang="en-US" dirty="0" smtClean="0"/>
              <a:t> (Apps)</a:t>
            </a:r>
          </a:p>
          <a:p>
            <a:r>
              <a:rPr lang="en-US" dirty="0" smtClean="0"/>
              <a:t>Expected to be working summer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533CEBEF60F4A8FB6742F9C95AC4E" ma:contentTypeVersion="1" ma:contentTypeDescription="Create a new document." ma:contentTypeScope="" ma:versionID="eb6e652873e94a3b1d8f1035de846b1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08D63F2-7E79-4B97-986E-6F04122C6A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41EBE9-BEB9-409A-9C68-E281E7F47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14998BC-D58E-4978-B496-CA43764ACAA8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9D4A37D-3A8A-4F69-8EC3-22DBE1A1C27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54654</TotalTime>
  <Words>251</Words>
  <Application>Microsoft Office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1_Blank</vt:lpstr>
      <vt:lpstr>Enhanced Directory Service</vt:lpstr>
      <vt:lpstr>It’s a Flat Channel Name World</vt:lpstr>
      <vt:lpstr>Idea: ChannelFinder Directory Service</vt:lpstr>
      <vt:lpstr>Filling the Directory</vt:lpstr>
      <vt:lpstr>Querying the Directory</vt:lpstr>
      <vt:lpstr>Application Examples</vt:lpstr>
      <vt:lpstr>Implementation Ideas</vt:lpstr>
      <vt:lpstr>Implementation Ideas</vt:lpstr>
      <vt:lpstr>Project Status and Schedule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rlange</cp:lastModifiedBy>
  <cp:revision>2306</cp:revision>
  <cp:lastPrinted>2001-06-19T16:13:41Z</cp:lastPrinted>
  <dcterms:modified xsi:type="dcterms:W3CDTF">2009-10-10T22:35:51Z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