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  <p:sldMasterId id="2147483823" r:id="rId2"/>
    <p:sldMasterId id="2147483827" r:id="rId3"/>
    <p:sldMasterId id="2147483829" r:id="rId4"/>
    <p:sldMasterId id="2147483837" r:id="rId5"/>
  </p:sldMasterIdLst>
  <p:notesMasterIdLst>
    <p:notesMasterId r:id="rId18"/>
  </p:notesMasterIdLst>
  <p:handoutMasterIdLst>
    <p:handoutMasterId r:id="rId19"/>
  </p:handoutMasterIdLst>
  <p:sldIdLst>
    <p:sldId id="256" r:id="rId6"/>
    <p:sldId id="377" r:id="rId7"/>
    <p:sldId id="381" r:id="rId8"/>
    <p:sldId id="320" r:id="rId9"/>
    <p:sldId id="345" r:id="rId10"/>
    <p:sldId id="354" r:id="rId11"/>
    <p:sldId id="378" r:id="rId12"/>
    <p:sldId id="304" r:id="rId13"/>
    <p:sldId id="376" r:id="rId14"/>
    <p:sldId id="306" r:id="rId15"/>
    <p:sldId id="315" r:id="rId16"/>
    <p:sldId id="350" r:id="rId17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60093"/>
    <a:srgbClr val="FFFFFF"/>
    <a:srgbClr val="FFCC66"/>
    <a:srgbClr val="CCFFFF"/>
    <a:srgbClr val="33CCFF"/>
    <a:srgbClr val="FF9900"/>
    <a:srgbClr val="6699FF"/>
    <a:srgbClr val="008A3E"/>
    <a:srgbClr val="17375E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8" autoAdjust="0"/>
    <p:restoredTop sz="94183" autoAdjust="0"/>
  </p:normalViewPr>
  <p:slideViewPr>
    <p:cSldViewPr showGuides="1">
      <p:cViewPr>
        <p:scale>
          <a:sx n="75" d="100"/>
          <a:sy n="75" d="100"/>
        </p:scale>
        <p:origin x="-1116" y="-24"/>
      </p:cViewPr>
      <p:guideLst>
        <p:guide orient="horz" pos="3022"/>
        <p:guide orient="horz" pos="3793"/>
        <p:guide pos="884"/>
        <p:guide pos="5465"/>
        <p:guide pos="1655"/>
        <p:guide pos="3379"/>
        <p:guide pos="4150"/>
        <p:guide pos="4831"/>
        <p:guide pos="2562"/>
      </p:guideLst>
    </p:cSldViewPr>
  </p:slideViewPr>
  <p:outlineViewPr>
    <p:cViewPr>
      <p:scale>
        <a:sx n="33" d="100"/>
        <a:sy n="33" d="100"/>
      </p:scale>
      <p:origin x="0" y="26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 showGuides="1">
      <p:cViewPr>
        <p:scale>
          <a:sx n="75" d="100"/>
          <a:sy n="75" d="100"/>
        </p:scale>
        <p:origin x="-762" y="49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FFA2-3525-457C-9084-9A193403A710}" type="datetimeFigureOut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B3ED1-F599-491C-B623-38339B7564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74046145-0F2E-48D7-84AF-88B209097A42}" type="datetimeFigureOut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508000"/>
            <a:ext cx="5854700" cy="4392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541318" y="5080002"/>
            <a:ext cx="5906660" cy="4215474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49A3A46-9C27-43A6-8FDB-C1D25793DE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Good morning, everyone, let me start by introducing myself.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My name is </a:t>
            </a:r>
            <a:r>
              <a:rPr lang="en-US" altLang="ko-KR" dirty="0" err="1" smtClean="0"/>
              <a:t>Sulhee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Baek</a:t>
            </a:r>
            <a:r>
              <a:rPr lang="en-US" altLang="ko-KR" dirty="0" smtClean="0"/>
              <a:t>, a member of the KSTAR Research Center and I’m in charge of development of the KSTAR operator interfaces and web applications.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I’d like to talk about development status of the KSTAR Widget Toolkit.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Some of you may be interested in KSTAR and others in Qt-CA interface.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" name="슬라이드 이미지 개체 틀 5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  <p:sp>
        <p:nvSpPr>
          <p:cNvPr id="7" name="슬라이드 노트 개체 틀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KWT is a Qt-based graphic application development toolkit for EPICS and it was designed to develop operator interfaces to control KSTAR.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KSTAR is an acronym of Korea Superconducting </a:t>
            </a:r>
            <a:r>
              <a:rPr lang="en-US" altLang="ko-KR" dirty="0" err="1" smtClean="0"/>
              <a:t>Tokamak</a:t>
            </a:r>
            <a:r>
              <a:rPr lang="en-US" altLang="ko-KR" dirty="0" smtClean="0"/>
              <a:t> Advanced Research and it has been operated annually since 2008. 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Thanks for giving me this opportunity to present KSTAR progress.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이 자료는 </a:t>
            </a:r>
            <a:r>
              <a:rPr lang="en-US" altLang="ko-KR" dirty="0" err="1" smtClean="0"/>
              <a:t>Tokamak</a:t>
            </a:r>
            <a:r>
              <a:rPr lang="en-US" altLang="ko-KR" dirty="0" smtClean="0"/>
              <a:t> operation </a:t>
            </a:r>
            <a:r>
              <a:rPr lang="ko-KR" altLang="en-US" dirty="0" smtClean="0"/>
              <a:t>세션이나 </a:t>
            </a:r>
            <a:r>
              <a:rPr lang="en-US" altLang="ko-KR" dirty="0" smtClean="0"/>
              <a:t>Utilities </a:t>
            </a:r>
            <a:r>
              <a:rPr lang="ko-KR" altLang="en-US" dirty="0" smtClean="0"/>
              <a:t>세션이냐 고민을 했었는데 </a:t>
            </a:r>
            <a:r>
              <a:rPr lang="en-US" altLang="ko-KR" dirty="0" err="1" smtClean="0"/>
              <a:t>Tokamak</a:t>
            </a:r>
            <a:r>
              <a:rPr lang="en-US" altLang="ko-KR" dirty="0" smtClean="0"/>
              <a:t> operation</a:t>
            </a:r>
            <a:r>
              <a:rPr lang="ko-KR" altLang="en-US" dirty="0" smtClean="0"/>
              <a:t>에 할당된 것을 보고 </a:t>
            </a:r>
            <a:r>
              <a:rPr lang="en-US" altLang="ko-KR" dirty="0" smtClean="0"/>
              <a:t>viewpoint</a:t>
            </a:r>
            <a:r>
              <a:rPr lang="ko-KR" altLang="en-US" dirty="0" smtClean="0"/>
              <a:t>를 조금 변경하였다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KSTAR </a:t>
            </a:r>
            <a:r>
              <a:rPr lang="ko-KR" altLang="en-US" dirty="0" smtClean="0"/>
              <a:t>운전과 연관을 지었을 때 그 가치가 상승하기 때문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운전자들의 요구사항을 가능한 한 반영하려고 하였다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토카막</a:t>
            </a:r>
            <a:r>
              <a:rPr lang="ko-KR" altLang="en-US" dirty="0" smtClean="0"/>
              <a:t> 운전자의 시각으로  </a:t>
            </a:r>
            <a:r>
              <a:rPr lang="en-US" altLang="ko-KR" dirty="0" smtClean="0"/>
              <a:t>KWT</a:t>
            </a:r>
            <a:r>
              <a:rPr lang="ko-KR" altLang="en-US" dirty="0" smtClean="0"/>
              <a:t>의 특성을 정리해 보았다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간단하고 일관성이 있는 사용자인터페이스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CADisplayer-SinglePlot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일관성 있는 심볼의 형상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staticGraphic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CAGraphic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운전자의 실수 방지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제어위젯의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Disabling</a:t>
            </a:r>
            <a:r>
              <a:rPr lang="ko-KR" altLang="en-US" dirty="0" smtClean="0"/>
              <a:t> 기능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성능 최적화를 위한 기능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CAUItime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Qt </a:t>
            </a:r>
            <a:r>
              <a:rPr lang="ko-KR" altLang="en-US" dirty="0" smtClean="0"/>
              <a:t>장점</a:t>
            </a:r>
            <a:r>
              <a:rPr lang="en-US" altLang="ko-KR" dirty="0" smtClean="0"/>
              <a:t>: Plug-in widget</a:t>
            </a:r>
            <a:r>
              <a:rPr lang="ko-KR" altLang="en-US" dirty="0" smtClean="0"/>
              <a:t>을 추가하는 방법이 비교적 간단하다</a:t>
            </a:r>
            <a:r>
              <a:rPr lang="en-US" altLang="ko-K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Plug-in widget</a:t>
            </a:r>
            <a:r>
              <a:rPr lang="ko-KR" altLang="en-US" dirty="0" smtClean="0"/>
              <a:t>을 추가하는 방법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 lvl="0">
              <a:buFont typeface="Wingdings" pitchFamily="2" charset="2"/>
              <a:buChar char="Ø"/>
            </a:pPr>
            <a:r>
              <a:rPr lang="ko-KR" altLang="en-US" dirty="0" smtClean="0">
                <a:solidFill>
                  <a:prstClr val="black"/>
                </a:solidFill>
              </a:rPr>
              <a:t>운전자들의 요구사항을 가능한 한 반영하려는 거창한 계획에서 출발하였다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en-US" dirty="0" err="1" smtClean="0">
                <a:solidFill>
                  <a:prstClr val="black"/>
                </a:solidFill>
              </a:rPr>
              <a:t>토카막</a:t>
            </a:r>
            <a:r>
              <a:rPr lang="ko-KR" altLang="en-US" dirty="0" smtClean="0">
                <a:solidFill>
                  <a:prstClr val="black"/>
                </a:solidFill>
              </a:rPr>
              <a:t> 운전자의 시각으로  </a:t>
            </a:r>
            <a:r>
              <a:rPr lang="en-US" altLang="ko-KR" dirty="0" smtClean="0">
                <a:solidFill>
                  <a:prstClr val="black"/>
                </a:solidFill>
              </a:rPr>
              <a:t>KWT</a:t>
            </a:r>
            <a:r>
              <a:rPr lang="ko-KR" altLang="en-US" dirty="0" smtClean="0">
                <a:solidFill>
                  <a:prstClr val="black"/>
                </a:solidFill>
              </a:rPr>
              <a:t>의 특성을 정리해 보았다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KWT </a:t>
            </a:r>
            <a:r>
              <a:rPr lang="ko-KR" altLang="en-US" dirty="0" smtClean="0"/>
              <a:t>라이브러리를 </a:t>
            </a:r>
            <a:r>
              <a:rPr lang="en-US" altLang="ko-KR" dirty="0" smtClean="0"/>
              <a:t>KSTAR Control System </a:t>
            </a:r>
            <a:r>
              <a:rPr lang="ko-KR" altLang="en-US" dirty="0" smtClean="0"/>
              <a:t>개발자들이 주로 </a:t>
            </a:r>
            <a:r>
              <a:rPr lang="en-US" altLang="ko-KR" dirty="0" smtClean="0"/>
              <a:t>C, C++ </a:t>
            </a:r>
            <a:r>
              <a:rPr lang="ko-KR" altLang="en-US" dirty="0" smtClean="0"/>
              <a:t>언어에 익숙하다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Qt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Nokia</a:t>
            </a:r>
            <a:r>
              <a:rPr lang="ko-KR" altLang="en-US" dirty="0" smtClean="0"/>
              <a:t>에 의해 </a:t>
            </a:r>
            <a:r>
              <a:rPr lang="en-US" altLang="ko-KR" dirty="0" smtClean="0"/>
              <a:t>Commercial license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GPL</a:t>
            </a:r>
            <a:r>
              <a:rPr lang="ko-KR" altLang="en-US" dirty="0" smtClean="0"/>
              <a:t>로 함께 운용한다</a:t>
            </a:r>
            <a:r>
              <a:rPr lang="en-US" altLang="ko-K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Linux </a:t>
            </a:r>
            <a:r>
              <a:rPr lang="ko-KR" altLang="en-US" dirty="0" err="1" smtClean="0"/>
              <a:t>배포판</a:t>
            </a:r>
            <a:r>
              <a:rPr lang="ko-KR" altLang="en-US" dirty="0" smtClean="0"/>
              <a:t> 중 </a:t>
            </a:r>
            <a:r>
              <a:rPr lang="en-US" altLang="ko-KR" dirty="0" smtClean="0"/>
              <a:t>KDE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Qt</a:t>
            </a:r>
            <a:r>
              <a:rPr lang="ko-KR" altLang="en-US" dirty="0" smtClean="0"/>
              <a:t>를 기반으로 함을 볼 때 장기적인 </a:t>
            </a:r>
            <a:r>
              <a:rPr lang="en-US" altLang="ko-KR" dirty="0" smtClean="0"/>
              <a:t>open license </a:t>
            </a:r>
            <a:r>
              <a:rPr lang="ko-KR" altLang="en-US" dirty="0" smtClean="0"/>
              <a:t>정책이 유지될 것으로 판단하였다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We investigated all EPICS extensions to find out which was the most proper tool to make KSTAR operator interfaces, but we couldn’t be satisfied with them. So, we developed a development tool-kit to make KSTAR OPIs.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KWT is the name of the tool-kit which means KSTAR Widget </a:t>
            </a:r>
            <a:r>
              <a:rPr lang="en-US" altLang="ko-KR" dirty="0" err="1" smtClean="0"/>
              <a:t>Tookit</a:t>
            </a:r>
            <a:r>
              <a:rPr lang="en-US" altLang="ko-K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Most of the KSTAR OPIs were made using the KWT but some of them were made using EPICS extensions such as EDM or MEDM.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For the remote control of the machines, we made about 150 operator interface panels.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This figure shows OPIs and </a:t>
            </a:r>
            <a:r>
              <a:rPr lang="en-US" altLang="ko-KR" dirty="0" err="1" smtClean="0"/>
              <a:t>MenuWindow</a:t>
            </a:r>
            <a:r>
              <a:rPr lang="en-US" altLang="ko-KR" dirty="0" smtClean="0"/>
              <a:t> which is a collection of icons linked to each OPIs.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Figure at the upper-right position shows sub-panels of the TMS </a:t>
            </a:r>
            <a:r>
              <a:rPr lang="en-US" altLang="ko-KR" dirty="0" err="1" smtClean="0"/>
              <a:t>opi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Figure at the lower-right position shows SCS </a:t>
            </a:r>
            <a:r>
              <a:rPr lang="en-US" altLang="ko-KR" dirty="0" err="1" smtClean="0"/>
              <a:t>opi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KWT is a Qt-based graphic application development toolkit for EPICS and it was designed to develop operator interfaces to control KSTAR.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KSTAR is an acronym of Korea Superconducting </a:t>
            </a:r>
            <a:r>
              <a:rPr lang="en-US" altLang="ko-KR" dirty="0" err="1" smtClean="0"/>
              <a:t>Tokamak</a:t>
            </a:r>
            <a:r>
              <a:rPr lang="en-US" altLang="ko-KR" dirty="0" smtClean="0"/>
              <a:t> Advanced Research and it has been operated annually since 2008. 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Thanks for giving me this opportunity to present KSTAR progress.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이 자료는 </a:t>
            </a:r>
            <a:r>
              <a:rPr lang="en-US" altLang="ko-KR" dirty="0" err="1" smtClean="0"/>
              <a:t>Tokamak</a:t>
            </a:r>
            <a:r>
              <a:rPr lang="en-US" altLang="ko-KR" dirty="0" smtClean="0"/>
              <a:t> operation </a:t>
            </a:r>
            <a:r>
              <a:rPr lang="ko-KR" altLang="en-US" dirty="0" smtClean="0"/>
              <a:t>세션이나 </a:t>
            </a:r>
            <a:r>
              <a:rPr lang="en-US" altLang="ko-KR" dirty="0" smtClean="0"/>
              <a:t>Utilities </a:t>
            </a:r>
            <a:r>
              <a:rPr lang="ko-KR" altLang="en-US" dirty="0" smtClean="0"/>
              <a:t>세션이냐 고민을 했었는데 </a:t>
            </a:r>
            <a:r>
              <a:rPr lang="en-US" altLang="ko-KR" dirty="0" err="1" smtClean="0"/>
              <a:t>Tokamak</a:t>
            </a:r>
            <a:r>
              <a:rPr lang="en-US" altLang="ko-KR" dirty="0" smtClean="0"/>
              <a:t> operation</a:t>
            </a:r>
            <a:r>
              <a:rPr lang="ko-KR" altLang="en-US" dirty="0" smtClean="0"/>
              <a:t>에 할당된 것을 보고 </a:t>
            </a:r>
            <a:r>
              <a:rPr lang="en-US" altLang="ko-KR" dirty="0" smtClean="0"/>
              <a:t>viewpoint</a:t>
            </a:r>
            <a:r>
              <a:rPr lang="ko-KR" altLang="en-US" dirty="0" smtClean="0"/>
              <a:t>를 조금 변경하였다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KSTAR </a:t>
            </a:r>
            <a:r>
              <a:rPr lang="ko-KR" altLang="en-US" dirty="0" smtClean="0"/>
              <a:t>운전과 연관을 지었을 때 그 가치가 상승하기 때문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운전자들의 요구사항을 가능한 한 반영하려고 하였다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토카막</a:t>
            </a:r>
            <a:r>
              <a:rPr lang="ko-KR" altLang="en-US" dirty="0" smtClean="0"/>
              <a:t> 운전자의 시각으로  </a:t>
            </a:r>
            <a:r>
              <a:rPr lang="en-US" altLang="ko-KR" dirty="0" smtClean="0"/>
              <a:t>KWT</a:t>
            </a:r>
            <a:r>
              <a:rPr lang="ko-KR" altLang="en-US" dirty="0" smtClean="0"/>
              <a:t>의 특성을 정리해 보았다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간단하고 일관성이 있는 사용자인터페이스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CADisplayer-SinglePlot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일관성 있는 심볼의 형상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staticGraphic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CAGraphic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운전자의 실수 방지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제어위젯의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Disabling</a:t>
            </a:r>
            <a:r>
              <a:rPr lang="ko-KR" altLang="en-US" dirty="0" smtClean="0"/>
              <a:t> 기능</a:t>
            </a:r>
            <a:r>
              <a:rPr lang="en-US" altLang="ko-KR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ko-KR" altLang="en-US" dirty="0" smtClean="0"/>
              <a:t>성능 최적화를 위한 기능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CAUItime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Qt </a:t>
            </a:r>
            <a:r>
              <a:rPr lang="ko-KR" altLang="en-US" dirty="0" smtClean="0"/>
              <a:t>장점</a:t>
            </a:r>
            <a:r>
              <a:rPr lang="en-US" altLang="ko-KR" dirty="0" smtClean="0"/>
              <a:t>: Plug-in widget</a:t>
            </a:r>
            <a:r>
              <a:rPr lang="ko-KR" altLang="en-US" dirty="0" smtClean="0"/>
              <a:t>을 추가하는 방법이 비교적 간단하다</a:t>
            </a:r>
            <a:r>
              <a:rPr lang="en-US" altLang="ko-K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Plug-in widget</a:t>
            </a:r>
            <a:r>
              <a:rPr lang="ko-KR" altLang="en-US" dirty="0" smtClean="0"/>
              <a:t>을 추가하는 방법</a:t>
            </a:r>
            <a:endParaRPr lang="en-US" altLang="ko-KR" dirty="0" smtClean="0"/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 lvl="0">
              <a:buFont typeface="Wingdings" pitchFamily="2" charset="2"/>
              <a:buChar char="Ø"/>
            </a:pPr>
            <a:r>
              <a:rPr lang="ko-KR" altLang="en-US" dirty="0" smtClean="0">
                <a:solidFill>
                  <a:prstClr val="black"/>
                </a:solidFill>
              </a:rPr>
              <a:t>운전자들의 요구사항을 가능한 한 반영하려는 거창한 계획에서 출발하였다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en-US" dirty="0" err="1" smtClean="0">
                <a:solidFill>
                  <a:prstClr val="black"/>
                </a:solidFill>
              </a:rPr>
              <a:t>토카막</a:t>
            </a:r>
            <a:r>
              <a:rPr lang="ko-KR" altLang="en-US" dirty="0" smtClean="0">
                <a:solidFill>
                  <a:prstClr val="black"/>
                </a:solidFill>
              </a:rPr>
              <a:t> 운전자의 시각으로  </a:t>
            </a:r>
            <a:r>
              <a:rPr lang="en-US" altLang="ko-KR" dirty="0" smtClean="0">
                <a:solidFill>
                  <a:prstClr val="black"/>
                </a:solidFill>
              </a:rPr>
              <a:t>KWT</a:t>
            </a:r>
            <a:r>
              <a:rPr lang="ko-KR" altLang="en-US" dirty="0" smtClean="0">
                <a:solidFill>
                  <a:prstClr val="black"/>
                </a:solidFill>
              </a:rPr>
              <a:t>의 특성을 정리해 보았다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KWT </a:t>
            </a:r>
            <a:r>
              <a:rPr lang="ko-KR" altLang="en-US" dirty="0" smtClean="0"/>
              <a:t>라이브러리를 </a:t>
            </a:r>
            <a:r>
              <a:rPr lang="en-US" altLang="ko-KR" dirty="0" smtClean="0"/>
              <a:t>KSTAR Control System </a:t>
            </a:r>
            <a:r>
              <a:rPr lang="ko-KR" altLang="en-US" dirty="0" smtClean="0"/>
              <a:t>개발자들이 주로 </a:t>
            </a:r>
            <a:r>
              <a:rPr lang="en-US" altLang="ko-KR" dirty="0" smtClean="0"/>
              <a:t>C, C++ </a:t>
            </a:r>
            <a:r>
              <a:rPr lang="ko-KR" altLang="en-US" dirty="0" smtClean="0"/>
              <a:t>언어에 익숙하다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Qt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Nokia</a:t>
            </a:r>
            <a:r>
              <a:rPr lang="ko-KR" altLang="en-US" dirty="0" smtClean="0"/>
              <a:t>에 의해 </a:t>
            </a:r>
            <a:r>
              <a:rPr lang="en-US" altLang="ko-KR" dirty="0" smtClean="0"/>
              <a:t>Commercial license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GPL</a:t>
            </a:r>
            <a:r>
              <a:rPr lang="ko-KR" altLang="en-US" dirty="0" smtClean="0"/>
              <a:t>로 함께 운용한다</a:t>
            </a:r>
            <a:r>
              <a:rPr lang="en-US" altLang="ko-K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Linux </a:t>
            </a:r>
            <a:r>
              <a:rPr lang="ko-KR" altLang="en-US" dirty="0" err="1" smtClean="0"/>
              <a:t>배포판</a:t>
            </a:r>
            <a:r>
              <a:rPr lang="ko-KR" altLang="en-US" dirty="0" smtClean="0"/>
              <a:t> 중 </a:t>
            </a:r>
            <a:r>
              <a:rPr lang="en-US" altLang="ko-KR" dirty="0" smtClean="0"/>
              <a:t>KDE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Qt</a:t>
            </a:r>
            <a:r>
              <a:rPr lang="ko-KR" altLang="en-US" dirty="0" smtClean="0"/>
              <a:t>를 기반으로 함을 볼 때 장기적인 </a:t>
            </a:r>
            <a:r>
              <a:rPr lang="en-US" altLang="ko-KR" dirty="0" smtClean="0"/>
              <a:t>open license </a:t>
            </a:r>
            <a:r>
              <a:rPr lang="ko-KR" altLang="en-US" dirty="0" smtClean="0"/>
              <a:t>정책이 유지될 것으로 판단하였다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8FDE-F38E-4D62-A457-77628FECF58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8FDE-F38E-4D62-A457-77628FECF58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 prepared brief description of the data access interfaces. </a:t>
            </a:r>
          </a:p>
          <a:p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EPICS CA API was used to access to live data.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XML-RPC was used to request and receive archived operation data. It’s a remote procedure call protocol which used XML to encode its calls and HTTP as a transport mechanism. And there are pre-defined archive data server’s calls to get data from Channel </a:t>
            </a:r>
            <a:r>
              <a:rPr lang="en-US" altLang="ko-KR" dirty="0" err="1" smtClean="0"/>
              <a:t>Archiver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err="1" smtClean="0"/>
              <a:t>MDSplus</a:t>
            </a:r>
            <a:r>
              <a:rPr lang="en-US" altLang="ko-KR" dirty="0" smtClean="0"/>
              <a:t> API was used to archive and retrieve experimental data. The hierarchy of </a:t>
            </a:r>
            <a:r>
              <a:rPr lang="en-US" altLang="ko-KR" dirty="0" err="1" smtClean="0"/>
              <a:t>MDSplus</a:t>
            </a:r>
            <a:r>
              <a:rPr lang="en-US" altLang="ko-KR" dirty="0" smtClean="0"/>
              <a:t> data is defined in model tree and there are shot trees including data.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We investigated all EPICS extensions to find out which was the most proper tool to make KSTAR operator interfaces, but we couldn’t be satisfied with them. So, we developed a development tool-kit to make KSTAR OPIs.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KWT is the name of the tool-kit which means KSTAR Widget </a:t>
            </a:r>
            <a:r>
              <a:rPr lang="en-US" altLang="ko-KR" dirty="0" err="1" smtClean="0"/>
              <a:t>Tookit</a:t>
            </a:r>
            <a:r>
              <a:rPr lang="en-US" altLang="ko-K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Most of the KSTAR OPIs were made using the KWT but some of them were made using EPICS extensions such as EDM or MEDM.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For the remote control of the machines, we made about 150 operator interface panels.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This figure shows OPIs and </a:t>
            </a:r>
            <a:r>
              <a:rPr lang="en-US" altLang="ko-KR" dirty="0" err="1" smtClean="0"/>
              <a:t>MenuWindow</a:t>
            </a:r>
            <a:r>
              <a:rPr lang="en-US" altLang="ko-KR" dirty="0" smtClean="0"/>
              <a:t> which is a collection of icons linked to each OPIs.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Figure at the upper-right position shows sub-panels of the TMS </a:t>
            </a:r>
            <a:r>
              <a:rPr lang="en-US" altLang="ko-KR" dirty="0" err="1" smtClean="0"/>
              <a:t>opi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Figure at the lower-right position shows SCS </a:t>
            </a:r>
            <a:r>
              <a:rPr lang="en-US" altLang="ko-KR" dirty="0" err="1" smtClean="0"/>
              <a:t>opi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Various EPICS extensions were used for the live data tools.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This slide shows the most preferred tools among them.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Even if the </a:t>
            </a:r>
            <a:r>
              <a:rPr lang="en-US" altLang="ko-KR" dirty="0" err="1" smtClean="0"/>
              <a:t>StripTool</a:t>
            </a:r>
            <a:r>
              <a:rPr lang="en-US" altLang="ko-KR" dirty="0" smtClean="0"/>
              <a:t> was terrific to monitor run-time trend, we customized it to be proper to the KSTAR control environment. </a:t>
            </a:r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And we developed </a:t>
            </a:r>
            <a:r>
              <a:rPr lang="en-US" altLang="ko-KR" dirty="0" err="1" smtClean="0"/>
              <a:t>Multiplot</a:t>
            </a:r>
            <a:r>
              <a:rPr lang="en-US" altLang="ko-KR" dirty="0" smtClean="0"/>
              <a:t> to show multi-channel trend and </a:t>
            </a:r>
            <a:r>
              <a:rPr lang="en-US" altLang="ko-KR" dirty="0" err="1" smtClean="0"/>
              <a:t>Singleplot</a:t>
            </a:r>
            <a:r>
              <a:rPr lang="en-US" altLang="ko-KR" dirty="0" smtClean="0"/>
              <a:t> to show single-channel trend in the OPI panels. Since a </a:t>
            </a:r>
            <a:r>
              <a:rPr lang="en-US" altLang="ko-KR" dirty="0" err="1" smtClean="0"/>
              <a:t>singleplot</a:t>
            </a:r>
            <a:r>
              <a:rPr lang="en-US" altLang="ko-KR" dirty="0" smtClean="0"/>
              <a:t> was popped up at the mouse right-click in the OPI panels, operators didn’t need to know the exact </a:t>
            </a:r>
            <a:r>
              <a:rPr lang="en-US" altLang="ko-KR" dirty="0" err="1" smtClean="0"/>
              <a:t>pvname</a:t>
            </a:r>
            <a:r>
              <a:rPr lang="en-US" altLang="ko-KR" dirty="0" smtClean="0"/>
              <a:t> to use </a:t>
            </a:r>
            <a:r>
              <a:rPr lang="en-US" altLang="ko-KR" dirty="0" err="1" smtClean="0"/>
              <a:t>singleplot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3A46-9C27-43A6-8FDB-C1D25793DEE6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542925" y="508000"/>
            <a:ext cx="5854700" cy="4392613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11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142844" y="928671"/>
            <a:ext cx="7848000" cy="71438"/>
          </a:xfrm>
          <a:prstGeom prst="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A895923-4834-47B3-8001-58EBF6A625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643999" y="357167"/>
            <a:ext cx="428596" cy="365125"/>
          </a:xfrm>
          <a:prstGeom prst="frame">
            <a:avLst/>
          </a:prstGeom>
        </p:spPr>
        <p:txBody>
          <a:bodyPr/>
          <a:lstStyle/>
          <a:p>
            <a:fld id="{DF511FDE-B77B-42D8-B23C-C805500EFC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71439" y="6643710"/>
            <a:ext cx="1857356" cy="21429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SOFT2008_KSTAR_YKOH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solidFill>
            <a:schemeClr val="accent1">
              <a:lumMod val="75000"/>
            </a:schemeClr>
          </a:solidFill>
        </p:spPr>
        <p:txBody>
          <a:bodyPr anchor="b" anchorCtr="1">
            <a:normAutofit/>
          </a:bodyPr>
          <a:lstStyle>
            <a:lvl1pPr marL="2160000"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209800"/>
          </a:xfrm>
        </p:spPr>
        <p:txBody>
          <a:bodyPr/>
          <a:lstStyle>
            <a:lvl1pPr marL="2160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altLang="ko-KR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BEBC-2087-455B-ACAB-0EB0ED1A3940}" type="datetime1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383A-E418-42B3-9D75-AC589B61DF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0"/>
            <a:ext cx="9144032" cy="857232"/>
          </a:xfrm>
        </p:spPr>
        <p:txBody>
          <a:bodyPr tIns="360000" anchor="t" anchorCtr="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197493"/>
          </a:xfrm>
        </p:spPr>
        <p:txBody>
          <a:bodyPr/>
          <a:lstStyle>
            <a:lvl1pPr>
              <a:defRPr sz="1800" b="1">
                <a:solidFill>
                  <a:srgbClr val="0070C0"/>
                </a:solidFill>
                <a:effectLst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B22-358B-4139-AA18-8F1868826E6F}" type="datetime1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383A-E418-42B3-9D75-AC589B61DF9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4"/>
          <p:cNvSpPr txBox="1">
            <a:spLocks/>
          </p:cNvSpPr>
          <p:nvPr userDrawn="1"/>
        </p:nvSpPr>
        <p:spPr>
          <a:xfrm>
            <a:off x="2771776" y="5715017"/>
            <a:ext cx="3657613" cy="1857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맑은 고딕" pitchFamily="50" charset="-127"/>
              <a:cs typeface="+mn-cs"/>
            </a:endParaRPr>
          </a:p>
        </p:txBody>
      </p:sp>
      <p:sp>
        <p:nvSpPr>
          <p:cNvPr id="12" name="바닥글 개체 틀 19"/>
          <p:cNvSpPr>
            <a:spLocks noGrp="1"/>
          </p:cNvSpPr>
          <p:nvPr>
            <p:ph type="ftr" sz="quarter" idx="3"/>
          </p:nvPr>
        </p:nvSpPr>
        <p:spPr>
          <a:xfrm>
            <a:off x="2857489" y="6572273"/>
            <a:ext cx="3586175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smtClean="0"/>
              <a:t>The 7th Inernational Workshop on tokamak Operations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7CC5-B3C7-48BF-89F7-9FFCD5C34F3F}" type="datetime1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383A-E418-42B3-9D75-AC589B61DF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95268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3" name="Picture 11" descr="slide cover수정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nfri symb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214" y="6149975"/>
            <a:ext cx="3203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85786" y="23248"/>
            <a:ext cx="6911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 EPICS Spring Collaboration Meeting, </a:t>
            </a:r>
            <a:r>
              <a:rPr lang="en-US" altLang="ko-KR" sz="1200" b="1" i="1" baseline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2-4 </a:t>
            </a:r>
            <a:r>
              <a:rPr lang="en-US" altLang="ko-KR" sz="1200" b="1" i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June</a:t>
            </a:r>
            <a:r>
              <a:rPr lang="en-US" altLang="ko-KR" sz="1200" b="1" i="1" baseline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2010, ITER in Aix-en-Provence, FRANCE</a:t>
            </a:r>
            <a:endParaRPr lang="ko-KR" altLang="en-US" sz="12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그림 9" descr="epics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3324" y="99989"/>
            <a:ext cx="714375" cy="647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 anchorCtr="1">
            <a:normAutofit/>
          </a:bodyPr>
          <a:lstStyle>
            <a:lvl1pPr marL="2160000"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209800"/>
          </a:xfrm>
          <a:prstGeom prst="rect">
            <a:avLst/>
          </a:prstGeom>
        </p:spPr>
        <p:txBody>
          <a:bodyPr/>
          <a:lstStyle>
            <a:lvl1pPr marL="2160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altLang="ko-KR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02EBEBC-2087-455B-ACAB-0EB0ED1A3940}" type="datetime1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383A-E418-42B3-9D75-AC589B61DF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0"/>
            <a:ext cx="9144032" cy="857232"/>
          </a:xfrm>
          <a:prstGeom prst="rect">
            <a:avLst/>
          </a:prstGeom>
        </p:spPr>
        <p:txBody>
          <a:bodyPr tIns="360000" anchor="t" anchorCtr="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19749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70C0"/>
                </a:solidFill>
                <a:effectLst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4C8B22-358B-4139-AA18-8F1868826E6F}" type="datetime1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383A-E418-42B3-9D75-AC589B61DF9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4"/>
          <p:cNvSpPr txBox="1">
            <a:spLocks/>
          </p:cNvSpPr>
          <p:nvPr userDrawn="1"/>
        </p:nvSpPr>
        <p:spPr>
          <a:xfrm>
            <a:off x="2771776" y="5715017"/>
            <a:ext cx="3657613" cy="1857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맑은 고딕" pitchFamily="50" charset="-127"/>
              <a:cs typeface="+mn-cs"/>
            </a:endParaRPr>
          </a:p>
        </p:txBody>
      </p:sp>
      <p:sp>
        <p:nvSpPr>
          <p:cNvPr id="12" name="바닥글 개체 틀 19"/>
          <p:cNvSpPr>
            <a:spLocks noGrp="1"/>
          </p:cNvSpPr>
          <p:nvPr>
            <p:ph type="ftr" sz="quarter" idx="3"/>
          </p:nvPr>
        </p:nvSpPr>
        <p:spPr>
          <a:xfrm>
            <a:off x="2857489" y="6572273"/>
            <a:ext cx="3586175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smtClean="0"/>
              <a:t>The 7th Inernational Workshop on tokamak Operations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3"/>
          <p:cNvSpPr>
            <a:spLocks noChangeArrowheads="1"/>
          </p:cNvSpPr>
          <p:nvPr userDrawn="1"/>
        </p:nvSpPr>
        <p:spPr bwMode="auto">
          <a:xfrm rot="18595857">
            <a:off x="4801990" y="243996"/>
            <a:ext cx="1074737" cy="5669851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alpha val="50000"/>
                </a:srgbClr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" name="Picture 23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76" y="4170372"/>
            <a:ext cx="771525" cy="54451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Picture 235"/>
          <p:cNvPicPr>
            <a:picLocks noChangeAspect="1" noChangeArrowheads="1"/>
          </p:cNvPicPr>
          <p:nvPr userDrawn="1"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7018515" y="3786190"/>
            <a:ext cx="768196" cy="57137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6" name="Text Box 236"/>
          <p:cNvSpPr txBox="1">
            <a:spLocks noChangeArrowheads="1"/>
          </p:cNvSpPr>
          <p:nvPr userDrawn="1"/>
        </p:nvSpPr>
        <p:spPr bwMode="auto">
          <a:xfrm>
            <a:off x="6978025" y="4755329"/>
            <a:ext cx="466794" cy="24622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B2B2B2"/>
                </a:solidFill>
                <a:latin typeface="Arial" pitchFamily="34" charset="0"/>
              </a:rPr>
              <a:t>1998</a:t>
            </a:r>
          </a:p>
        </p:txBody>
      </p:sp>
      <p:sp>
        <p:nvSpPr>
          <p:cNvPr id="27" name="Text Box 237"/>
          <p:cNvSpPr txBox="1">
            <a:spLocks noChangeArrowheads="1"/>
          </p:cNvSpPr>
          <p:nvPr userDrawn="1"/>
        </p:nvSpPr>
        <p:spPr bwMode="auto">
          <a:xfrm>
            <a:off x="6634180" y="4423565"/>
            <a:ext cx="441146" cy="2308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900" b="1" dirty="0">
                <a:solidFill>
                  <a:srgbClr val="B2B2B2"/>
                </a:solidFill>
                <a:latin typeface="Arial" pitchFamily="34" charset="0"/>
              </a:rPr>
              <a:t>2002</a:t>
            </a:r>
          </a:p>
        </p:txBody>
      </p:sp>
      <p:pic>
        <p:nvPicPr>
          <p:cNvPr id="28" name="Picture 238" descr="DSC02743"/>
          <p:cNvPicPr>
            <a:picLocks noChangeAspect="1" noChangeArrowheads="1"/>
          </p:cNvPicPr>
          <p:nvPr userDrawn="1"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702205" y="3429000"/>
            <a:ext cx="798753" cy="55233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23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0608" y="2928934"/>
            <a:ext cx="823161" cy="64294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" name="Picture 240"/>
          <p:cNvPicPr>
            <a:picLocks noChangeAspect="1" noChangeArrowheads="1"/>
          </p:cNvPicPr>
          <p:nvPr userDrawn="1"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5840265" y="2428869"/>
            <a:ext cx="946313" cy="69520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" name="Line 242"/>
          <p:cNvSpPr>
            <a:spLocks noChangeShapeType="1"/>
          </p:cNvSpPr>
          <p:nvPr userDrawn="1"/>
        </p:nvSpPr>
        <p:spPr bwMode="auto">
          <a:xfrm>
            <a:off x="5842387" y="2865246"/>
            <a:ext cx="0" cy="5953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 b="1"/>
          </a:p>
        </p:txBody>
      </p:sp>
      <p:sp>
        <p:nvSpPr>
          <p:cNvPr id="33" name="Line 243"/>
          <p:cNvSpPr>
            <a:spLocks noChangeShapeType="1"/>
          </p:cNvSpPr>
          <p:nvPr userDrawn="1"/>
        </p:nvSpPr>
        <p:spPr bwMode="auto">
          <a:xfrm>
            <a:off x="7366791" y="4702186"/>
            <a:ext cx="0" cy="8413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4" name="Line 244"/>
          <p:cNvSpPr>
            <a:spLocks noChangeShapeType="1"/>
          </p:cNvSpPr>
          <p:nvPr userDrawn="1"/>
        </p:nvSpPr>
        <p:spPr bwMode="auto">
          <a:xfrm>
            <a:off x="7016391" y="4325002"/>
            <a:ext cx="0" cy="14287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 b="1"/>
          </a:p>
        </p:txBody>
      </p:sp>
      <p:sp>
        <p:nvSpPr>
          <p:cNvPr id="35" name="Line 245"/>
          <p:cNvSpPr>
            <a:spLocks noChangeShapeType="1"/>
          </p:cNvSpPr>
          <p:nvPr userDrawn="1"/>
        </p:nvSpPr>
        <p:spPr bwMode="auto">
          <a:xfrm>
            <a:off x="6699643" y="3902273"/>
            <a:ext cx="0" cy="293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 b="1"/>
          </a:p>
        </p:txBody>
      </p:sp>
      <p:sp>
        <p:nvSpPr>
          <p:cNvPr id="36" name="Line 246"/>
          <p:cNvSpPr>
            <a:spLocks noChangeShapeType="1"/>
          </p:cNvSpPr>
          <p:nvPr userDrawn="1"/>
        </p:nvSpPr>
        <p:spPr bwMode="auto">
          <a:xfrm flipH="1">
            <a:off x="6319016" y="3444498"/>
            <a:ext cx="7939" cy="4270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 b="1"/>
          </a:p>
        </p:txBody>
      </p:sp>
      <p:sp>
        <p:nvSpPr>
          <p:cNvPr id="37" name="Text Box 247"/>
          <p:cNvSpPr txBox="1">
            <a:spLocks noChangeArrowheads="1"/>
          </p:cNvSpPr>
          <p:nvPr userDrawn="1"/>
        </p:nvSpPr>
        <p:spPr bwMode="auto">
          <a:xfrm>
            <a:off x="6299781" y="4145913"/>
            <a:ext cx="466794" cy="24622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B2B2B2"/>
                </a:solidFill>
                <a:latin typeface="Arial" pitchFamily="34" charset="0"/>
              </a:rPr>
              <a:t>2003</a:t>
            </a:r>
          </a:p>
        </p:txBody>
      </p:sp>
      <p:sp>
        <p:nvSpPr>
          <p:cNvPr id="38" name="Text Box 248"/>
          <p:cNvSpPr txBox="1">
            <a:spLocks noChangeArrowheads="1"/>
          </p:cNvSpPr>
          <p:nvPr userDrawn="1"/>
        </p:nvSpPr>
        <p:spPr bwMode="auto">
          <a:xfrm>
            <a:off x="5887595" y="3811592"/>
            <a:ext cx="486030" cy="25391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50" b="1" dirty="0">
                <a:solidFill>
                  <a:srgbClr val="C0C0C0"/>
                </a:solidFill>
                <a:latin typeface="Arial" pitchFamily="34" charset="0"/>
              </a:rPr>
              <a:t>2004</a:t>
            </a:r>
          </a:p>
        </p:txBody>
      </p:sp>
      <p:sp>
        <p:nvSpPr>
          <p:cNvPr id="39" name="Text Box 249"/>
          <p:cNvSpPr txBox="1">
            <a:spLocks noChangeArrowheads="1"/>
          </p:cNvSpPr>
          <p:nvPr userDrawn="1"/>
        </p:nvSpPr>
        <p:spPr bwMode="auto">
          <a:xfrm>
            <a:off x="5357819" y="3381704"/>
            <a:ext cx="498855" cy="2616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2005</a:t>
            </a:r>
          </a:p>
        </p:txBody>
      </p:sp>
      <p:pic>
        <p:nvPicPr>
          <p:cNvPr id="40" name="Picture 250" descr="DSC04115"/>
          <p:cNvPicPr>
            <a:picLocks noChangeAspect="1" noChangeArrowheads="1"/>
          </p:cNvPicPr>
          <p:nvPr userDrawn="1"/>
        </p:nvPicPr>
        <p:blipFill>
          <a:blip r:embed="rId7" cstate="print"/>
          <a:srcRect t="11734"/>
          <a:stretch>
            <a:fillRect/>
          </a:stretch>
        </p:blipFill>
        <p:spPr bwMode="auto">
          <a:xfrm>
            <a:off x="5429256" y="1783973"/>
            <a:ext cx="946749" cy="93381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" name="Line 251"/>
          <p:cNvSpPr>
            <a:spLocks noChangeShapeType="1"/>
          </p:cNvSpPr>
          <p:nvPr userDrawn="1"/>
        </p:nvSpPr>
        <p:spPr bwMode="auto">
          <a:xfrm>
            <a:off x="5429256" y="2310937"/>
            <a:ext cx="0" cy="8143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2" name="Text Box 252"/>
          <p:cNvSpPr txBox="1">
            <a:spLocks noChangeArrowheads="1"/>
          </p:cNvSpPr>
          <p:nvPr userDrawn="1"/>
        </p:nvSpPr>
        <p:spPr bwMode="auto">
          <a:xfrm>
            <a:off x="4929191" y="3080564"/>
            <a:ext cx="511679" cy="26930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15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2006</a:t>
            </a:r>
          </a:p>
        </p:txBody>
      </p:sp>
      <p:sp>
        <p:nvSpPr>
          <p:cNvPr id="43" name="Text Box 253"/>
          <p:cNvSpPr txBox="1">
            <a:spLocks noChangeArrowheads="1"/>
          </p:cNvSpPr>
          <p:nvPr userDrawn="1"/>
        </p:nvSpPr>
        <p:spPr bwMode="auto">
          <a:xfrm>
            <a:off x="4349938" y="2620940"/>
            <a:ext cx="52450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</a:rPr>
              <a:t>2007</a:t>
            </a:r>
          </a:p>
        </p:txBody>
      </p:sp>
      <p:sp>
        <p:nvSpPr>
          <p:cNvPr id="44" name="Oval 254"/>
          <p:cNvSpPr>
            <a:spLocks noChangeArrowheads="1"/>
          </p:cNvSpPr>
          <p:nvPr userDrawn="1"/>
        </p:nvSpPr>
        <p:spPr bwMode="auto">
          <a:xfrm>
            <a:off x="7473951" y="4854575"/>
            <a:ext cx="50800" cy="47625"/>
          </a:xfrm>
          <a:prstGeom prst="ellipse">
            <a:avLst/>
          </a:prstGeom>
          <a:solidFill>
            <a:srgbClr val="FF3300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Text Box 255"/>
          <p:cNvSpPr txBox="1">
            <a:spLocks noChangeArrowheads="1"/>
          </p:cNvSpPr>
          <p:nvPr userDrawn="1"/>
        </p:nvSpPr>
        <p:spPr bwMode="auto">
          <a:xfrm>
            <a:off x="5115793" y="4835526"/>
            <a:ext cx="2996333" cy="46166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 sz="14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KSTAR</a:t>
            </a:r>
          </a:p>
          <a:p>
            <a:pPr algn="r"/>
            <a:r>
              <a:rPr lang="en-US" altLang="ko-KR" sz="1000" b="0" dirty="0">
                <a:solidFill>
                  <a:srgbClr val="B2B2B2"/>
                </a:solidFill>
                <a:latin typeface="Impact" pitchFamily="34" charset="0"/>
              </a:rPr>
              <a:t>Korea Superconducting </a:t>
            </a:r>
            <a:r>
              <a:rPr lang="en-US" altLang="ko-KR" sz="1000" b="0" dirty="0" err="1">
                <a:solidFill>
                  <a:srgbClr val="B2B2B2"/>
                </a:solidFill>
                <a:latin typeface="Impact" pitchFamily="34" charset="0"/>
              </a:rPr>
              <a:t>Tokamak</a:t>
            </a:r>
            <a:r>
              <a:rPr lang="en-US" altLang="ko-KR" sz="1000" b="0" dirty="0">
                <a:solidFill>
                  <a:srgbClr val="B2B2B2"/>
                </a:solidFill>
                <a:latin typeface="Impact" pitchFamily="34" charset="0"/>
              </a:rPr>
              <a:t> Advanced Research</a:t>
            </a:r>
          </a:p>
        </p:txBody>
      </p:sp>
      <p:sp>
        <p:nvSpPr>
          <p:cNvPr id="48" name="Line 251"/>
          <p:cNvSpPr>
            <a:spLocks noChangeShapeType="1"/>
          </p:cNvSpPr>
          <p:nvPr userDrawn="1"/>
        </p:nvSpPr>
        <p:spPr bwMode="auto">
          <a:xfrm>
            <a:off x="4857752" y="1857364"/>
            <a:ext cx="0" cy="8143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52" name="Picture 2" descr="G:\A1 KSTAR 주요 공정\2008년\2008-0318 주장치실 경관\output\P1070451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000109"/>
            <a:ext cx="1071571" cy="1205517"/>
          </a:xfrm>
          <a:prstGeom prst="rect">
            <a:avLst/>
          </a:prstGeom>
          <a:ln w="9525" cap="sq">
            <a:solidFill>
              <a:schemeClr val="bg1"/>
            </a:solidFill>
            <a:miter lim="800000"/>
          </a:ln>
          <a:effectLst/>
        </p:spPr>
      </p:pic>
      <p:sp>
        <p:nvSpPr>
          <p:cNvPr id="31" name="TextBox 30"/>
          <p:cNvSpPr txBox="1"/>
          <p:nvPr userDrawn="1"/>
        </p:nvSpPr>
        <p:spPr>
          <a:xfrm>
            <a:off x="785786" y="23248"/>
            <a:ext cx="6911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 EPICS Spring Collaboration Meeting, </a:t>
            </a:r>
            <a:r>
              <a:rPr lang="en-US" altLang="ko-KR" sz="1200" b="1" i="1" baseline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2-4 </a:t>
            </a:r>
            <a:r>
              <a:rPr lang="en-US" altLang="ko-KR" sz="1200" b="1" i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June</a:t>
            </a:r>
            <a:r>
              <a:rPr lang="en-US" altLang="ko-KR" sz="1200" b="1" i="1" baseline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2010, ITER in Aix-en-Provence, FRANCE</a:t>
            </a:r>
            <a:endParaRPr lang="ko-KR" altLang="en-US" sz="12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 userDrawn="1"/>
        </p:nvPicPr>
        <p:blipFill>
          <a:blip r:embed="rId9" cstate="print">
            <a:lum contrast="-20000"/>
          </a:blip>
          <a:srcRect/>
          <a:stretch>
            <a:fillRect/>
          </a:stretch>
        </p:blipFill>
        <p:spPr bwMode="auto">
          <a:xfrm>
            <a:off x="1714480" y="515375"/>
            <a:ext cx="1846651" cy="105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" name="Line 251"/>
          <p:cNvSpPr>
            <a:spLocks noChangeShapeType="1"/>
          </p:cNvSpPr>
          <p:nvPr userDrawn="1"/>
        </p:nvSpPr>
        <p:spPr bwMode="auto">
          <a:xfrm>
            <a:off x="3699247" y="928671"/>
            <a:ext cx="0" cy="8143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47" name="Picture 1" descr="D:\Photo-업무\Plasma 영상및사진\still-collection\good-1216\001216-00042.bmp"/>
          <p:cNvPicPr>
            <a:picLocks noChangeAspect="1" noChangeArrowheads="1"/>
          </p:cNvPicPr>
          <p:nvPr userDrawn="1"/>
        </p:nvPicPr>
        <p:blipFill>
          <a:blip r:embed="rId10" cstate="print">
            <a:lum/>
          </a:blip>
          <a:srcRect/>
          <a:stretch>
            <a:fillRect/>
          </a:stretch>
        </p:blipFill>
        <p:spPr bwMode="auto">
          <a:xfrm>
            <a:off x="3697236" y="706783"/>
            <a:ext cx="1517707" cy="864830"/>
          </a:xfrm>
          <a:prstGeom prst="rect">
            <a:avLst/>
          </a:prstGeom>
          <a:ln w="9525" cap="sq">
            <a:solidFill>
              <a:schemeClr val="bg1"/>
            </a:solidFill>
            <a:prstDash val="solid"/>
            <a:miter lim="800000"/>
          </a:ln>
          <a:effectLst/>
        </p:spPr>
      </p:pic>
      <p:sp>
        <p:nvSpPr>
          <p:cNvPr id="54" name="Text Box 253"/>
          <p:cNvSpPr txBox="1">
            <a:spLocks noChangeArrowheads="1"/>
          </p:cNvSpPr>
          <p:nvPr userDrawn="1"/>
        </p:nvSpPr>
        <p:spPr bwMode="auto">
          <a:xfrm>
            <a:off x="3222936" y="1722238"/>
            <a:ext cx="52450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</a:rPr>
              <a:t>2008</a:t>
            </a:r>
            <a:endParaRPr lang="en-US" altLang="ko-KR" sz="1200" b="1" dirty="0"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5" name="Text Box 253"/>
          <p:cNvSpPr txBox="1">
            <a:spLocks noChangeArrowheads="1"/>
          </p:cNvSpPr>
          <p:nvPr userDrawn="1"/>
        </p:nvSpPr>
        <p:spPr bwMode="auto">
          <a:xfrm>
            <a:off x="1643044" y="1571613"/>
            <a:ext cx="524503" cy="27699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</a:rPr>
              <a:t>2009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6" name="그림 45" descr="epics_logo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33324" y="99989"/>
            <a:ext cx="714375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210425" y="6616700"/>
            <a:ext cx="18288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- </a:t>
            </a:r>
            <a:fld id="{5E3D790D-EF51-4FF2-A47B-C34F2483A97F}" type="slidenum">
              <a:rPr lang="en-US" altLang="ko-KR"/>
              <a:pPr/>
              <a:t>‹#›</a:t>
            </a:fld>
            <a:r>
              <a:rPr lang="en-US" altLang="ko-KR"/>
              <a:t> -</a:t>
            </a:r>
          </a:p>
        </p:txBody>
      </p:sp>
      <p:sp>
        <p:nvSpPr>
          <p:cNvPr id="46" name="Rectangle 34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ACF4F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3" name="Picture 63"/>
          <p:cNvPicPr>
            <a:picLocks noChangeAspect="1" noChangeArrowheads="1"/>
          </p:cNvPicPr>
          <p:nvPr userDrawn="1"/>
        </p:nvPicPr>
        <p:blipFill>
          <a:blip r:embed="rId2" cstate="print"/>
          <a:srcRect l="1094" r="1649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pic>
        <p:nvPicPr>
          <p:cNvPr id="61" name="Picture 7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1" y="2949575"/>
            <a:ext cx="4457700" cy="37147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marR="0" indent="0" algn="ctr" defTabSz="9144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38750" algn="r"/>
              </a:tabLst>
              <a:defRPr kumimoji="0" lang="ko-KR" altLang="en-US" sz="36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HY견고딕" pitchFamily="18" charset="-127"/>
                <a:cs typeface="Tahoma" pitchFamily="34" charset="0"/>
              </a:defRPr>
            </a:lvl1pPr>
          </a:lstStyle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5238750" algn="r"/>
              </a:tabLst>
              <a:defRPr/>
            </a:pPr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468314" y="1000108"/>
            <a:ext cx="8232775" cy="5072098"/>
          </a:xfrm>
          <a:prstGeom prst="rect">
            <a:avLst/>
          </a:prstGeom>
        </p:spPr>
        <p:txBody>
          <a:bodyPr>
            <a:normAutofit/>
          </a:bodyPr>
          <a:lstStyle>
            <a:lvl1pPr indent="-180000">
              <a:defRPr lang="ko-KR" altLang="en-US" sz="1800" b="1" kern="120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80000">
              <a:defRPr lang="ko-KR" altLang="en-US" sz="1600" kern="100" smtClean="0">
                <a:solidFill>
                  <a:schemeClr val="tx1"/>
                </a:solidFill>
                <a:latin typeface="Arial" pitchFamily="34" charset="0"/>
                <a:ea typeface="맑은 고딕"/>
                <a:cs typeface="Arial" pitchFamily="34" charset="0"/>
              </a:defRPr>
            </a:lvl2pPr>
            <a:lvl3pPr indent="-180000">
              <a:defRPr sz="1400"/>
            </a:lvl3pPr>
            <a:lvl4pPr indent="-180000">
              <a:defRPr sz="1200"/>
            </a:lvl4pPr>
            <a:lvl5pPr indent="-180000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kstar_soft_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" y="6588601"/>
            <a:ext cx="1026267" cy="25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8"/>
          <p:cNvSpPr txBox="1">
            <a:spLocks noChangeArrowheads="1"/>
          </p:cNvSpPr>
          <p:nvPr/>
        </p:nvSpPr>
        <p:spPr bwMode="auto">
          <a:xfrm>
            <a:off x="0" y="0"/>
            <a:ext cx="9144000" cy="781752"/>
          </a:xfrm>
          <a:prstGeom prst="rect">
            <a:avLst/>
          </a:prstGeom>
          <a:gradFill flip="none"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 latinLnBrk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solidFill>
                <a:srgbClr val="FFFFCC"/>
              </a:solidFill>
              <a:latin typeface="Tahoma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05517" y="6572272"/>
            <a:ext cx="438515" cy="285752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  <a:extLst/>
          </a:lstStyle>
          <a:p>
            <a:fld id="{7A895923-4834-47B3-8001-58EBF6A625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657227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5400000">
            <a:off x="889893" y="6715136"/>
            <a:ext cx="285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 rot="5400000">
            <a:off x="8556213" y="6715136"/>
            <a:ext cx="285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781747" y="6581025"/>
            <a:ext cx="3898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EPICS Meeting in NFRI, July 27 ~ 29, 2009, </a:t>
            </a:r>
            <a:r>
              <a:rPr lang="en-US" altLang="ko-KR" sz="1050" i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Daejeon</a:t>
            </a:r>
            <a:r>
              <a:rPr lang="en-US" altLang="ko-KR" sz="1050" i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in Korea</a:t>
            </a:r>
            <a:endParaRPr lang="ko-KR" alt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35" r:id="rId3"/>
    <p:sldLayoutId id="2147483836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fri_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frisb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1" y="6683375"/>
            <a:ext cx="146526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4488" y="6527801"/>
            <a:ext cx="315912" cy="315913"/>
            <a:chOff x="125" y="4032"/>
            <a:chExt cx="232" cy="232"/>
          </a:xfrm>
        </p:grpSpPr>
        <p:sp>
          <p:nvSpPr>
            <p:cNvPr id="61452" name="Oval 12"/>
            <p:cNvSpPr>
              <a:spLocks noChangeArrowheads="1"/>
            </p:cNvSpPr>
            <p:nvPr userDrawn="1"/>
          </p:nvSpPr>
          <p:spPr bwMode="auto">
            <a:xfrm>
              <a:off x="125" y="40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8A8A8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1453" name="Oval 13"/>
            <p:cNvSpPr>
              <a:spLocks noChangeArrowheads="1"/>
            </p:cNvSpPr>
            <p:nvPr userDrawn="1"/>
          </p:nvSpPr>
          <p:spPr bwMode="auto">
            <a:xfrm>
              <a:off x="151" y="4058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1454" name="Rectangle 6"/>
          <p:cNvSpPr txBox="1">
            <a:spLocks noChangeArrowheads="1"/>
          </p:cNvSpPr>
          <p:nvPr/>
        </p:nvSpPr>
        <p:spPr bwMode="auto">
          <a:xfrm>
            <a:off x="280988" y="6523039"/>
            <a:ext cx="4667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fld id="{87AFDA9C-5BD3-4475-A8A6-4218E8ED90DD}" type="slidenum">
              <a:rPr lang="en-US" altLang="ko-KR" sz="100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en-US" altLang="ko-KR" sz="100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30" name="Picture 18"/>
          <p:cNvPicPr>
            <a:picLocks noChangeAspect="1" noChangeArrowheads="1"/>
          </p:cNvPicPr>
          <p:nvPr/>
        </p:nvPicPr>
        <p:blipFill>
          <a:blip r:embed="rId5" cstate="print"/>
          <a:srcRect b="-11188"/>
          <a:stretch>
            <a:fillRect/>
          </a:stretch>
        </p:blipFill>
        <p:spPr bwMode="auto">
          <a:xfrm>
            <a:off x="7693025" y="538164"/>
            <a:ext cx="1219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nfri_b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217" y="928670"/>
            <a:ext cx="8358793" cy="5515860"/>
          </a:xfrm>
          <a:prstGeom prst="roundRect">
            <a:avLst>
              <a:gd name="adj" fmla="val 239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kstar_soft_log"/>
          <p:cNvPicPr>
            <a:picLocks noChangeAspect="1" noChangeArrowheads="1"/>
          </p:cNvPicPr>
          <p:nvPr/>
        </p:nvPicPr>
        <p:blipFill>
          <a:blip r:embed="rId8" cstate="print"/>
          <a:srcRect l="7106" t="5298" r="7290" b="7947"/>
          <a:stretch>
            <a:fillRect/>
          </a:stretch>
        </p:blipFill>
        <p:spPr bwMode="auto">
          <a:xfrm>
            <a:off x="7867650" y="6487194"/>
            <a:ext cx="1112812" cy="28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 userDrawn="1"/>
        </p:nvSpPr>
        <p:spPr>
          <a:xfrm>
            <a:off x="2279564" y="6589068"/>
            <a:ext cx="5230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i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2010 EPICS Spring Collaboration Meeting, 2-4 June 2010, ITER in Aix-en-Provence, FRANCE</a:t>
            </a:r>
          </a:p>
        </p:txBody>
      </p:sp>
      <p:pic>
        <p:nvPicPr>
          <p:cNvPr id="17" name="Picture 50" descr="핵융합 로고-가로"/>
          <p:cNvPicPr>
            <a:picLocks noChangeAspect="1" noChangeArrowheads="1"/>
          </p:cNvPicPr>
          <p:nvPr userDrawn="1"/>
        </p:nvPicPr>
        <p:blipFill>
          <a:blip r:embed="rId9" cstate="print"/>
          <a:srcRect l="5998" t="10126" r="3588" b="22152"/>
          <a:stretch>
            <a:fillRect/>
          </a:stretch>
        </p:blipFill>
        <p:spPr bwMode="auto">
          <a:xfrm>
            <a:off x="85741" y="6515099"/>
            <a:ext cx="2029248" cy="26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"/>
          <p:cNvSpPr txBox="1">
            <a:spLocks noChangeArrowheads="1"/>
          </p:cNvSpPr>
          <p:nvPr userDrawn="1"/>
        </p:nvSpPr>
        <p:spPr bwMode="auto">
          <a:xfrm>
            <a:off x="8534401" y="304778"/>
            <a:ext cx="376268" cy="35558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87AFDA9C-5BD3-4475-A8A6-4218E8ED90DD}" type="slidenum">
              <a:rPr lang="en-US" altLang="ko-KR" sz="140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pPr algn="r">
                <a:defRPr/>
              </a:pPr>
              <a:t>‹#›</a:t>
            </a:fld>
            <a:endParaRPr lang="en-US" altLang="ko-KR" sz="1400" dirty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-32" y="1"/>
            <a:ext cx="9144032" cy="1571612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vert="horz" lIns="288000" tIns="144000" rIns="91440" bIns="45720" rtlCol="0" anchor="ctr">
            <a:noAutofit/>
          </a:bodyPr>
          <a:lstStyle/>
          <a:p>
            <a:r>
              <a:rPr lang="ko-KR" altLang="en-US" smtClean="0"/>
              <a:t>마스터 제목 스타일 편집 </a:t>
            </a:r>
            <a:r>
              <a:rPr lang="en-US" altLang="ko-KR" smtClean="0"/>
              <a:t>KSTAR English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54E9-390E-46CE-8574-A1BB90AE8A5E}" type="datetime1">
              <a:rPr lang="ko-KR" altLang="en-US" smtClean="0"/>
              <a:pPr/>
              <a:t>2010-06-02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383A-E418-42B3-9D75-AC589B61DF9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0" descr="kstar_soft_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352" y="6500611"/>
            <a:ext cx="1291243" cy="32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핵융합 로고-가로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6488530"/>
            <a:ext cx="2317167" cy="34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바닥글 개체 틀 19"/>
          <p:cNvSpPr>
            <a:spLocks noGrp="1"/>
          </p:cNvSpPr>
          <p:nvPr>
            <p:ph type="ftr" sz="quarter" idx="3"/>
          </p:nvPr>
        </p:nvSpPr>
        <p:spPr>
          <a:xfrm>
            <a:off x="2771777" y="6535739"/>
            <a:ext cx="3586175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ko-KR" smtClean="0"/>
              <a:t>The 7th Inernational Workshop on tokamak Operations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sldNum="0" hdr="0" dt="0"/>
  <p:txStyles>
    <p:titleStyle>
      <a:lvl1pPr algn="l" defTabSz="914400" rtl="0" eaLnBrk="1" latinLnBrk="1" hangingPunct="1">
        <a:spcBef>
          <a:spcPct val="0"/>
        </a:spcBef>
        <a:buNone/>
        <a:defRPr sz="2800" kern="1200" baseline="0">
          <a:solidFill>
            <a:schemeClr val="bg1"/>
          </a:solidFill>
          <a:latin typeface="Impact" pitchFamily="34" charset="0"/>
          <a:ea typeface="산돌고딕B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wt.svn.sourceforge.net/svnroot/kwt" TargetMode="External"/><Relationship Id="rId2" Type="http://schemas.openxmlformats.org/officeDocument/2006/relationships/hyperlink" Target="http://kwt.sourceforge.net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2843" y="3214686"/>
            <a:ext cx="6715173" cy="108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atinLnBrk="0">
              <a:lnSpc>
                <a:spcPct val="90000"/>
              </a:lnSpc>
              <a:defRPr/>
            </a:pPr>
            <a:r>
              <a:rPr lang="en-US" altLang="ko-KR" sz="3600" b="1" kern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Development status of KSTAR Widget Toolkit (KWT)</a:t>
            </a:r>
            <a:endParaRPr kumimoji="0" lang="ko-KR" altLang="en-US" sz="3600" b="1" i="0" u="none" strike="noStrike" kern="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2943" y="4629865"/>
            <a:ext cx="3714744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ko-K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Sulhee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Baek</a:t>
            </a:r>
            <a:endParaRPr lang="en-US" altLang="ko-K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shbaek@nfri.re.kr</a:t>
            </a:r>
          </a:p>
          <a:p>
            <a:pPr algn="ctr">
              <a:spcBef>
                <a:spcPct val="30000"/>
              </a:spcBef>
            </a:pPr>
            <a:r>
              <a:rPr lang="en-US" altLang="ko-KR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KSTAR Research Center</a:t>
            </a:r>
            <a:endParaRPr lang="en-US" altLang="ko-KR" sz="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50" descr="핵융합 로고-가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9" y="5973924"/>
            <a:ext cx="2643175" cy="45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2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Plot widgets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/>
          </p:nvPr>
        </p:nvSpPr>
        <p:spPr>
          <a:xfrm>
            <a:off x="468314" y="1000108"/>
            <a:ext cx="8232775" cy="5072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ko-KR" dirty="0" smtClean="0"/>
              <a:t>Live data tools developed using KWT plot widgets</a:t>
            </a:r>
          </a:p>
          <a:p>
            <a:pPr lvl="1">
              <a:defRPr/>
            </a:pPr>
            <a:r>
              <a:rPr lang="en-GB" altLang="ko-KR" dirty="0" err="1" smtClean="0"/>
              <a:t>Multiplot</a:t>
            </a:r>
            <a:r>
              <a:rPr lang="en-GB" altLang="ko-KR" dirty="0" smtClean="0"/>
              <a:t>: Plot </a:t>
            </a:r>
            <a:r>
              <a:rPr lang="en-GB" altLang="ko-KR" dirty="0" smtClean="0"/>
              <a:t>10 </a:t>
            </a:r>
            <a:r>
              <a:rPr lang="en-GB" altLang="ko-KR" dirty="0" err="1" smtClean="0"/>
              <a:t>ch</a:t>
            </a:r>
            <a:r>
              <a:rPr lang="en-GB" altLang="ko-KR" dirty="0" smtClean="0"/>
              <a:t> at a </a:t>
            </a:r>
            <a:r>
              <a:rPr lang="en-GB" altLang="ko-KR" dirty="0" smtClean="0"/>
              <a:t>time, Application </a:t>
            </a:r>
            <a:r>
              <a:rPr lang="en-GB" altLang="ko-KR" dirty="0" smtClean="0"/>
              <a:t>and Plug-in </a:t>
            </a:r>
            <a:r>
              <a:rPr lang="en-GB" altLang="ko-KR" dirty="0" smtClean="0"/>
              <a:t>widget</a:t>
            </a:r>
            <a:endParaRPr lang="en-GB" altLang="ko-KR" dirty="0" smtClean="0"/>
          </a:p>
          <a:p>
            <a:pPr lvl="1">
              <a:defRPr/>
            </a:pPr>
            <a:r>
              <a:rPr lang="en-GB" altLang="ko-KR" dirty="0" err="1" smtClean="0"/>
              <a:t>Multiwaveplot</a:t>
            </a:r>
            <a:r>
              <a:rPr lang="en-GB" altLang="ko-KR" dirty="0" smtClean="0"/>
              <a:t>: Plot </a:t>
            </a:r>
            <a:r>
              <a:rPr lang="en-GB" altLang="ko-KR" dirty="0" smtClean="0"/>
              <a:t>10 </a:t>
            </a:r>
            <a:r>
              <a:rPr lang="en-GB" altLang="ko-KR" dirty="0" err="1" smtClean="0"/>
              <a:t>ch</a:t>
            </a:r>
            <a:r>
              <a:rPr lang="en-GB" altLang="ko-KR" dirty="0" smtClean="0"/>
              <a:t> at a </a:t>
            </a:r>
            <a:r>
              <a:rPr lang="en-GB" altLang="ko-KR" dirty="0" smtClean="0"/>
              <a:t>time, Application </a:t>
            </a:r>
            <a:r>
              <a:rPr lang="en-GB" altLang="ko-KR" dirty="0" smtClean="0"/>
              <a:t>and Plug-in </a:t>
            </a:r>
            <a:r>
              <a:rPr lang="en-GB" altLang="ko-KR" dirty="0" smtClean="0"/>
              <a:t>widget</a:t>
            </a:r>
            <a:endParaRPr lang="en-GB" altLang="ko-KR" dirty="0" smtClean="0"/>
          </a:p>
          <a:p>
            <a:pPr lvl="1">
              <a:defRPr/>
            </a:pPr>
            <a:r>
              <a:rPr lang="en-GB" altLang="ko-KR" dirty="0" err="1" smtClean="0"/>
              <a:t>Singleplot</a:t>
            </a:r>
            <a:r>
              <a:rPr lang="en-GB" altLang="ko-KR" dirty="0" smtClean="0"/>
              <a:t>: Popped </a:t>
            </a:r>
            <a:r>
              <a:rPr lang="en-GB" altLang="ko-KR" dirty="0" smtClean="0"/>
              <a:t>up at the mouse right-click on the </a:t>
            </a:r>
            <a:r>
              <a:rPr lang="en-GB" altLang="ko-KR" dirty="0" err="1" smtClean="0"/>
              <a:t>CADisplayer</a:t>
            </a:r>
            <a:endParaRPr lang="en-GB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6969432" y="6183175"/>
            <a:ext cx="1324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1000" dirty="0" err="1" smtClean="0">
                <a:latin typeface="Arial" pitchFamily="34" charset="0"/>
                <a:cs typeface="Arial" pitchFamily="34" charset="0"/>
              </a:rPr>
              <a:t>Singleplot</a:t>
            </a:r>
            <a:r>
              <a:rPr lang="en-GB" altLang="ko-KR" sz="1000" dirty="0" smtClean="0">
                <a:latin typeface="Arial" pitchFamily="34" charset="0"/>
                <a:cs typeface="Arial" pitchFamily="34" charset="0"/>
              </a:rPr>
              <a:t>  instance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28860" y="6215082"/>
            <a:ext cx="1305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1000" dirty="0" err="1" smtClean="0">
                <a:latin typeface="Arial" pitchFamily="34" charset="0"/>
                <a:cs typeface="Arial" pitchFamily="34" charset="0"/>
              </a:rPr>
              <a:t>Multiplot</a:t>
            </a:r>
            <a:r>
              <a:rPr lang="en-GB" altLang="ko-KR" sz="1000" dirty="0" smtClean="0">
                <a:latin typeface="Arial" pitchFamily="34" charset="0"/>
                <a:cs typeface="Arial" pitchFamily="34" charset="0"/>
              </a:rPr>
              <a:t> application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6540366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1000" smtClean="0">
                <a:latin typeface="Arial" pitchFamily="34" charset="0"/>
                <a:cs typeface="Arial" pitchFamily="34" charset="0"/>
              </a:rPr>
              <a:t>StripTool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그림 14"/>
          <p:cNvPicPr/>
          <p:nvPr/>
        </p:nvPicPr>
        <p:blipFill>
          <a:blip r:embed="rId3" cstate="print"/>
          <a:srcRect l="45122"/>
          <a:stretch>
            <a:fillRect/>
          </a:stretch>
        </p:blipFill>
        <p:spPr bwMode="auto">
          <a:xfrm>
            <a:off x="214282" y="2279031"/>
            <a:ext cx="5715040" cy="3936052"/>
          </a:xfrm>
          <a:prstGeom prst="rect">
            <a:avLst/>
          </a:prstGeom>
          <a:noFill/>
        </p:spPr>
      </p:pic>
      <p:pic>
        <p:nvPicPr>
          <p:cNvPr id="14" name="그림 13" descr="SinglePlot.png"/>
          <p:cNvPicPr>
            <a:picLocks noChangeAspect="1"/>
          </p:cNvPicPr>
          <p:nvPr/>
        </p:nvPicPr>
        <p:blipFill>
          <a:blip r:embed="rId4" cstate="print"/>
          <a:srcRect l="28611" t="7757" r="5000" b="31967"/>
          <a:stretch>
            <a:fillRect/>
          </a:stretch>
        </p:blipFill>
        <p:spPr>
          <a:xfrm>
            <a:off x="6000760" y="4611539"/>
            <a:ext cx="3078860" cy="1571636"/>
          </a:xfrm>
          <a:prstGeom prst="rect">
            <a:avLst/>
          </a:prstGeom>
        </p:spPr>
      </p:pic>
    </p:spTree>
  </p:cSld>
  <p:clrMapOvr>
    <a:masterClrMapping/>
  </p:clrMapOvr>
  <p:transition advTm="753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Known problems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KWT </a:t>
            </a:r>
            <a:r>
              <a:rPr lang="en-US" altLang="ko-KR" dirty="0"/>
              <a:t>application </a:t>
            </a:r>
            <a:r>
              <a:rPr lang="en-US" altLang="ko-KR" dirty="0" smtClean="0"/>
              <a:t>dies </a:t>
            </a:r>
            <a:r>
              <a:rPr lang="en-US" altLang="ko-KR" dirty="0"/>
              <a:t>when virtual channels are abnormal in </a:t>
            </a:r>
            <a:r>
              <a:rPr lang="en-US" altLang="ko-KR" dirty="0" smtClean="0"/>
              <a:t>CAS or </a:t>
            </a:r>
            <a:r>
              <a:rPr lang="en-US" altLang="ko-KR" dirty="0"/>
              <a:t>gateway but it's reason was not clarified yet.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Use carefully</a:t>
            </a:r>
          </a:p>
          <a:p>
            <a:pPr lvl="1"/>
            <a:r>
              <a:rPr lang="en-US" altLang="ko-KR" dirty="0" smtClean="0"/>
              <a:t> Segmentation </a:t>
            </a:r>
            <a:r>
              <a:rPr lang="en-US" altLang="ko-KR" dirty="0"/>
              <a:t>fault of </a:t>
            </a:r>
            <a:r>
              <a:rPr lang="en-US" altLang="ko-KR" dirty="0" err="1"/>
              <a:t>CAGraphic</a:t>
            </a:r>
            <a:r>
              <a:rPr lang="en-US" altLang="ko-KR" dirty="0"/>
              <a:t> instance</a:t>
            </a:r>
          </a:p>
          <a:p>
            <a:pPr lvl="2"/>
            <a:r>
              <a:rPr lang="en-US" altLang="ko-KR" dirty="0" err="1"/>
              <a:t>CAGraphic</a:t>
            </a:r>
            <a:r>
              <a:rPr lang="en-US" altLang="ko-KR" dirty="0"/>
              <a:t> widget has pop-up properties consists of popup, filename, and </a:t>
            </a:r>
            <a:r>
              <a:rPr lang="en-US" altLang="ko-KR" dirty="0" err="1" smtClean="0"/>
              <a:t>pvs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>
                <a:solidFill>
                  <a:srgbClr val="D60093"/>
                </a:solidFill>
              </a:rPr>
              <a:t>Number of </a:t>
            </a:r>
            <a:r>
              <a:rPr lang="en-US" altLang="ko-KR" dirty="0" err="1" smtClean="0">
                <a:solidFill>
                  <a:srgbClr val="D60093"/>
                </a:solidFill>
              </a:rPr>
              <a:t>pv</a:t>
            </a:r>
            <a:r>
              <a:rPr lang="en-US" altLang="ko-KR" dirty="0" smtClean="0">
                <a:solidFill>
                  <a:srgbClr val="D60093"/>
                </a:solidFill>
              </a:rPr>
              <a:t> names in the ‘</a:t>
            </a:r>
            <a:r>
              <a:rPr lang="en-US" altLang="ko-KR" dirty="0" err="1" smtClean="0">
                <a:solidFill>
                  <a:srgbClr val="D60093"/>
                </a:solidFill>
              </a:rPr>
              <a:t>pvs</a:t>
            </a:r>
            <a:r>
              <a:rPr lang="en-US" altLang="ko-KR" dirty="0" smtClean="0">
                <a:solidFill>
                  <a:srgbClr val="D60093"/>
                </a:solidFill>
              </a:rPr>
              <a:t>’ should be same with the number of CA widgets in the template file.</a:t>
            </a:r>
            <a:r>
              <a:rPr lang="en-US" altLang="ko-KR" dirty="0" smtClean="0"/>
              <a:t> If there's a discordance, segmentation fault will be occurred.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en-US" altLang="ko-KR" dirty="0" err="1" smtClean="0"/>
              <a:t>ChannelAccessThr</a:t>
            </a:r>
            <a:r>
              <a:rPr lang="en-US" altLang="ko-KR" dirty="0" smtClean="0"/>
              <a:t> is not stopped.</a:t>
            </a:r>
            <a:endParaRPr lang="en-US" altLang="ko-KR" dirty="0"/>
          </a:p>
          <a:p>
            <a:pPr lvl="2"/>
            <a:r>
              <a:rPr lang="en-US" altLang="ko-KR" dirty="0"/>
              <a:t>The application including CA widgets has the problem that it can't exit normally because of the </a:t>
            </a:r>
            <a:r>
              <a:rPr lang="en-US" altLang="ko-KR" dirty="0" err="1"/>
              <a:t>ChannelAccessThr's</a:t>
            </a:r>
            <a:r>
              <a:rPr lang="en-US" altLang="ko-KR" dirty="0"/>
              <a:t> </a:t>
            </a:r>
            <a:r>
              <a:rPr lang="en-US" altLang="ko-KR" dirty="0" smtClean="0"/>
              <a:t>‘</a:t>
            </a:r>
            <a:r>
              <a:rPr lang="en-US" altLang="ko-KR" dirty="0" err="1" smtClean="0"/>
              <a:t>ca_pend_event</a:t>
            </a:r>
            <a:r>
              <a:rPr lang="en-US" altLang="ko-KR" dirty="0" smtClean="0"/>
              <a:t> (0.0)’</a:t>
            </a:r>
            <a:r>
              <a:rPr lang="en-US" altLang="ko-KR" dirty="0" smtClean="0"/>
              <a:t>. </a:t>
            </a:r>
            <a:r>
              <a:rPr lang="en-US" altLang="ko-KR" dirty="0">
                <a:solidFill>
                  <a:srgbClr val="D60093"/>
                </a:solidFill>
              </a:rPr>
              <a:t>You have </a:t>
            </a:r>
            <a:r>
              <a:rPr lang="en-US" altLang="ko-KR" dirty="0" smtClean="0">
                <a:solidFill>
                  <a:srgbClr val="D60093"/>
                </a:solidFill>
              </a:rPr>
              <a:t>to make applications </a:t>
            </a:r>
            <a:r>
              <a:rPr lang="en-US" altLang="ko-KR" dirty="0">
                <a:solidFill>
                  <a:srgbClr val="D60093"/>
                </a:solidFill>
              </a:rPr>
              <a:t>kill the process manually.</a:t>
            </a:r>
            <a:r>
              <a:rPr lang="en-US" altLang="ko-KR" dirty="0"/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Refer to the example in the SVN repository</a:t>
            </a:r>
            <a:r>
              <a:rPr lang="en-US" altLang="ko-KR" dirty="0" smtClean="0"/>
              <a:t> </a:t>
            </a:r>
            <a:r>
              <a:rPr lang="en-US" altLang="ko-KR" dirty="0"/>
              <a:t>regarding the problem. 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텍스트 개체 틀 7"/>
          <p:cNvSpPr txBox="1">
            <a:spLocks/>
          </p:cNvSpPr>
          <p:nvPr/>
        </p:nvSpPr>
        <p:spPr>
          <a:xfrm>
            <a:off x="5214942" y="5715016"/>
            <a:ext cx="3143272" cy="7143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altLang="ko-KR" sz="1100" dirty="0" smtClean="0"/>
              <a:t>void </a:t>
            </a:r>
            <a:r>
              <a:rPr lang="en-US" altLang="ko-KR" sz="1100" dirty="0" err="1" smtClean="0"/>
              <a:t>MainWindow</a:t>
            </a:r>
            <a:r>
              <a:rPr lang="en-US" altLang="ko-KR" sz="1100" dirty="0" smtClean="0"/>
              <a:t>::</a:t>
            </a:r>
            <a:r>
              <a:rPr lang="en-US" altLang="ko-KR" sz="1100" dirty="0" err="1" smtClean="0"/>
              <a:t>closeEvent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QCloseEvent</a:t>
            </a:r>
            <a:r>
              <a:rPr lang="en-US" altLang="ko-KR" sz="1100" dirty="0" smtClean="0"/>
              <a:t> *) </a:t>
            </a:r>
            <a:r>
              <a:rPr lang="en-US" altLang="ko-KR" sz="1100" dirty="0" smtClean="0"/>
              <a:t>{</a:t>
            </a:r>
            <a:endParaRPr lang="en-US" altLang="ko-KR" sz="1100" dirty="0" smtClean="0"/>
          </a:p>
          <a:p>
            <a:r>
              <a:rPr lang="en-US" altLang="ko-KR" sz="1100" dirty="0" smtClean="0"/>
              <a:t>	</a:t>
            </a:r>
            <a:r>
              <a:rPr lang="en-US" altLang="ko-KR" sz="1100" dirty="0" smtClean="0"/>
              <a:t>kill (</a:t>
            </a:r>
            <a:r>
              <a:rPr lang="en-US" altLang="ko-KR" sz="1100" dirty="0" err="1" smtClean="0"/>
              <a:t>getpid</a:t>
            </a:r>
            <a:r>
              <a:rPr lang="en-US" altLang="ko-KR" sz="1100" dirty="0" smtClean="0"/>
              <a:t>(), SIGTERM); </a:t>
            </a:r>
          </a:p>
          <a:p>
            <a:r>
              <a:rPr lang="en-US" altLang="ko-KR" sz="1100" dirty="0" smtClean="0"/>
              <a:t>}</a:t>
            </a:r>
            <a:endParaRPr lang="ko-KR" altLang="en-US" sz="1100" dirty="0"/>
          </a:p>
        </p:txBody>
      </p:sp>
      <p:pic>
        <p:nvPicPr>
          <p:cNvPr id="5" name="그림 4" descr="popup1.png"/>
          <p:cNvPicPr>
            <a:picLocks noChangeAspect="1"/>
          </p:cNvPicPr>
          <p:nvPr/>
        </p:nvPicPr>
        <p:blipFill>
          <a:blip r:embed="rId3" cstate="print"/>
          <a:srcRect l="30729" t="16274" b="26661"/>
          <a:stretch>
            <a:fillRect/>
          </a:stretch>
        </p:blipFill>
        <p:spPr>
          <a:xfrm>
            <a:off x="214282" y="2928934"/>
            <a:ext cx="3849714" cy="178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 descr="popup2.png"/>
          <p:cNvPicPr>
            <a:picLocks noChangeAspect="1"/>
          </p:cNvPicPr>
          <p:nvPr/>
        </p:nvPicPr>
        <p:blipFill>
          <a:blip r:embed="rId4" cstate="print"/>
          <a:srcRect l="35165" t="15709" r="12335" b="40412"/>
          <a:stretch>
            <a:fillRect/>
          </a:stretch>
        </p:blipFill>
        <p:spPr>
          <a:xfrm>
            <a:off x="5728035" y="2928934"/>
            <a:ext cx="334455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496890" y="3597268"/>
            <a:ext cx="588954" cy="331798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858148" y="3571876"/>
            <a:ext cx="1143008" cy="428628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86248" y="3357562"/>
            <a:ext cx="1428760" cy="785818"/>
          </a:xfrm>
          <a:prstGeom prst="rect">
            <a:avLst/>
          </a:prstGeom>
          <a:solidFill>
            <a:srgbClr val="FFFFFF"/>
          </a:solidFill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Re-ordered </a:t>
            </a:r>
            <a:r>
              <a:rPr lang="en-US" altLang="ko-KR" sz="11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en-US" altLang="ko-KR" sz="11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100" dirty="0" smtClean="0">
                <a:solidFill>
                  <a:srgbClr val="D60093"/>
                </a:solidFill>
              </a:rPr>
              <a:t>Ca01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100" dirty="0" smtClean="0">
                <a:solidFill>
                  <a:srgbClr val="D60093"/>
                </a:solidFill>
              </a:rPr>
              <a:t>Ca02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100" dirty="0" smtClean="0">
                <a:solidFill>
                  <a:srgbClr val="D60093"/>
                </a:solidFill>
              </a:rPr>
              <a:t>ca900</a:t>
            </a:r>
            <a:endParaRPr lang="ko-KR" altLang="en-US" sz="1100" dirty="0">
              <a:solidFill>
                <a:srgbClr val="D60093"/>
              </a:solidFill>
            </a:endParaRPr>
          </a:p>
        </p:txBody>
      </p:sp>
      <p:cxnSp>
        <p:nvCxnSpPr>
          <p:cNvPr id="17" name="구부러진 연결선 16"/>
          <p:cNvCxnSpPr>
            <a:stCxn id="11" idx="1"/>
            <a:endCxn id="16" idx="2"/>
          </p:cNvCxnSpPr>
          <p:nvPr/>
        </p:nvCxnSpPr>
        <p:spPr>
          <a:xfrm rot="10800000" flipV="1">
            <a:off x="5000628" y="3786190"/>
            <a:ext cx="2857520" cy="357190"/>
          </a:xfrm>
          <a:prstGeom prst="curvedConnector4">
            <a:avLst>
              <a:gd name="adj1" fmla="val 37500"/>
              <a:gd name="adj2" fmla="val 164000"/>
            </a:avLst>
          </a:prstGeom>
          <a:ln w="28575">
            <a:solidFill>
              <a:srgbClr val="D6009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/>
          <p:nvPr/>
        </p:nvCxnSpPr>
        <p:spPr>
          <a:xfrm flipV="1">
            <a:off x="1098230" y="3667124"/>
            <a:ext cx="3207070" cy="2"/>
          </a:xfrm>
          <a:prstGeom prst="curvedConnector3">
            <a:avLst>
              <a:gd name="adj1" fmla="val 50000"/>
            </a:avLst>
          </a:prstGeom>
          <a:ln w="28575">
            <a:solidFill>
              <a:srgbClr val="D6009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구부러진 연결선 24"/>
          <p:cNvCxnSpPr/>
          <p:nvPr/>
        </p:nvCxnSpPr>
        <p:spPr>
          <a:xfrm>
            <a:off x="1075370" y="3766184"/>
            <a:ext cx="3210880" cy="72390"/>
          </a:xfrm>
          <a:prstGeom prst="curvedConnector3">
            <a:avLst>
              <a:gd name="adj1" fmla="val 50000"/>
            </a:avLst>
          </a:prstGeom>
          <a:ln w="28575">
            <a:solidFill>
              <a:srgbClr val="D6009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구부러진 연결선 27"/>
          <p:cNvCxnSpPr/>
          <p:nvPr/>
        </p:nvCxnSpPr>
        <p:spPr>
          <a:xfrm>
            <a:off x="1090610" y="3865244"/>
            <a:ext cx="3195640" cy="125730"/>
          </a:xfrm>
          <a:prstGeom prst="curvedConnector3">
            <a:avLst>
              <a:gd name="adj1" fmla="val 50000"/>
            </a:avLst>
          </a:prstGeom>
          <a:ln w="28575">
            <a:solidFill>
              <a:srgbClr val="D6009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3214678" y="4357694"/>
            <a:ext cx="714380" cy="142876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License and release information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>
            <a:off x="468314" y="1000108"/>
            <a:ext cx="8232775" cy="5286412"/>
          </a:xfrm>
        </p:spPr>
        <p:txBody>
          <a:bodyPr>
            <a:normAutofit fontScale="92500" lnSpcReduction="20000"/>
          </a:bodyPr>
          <a:lstStyle/>
          <a:p>
            <a:pPr marL="269875" lvl="0" indent="-269875"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License: </a:t>
            </a:r>
            <a:r>
              <a:rPr lang="en-US" altLang="ko-KR" sz="1600" dirty="0" smtClean="0">
                <a:solidFill>
                  <a:schemeClr val="tx1"/>
                </a:solidFill>
              </a:rPr>
              <a:t>GPL license</a:t>
            </a:r>
          </a:p>
          <a:p>
            <a:pPr marL="269875" lvl="0" indent="-269875">
              <a:buSzPct val="80000"/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</a:t>
            </a:r>
            <a:r>
              <a:rPr lang="en-US" altLang="ko-K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management: </a:t>
            </a:r>
            <a:r>
              <a:rPr lang="en-US" altLang="ko-K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</a:t>
            </a:r>
            <a:r>
              <a:rPr lang="en-US" altLang="ko-KR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en-US" altLang="ko-K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kwt.sourceforge.net</a:t>
            </a:r>
            <a:endParaRPr lang="en-US" altLang="ko-K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9875" lvl="0" indent="-269875">
              <a:buSzPct val="80000"/>
              <a:buFont typeface="Wingdings" pitchFamily="2" charset="2"/>
              <a:buChar char="l"/>
            </a:pPr>
            <a:r>
              <a:rPr lang="en-US" altLang="ko-KR" sz="16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Version Control</a:t>
            </a:r>
          </a:p>
          <a:p>
            <a:pPr marL="447675" lvl="0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 smtClean="0">
                <a:solidFill>
                  <a:prstClr val="black"/>
                </a:solidFill>
              </a:rPr>
              <a:t>Subversion</a:t>
            </a:r>
            <a:r>
              <a:rPr lang="en-US" altLang="ko-KR" sz="1600" i="1" kern="100" dirty="0">
                <a:solidFill>
                  <a:prstClr val="black"/>
                </a:solidFill>
              </a:rPr>
              <a:t>: </a:t>
            </a:r>
            <a:r>
              <a:rPr lang="en-US" altLang="ko-KR" sz="1600" kern="100" dirty="0" err="1">
                <a:solidFill>
                  <a:prstClr val="black"/>
                </a:solidFill>
              </a:rPr>
              <a:t>svn</a:t>
            </a:r>
            <a:r>
              <a:rPr lang="en-US" altLang="ko-KR" sz="1600" kern="100" dirty="0">
                <a:solidFill>
                  <a:prstClr val="black"/>
                </a:solidFill>
              </a:rPr>
              <a:t> co </a:t>
            </a:r>
            <a:r>
              <a:rPr lang="en-US" altLang="ko-KR" sz="1600" kern="100" dirty="0">
                <a:solidFill>
                  <a:prstClr val="black"/>
                </a:solidFill>
                <a:hlinkClick r:id="rId3"/>
              </a:rPr>
              <a:t>https://kwt.svn.sourceforge.net/svnroot/kwt</a:t>
            </a:r>
            <a:r>
              <a:rPr lang="en-US" altLang="ko-KR" sz="1600" kern="100" dirty="0">
                <a:solidFill>
                  <a:prstClr val="black"/>
                </a:solidFill>
              </a:rPr>
              <a:t> </a:t>
            </a:r>
            <a:r>
              <a:rPr lang="en-US" altLang="ko-KR" sz="1600" kern="100" dirty="0" err="1" smtClean="0">
                <a:solidFill>
                  <a:prstClr val="black"/>
                </a:solidFill>
              </a:rPr>
              <a:t>kwt</a:t>
            </a:r>
            <a:endParaRPr lang="en-US" altLang="ko-KR" sz="1600" kern="100" dirty="0">
              <a:solidFill>
                <a:prstClr val="black"/>
              </a:solidFill>
            </a:endParaRPr>
          </a:p>
          <a:p>
            <a:pPr marL="447675" lvl="0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 smtClean="0">
                <a:solidFill>
                  <a:prstClr val="black"/>
                </a:solidFill>
              </a:rPr>
              <a:t>Current version</a:t>
            </a:r>
            <a:r>
              <a:rPr lang="en-US" altLang="ko-KR" sz="1600" kern="100" dirty="0">
                <a:solidFill>
                  <a:prstClr val="black"/>
                </a:solidFill>
              </a:rPr>
              <a:t>: </a:t>
            </a:r>
            <a:r>
              <a:rPr lang="en-US" altLang="ko-KR" sz="1600" kern="100" dirty="0" smtClean="0">
                <a:solidFill>
                  <a:prstClr val="black"/>
                </a:solidFill>
              </a:rPr>
              <a:t>V 1.0</a:t>
            </a:r>
            <a:endParaRPr lang="en-US" altLang="ko-KR" sz="1600" kern="100" dirty="0">
              <a:solidFill>
                <a:prstClr val="black"/>
              </a:solidFill>
            </a:endParaRPr>
          </a:p>
          <a:p>
            <a:pPr marL="269875" indent="-269875">
              <a:buSzPct val="80000"/>
              <a:buFont typeface="Wingdings" pitchFamily="2" charset="2"/>
              <a:buChar char="l"/>
            </a:pPr>
            <a:r>
              <a:rPr lang="en-US" altLang="ko-K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 smtClean="0">
                <a:solidFill>
                  <a:schemeClr val="tx1"/>
                </a:solidFill>
              </a:rPr>
              <a:t>Environment </a:t>
            </a:r>
            <a:r>
              <a:rPr lang="en-US" altLang="ko-KR" sz="1600" kern="100" dirty="0">
                <a:solidFill>
                  <a:schemeClr val="tx1"/>
                </a:solidFill>
              </a:rPr>
              <a:t>set-up </a:t>
            </a:r>
            <a:r>
              <a:rPr lang="en-US" altLang="ko-KR" sz="1600" kern="100" dirty="0" smtClean="0">
                <a:solidFill>
                  <a:schemeClr val="tx1"/>
                </a:solidFill>
              </a:rPr>
              <a:t>example (.</a:t>
            </a:r>
            <a:r>
              <a:rPr lang="en-US" altLang="ko-KR" sz="1600" kern="100" dirty="0" err="1" smtClean="0">
                <a:solidFill>
                  <a:schemeClr val="tx1"/>
                </a:solidFill>
              </a:rPr>
              <a:t>kwtrc</a:t>
            </a:r>
            <a:r>
              <a:rPr lang="en-US" altLang="ko-KR" sz="1600" kern="100" dirty="0" smtClean="0">
                <a:solidFill>
                  <a:schemeClr val="tx1"/>
                </a:solidFill>
              </a:rPr>
              <a:t>)</a:t>
            </a:r>
            <a:endParaRPr lang="en-US" altLang="ko-KR" sz="1600" kern="100" dirty="0">
              <a:solidFill>
                <a:schemeClr val="tx1"/>
              </a:solidFill>
            </a:endParaRP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 smtClean="0">
                <a:solidFill>
                  <a:schemeClr val="tx1"/>
                </a:solidFill>
              </a:rPr>
              <a:t>Example code and movies in YouTube </a:t>
            </a:r>
            <a:br>
              <a:rPr lang="en-US" altLang="ko-KR" sz="1600" kern="100" dirty="0" smtClean="0">
                <a:solidFill>
                  <a:schemeClr val="tx1"/>
                </a:solidFill>
              </a:rPr>
            </a:br>
            <a:r>
              <a:rPr lang="en-US" altLang="ko-KR" sz="1600" kern="100" dirty="0" smtClean="0">
                <a:solidFill>
                  <a:schemeClr val="tx1"/>
                </a:solidFill>
              </a:rPr>
              <a:t>(search </a:t>
            </a:r>
            <a:r>
              <a:rPr lang="en-US" altLang="ko-KR" sz="1600" kern="100" dirty="0" smtClean="0">
                <a:solidFill>
                  <a:srgbClr val="D60093"/>
                </a:solidFill>
              </a:rPr>
              <a:t>YouTube</a:t>
            </a:r>
            <a:r>
              <a:rPr lang="en-US" altLang="ko-KR" sz="1600" kern="100" dirty="0" smtClean="0">
                <a:solidFill>
                  <a:schemeClr val="tx1"/>
                </a:solidFill>
              </a:rPr>
              <a:t> with the keyword, </a:t>
            </a:r>
            <a:r>
              <a:rPr lang="en-US" altLang="ko-KR" sz="1600" kern="100" dirty="0" smtClean="0">
                <a:solidFill>
                  <a:srgbClr val="D60093"/>
                </a:solidFill>
              </a:rPr>
              <a:t>‘KWT V 1.0 Example’</a:t>
            </a:r>
            <a:r>
              <a:rPr lang="en-US" altLang="ko-KR" sz="1600" kern="100" dirty="0" smtClean="0">
                <a:solidFill>
                  <a:schemeClr val="tx1"/>
                </a:solidFill>
              </a:rPr>
              <a:t>)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69875" indent="-269875">
              <a:buSzPct val="80000"/>
              <a:buFont typeface="Wingdings" pitchFamily="2" charset="2"/>
              <a:buChar char="l"/>
            </a:pPr>
            <a:r>
              <a:rPr lang="en-US" altLang="ko-K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</a:t>
            </a: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>
                <a:solidFill>
                  <a:schemeClr val="tx1"/>
                </a:solidFill>
              </a:rPr>
              <a:t> LICENSE</a:t>
            </a: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>
                <a:solidFill>
                  <a:schemeClr val="tx1"/>
                </a:solidFill>
              </a:rPr>
              <a:t> INSTALL</a:t>
            </a: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>
                <a:solidFill>
                  <a:schemeClr val="tx1"/>
                </a:solidFill>
              </a:rPr>
              <a:t> </a:t>
            </a:r>
            <a:r>
              <a:rPr lang="en-US" altLang="ko-KR" sz="1600" kern="100" dirty="0" smtClean="0">
                <a:solidFill>
                  <a:schemeClr val="tx1"/>
                </a:solidFill>
              </a:rPr>
              <a:t>README</a:t>
            </a:r>
            <a:endParaRPr lang="en-US" altLang="ko-KR" sz="1600" kern="100" dirty="0">
              <a:solidFill>
                <a:schemeClr val="tx1"/>
              </a:solidFill>
            </a:endParaRPr>
          </a:p>
          <a:p>
            <a:pPr marL="904875" lvl="1" latinLnBrk="0">
              <a:buSzPct val="80000"/>
              <a:buFont typeface="Arial" pitchFamily="34" charset="0"/>
              <a:buChar char="•"/>
            </a:pPr>
            <a:r>
              <a:rPr lang="en-US" altLang="ko-KR" dirty="0"/>
              <a:t>KWT</a:t>
            </a:r>
          </a:p>
          <a:p>
            <a:pPr marL="904875" lvl="1" latinLnBrk="0">
              <a:buSzPct val="80000"/>
              <a:buFont typeface="Arial" pitchFamily="34" charset="0"/>
              <a:buChar char="•"/>
            </a:pPr>
            <a:r>
              <a:rPr lang="en-US" altLang="ko-KR" dirty="0"/>
              <a:t>Developers</a:t>
            </a:r>
          </a:p>
          <a:p>
            <a:pPr marL="904875" lvl="1" latinLnBrk="0">
              <a:buSzPct val="80000"/>
              <a:buFont typeface="Arial" pitchFamily="34" charset="0"/>
              <a:buChar char="•"/>
            </a:pPr>
            <a:r>
              <a:rPr lang="en-US" altLang="ko-KR" dirty="0"/>
              <a:t>Explanation of the KWT widget usage</a:t>
            </a:r>
          </a:p>
          <a:p>
            <a:pPr marL="904875" lvl="1" latinLnBrk="0">
              <a:buSzPct val="80000"/>
              <a:buFont typeface="Arial" pitchFamily="34" charset="0"/>
              <a:buChar char="•"/>
            </a:pPr>
            <a:r>
              <a:rPr lang="en-US" altLang="ko-KR" dirty="0" smtClean="0"/>
              <a:t>Known </a:t>
            </a:r>
            <a:r>
              <a:rPr lang="en-US" altLang="ko-KR" dirty="0"/>
              <a:t>problems</a:t>
            </a:r>
          </a:p>
          <a:p>
            <a:pPr marL="904875" lvl="1" latinLnBrk="0">
              <a:buSzPct val="80000"/>
              <a:buFont typeface="Arial" pitchFamily="34" charset="0"/>
              <a:buChar char="•"/>
            </a:pPr>
            <a:r>
              <a:rPr lang="en-US" altLang="ko-KR" dirty="0"/>
              <a:t>Future improvement plan</a:t>
            </a:r>
          </a:p>
          <a:p>
            <a:pPr marL="269875" indent="-269875">
              <a:buSzPct val="80000"/>
              <a:buFont typeface="Wingdings" pitchFamily="2" charset="2"/>
              <a:buChar char="l"/>
            </a:pPr>
            <a:r>
              <a:rPr lang="en-US" altLang="ko-K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Announcement</a:t>
            </a: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>
                <a:solidFill>
                  <a:schemeClr val="tx1"/>
                </a:solidFill>
              </a:rPr>
              <a:t> EPICS tech-talk</a:t>
            </a: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 smtClean="0">
                <a:solidFill>
                  <a:schemeClr val="tx1"/>
                </a:solidFill>
              </a:rPr>
              <a:t>2009 ICALEPCS(10/12~16</a:t>
            </a:r>
            <a:r>
              <a:rPr lang="en-US" altLang="ko-KR" sz="1600" kern="100" dirty="0">
                <a:solidFill>
                  <a:schemeClr val="tx1"/>
                </a:solidFill>
              </a:rPr>
              <a:t>, </a:t>
            </a:r>
            <a:r>
              <a:rPr lang="en-US" altLang="ko-KR" sz="1600" kern="100" dirty="0" smtClean="0">
                <a:solidFill>
                  <a:schemeClr val="tx1"/>
                </a:solidFill>
              </a:rPr>
              <a:t>Kobe)</a:t>
            </a:r>
            <a:endParaRPr lang="en-US" altLang="ko-KR" sz="1600" kern="100" dirty="0">
              <a:solidFill>
                <a:schemeClr val="tx1"/>
              </a:solidFill>
            </a:endParaRPr>
          </a:p>
          <a:p>
            <a:pPr marL="447675" latinLnBrk="0">
              <a:buSzPct val="80000"/>
              <a:buFont typeface="Arial" pitchFamily="34" charset="0"/>
              <a:buChar char="•"/>
            </a:pPr>
            <a:r>
              <a:rPr lang="en-US" altLang="ko-KR" sz="1600" kern="100" dirty="0" smtClean="0">
                <a:solidFill>
                  <a:schemeClr val="tx1"/>
                </a:solidFill>
              </a:rPr>
              <a:t>2010 EPICS Spring Collaboration Meeting (6/2~4)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KSTAR Project</a:t>
            </a:r>
            <a:endParaRPr lang="ko-KR" altLang="en-US" dirty="0"/>
          </a:p>
        </p:txBody>
      </p:sp>
      <p:sp>
        <p:nvSpPr>
          <p:cNvPr id="163" name="텍스트 개체 틀 162"/>
          <p:cNvSpPr>
            <a:spLocks noGrp="1"/>
          </p:cNvSpPr>
          <p:nvPr>
            <p:ph type="body" sz="quarter" idx="10"/>
          </p:nvPr>
        </p:nvSpPr>
        <p:spPr>
          <a:xfrm>
            <a:off x="468314" y="928670"/>
            <a:ext cx="8232775" cy="5072098"/>
          </a:xfrm>
        </p:spPr>
        <p:txBody>
          <a:bodyPr>
            <a:normAutofit/>
          </a:bodyPr>
          <a:lstStyle/>
          <a:p>
            <a:r>
              <a:rPr lang="en-US" altLang="ko-KR" dirty="0"/>
              <a:t> KSTAR - Korea Superconducting </a:t>
            </a:r>
            <a:r>
              <a:rPr lang="en-US" altLang="ko-KR" dirty="0" err="1"/>
              <a:t>Tokamak</a:t>
            </a:r>
            <a:r>
              <a:rPr lang="en-US" altLang="ko-KR" dirty="0"/>
              <a:t> Advanced Research</a:t>
            </a:r>
          </a:p>
          <a:p>
            <a:r>
              <a:rPr lang="en-US" altLang="ko-KR" dirty="0"/>
              <a:t> Missions -</a:t>
            </a:r>
          </a:p>
          <a:p>
            <a:pPr lvl="1"/>
            <a:r>
              <a:rPr lang="en-US" altLang="ko-KR" dirty="0"/>
              <a:t>Development of </a:t>
            </a:r>
            <a:r>
              <a:rPr lang="en-US" altLang="ko-KR" dirty="0">
                <a:solidFill>
                  <a:srgbClr val="0070C0"/>
                </a:solidFill>
              </a:rPr>
              <a:t>a steady-state-capable advanced superconducting  </a:t>
            </a:r>
            <a:r>
              <a:rPr lang="en-US" altLang="ko-KR" dirty="0" err="1" smtClean="0">
                <a:solidFill>
                  <a:srgbClr val="0070C0"/>
                </a:solidFill>
              </a:rPr>
              <a:t>tokamak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/>
              <a:t>to establish the scientific and technological base for </a:t>
            </a:r>
            <a:r>
              <a:rPr lang="en-US" altLang="ko-KR" dirty="0">
                <a:solidFill>
                  <a:srgbClr val="C00000"/>
                </a:solidFill>
              </a:rPr>
              <a:t>an attractive fusion reactor as a future energy source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History-</a:t>
            </a:r>
          </a:p>
          <a:p>
            <a:pPr lvl="1"/>
            <a:r>
              <a:rPr lang="en-US" altLang="ko-KR" dirty="0"/>
              <a:t>1995 : Project launched</a:t>
            </a:r>
          </a:p>
          <a:p>
            <a:pPr lvl="1"/>
            <a:r>
              <a:rPr lang="en-US" altLang="ko-KR" dirty="0"/>
              <a:t>1998 : Construction started</a:t>
            </a:r>
          </a:p>
          <a:p>
            <a:pPr lvl="1"/>
            <a:r>
              <a:rPr lang="en-US" altLang="ko-KR" dirty="0"/>
              <a:t>2007 : Completion of Assembly</a:t>
            </a:r>
          </a:p>
          <a:p>
            <a:pPr lvl="1"/>
            <a:r>
              <a:rPr lang="en-US" altLang="ko-KR" dirty="0"/>
              <a:t>2008 : Achievement of the 1st plasma</a:t>
            </a:r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4" name="Picture 13" descr="지도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285992"/>
            <a:ext cx="1867967" cy="3000396"/>
          </a:xfrm>
          <a:prstGeom prst="rect">
            <a:avLst/>
          </a:prstGeom>
          <a:noFill/>
        </p:spPr>
      </p:pic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7797701" y="4213232"/>
            <a:ext cx="108000" cy="1080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900" y="3357562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SEOUL</a:t>
            </a:r>
            <a:endParaRPr lang="ko-KR" alt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290" y="3866092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POHANG</a:t>
            </a:r>
            <a:endParaRPr lang="ko-KR" altLang="en-US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10800000" flipV="1">
            <a:off x="7822636" y="3607802"/>
            <a:ext cx="642942" cy="36926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8286776" y="4098990"/>
            <a:ext cx="285752" cy="24331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72330" y="4000504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DAEJEON</a:t>
            </a:r>
            <a:endParaRPr lang="ko-KR" altLang="en-US" sz="105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직선 연결선 10"/>
          <p:cNvCxnSpPr>
            <a:stCxn id="5" idx="3"/>
          </p:cNvCxnSpPr>
          <p:nvPr/>
        </p:nvCxnSpPr>
        <p:spPr>
          <a:xfrm rot="5400000">
            <a:off x="7166752" y="4425309"/>
            <a:ext cx="766658" cy="52687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IMG_0077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4929190" y="5058784"/>
            <a:ext cx="2428892" cy="129917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" name="Picture 2" descr="G:\A1 KSTAR 주요 공정\2008년\2008-0318 주장치실 경관\output\P1070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285992"/>
            <a:ext cx="1643074" cy="1848458"/>
          </a:xfrm>
          <a:prstGeom prst="rect">
            <a:avLst/>
          </a:prstGeom>
          <a:ln w="9525" cap="sq">
            <a:solidFill>
              <a:schemeClr val="bg1"/>
            </a:solidFill>
            <a:miter lim="800000"/>
          </a:ln>
          <a:effectLst/>
        </p:spPr>
      </p:pic>
      <p:pic>
        <p:nvPicPr>
          <p:cNvPr id="15" name="Picture 1" descr="D:\Photo-업무\Plasma 영상및사진\still-collection\good-1216\001216-00042.bmp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5072066" y="4091895"/>
            <a:ext cx="1594766" cy="908741"/>
          </a:xfrm>
          <a:prstGeom prst="rect">
            <a:avLst/>
          </a:prstGeom>
          <a:ln w="9525" cap="sq">
            <a:noFill/>
            <a:prstDash val="solid"/>
            <a:miter lim="800000"/>
          </a:ln>
          <a:effectLst/>
        </p:spPr>
      </p:pic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928662" y="4033160"/>
          <a:ext cx="3786214" cy="22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143008"/>
              </a:tblGrid>
              <a:tr h="1857388">
                <a:tc>
                  <a:txBody>
                    <a:bodyPr/>
                    <a:lstStyle/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Major radius, </a:t>
                      </a:r>
                      <a:r>
                        <a:rPr kumimoji="0" lang="en-US" altLang="ko-KR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altLang="ko-KR" sz="11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/ Minor radius, </a:t>
                      </a:r>
                      <a:r>
                        <a:rPr kumimoji="0" lang="en-US" altLang="ko-KR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endParaRPr kumimoji="0" lang="en-US" altLang="ko-K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Elongation, </a:t>
                      </a:r>
                      <a:r>
                        <a:rPr kumimoji="0" lang="en-US" altLang="ko-KR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 / </a:t>
                      </a:r>
                      <a:r>
                        <a:rPr kumimoji="0" lang="en-US" altLang="ko-KR" sz="11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Triangularity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altLang="ko-KR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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Plasma volume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Plasma surface area / cross section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Plasma shape</a:t>
                      </a:r>
                      <a:endParaRPr kumimoji="0" lang="en-US" altLang="ko-KR" sz="11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Plasma current, </a:t>
                      </a:r>
                      <a:r>
                        <a:rPr kumimoji="0" lang="en-US" altLang="ko-KR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1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 </a:t>
                      </a:r>
                      <a:endParaRPr kumimoji="0" lang="en-US" altLang="ko-K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Toroidal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field, </a:t>
                      </a:r>
                      <a:r>
                        <a:rPr kumimoji="0" lang="en-US" altLang="ko-KR" sz="11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altLang="ko-KR" sz="11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endParaRPr kumimoji="0" lang="en-US" altLang="ko-K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Pulse length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altLang="ko-KR" sz="1100" b="1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N</a:t>
                      </a:r>
                      <a:endParaRPr kumimoji="0" lang="en-US" altLang="ko-K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Plasma fuel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Superconductor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Auxiliary heating /CD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Cryogenic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kumimoji="0" lang="en-US" altLang="ko-KR" sz="1100" b="1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0.5 m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 / 0.8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17.8 m</a:t>
                      </a:r>
                      <a:r>
                        <a:rPr kumimoji="0" lang="en-US" altLang="ko-KR" sz="11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56 m</a:t>
                      </a:r>
                      <a:r>
                        <a:rPr kumimoji="0" lang="en-US" altLang="ko-KR" sz="11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 / 1.6 m</a:t>
                      </a:r>
                      <a:r>
                        <a:rPr kumimoji="0" lang="en-US" altLang="ko-KR" sz="11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DN, SN</a:t>
                      </a:r>
                      <a:endParaRPr kumimoji="0" lang="en-US" altLang="ko-K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2.0 MA 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3.5 T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300 s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H, D-D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kumimoji="0" lang="en-US" altLang="ko-KR" sz="1100" b="1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Sn, </a:t>
                      </a:r>
                      <a:r>
                        <a:rPr kumimoji="0" lang="en-US" altLang="ko-KR" sz="11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NbTi</a:t>
                      </a:r>
                      <a:endParaRPr kumimoji="0" lang="en-US" altLang="ko-KR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~ 28 MW</a:t>
                      </a:r>
                    </a:p>
                    <a:p>
                      <a:pPr marL="0" marR="0" lvl="0" indent="0" algn="l" defTabSz="9794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9 kW @4.5K</a:t>
                      </a: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49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Plant Control System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11696"/>
            <a:ext cx="6000792" cy="517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4"/>
          <p:cNvGrpSpPr>
            <a:grpSpLocks noChangeAspect="1"/>
          </p:cNvGrpSpPr>
          <p:nvPr/>
        </p:nvGrpSpPr>
        <p:grpSpPr>
          <a:xfrm>
            <a:off x="1811550" y="1214705"/>
            <a:ext cx="1403128" cy="1044090"/>
            <a:chOff x="642910" y="742098"/>
            <a:chExt cx="1584000" cy="1193054"/>
          </a:xfrm>
        </p:grpSpPr>
        <p:sp>
          <p:nvSpPr>
            <p:cNvPr id="6" name="직사각형 5"/>
            <p:cNvSpPr/>
            <p:nvPr/>
          </p:nvSpPr>
          <p:spPr>
            <a:xfrm>
              <a:off x="642910" y="927152"/>
              <a:ext cx="1584000" cy="10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184"/>
            <p:cNvSpPr txBox="1">
              <a:spLocks noChangeArrowheads="1"/>
            </p:cNvSpPr>
            <p:nvPr/>
          </p:nvSpPr>
          <p:spPr bwMode="auto">
            <a:xfrm>
              <a:off x="642910" y="742098"/>
              <a:ext cx="1584000" cy="180000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altLang="ko-KR" sz="1100" b="1" dirty="0">
                  <a:latin typeface="+mn-ea"/>
                  <a:cs typeface="Tahoma" pitchFamily="34" charset="0"/>
                </a:rPr>
                <a:t>He Distribution System</a:t>
              </a:r>
              <a:endParaRPr lang="ko-KR" altLang="en-US" sz="1100" b="1" dirty="0">
                <a:latin typeface="+mn-ea"/>
                <a:cs typeface="Tahoma" pitchFamily="34" charset="0"/>
              </a:endParaRPr>
            </a:p>
          </p:txBody>
        </p:sp>
        <p:pic>
          <p:nvPicPr>
            <p:cNvPr id="8" name="그림 7" descr="hcs_pf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535399" y="1446576"/>
              <a:ext cx="655607" cy="457200"/>
            </a:xfrm>
            <a:prstGeom prst="rect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9" name="Picture 2" descr="C:\Share\2008_진공학회\230_P104045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379" y="1084926"/>
              <a:ext cx="804867" cy="604366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0" name="그림 9" descr="hds_vps_status.png"/>
            <p:cNvPicPr>
              <a:picLocks noChangeAspect="1"/>
            </p:cNvPicPr>
            <p:nvPr/>
          </p:nvPicPr>
          <p:blipFill>
            <a:blip r:embed="rId5" cstate="print"/>
            <a:srcRect b="11765"/>
            <a:stretch>
              <a:fillRect/>
            </a:stretch>
          </p:blipFill>
          <p:spPr>
            <a:xfrm>
              <a:off x="1534830" y="954071"/>
              <a:ext cx="653602" cy="460800"/>
            </a:xfrm>
            <a:prstGeom prst="rect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</p:pic>
      </p:grpSp>
      <p:grpSp>
        <p:nvGrpSpPr>
          <p:cNvPr id="11" name="그룹 13"/>
          <p:cNvGrpSpPr>
            <a:grpSpLocks noChangeAspect="1"/>
          </p:cNvGrpSpPr>
          <p:nvPr/>
        </p:nvGrpSpPr>
        <p:grpSpPr>
          <a:xfrm>
            <a:off x="214282" y="1183134"/>
            <a:ext cx="1422954" cy="1084803"/>
            <a:chOff x="630546" y="2214563"/>
            <a:chExt cx="1584000" cy="1222305"/>
          </a:xfrm>
        </p:grpSpPr>
        <p:sp>
          <p:nvSpPr>
            <p:cNvPr id="12" name="직사각형 11"/>
            <p:cNvSpPr/>
            <p:nvPr/>
          </p:nvSpPr>
          <p:spPr>
            <a:xfrm>
              <a:off x="630546" y="2428868"/>
              <a:ext cx="1584000" cy="10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TextBox 185"/>
            <p:cNvSpPr txBox="1">
              <a:spLocks noChangeArrowheads="1"/>
            </p:cNvSpPr>
            <p:nvPr/>
          </p:nvSpPr>
          <p:spPr bwMode="auto">
            <a:xfrm>
              <a:off x="630546" y="2214563"/>
              <a:ext cx="1584000" cy="214312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altLang="ko-KR" sz="1100" b="1" dirty="0" smtClean="0">
                  <a:latin typeface="+mn-ea"/>
                  <a:cs typeface="Tahoma" pitchFamily="34" charset="0"/>
                </a:rPr>
                <a:t>ICRH System</a:t>
              </a:r>
              <a:endParaRPr lang="ko-KR" altLang="en-US" sz="1100" b="1" dirty="0">
                <a:latin typeface="+mn-ea"/>
                <a:cs typeface="Tahoma" pitchFamily="34" charset="0"/>
              </a:endParaRPr>
            </a:p>
          </p:txBody>
        </p:sp>
        <p:pic>
          <p:nvPicPr>
            <p:cNvPr id="14" name="Picture 151" descr="icrh_2008010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9854" y="2954334"/>
              <a:ext cx="642941" cy="447263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5" name="그림 14" descr="P104022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4030" y="2464042"/>
              <a:ext cx="647178" cy="464892"/>
            </a:xfrm>
            <a:prstGeom prst="rect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0809" y="2599074"/>
              <a:ext cx="785817" cy="605443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7" name="_x100478392" descr="EMB00000b582d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2361654"/>
            <a:ext cx="1748608" cy="1285884"/>
          </a:xfrm>
          <a:prstGeom prst="rect">
            <a:avLst/>
          </a:prstGeom>
          <a:noFill/>
          <a:effectLst/>
        </p:spPr>
      </p:pic>
      <p:cxnSp>
        <p:nvCxnSpPr>
          <p:cNvPr id="18" name="직선 연결선 17"/>
          <p:cNvCxnSpPr/>
          <p:nvPr/>
        </p:nvCxnSpPr>
        <p:spPr>
          <a:xfrm rot="10800000">
            <a:off x="479802" y="3683464"/>
            <a:ext cx="2592000" cy="1588"/>
          </a:xfrm>
          <a:prstGeom prst="line">
            <a:avLst/>
          </a:prstGeom>
          <a:ln w="28575">
            <a:solidFill>
              <a:srgbClr val="CDCD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830176" y="2362068"/>
            <a:ext cx="1656000" cy="214314"/>
          </a:xfrm>
          <a:prstGeom prst="rect">
            <a:avLst/>
          </a:prstGeom>
          <a:solidFill>
            <a:srgbClr val="D5F4FF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Main Control Room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KSTAR Operator Interface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quarter" idx="10"/>
          </p:nvPr>
        </p:nvSpPr>
        <p:spPr>
          <a:xfrm>
            <a:off x="468313" y="1000108"/>
            <a:ext cx="5389571" cy="1428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Development tools</a:t>
            </a:r>
          </a:p>
          <a:p>
            <a:pPr lvl="1"/>
            <a:r>
              <a:rPr lang="en-US" altLang="ko-KR" dirty="0" smtClean="0"/>
              <a:t>Qt (</a:t>
            </a:r>
            <a:r>
              <a:rPr lang="en-US" altLang="ko-KR" dirty="0" smtClean="0">
                <a:solidFill>
                  <a:srgbClr val="D60093"/>
                </a:solidFill>
              </a:rPr>
              <a:t>KWT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QtCATool</a:t>
            </a:r>
            <a:r>
              <a:rPr lang="en-US" altLang="ko-KR" dirty="0" smtClean="0"/>
              <a:t>), MEDM, EDM</a:t>
            </a:r>
          </a:p>
          <a:p>
            <a:r>
              <a:rPr lang="en-US" altLang="ko-KR" dirty="0" smtClean="0"/>
              <a:t>Total number of the panels</a:t>
            </a:r>
          </a:p>
          <a:p>
            <a:pPr lvl="1"/>
            <a:r>
              <a:rPr lang="en-US" altLang="ko-KR" dirty="0" smtClean="0"/>
              <a:t>about 150 EA including sub-panels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6072207"/>
            <a:ext cx="3762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ko-KR" sz="1000" dirty="0" err="1" smtClean="0">
                <a:latin typeface="Arial" pitchFamily="34" charset="0"/>
                <a:cs typeface="Arial" pitchFamily="34" charset="0"/>
              </a:rPr>
              <a:t>MenuWindow</a:t>
            </a:r>
            <a:r>
              <a:rPr lang="en-GB" altLang="ko-KR" sz="1000" dirty="0" smtClean="0">
                <a:latin typeface="Arial" pitchFamily="34" charset="0"/>
                <a:cs typeface="Arial" pitchFamily="34" charset="0"/>
              </a:rPr>
              <a:t> and Operator Interfaces for the KSTAR operation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그림 46" descr="KSTAR_OP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5357851" cy="3702154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6000761" y="3214686"/>
            <a:ext cx="2964617" cy="2786034"/>
            <a:chOff x="6000760" y="3571876"/>
            <a:chExt cx="2964617" cy="2786034"/>
          </a:xfrm>
        </p:grpSpPr>
        <p:pic>
          <p:nvPicPr>
            <p:cNvPr id="25" name="그림 24" descr="SCS_machine_statu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0760" y="3571876"/>
              <a:ext cx="2532052" cy="2025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그림 23" descr="SCS_Experiment_2009_0917_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512" y="4214818"/>
              <a:ext cx="2678865" cy="2143092"/>
            </a:xfrm>
            <a:prstGeom prst="rect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그룹 45"/>
          <p:cNvGrpSpPr/>
          <p:nvPr/>
        </p:nvGrpSpPr>
        <p:grpSpPr>
          <a:xfrm>
            <a:off x="5909652" y="1000108"/>
            <a:ext cx="2805752" cy="2000264"/>
            <a:chOff x="2143108" y="3571876"/>
            <a:chExt cx="2500330" cy="1940066"/>
          </a:xfrm>
        </p:grpSpPr>
        <p:pic>
          <p:nvPicPr>
            <p:cNvPr id="14" name="그림 13" descr="pf_st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3438" y="4071942"/>
              <a:ext cx="180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그림 14" descr="buslin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612" y="4000504"/>
              <a:ext cx="180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그림 15" descr="pf_helin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3174" y="3929066"/>
              <a:ext cx="180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그림 16" descr="leaf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5206" y="3862716"/>
              <a:ext cx="1800000" cy="1440000"/>
            </a:xfrm>
            <a:prstGeom prst="rect">
              <a:avLst/>
            </a:prstGeom>
          </p:spPr>
        </p:pic>
        <p:pic>
          <p:nvPicPr>
            <p:cNvPr id="18" name="그림 17" descr="gsp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0494" y="3745370"/>
              <a:ext cx="180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그림 18" descr="bus_sup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5782" y="3643314"/>
              <a:ext cx="180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그림 19" descr="ts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43108" y="3571876"/>
              <a:ext cx="1800000" cy="14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TextBox 26"/>
          <p:cNvSpPr txBox="1"/>
          <p:nvPr/>
        </p:nvSpPr>
        <p:spPr>
          <a:xfrm>
            <a:off x="6367817" y="6044325"/>
            <a:ext cx="2023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ko-KR" sz="1000" smtClean="0">
                <a:latin typeface="Arial" pitchFamily="34" charset="0"/>
                <a:cs typeface="Arial" pitchFamily="34" charset="0"/>
              </a:rPr>
              <a:t>Supervisory Control System OPI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6" y="3000372"/>
            <a:ext cx="2058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ko-KR" sz="10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Tokamak</a:t>
            </a:r>
            <a:r>
              <a:rPr lang="en-GB" altLang="ko-KR" sz="10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Monitoring System OPI</a:t>
            </a:r>
            <a:endParaRPr lang="ko-KR" altLang="en-US" sz="10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KWT</a:t>
            </a:r>
            <a:endParaRPr lang="ko-KR" altLang="en-US" dirty="0"/>
          </a:p>
        </p:txBody>
      </p:sp>
      <p:sp>
        <p:nvSpPr>
          <p:cNvPr id="163" name="텍스트 개체 틀 162"/>
          <p:cNvSpPr>
            <a:spLocks noGrp="1"/>
          </p:cNvSpPr>
          <p:nvPr>
            <p:ph type="body" sz="quarter" idx="10"/>
          </p:nvPr>
        </p:nvSpPr>
        <p:spPr>
          <a:xfrm>
            <a:off x="468315" y="1000108"/>
            <a:ext cx="5103817" cy="542928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KWT</a:t>
            </a:r>
          </a:p>
          <a:p>
            <a:pPr lvl="1"/>
            <a:r>
              <a:rPr lang="en-US" altLang="ko-KR" dirty="0" smtClean="0"/>
              <a:t>A Qt-based </a:t>
            </a:r>
            <a:r>
              <a:rPr lang="en-US" altLang="ko-KR" dirty="0"/>
              <a:t>graphic application development toolkit for </a:t>
            </a:r>
            <a:r>
              <a:rPr lang="en-US" altLang="ko-KR" dirty="0" smtClean="0"/>
              <a:t>EPICS</a:t>
            </a:r>
          </a:p>
          <a:p>
            <a:pPr lvl="1"/>
            <a:r>
              <a:rPr lang="en-US" altLang="ko-KR" dirty="0" smtClean="0"/>
              <a:t>It </a:t>
            </a:r>
            <a:r>
              <a:rPr lang="en-US" altLang="ko-KR" dirty="0"/>
              <a:t>was designed to develop operator </a:t>
            </a:r>
            <a:r>
              <a:rPr lang="en-US" altLang="ko-KR" dirty="0" smtClean="0"/>
              <a:t>interfaces </a:t>
            </a:r>
            <a:r>
              <a:rPr lang="en-US" altLang="ko-KR" dirty="0"/>
              <a:t>to control KSTAR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KWT depends on</a:t>
            </a:r>
            <a:endParaRPr lang="en-US" altLang="ko-KR" dirty="0"/>
          </a:p>
          <a:p>
            <a:pPr lvl="1"/>
            <a:r>
              <a:rPr lang="en-US" altLang="ko-KR" dirty="0"/>
              <a:t>Qt -4.3.2</a:t>
            </a:r>
          </a:p>
          <a:p>
            <a:pPr lvl="1"/>
            <a:r>
              <a:rPr lang="en-US" altLang="ko-KR" dirty="0" smtClean="0"/>
              <a:t>QWT-5.0.0rc1 </a:t>
            </a:r>
            <a:br>
              <a:rPr lang="en-US" altLang="ko-KR" dirty="0" smtClean="0"/>
            </a:br>
            <a:r>
              <a:rPr lang="en-US" altLang="ko-KR" dirty="0" smtClean="0"/>
              <a:t>(Qt Widgets for Technical Applications)</a:t>
            </a:r>
            <a:endParaRPr lang="en-US" altLang="ko-KR" dirty="0"/>
          </a:p>
          <a:p>
            <a:pPr lvl="1"/>
            <a:r>
              <a:rPr lang="en-US" altLang="ko-KR" dirty="0"/>
              <a:t>EPICS </a:t>
            </a:r>
            <a:r>
              <a:rPr lang="en-US" altLang="ko-KR" dirty="0" smtClean="0"/>
              <a:t>base-3.14.8.2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Requirements </a:t>
            </a:r>
            <a:r>
              <a:rPr lang="en-US" altLang="ko-KR" dirty="0"/>
              <a:t>of KSTAR operator interface (OPI)</a:t>
            </a:r>
          </a:p>
          <a:p>
            <a:pPr lvl="1"/>
            <a:r>
              <a:rPr lang="en-US" altLang="ko-KR" dirty="0"/>
              <a:t>Performance</a:t>
            </a:r>
          </a:p>
          <a:p>
            <a:pPr lvl="1"/>
            <a:r>
              <a:rPr lang="en-US" altLang="ko-KR" dirty="0"/>
              <a:t>Stable EPICA CA communication</a:t>
            </a:r>
          </a:p>
          <a:p>
            <a:pPr lvl="1"/>
            <a:r>
              <a:rPr lang="en-US" altLang="ko-KR" dirty="0"/>
              <a:t>Easy &amp; fast development</a:t>
            </a:r>
          </a:p>
          <a:p>
            <a:pPr lvl="1"/>
            <a:r>
              <a:rPr lang="en-US" altLang="ko-KR" dirty="0"/>
              <a:t>Usability</a:t>
            </a:r>
          </a:p>
          <a:p>
            <a:pPr lvl="1"/>
            <a:r>
              <a:rPr lang="en-US" altLang="ko-KR" dirty="0"/>
              <a:t>Consistency of appearance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Features of Qt library</a:t>
            </a:r>
          </a:p>
          <a:p>
            <a:pPr lvl="1"/>
            <a:r>
              <a:rPr lang="en-US" altLang="ko-KR" dirty="0"/>
              <a:t>Intuitive C++ class library </a:t>
            </a:r>
          </a:p>
          <a:p>
            <a:pPr lvl="1"/>
            <a:r>
              <a:rPr lang="en-US" altLang="ko-KR" dirty="0"/>
              <a:t>Portability across desktop and embedded operating systems</a:t>
            </a:r>
          </a:p>
          <a:p>
            <a:pPr lvl="1"/>
            <a:r>
              <a:rPr lang="en-US" altLang="ko-KR" dirty="0"/>
              <a:t>Integrated development tools with cross-platform IDE </a:t>
            </a:r>
          </a:p>
          <a:p>
            <a:pPr lvl="1"/>
            <a:r>
              <a:rPr lang="en-US" altLang="ko-KR" dirty="0"/>
              <a:t>High runtime performance and small footprint 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4" name="_x35335320" descr="EMB000008f811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543184" cy="40299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88956" y="5214950"/>
            <a:ext cx="2367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ko-KR" sz="10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Library dependencies of  KWT widgets</a:t>
            </a:r>
            <a:endParaRPr lang="ko-KR" altLang="en-US" sz="10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95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Classes </a:t>
            </a:r>
            <a:r>
              <a:rPr lang="en-US" altLang="ko-KR" dirty="0"/>
              <a:t>in KWT</a:t>
            </a:r>
            <a:endParaRPr lang="ko-KR" altLang="en-US" dirty="0"/>
          </a:p>
        </p:txBody>
      </p:sp>
      <p:graphicFrame>
        <p:nvGraphicFramePr>
          <p:cNvPr id="18" name="내용 개체 틀 6"/>
          <p:cNvGraphicFramePr>
            <a:graphicFrameLocks/>
          </p:cNvGraphicFramePr>
          <p:nvPr/>
        </p:nvGraphicFramePr>
        <p:xfrm>
          <a:off x="214282" y="767869"/>
          <a:ext cx="8643998" cy="5439665"/>
        </p:xfrm>
        <a:graphic>
          <a:graphicData uri="http://schemas.openxmlformats.org/drawingml/2006/table">
            <a:tbl>
              <a:tblPr/>
              <a:tblGrid>
                <a:gridCol w="2143140"/>
                <a:gridCol w="1643074"/>
                <a:gridCol w="4857784"/>
              </a:tblGrid>
              <a:tr h="303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dirty="0" smtClean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ko-KR" altLang="en-US" sz="14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ko-KR" alt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ko-KR" alt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Qt designer plug-in interface</a:t>
                      </a:r>
                      <a:endParaRPr lang="en-US" altLang="ko-KR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KSTAR Widgets group</a:t>
                      </a:r>
                      <a:endParaRPr lang="en-US" altLang="ko-KR" sz="11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CustomWidgetCollectionInterface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to make widget group in Qt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designer</a:t>
                      </a:r>
                      <a:endParaRPr lang="en-US" altLang="ko-KR" sz="1100" i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00">
                <a:tc rowSpan="4">
                  <a:txBody>
                    <a:bodyPr/>
                    <a:lstStyle/>
                    <a:p>
                      <a:pPr algn="l"/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Common library</a:t>
                      </a:r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AttachChannelAccess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Qt-CA interface (attach library)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6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6323" marR="6323" marT="3162" marB="316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ChannelAccessThr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Qt-CA interface (thread library)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Password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Password class for some control widgets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SinglePlot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Single channel plotting class using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QWTPlot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library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66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1" dirty="0" smtClean="0"/>
                        <a:t>Update rate definition widget</a:t>
                      </a:r>
                      <a:endParaRPr lang="en-US" sz="1100" b="1" dirty="0"/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</a:rPr>
                        <a:t>CAUITime</a:t>
                      </a:r>
                      <a:endParaRPr lang="en-US" sz="11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Update rate definition widget (Periodic or Event-driven)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Master PV defined in the ‘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pvname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’ property disables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all 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 widgets.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68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ko-KR" sz="1100" b="1" dirty="0" smtClean="0"/>
                        <a:t>Plot widgets</a:t>
                      </a:r>
                      <a:endParaRPr lang="en-US" altLang="ko-KR" sz="1100" b="1" dirty="0"/>
                    </a:p>
                  </a:txBody>
                  <a:tcPr marL="72000" marR="36000" marT="18000" marB="18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CAMultiplot</a:t>
                      </a:r>
                      <a:endParaRPr lang="en-US" altLang="ko-KR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Multi-channel plotting class using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QWTPlot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library for AI record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0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CAMultiwaveplot</a:t>
                      </a:r>
                      <a:endParaRPr lang="en-US" altLang="ko-KR" sz="110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Multi-channel plotting class using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QWTPlot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library for Waveform record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</a:rPr>
                        <a:t>CAColorCheckBox</a:t>
                      </a:r>
                      <a:endParaRPr lang="en-US" sz="1100" i="1" dirty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part of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CAMultiplot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or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CAMultiwaveplot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widget which displays color information and value</a:t>
                      </a:r>
                      <a:endParaRPr lang="en-US" sz="11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21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1" dirty="0" smtClean="0"/>
                        <a:t>Simple graphic widget</a:t>
                      </a:r>
                      <a:endParaRPr lang="en-US" sz="1100" b="1" dirty="0"/>
                    </a:p>
                  </a:txBody>
                  <a:tcPr marL="72000" marR="36000" marT="18000" marB="18000">
                    <a:lnL w="12700" cmpd="sng">
                      <a:noFill/>
                      <a:prstDash val="soli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</a:rPr>
                        <a:t>StaticGraphic</a:t>
                      </a:r>
                      <a:endParaRPr lang="en-US" sz="11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Symbol library including vacuum devices, arrows, ellipse, rectangle, etc.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11">
                <a:tc rowSpan="5">
                  <a:txBody>
                    <a:bodyPr/>
                    <a:lstStyle/>
                    <a:p>
                      <a:pPr algn="l"/>
                      <a:r>
                        <a:rPr lang="en-US" altLang="ko-KR" sz="1100" b="1" dirty="0" smtClean="0"/>
                        <a:t>Status monitoring widgets</a:t>
                      </a:r>
                    </a:p>
                  </a:txBody>
                  <a:tcPr marL="72000" marR="36000" marT="18000" marB="18000">
                    <a:lnL w="12700" cmpd="sng">
                      <a:noFill/>
                      <a:prstDash val="soli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CALabel</a:t>
                      </a:r>
                      <a:r>
                        <a:rPr lang="en-US" altLang="ko-KR" sz="1100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indicator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class</a:t>
                      </a:r>
                      <a:endParaRPr lang="en-US" altLang="ko-KR" sz="11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03">
                <a:tc vMerge="1">
                  <a:txBody>
                    <a:bodyPr/>
                    <a:lstStyle/>
                    <a:p>
                      <a:pPr algn="ctr"/>
                      <a:endParaRPr lang="en-US" altLang="ko-KR" sz="1100" b="1" smtClean="0"/>
                    </a:p>
                  </a:txBody>
                  <a:tcPr marL="6323" marR="6323" marT="3162" marB="3162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CAGraphic</a:t>
                      </a:r>
                      <a:r>
                        <a:rPr lang="en-US" altLang="ko-KR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Symbol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library which changes its color by alarm status.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It inherits </a:t>
                      </a:r>
                      <a:r>
                        <a:rPr lang="en-US" altLang="ko-KR" sz="1100" i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StaticGraphic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altLang="ko-KR" sz="11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CAImageMbbi</a:t>
                      </a:r>
                      <a:r>
                        <a:rPr lang="en-US" altLang="ko-KR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Collection of multiple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QLables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for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mbbi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record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CAWclock</a:t>
                      </a:r>
                      <a:r>
                        <a:rPr lang="en-US" altLang="ko-KR" sz="1100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indicator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for the timestamp record</a:t>
                      </a:r>
                      <a:endParaRPr lang="en-US" altLang="ko-KR" sz="11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CADisplayer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Text indicator class which displays numeric data with the corresponding alarm color.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It pops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SinglePlot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up with right click.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03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/>
                        <a:t>Control widgets</a:t>
                      </a:r>
                    </a:p>
                  </a:txBody>
                  <a:tcPr marL="72000" marR="36000" marT="18000" marB="18000">
                    <a:lnL w="12700" cmpd="sng">
                      <a:noFill/>
                      <a:prstDash val="soli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</a:rPr>
                        <a:t>CAPushButton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QPushButton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which sends operator’s command to the PV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CABoButton</a:t>
                      </a:r>
                      <a:r>
                        <a:rPr lang="en-US" altLang="ko-KR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pair of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QPushButtons</a:t>
                      </a:r>
                      <a:endParaRPr lang="en-US" altLang="ko-KR" sz="11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CACheckBox</a:t>
                      </a:r>
                      <a:r>
                        <a:rPr lang="en-US" altLang="ko-KR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QCheckBox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which sends operator’s command to the PV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CAComboBox</a:t>
                      </a:r>
                      <a:r>
                        <a:rPr lang="en-US" altLang="ko-KR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QComboBox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which sends operator’s command to the multi-bit</a:t>
                      </a:r>
                      <a:r>
                        <a:rPr lang="en-US" altLang="ko-KR" sz="11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PV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CAMbboButton</a:t>
                      </a:r>
                      <a:r>
                        <a:rPr lang="en-US" altLang="ko-KR" sz="11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collection of multiple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CAPushButtons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for EPICS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mbbo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record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 smtClean="0">
                          <a:solidFill>
                            <a:srgbClr val="0070C0"/>
                          </a:solidFill>
                        </a:rPr>
                        <a:t>CALineEdit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 </a:t>
                      </a:r>
                      <a:r>
                        <a:rPr lang="en-US" altLang="ko-KR" sz="1100" i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QLineEdit</a:t>
                      </a:r>
                      <a:r>
                        <a:rPr lang="en-US" altLang="ko-KR" sz="11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which sends numeric data to the PV</a:t>
                      </a:r>
                    </a:p>
                  </a:txBody>
                  <a:tcPr marL="72000" marR="36000" marT="18000" marB="18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337605" y="2071250"/>
            <a:ext cx="1688295" cy="4429584"/>
          </a:xfrm>
          <a:prstGeom prst="rect">
            <a:avLst/>
          </a:prstGeom>
          <a:noFill/>
          <a:ln w="38100" cap="rnd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Plug-in widgets</a:t>
            </a:r>
            <a:endParaRPr lang="ko-KR" altLang="en-US" sz="11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use it?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285720" y="1000108"/>
            <a:ext cx="2928958" cy="4714908"/>
          </a:xfrm>
        </p:spPr>
        <p:txBody>
          <a:bodyPr>
            <a:normAutofit/>
          </a:bodyPr>
          <a:lstStyle/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Write main method.</a:t>
            </a:r>
          </a:p>
          <a:p>
            <a:pPr marL="505800" indent="-342900">
              <a:buFont typeface="+mj-lt"/>
              <a:buAutoNum type="arabicPeriod"/>
            </a:pPr>
            <a:endParaRPr lang="en-US" altLang="ko-KR" dirty="0"/>
          </a:p>
          <a:p>
            <a:pPr marL="505800" indent="-342900">
              <a:buFont typeface="+mj-lt"/>
              <a:buAutoNum type="arabicPeriod"/>
            </a:pPr>
            <a:endParaRPr lang="en-US" altLang="ko-KR" dirty="0" smtClean="0"/>
          </a:p>
          <a:p>
            <a:pPr marL="505800" indent="-342900">
              <a:buFont typeface="+mj-lt"/>
              <a:buAutoNum type="arabicPeriod"/>
            </a:pPr>
            <a:endParaRPr lang="en-US" altLang="ko-KR" dirty="0"/>
          </a:p>
          <a:p>
            <a:pPr marL="505800" indent="-342900">
              <a:buFont typeface="+mj-lt"/>
              <a:buAutoNum type="arabicPeriod"/>
            </a:pPr>
            <a:endParaRPr lang="en-US" altLang="ko-KR" dirty="0"/>
          </a:p>
          <a:p>
            <a:pPr marL="505800" indent="-342900">
              <a:buFont typeface="+mj-lt"/>
              <a:buAutoNum type="arabicPeriod"/>
            </a:pPr>
            <a:endParaRPr lang="en-US" altLang="ko-KR" dirty="0"/>
          </a:p>
          <a:p>
            <a:pPr marL="505800" indent="-342900">
              <a:buFont typeface="+mj-lt"/>
              <a:buAutoNum type="arabicPeriod"/>
            </a:pPr>
            <a:r>
              <a:rPr lang="en-US" altLang="ko-KR" dirty="0"/>
              <a:t>Make UI file.</a:t>
            </a:r>
          </a:p>
          <a:p>
            <a:pPr lvl="1"/>
            <a:r>
              <a:rPr lang="en-US" altLang="ko-KR" dirty="0"/>
              <a:t>Drag &amp; drop a widget</a:t>
            </a:r>
          </a:p>
          <a:p>
            <a:pPr lvl="1"/>
            <a:r>
              <a:rPr lang="en-US" altLang="ko-KR" dirty="0"/>
              <a:t>Set properties</a:t>
            </a:r>
          </a:p>
          <a:p>
            <a:pPr lvl="1"/>
            <a:r>
              <a:rPr lang="en-US" altLang="ko-KR" dirty="0" smtClean="0"/>
              <a:t>Save</a:t>
            </a:r>
          </a:p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Copy UI file to the target directory.</a:t>
            </a:r>
          </a:p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Execute.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19438" y="5357826"/>
            <a:ext cx="2531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Screenshot of the KWT IDE (Qt designer)</a:t>
            </a:r>
          </a:p>
        </p:txBody>
      </p:sp>
      <p:pic>
        <p:nvPicPr>
          <p:cNvPr id="16" name="그림 15" descr="kwt.png"/>
          <p:cNvPicPr/>
          <p:nvPr/>
        </p:nvPicPr>
        <p:blipFill>
          <a:blip r:embed="rId3" cstate="print"/>
          <a:srcRect b="2863"/>
          <a:stretch>
            <a:fillRect/>
          </a:stretch>
        </p:blipFill>
        <p:spPr>
          <a:xfrm>
            <a:off x="3295018" y="1000108"/>
            <a:ext cx="5706138" cy="4429156"/>
          </a:xfrm>
          <a:prstGeom prst="rect">
            <a:avLst/>
          </a:prstGeom>
        </p:spPr>
      </p:pic>
      <p:cxnSp>
        <p:nvCxnSpPr>
          <p:cNvPr id="30" name="직선 화살표 연결선 29"/>
          <p:cNvCxnSpPr/>
          <p:nvPr/>
        </p:nvCxnSpPr>
        <p:spPr>
          <a:xfrm flipV="1">
            <a:off x="3882585" y="2406203"/>
            <a:ext cx="861942" cy="744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7597007" y="4255667"/>
            <a:ext cx="1337105" cy="1046430"/>
          </a:xfrm>
          <a:prstGeom prst="rect">
            <a:avLst/>
          </a:prstGeom>
          <a:noFill/>
          <a:ln w="38100" cap="rnd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65492" y="2092316"/>
            <a:ext cx="296870" cy="29687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643966" y="5346708"/>
            <a:ext cx="296870" cy="29687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텍스트 개체 틀 7"/>
          <p:cNvSpPr txBox="1">
            <a:spLocks/>
          </p:cNvSpPr>
          <p:nvPr/>
        </p:nvSpPr>
        <p:spPr>
          <a:xfrm>
            <a:off x="214282" y="5643578"/>
            <a:ext cx="7143800" cy="8572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058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UI file: XML file generated by Qt</a:t>
            </a:r>
            <a:r>
              <a:rPr kumimoji="0" lang="en-US" altLang="ko-KR" sz="1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designer</a:t>
            </a:r>
            <a:endParaRPr kumimoji="0" lang="en-US" altLang="ko-K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058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Refer to the example </a:t>
            </a:r>
            <a:r>
              <a:rPr kumimoji="0" lang="en-US" altLang="ko-KR" sz="1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SVN repository.</a:t>
            </a:r>
            <a:br>
              <a:rPr kumimoji="0" lang="en-US" altLang="ko-KR" sz="1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http://kwt.svn.sourceforge.net/viewvc/kwt/trunk/example/ </a:t>
            </a:r>
            <a:endParaRPr kumimoji="0" lang="ko-KR" alt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그림 14" descr="kwt.png"/>
          <p:cNvPicPr/>
          <p:nvPr/>
        </p:nvPicPr>
        <p:blipFill>
          <a:blip r:embed="rId3" cstate="print"/>
          <a:srcRect l="74922" t="71025" b="6415"/>
          <a:stretch>
            <a:fillRect/>
          </a:stretch>
        </p:blipFill>
        <p:spPr>
          <a:xfrm>
            <a:off x="6286512" y="4396097"/>
            <a:ext cx="2205676" cy="1585603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276207" y="4384244"/>
            <a:ext cx="2245493" cy="1622855"/>
          </a:xfrm>
          <a:prstGeom prst="rect">
            <a:avLst/>
          </a:prstGeom>
          <a:noFill/>
          <a:ln w="38100" cap="rnd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텍스트 개체 틀 7"/>
          <p:cNvSpPr txBox="1">
            <a:spLocks/>
          </p:cNvSpPr>
          <p:nvPr/>
        </p:nvSpPr>
        <p:spPr>
          <a:xfrm>
            <a:off x="285720" y="1357298"/>
            <a:ext cx="2928958" cy="15716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0" rIns="0">
            <a:normAutofit fontScale="62500" lnSpcReduction="20000"/>
          </a:bodyPr>
          <a:lstStyle/>
          <a:p>
            <a:pPr indent="118745" algn="just">
              <a:spcAft>
                <a:spcPts val="0"/>
              </a:spcAft>
            </a:pPr>
            <a:r>
              <a:rPr lang="en-GB" altLang="ko-KR" kern="800" dirty="0" smtClean="0">
                <a:latin typeface="Times New Roman"/>
              </a:rPr>
              <a:t>#include &lt;</a:t>
            </a:r>
            <a:r>
              <a:rPr lang="en-GB" altLang="ko-KR" kern="800" dirty="0" err="1" smtClean="0">
                <a:latin typeface="Times New Roman"/>
              </a:rPr>
              <a:t>QtUiTools</a:t>
            </a:r>
            <a:r>
              <a:rPr lang="en-GB" altLang="ko-KR" kern="800" dirty="0" smtClean="0">
                <a:latin typeface="Times New Roman"/>
              </a:rPr>
              <a:t>&gt;</a:t>
            </a:r>
            <a:endParaRPr lang="ko-KR" altLang="ko-KR" dirty="0" smtClean="0">
              <a:latin typeface="Times New Roman"/>
            </a:endParaRPr>
          </a:p>
          <a:p>
            <a:pPr indent="118745" algn="just">
              <a:spcAft>
                <a:spcPts val="0"/>
              </a:spcAft>
            </a:pPr>
            <a:r>
              <a:rPr lang="en-GB" altLang="ko-KR" kern="800" dirty="0" smtClean="0">
                <a:latin typeface="Times New Roman"/>
              </a:rPr>
              <a:t>#include &lt;</a:t>
            </a:r>
            <a:r>
              <a:rPr lang="en-GB" altLang="ko-KR" kern="800" dirty="0" err="1" smtClean="0">
                <a:latin typeface="Times New Roman"/>
              </a:rPr>
              <a:t>QtGui</a:t>
            </a:r>
            <a:r>
              <a:rPr lang="en-GB" altLang="ko-KR" kern="800" dirty="0" smtClean="0">
                <a:latin typeface="Times New Roman"/>
              </a:rPr>
              <a:t>&gt;</a:t>
            </a:r>
            <a:endParaRPr lang="ko-KR" altLang="ko-KR" dirty="0" smtClean="0">
              <a:latin typeface="Times New Roman"/>
            </a:endParaRPr>
          </a:p>
          <a:p>
            <a:pPr indent="118745" algn="just">
              <a:spcAft>
                <a:spcPts val="0"/>
              </a:spcAft>
            </a:pPr>
            <a:r>
              <a:rPr lang="en-GB" altLang="ko-KR" kern="800" dirty="0" smtClean="0">
                <a:latin typeface="Times New Roman"/>
              </a:rPr>
              <a:t>#include “</a:t>
            </a:r>
            <a:r>
              <a:rPr lang="en-GB" altLang="ko-KR" kern="800" dirty="0" err="1" smtClean="0">
                <a:latin typeface="Times New Roman"/>
              </a:rPr>
              <a:t>qtchaccesslib.h</a:t>
            </a:r>
            <a:r>
              <a:rPr lang="en-GB" altLang="ko-KR" kern="800" dirty="0" smtClean="0">
                <a:latin typeface="Times New Roman"/>
              </a:rPr>
              <a:t>”</a:t>
            </a:r>
            <a:endParaRPr lang="ko-KR" altLang="ko-KR" dirty="0" smtClean="0">
              <a:latin typeface="Times New Roman"/>
            </a:endParaRPr>
          </a:p>
          <a:p>
            <a:pPr indent="118745" algn="just">
              <a:spcAft>
                <a:spcPts val="0"/>
              </a:spcAft>
            </a:pPr>
            <a:r>
              <a:rPr lang="en-GB" altLang="ko-KR" kern="800" dirty="0" err="1" smtClean="0">
                <a:latin typeface="Times New Roman"/>
              </a:rPr>
              <a:t>int</a:t>
            </a:r>
            <a:r>
              <a:rPr lang="en-GB" altLang="ko-KR" kern="800" dirty="0" smtClean="0">
                <a:latin typeface="Times New Roman"/>
              </a:rPr>
              <a:t> main (</a:t>
            </a:r>
            <a:r>
              <a:rPr lang="en-GB" altLang="ko-KR" kern="800" dirty="0" err="1" smtClean="0">
                <a:latin typeface="Times New Roman"/>
              </a:rPr>
              <a:t>int</a:t>
            </a:r>
            <a:r>
              <a:rPr lang="en-GB" altLang="ko-KR" kern="800" dirty="0" smtClean="0">
                <a:latin typeface="Times New Roman"/>
              </a:rPr>
              <a:t> </a:t>
            </a:r>
            <a:r>
              <a:rPr lang="en-GB" altLang="ko-KR" kern="800" dirty="0" err="1" smtClean="0">
                <a:latin typeface="Times New Roman"/>
              </a:rPr>
              <a:t>argc</a:t>
            </a:r>
            <a:r>
              <a:rPr lang="en-GB" altLang="ko-KR" kern="800" dirty="0" smtClean="0">
                <a:latin typeface="Times New Roman"/>
              </a:rPr>
              <a:t>, char *</a:t>
            </a:r>
            <a:r>
              <a:rPr lang="en-GB" altLang="ko-KR" kern="800" dirty="0" err="1" smtClean="0">
                <a:latin typeface="Times New Roman"/>
              </a:rPr>
              <a:t>argv</a:t>
            </a:r>
            <a:r>
              <a:rPr lang="en-GB" altLang="ko-KR" kern="800" dirty="0" smtClean="0">
                <a:latin typeface="Times New Roman"/>
              </a:rPr>
              <a:t>[])</a:t>
            </a:r>
            <a:endParaRPr lang="ko-KR" altLang="ko-KR" dirty="0" smtClean="0">
              <a:latin typeface="Times New Roman"/>
            </a:endParaRPr>
          </a:p>
          <a:p>
            <a:pPr indent="118745" algn="just">
              <a:spcAft>
                <a:spcPts val="0"/>
              </a:spcAft>
            </a:pPr>
            <a:r>
              <a:rPr lang="en-GB" altLang="ko-KR" kern="800" dirty="0" smtClean="0">
                <a:latin typeface="Times New Roman"/>
              </a:rPr>
              <a:t>{</a:t>
            </a:r>
            <a:endParaRPr lang="ko-KR" altLang="ko-KR" dirty="0" smtClean="0">
              <a:latin typeface="Times New Roman"/>
            </a:endParaRPr>
          </a:p>
          <a:p>
            <a:pPr indent="114300" algn="just">
              <a:spcAft>
                <a:spcPts val="0"/>
              </a:spcAft>
            </a:pPr>
            <a:r>
              <a:rPr lang="en-GB" altLang="ko-KR" kern="800" dirty="0" err="1" smtClean="0">
                <a:latin typeface="Times New Roman"/>
              </a:rPr>
              <a:t>QApplication</a:t>
            </a:r>
            <a:r>
              <a:rPr lang="en-GB" altLang="ko-KR" kern="800" dirty="0" smtClean="0">
                <a:latin typeface="Times New Roman"/>
              </a:rPr>
              <a:t> app(</a:t>
            </a:r>
            <a:r>
              <a:rPr lang="en-GB" altLang="ko-KR" kern="800" dirty="0" err="1" smtClean="0">
                <a:latin typeface="Times New Roman"/>
              </a:rPr>
              <a:t>argc</a:t>
            </a:r>
            <a:r>
              <a:rPr lang="en-GB" altLang="ko-KR" kern="800" dirty="0" smtClean="0">
                <a:latin typeface="Times New Roman"/>
              </a:rPr>
              <a:t>, </a:t>
            </a:r>
            <a:r>
              <a:rPr lang="en-GB" altLang="ko-KR" kern="800" dirty="0" err="1" smtClean="0">
                <a:latin typeface="Times New Roman"/>
              </a:rPr>
              <a:t>argv</a:t>
            </a:r>
            <a:r>
              <a:rPr lang="en-GB" altLang="ko-KR" kern="800" dirty="0" smtClean="0">
                <a:latin typeface="Times New Roman"/>
              </a:rPr>
              <a:t>);</a:t>
            </a:r>
            <a:endParaRPr lang="ko-KR" altLang="ko-KR" dirty="0" smtClean="0">
              <a:latin typeface="Times New Roman"/>
            </a:endParaRPr>
          </a:p>
          <a:p>
            <a:pPr indent="114300" algn="just">
              <a:spcAft>
                <a:spcPts val="0"/>
              </a:spcAft>
            </a:pPr>
            <a:r>
              <a:rPr lang="en-GB" altLang="ko-KR" b="1" kern="800" dirty="0" smtClean="0">
                <a:latin typeface="Times New Roman"/>
              </a:rPr>
              <a:t> </a:t>
            </a:r>
            <a:r>
              <a:rPr lang="en-GB" altLang="ko-KR" b="1" kern="800" dirty="0" err="1" smtClean="0">
                <a:latin typeface="Times New Roman"/>
              </a:rPr>
              <a:t>AttachChannelAccess</a:t>
            </a:r>
            <a:r>
              <a:rPr lang="en-GB" altLang="ko-KR" b="1" kern="800" dirty="0" smtClean="0">
                <a:latin typeface="Times New Roman"/>
              </a:rPr>
              <a:t> attach(“</a:t>
            </a:r>
            <a:r>
              <a:rPr lang="en-GB" altLang="ko-KR" b="1" kern="800" dirty="0" err="1" smtClean="0">
                <a:latin typeface="Times New Roman"/>
              </a:rPr>
              <a:t>uifilename.ui</a:t>
            </a:r>
            <a:r>
              <a:rPr lang="en-GB" altLang="ko-KR" b="1" kern="800" dirty="0" smtClean="0">
                <a:latin typeface="Times New Roman"/>
              </a:rPr>
              <a:t>, 1);</a:t>
            </a:r>
            <a:endParaRPr lang="ko-KR" altLang="ko-KR" dirty="0" smtClean="0">
              <a:latin typeface="Times New Roman"/>
            </a:endParaRPr>
          </a:p>
          <a:p>
            <a:pPr indent="114300" algn="just">
              <a:spcAft>
                <a:spcPts val="0"/>
              </a:spcAft>
            </a:pPr>
            <a:r>
              <a:rPr lang="en-GB" altLang="ko-KR" b="1" kern="800" dirty="0" err="1" smtClean="0">
                <a:latin typeface="Times New Roman"/>
              </a:rPr>
              <a:t>QWidget</a:t>
            </a:r>
            <a:r>
              <a:rPr lang="en-GB" altLang="ko-KR" b="1" kern="800" dirty="0" smtClean="0">
                <a:latin typeface="Times New Roman"/>
              </a:rPr>
              <a:t> *</a:t>
            </a:r>
            <a:r>
              <a:rPr lang="en-GB" altLang="ko-KR" b="1" kern="800" dirty="0" err="1" smtClean="0">
                <a:latin typeface="Times New Roman"/>
              </a:rPr>
              <a:t>pwidget</a:t>
            </a:r>
            <a:r>
              <a:rPr lang="en-GB" altLang="ko-KR" b="1" kern="800" dirty="0" smtClean="0">
                <a:latin typeface="Times New Roman"/>
              </a:rPr>
              <a:t> = </a:t>
            </a:r>
            <a:r>
              <a:rPr lang="en-GB" altLang="ko-KR" b="1" kern="800" dirty="0" err="1" smtClean="0">
                <a:latin typeface="Times New Roman"/>
              </a:rPr>
              <a:t>attach.GetWidget</a:t>
            </a:r>
            <a:r>
              <a:rPr lang="en-GB" altLang="ko-KR" b="1" kern="800" dirty="0" smtClean="0">
                <a:latin typeface="Times New Roman"/>
              </a:rPr>
              <a:t>();</a:t>
            </a:r>
            <a:endParaRPr lang="ko-KR" altLang="ko-KR" dirty="0" smtClean="0">
              <a:latin typeface="Times New Roman"/>
            </a:endParaRPr>
          </a:p>
          <a:p>
            <a:pPr indent="114300" algn="just">
              <a:spcAft>
                <a:spcPts val="0"/>
              </a:spcAft>
            </a:pPr>
            <a:r>
              <a:rPr lang="en-GB" altLang="ko-KR" kern="800" dirty="0" err="1" smtClean="0">
                <a:latin typeface="Times New Roman"/>
              </a:rPr>
              <a:t>Pwidget</a:t>
            </a:r>
            <a:r>
              <a:rPr lang="en-GB" altLang="ko-KR" kern="800" dirty="0" smtClean="0">
                <a:latin typeface="Times New Roman"/>
              </a:rPr>
              <a:t>-&gt;show();</a:t>
            </a:r>
            <a:endParaRPr lang="ko-KR" altLang="ko-KR" dirty="0" smtClean="0">
              <a:latin typeface="Times New Roman"/>
            </a:endParaRPr>
          </a:p>
          <a:p>
            <a:pPr indent="114300" algn="just">
              <a:spcAft>
                <a:spcPts val="0"/>
              </a:spcAft>
            </a:pPr>
            <a:r>
              <a:rPr lang="en-GB" altLang="ko-KR" kern="800" dirty="0" smtClean="0">
                <a:latin typeface="Times New Roman"/>
              </a:rPr>
              <a:t>Return </a:t>
            </a:r>
            <a:r>
              <a:rPr lang="en-GB" altLang="ko-KR" kern="800" dirty="0" err="1" smtClean="0">
                <a:latin typeface="Times New Roman"/>
              </a:rPr>
              <a:t>app.exec</a:t>
            </a:r>
            <a:r>
              <a:rPr lang="en-GB" altLang="ko-KR" kern="800" dirty="0" smtClean="0">
                <a:latin typeface="Times New Roman"/>
              </a:rPr>
              <a:t>();</a:t>
            </a:r>
            <a:endParaRPr lang="ko-KR" altLang="ko-KR" dirty="0" smtClean="0">
              <a:latin typeface="Times New Roman"/>
            </a:endParaRPr>
          </a:p>
          <a:p>
            <a:pPr indent="118745" algn="just">
              <a:spcAft>
                <a:spcPts val="0"/>
              </a:spcAft>
            </a:pPr>
            <a:r>
              <a:rPr lang="en-GB" altLang="ko-KR" kern="800" dirty="0" smtClean="0">
                <a:latin typeface="Times New Roman"/>
              </a:rPr>
              <a:t>}</a:t>
            </a:r>
            <a:endParaRPr lang="ko-KR" altLang="ko-KR" dirty="0">
              <a:latin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does it work?</a:t>
            </a:r>
            <a:endParaRPr lang="ko-KR" altLang="en-US" dirty="0"/>
          </a:p>
        </p:txBody>
      </p:sp>
      <p:sp>
        <p:nvSpPr>
          <p:cNvPr id="8" name="순서도: 처리 7"/>
          <p:cNvSpPr/>
          <p:nvPr/>
        </p:nvSpPr>
        <p:spPr>
          <a:xfrm>
            <a:off x="2605094" y="3613655"/>
            <a:ext cx="1143008" cy="3490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Initialize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1909221" y="4139583"/>
            <a:ext cx="2532603" cy="50209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Get </a:t>
            </a:r>
            <a:r>
              <a:rPr lang="en-US" altLang="ko-KR" sz="1200" dirty="0" err="1" smtClean="0">
                <a:solidFill>
                  <a:schemeClr val="tx1"/>
                </a:solidFill>
              </a:rPr>
              <a:t>QtObject</a:t>
            </a:r>
            <a:r>
              <a:rPr lang="en-US" altLang="ko-KR" sz="1200" dirty="0" smtClean="0">
                <a:solidFill>
                  <a:schemeClr val="tx1"/>
                </a:solidFill>
              </a:rPr>
              <a:t> from the loaded UI files or </a:t>
            </a:r>
            <a:r>
              <a:rPr lang="en-US" altLang="ko-KR" sz="1200" dirty="0" err="1" smtClean="0">
                <a:solidFill>
                  <a:schemeClr val="tx1"/>
                </a:solidFill>
              </a:rPr>
              <a:t>QWidgets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순서도: 판단 11"/>
          <p:cNvSpPr/>
          <p:nvPr/>
        </p:nvSpPr>
        <p:spPr>
          <a:xfrm>
            <a:off x="2357422" y="4819392"/>
            <a:ext cx="1643074" cy="57150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err="1" smtClean="0">
                <a:solidFill>
                  <a:schemeClr val="tx1"/>
                </a:solidFill>
              </a:rPr>
              <a:t>CAobject</a:t>
            </a:r>
            <a:r>
              <a:rPr lang="en-US" altLang="ko-KR" sz="1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en-US" altLang="ko-KR" sz="1200" dirty="0" err="1" smtClean="0">
                <a:solidFill>
                  <a:schemeClr val="tx1"/>
                </a:solidFill>
              </a:rPr>
              <a:t>pvname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꺾인 연결선 15"/>
          <p:cNvCxnSpPr>
            <a:stCxn id="28" idx="1"/>
            <a:endCxn id="10" idx="1"/>
          </p:cNvCxnSpPr>
          <p:nvPr/>
        </p:nvCxnSpPr>
        <p:spPr>
          <a:xfrm rot="10800000" flipH="1">
            <a:off x="608183" y="4390632"/>
            <a:ext cx="1301038" cy="715396"/>
          </a:xfrm>
          <a:prstGeom prst="bentConnector3">
            <a:avLst>
              <a:gd name="adj1" fmla="val -17571"/>
            </a:avLst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순서도: 판단 13"/>
          <p:cNvSpPr/>
          <p:nvPr/>
        </p:nvSpPr>
        <p:spPr>
          <a:xfrm>
            <a:off x="4234742" y="4666308"/>
            <a:ext cx="2297014" cy="88383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Control property?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(control)</a:t>
            </a:r>
          </a:p>
        </p:txBody>
      </p:sp>
      <p:cxnSp>
        <p:nvCxnSpPr>
          <p:cNvPr id="15" name="꺾인 연결선 15"/>
          <p:cNvCxnSpPr>
            <a:stCxn id="12" idx="3"/>
            <a:endCxn id="14" idx="1"/>
          </p:cNvCxnSpPr>
          <p:nvPr/>
        </p:nvCxnSpPr>
        <p:spPr>
          <a:xfrm>
            <a:off x="4000496" y="5105144"/>
            <a:ext cx="234246" cy="308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순서도: 처리 15"/>
          <p:cNvSpPr/>
          <p:nvPr/>
        </p:nvSpPr>
        <p:spPr>
          <a:xfrm>
            <a:off x="4703092" y="6098050"/>
            <a:ext cx="1357321" cy="4188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Insert the objects into hash table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순서도: 처리 16"/>
          <p:cNvSpPr/>
          <p:nvPr/>
        </p:nvSpPr>
        <p:spPr>
          <a:xfrm>
            <a:off x="6835757" y="4929481"/>
            <a:ext cx="1273416" cy="35719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smtClean="0">
                <a:solidFill>
                  <a:schemeClr val="tx1"/>
                </a:solidFill>
              </a:rPr>
              <a:t>Register control objects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꺾인 연결선 15"/>
          <p:cNvCxnSpPr>
            <a:stCxn id="14" idx="2"/>
            <a:endCxn id="34" idx="0"/>
          </p:cNvCxnSpPr>
          <p:nvPr/>
        </p:nvCxnSpPr>
        <p:spPr>
          <a:xfrm rot="5400000">
            <a:off x="5248020" y="5684758"/>
            <a:ext cx="269846" cy="6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5"/>
          <p:cNvCxnSpPr>
            <a:stCxn id="17" idx="2"/>
            <a:endCxn id="34" idx="6"/>
          </p:cNvCxnSpPr>
          <p:nvPr/>
        </p:nvCxnSpPr>
        <p:spPr>
          <a:xfrm rot="5400000">
            <a:off x="6160893" y="4579853"/>
            <a:ext cx="604754" cy="2018391"/>
          </a:xfrm>
          <a:prstGeom prst="bentConnector2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6321805" y="5073720"/>
            <a:ext cx="714380" cy="2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Yes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14282" y="5075376"/>
            <a:ext cx="528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smtClean="0">
                <a:latin typeface="HY헤드라인M" pitchFamily="18" charset="-127"/>
                <a:ea typeface="HY헤드라인M" pitchFamily="18" charset="-127"/>
              </a:rPr>
              <a:t>Yes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29190" y="5566741"/>
            <a:ext cx="508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No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671308" y="5083346"/>
            <a:ext cx="714380" cy="2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Yes</a:t>
            </a:r>
          </a:p>
        </p:txBody>
      </p:sp>
      <p:cxnSp>
        <p:nvCxnSpPr>
          <p:cNvPr id="24" name="꺾인 연결선 15"/>
          <p:cNvCxnSpPr>
            <a:stCxn id="14" idx="3"/>
            <a:endCxn id="17" idx="1"/>
          </p:cNvCxnSpPr>
          <p:nvPr/>
        </p:nvCxnSpPr>
        <p:spPr>
          <a:xfrm flipV="1">
            <a:off x="6531756" y="5108076"/>
            <a:ext cx="304001" cy="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5063466" y="1265622"/>
            <a:ext cx="2937558" cy="185738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9388" lvl="1" indent="-171450" algn="l">
              <a:lnSpc>
                <a:spcPts val="15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kumimoji="0"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Mouse right click? </a:t>
            </a:r>
            <a:br>
              <a:rPr kumimoji="0"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kumimoji="0"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and object is </a:t>
            </a:r>
            <a:r>
              <a:rPr kumimoji="0" lang="en-US" altLang="ko-KR" sz="1200" b="1" dirty="0" err="1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CADisplayer</a:t>
            </a:r>
            <a:r>
              <a:rPr kumimoji="0"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?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/>
            </a:r>
            <a:b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pop up </a:t>
            </a:r>
            <a:r>
              <a:rPr kumimoji="0" lang="en-US" altLang="ko-KR" sz="1200" dirty="0" err="1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Singleplot</a:t>
            </a:r>
            <a:endParaRPr kumimoji="0" lang="en-US" altLang="ko-KR" sz="1200" dirty="0" smtClean="0">
              <a:solidFill>
                <a:prstClr val="black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179388" lvl="1" indent="-171450">
              <a:lnSpc>
                <a:spcPts val="15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Mouse right click? </a:t>
            </a:r>
            <a:b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and object is </a:t>
            </a:r>
            <a:r>
              <a:rPr lang="en-US" altLang="ko-KR" sz="1200" b="1" dirty="0" err="1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CAGraphic</a:t>
            </a:r>
            <a: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b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and does it have popup property?</a:t>
            </a:r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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pop up linked panel</a:t>
            </a:r>
            <a:endParaRPr kumimoji="0" lang="en-US" altLang="ko-KR" sz="1200" dirty="0" smtClean="0">
              <a:solidFill>
                <a:prstClr val="black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179388" lvl="1" indent="-171450">
              <a:lnSpc>
                <a:spcPts val="1500"/>
              </a:lnSpc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Does it have control property?</a:t>
            </a:r>
            <a:br>
              <a:rPr lang="en-US" altLang="ko-KR" sz="12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caput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075707" y="3526566"/>
            <a:ext cx="3353945" cy="1110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9388" lvl="1" indent="-171450" algn="l">
              <a:lnSpc>
                <a:spcPts val="1500"/>
              </a:lnSpc>
              <a:spcBef>
                <a:spcPct val="20000"/>
              </a:spcBef>
              <a:buSzPct val="70000"/>
              <a:buFontTx/>
              <a:buChar char="-"/>
            </a:pP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Get data from IOC at every monitor event </a:t>
            </a:r>
            <a:b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or by user-defined period  </a:t>
            </a:r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in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the </a:t>
            </a:r>
            <a:r>
              <a:rPr kumimoji="0" lang="en-US" altLang="ko-KR" sz="1200" dirty="0" err="1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CAUITime</a:t>
            </a:r>
            <a:endParaRPr kumimoji="0" lang="en-US" altLang="ko-KR" sz="1200" dirty="0" smtClean="0">
              <a:solidFill>
                <a:prstClr val="black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179388" lvl="1" indent="-171450">
              <a:lnSpc>
                <a:spcPts val="1500"/>
              </a:lnSpc>
              <a:spcBef>
                <a:spcPct val="20000"/>
              </a:spcBef>
              <a:buSzPct val="70000"/>
              <a:buFontTx/>
              <a:buChar char="-"/>
            </a:pPr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Disable all control widgets if the master </a:t>
            </a:r>
            <a:r>
              <a:rPr lang="en-US" altLang="ko-KR" sz="1200" dirty="0" err="1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pv</a:t>
            </a:r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in the </a:t>
            </a:r>
            <a:r>
              <a:rPr lang="en-US" altLang="ko-KR" sz="1200" dirty="0" err="1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CAUITime</a:t>
            </a:r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is false.</a:t>
            </a:r>
            <a:endParaRPr kumimoji="0" lang="en-US" altLang="ko-KR" sz="1200" dirty="0" smtClean="0">
              <a:solidFill>
                <a:prstClr val="black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179388" lvl="1" indent="-171450" algn="l">
              <a:lnSpc>
                <a:spcPts val="1500"/>
              </a:lnSpc>
              <a:spcBef>
                <a:spcPct val="20000"/>
              </a:spcBef>
              <a:buSzPct val="70000"/>
              <a:buFontTx/>
              <a:buChar char="-"/>
            </a:pPr>
            <a:r>
              <a:rPr kumimoji="0" lang="en-US" altLang="ko-KR" sz="1200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Update CA objects</a:t>
            </a:r>
          </a:p>
        </p:txBody>
      </p:sp>
      <p:cxnSp>
        <p:nvCxnSpPr>
          <p:cNvPr id="27" name="꺾인 연결선 15"/>
          <p:cNvCxnSpPr>
            <a:stCxn id="10" idx="2"/>
            <a:endCxn id="12" idx="0"/>
          </p:cNvCxnSpPr>
          <p:nvPr/>
        </p:nvCxnSpPr>
        <p:spPr>
          <a:xfrm rot="16200000" flipH="1">
            <a:off x="3088385" y="4728818"/>
            <a:ext cx="177712" cy="343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순서도: 판단 27"/>
          <p:cNvSpPr/>
          <p:nvPr/>
        </p:nvSpPr>
        <p:spPr>
          <a:xfrm>
            <a:off x="608183" y="4784557"/>
            <a:ext cx="1357322" cy="642941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smtClean="0">
                <a:solidFill>
                  <a:schemeClr val="tx1"/>
                </a:solidFill>
              </a:rPr>
              <a:t>Qt Container?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꺾인 연결선 15"/>
          <p:cNvCxnSpPr>
            <a:stCxn id="12" idx="1"/>
            <a:endCxn id="28" idx="3"/>
          </p:cNvCxnSpPr>
          <p:nvPr/>
        </p:nvCxnSpPr>
        <p:spPr>
          <a:xfrm rot="10800000" flipV="1">
            <a:off x="1965506" y="5105144"/>
            <a:ext cx="391917" cy="88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15"/>
          <p:cNvCxnSpPr>
            <a:stCxn id="8" idx="2"/>
            <a:endCxn id="10" idx="0"/>
          </p:cNvCxnSpPr>
          <p:nvPr/>
        </p:nvCxnSpPr>
        <p:spPr>
          <a:xfrm rot="5400000">
            <a:off x="3087633" y="4050618"/>
            <a:ext cx="176856" cy="107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구부러진 연결선 30"/>
          <p:cNvCxnSpPr>
            <a:stCxn id="12" idx="3"/>
            <a:endCxn id="37" idx="1"/>
          </p:cNvCxnSpPr>
          <p:nvPr/>
        </p:nvCxnSpPr>
        <p:spPr>
          <a:xfrm flipV="1">
            <a:off x="4000496" y="3389222"/>
            <a:ext cx="1420160" cy="171592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구부러진 연결선 31"/>
          <p:cNvCxnSpPr>
            <a:stCxn id="12" idx="3"/>
            <a:endCxn id="36" idx="1"/>
          </p:cNvCxnSpPr>
          <p:nvPr/>
        </p:nvCxnSpPr>
        <p:spPr>
          <a:xfrm flipV="1">
            <a:off x="4000496" y="1103206"/>
            <a:ext cx="1348722" cy="40019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1857356" y="5092324"/>
            <a:ext cx="71438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No</a:t>
            </a:r>
          </a:p>
        </p:txBody>
      </p:sp>
      <p:sp>
        <p:nvSpPr>
          <p:cNvPr id="34" name="타원 33"/>
          <p:cNvSpPr/>
          <p:nvPr/>
        </p:nvSpPr>
        <p:spPr>
          <a:xfrm>
            <a:off x="5311198" y="5819987"/>
            <a:ext cx="142876" cy="1428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꺾인 연결선 15"/>
          <p:cNvCxnSpPr>
            <a:stCxn id="34" idx="4"/>
            <a:endCxn id="16" idx="0"/>
          </p:cNvCxnSpPr>
          <p:nvPr/>
        </p:nvCxnSpPr>
        <p:spPr>
          <a:xfrm rot="5400000">
            <a:off x="5314602" y="6030015"/>
            <a:ext cx="135187" cy="8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순서도: 처리 35"/>
          <p:cNvSpPr/>
          <p:nvPr/>
        </p:nvSpPr>
        <p:spPr>
          <a:xfrm>
            <a:off x="5349218" y="928670"/>
            <a:ext cx="1143008" cy="3490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</a:rPr>
              <a:t>eventFilter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순서도: 처리 36"/>
          <p:cNvSpPr/>
          <p:nvPr/>
        </p:nvSpPr>
        <p:spPr>
          <a:xfrm>
            <a:off x="5420656" y="3214686"/>
            <a:ext cx="1071154" cy="3490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</a:rPr>
              <a:t>workThread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38" name="그림 37" descr="Principle_of_KW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872" y="993748"/>
            <a:ext cx="3450064" cy="2287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순서도: 처리 38"/>
          <p:cNvSpPr/>
          <p:nvPr/>
        </p:nvSpPr>
        <p:spPr>
          <a:xfrm>
            <a:off x="357158" y="3152990"/>
            <a:ext cx="2143140" cy="27601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 of the hash table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338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Feature of KWT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quarter" idx="10"/>
          </p:nvPr>
        </p:nvSpPr>
        <p:spPr>
          <a:xfrm>
            <a:off x="0" y="928670"/>
            <a:ext cx="4786314" cy="307183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Usability &amp; consistency: </a:t>
            </a:r>
            <a:endParaRPr lang="en-US" altLang="ko-KR" dirty="0" smtClean="0"/>
          </a:p>
          <a:p>
            <a:pPr marL="905850" lvl="1" indent="-342900">
              <a:buFont typeface="+mj-lt"/>
              <a:buAutoNum type="alphaLcPeriod"/>
            </a:pPr>
            <a:r>
              <a:rPr lang="en-US" altLang="ko-KR" dirty="0" err="1" smtClean="0"/>
              <a:t>CADisplayer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SinglePlot</a:t>
            </a:r>
            <a:endParaRPr lang="en-US" altLang="ko-KR" dirty="0" smtClean="0"/>
          </a:p>
          <a:p>
            <a:pPr marL="905850" lvl="1" indent="-342900">
              <a:buFont typeface="+mj-lt"/>
              <a:buAutoNum type="alphaLcPeriod"/>
            </a:pPr>
            <a:r>
              <a:rPr lang="en-US" altLang="ko-KR" dirty="0" err="1" smtClean="0"/>
              <a:t>staticGraphic</a:t>
            </a:r>
            <a:r>
              <a:rPr lang="en-US" altLang="ko-KR" dirty="0" smtClean="0"/>
              <a:t> </a:t>
            </a:r>
            <a:r>
              <a:rPr lang="en-US" altLang="ko-KR" dirty="0"/>
              <a:t>&amp; </a:t>
            </a:r>
            <a:r>
              <a:rPr lang="en-US" altLang="ko-KR" dirty="0" err="1" smtClean="0"/>
              <a:t>CAGraphic</a:t>
            </a:r>
            <a:endParaRPr lang="en-US" altLang="ko-KR" dirty="0"/>
          </a:p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Preventing operator’s error: </a:t>
            </a:r>
          </a:p>
          <a:p>
            <a:pPr marL="905850" lvl="1" indent="-342900">
              <a:buFont typeface="+mj-lt"/>
              <a:buAutoNum type="alphaLcPeriod"/>
            </a:pPr>
            <a:r>
              <a:rPr lang="en-US" altLang="ko-KR" dirty="0" smtClean="0"/>
              <a:t>Disabling control widgets</a:t>
            </a:r>
          </a:p>
          <a:p>
            <a:pPr marL="905850" lvl="1" indent="-342900">
              <a:buFont typeface="+mj-lt"/>
              <a:buAutoNum type="alphaLcPeriod"/>
            </a:pPr>
            <a:r>
              <a:rPr lang="en-US" altLang="ko-KR" dirty="0" smtClean="0"/>
              <a:t>Authentication </a:t>
            </a:r>
            <a:r>
              <a:rPr lang="en-US" altLang="ko-KR" dirty="0" smtClean="0"/>
              <a:t>and confirmation</a:t>
            </a:r>
            <a:endParaRPr lang="en-US" altLang="ko-KR" dirty="0"/>
          </a:p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Optimization: </a:t>
            </a:r>
          </a:p>
          <a:p>
            <a:pPr marL="905850" lvl="1" indent="-342900"/>
            <a:r>
              <a:rPr lang="en-US" altLang="ko-KR" dirty="0" smtClean="0"/>
              <a:t>Refresh rate definition in the </a:t>
            </a:r>
            <a:r>
              <a:rPr lang="en-US" altLang="ko-KR" dirty="0" err="1" smtClean="0"/>
              <a:t>CAUItime</a:t>
            </a:r>
            <a:endParaRPr lang="en-US" altLang="ko-KR" dirty="0" smtClean="0"/>
          </a:p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PV information: </a:t>
            </a:r>
          </a:p>
          <a:p>
            <a:pPr marL="905850" lvl="1" indent="-342900"/>
            <a:r>
              <a:rPr lang="en-US" altLang="ko-KR" dirty="0" smtClean="0"/>
              <a:t>Status message display</a:t>
            </a:r>
          </a:p>
          <a:p>
            <a:pPr marL="505800" indent="-342900">
              <a:buFont typeface="+mj-lt"/>
              <a:buAutoNum type="arabicPeriod"/>
            </a:pPr>
            <a:r>
              <a:rPr lang="en-US" altLang="ko-KR" dirty="0" smtClean="0"/>
              <a:t>Interface with Qt and QWT widgets</a:t>
            </a:r>
          </a:p>
          <a:p>
            <a:pPr marL="905850" lvl="1" indent="-342900"/>
            <a:r>
              <a:rPr lang="en-US" altLang="ko-KR" dirty="0" smtClean="0"/>
              <a:t>Signals and slots</a:t>
            </a:r>
          </a:p>
          <a:p>
            <a:pPr marL="505800" indent="-342900">
              <a:buFont typeface="+mj-lt"/>
              <a:buAutoNum type="arabicPeriod"/>
            </a:pPr>
            <a:endParaRPr lang="en-US" altLang="ko-KR" dirty="0" smtClean="0"/>
          </a:p>
          <a:p>
            <a:pPr marL="905850" lvl="1" indent="-342900">
              <a:buFont typeface="+mj-lt"/>
              <a:buAutoNum type="arabicPeriod"/>
            </a:pPr>
            <a:endParaRPr lang="en-US" altLang="ko-KR" dirty="0"/>
          </a:p>
          <a:p>
            <a:pPr marL="905850" lvl="1" indent="-342900">
              <a:buFont typeface="+mj-lt"/>
              <a:buAutoNum type="arabicPeriod"/>
            </a:pPr>
            <a:endParaRPr lang="en-US" altLang="ko-KR" dirty="0"/>
          </a:p>
        </p:txBody>
      </p:sp>
      <p:pic>
        <p:nvPicPr>
          <p:cNvPr id="4" name="그림 3" descr="ex1.png"/>
          <p:cNvPicPr>
            <a:picLocks noChangeAspect="1"/>
          </p:cNvPicPr>
          <p:nvPr/>
        </p:nvPicPr>
        <p:blipFill>
          <a:blip r:embed="rId3" cstate="print"/>
          <a:srcRect l="5139" t="3805" r="6528" b="3805"/>
          <a:stretch>
            <a:fillRect/>
          </a:stretch>
        </p:blipFill>
        <p:spPr>
          <a:xfrm>
            <a:off x="4742939" y="1071546"/>
            <a:ext cx="4251898" cy="2500330"/>
          </a:xfrm>
          <a:prstGeom prst="rect">
            <a:avLst/>
          </a:prstGeom>
        </p:spPr>
      </p:pic>
      <p:pic>
        <p:nvPicPr>
          <p:cNvPr id="5" name="그림 4" descr="Signal_slogs.png"/>
          <p:cNvPicPr>
            <a:picLocks noChangeAspect="1"/>
          </p:cNvPicPr>
          <p:nvPr/>
        </p:nvPicPr>
        <p:blipFill>
          <a:blip r:embed="rId4" cstate="print"/>
          <a:srcRect t="15901" r="11753" b="38040"/>
          <a:stretch>
            <a:fillRect/>
          </a:stretch>
        </p:blipFill>
        <p:spPr>
          <a:xfrm>
            <a:off x="144890" y="4572008"/>
            <a:ext cx="5355804" cy="1571636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6280192" y="3750350"/>
            <a:ext cx="2714644" cy="1367762"/>
            <a:chOff x="5715008" y="3786190"/>
            <a:chExt cx="3428992" cy="1727683"/>
          </a:xfrm>
        </p:grpSpPr>
        <p:pic>
          <p:nvPicPr>
            <p:cNvPr id="9" name="그림 8" descr="SinglePlot.png"/>
            <p:cNvPicPr>
              <a:picLocks noChangeAspect="1"/>
            </p:cNvPicPr>
            <p:nvPr/>
          </p:nvPicPr>
          <p:blipFill>
            <a:blip r:embed="rId5" cstate="print"/>
            <a:srcRect l="28611" t="7757" r="5000" b="31967"/>
            <a:stretch>
              <a:fillRect/>
            </a:stretch>
          </p:blipFill>
          <p:spPr>
            <a:xfrm>
              <a:off x="5759440" y="3786190"/>
              <a:ext cx="3384560" cy="1727683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5715008" y="3786190"/>
              <a:ext cx="3428992" cy="1714512"/>
            </a:xfrm>
            <a:prstGeom prst="rect">
              <a:avLst/>
            </a:prstGeom>
            <a:noFill/>
            <a:ln w="38100">
              <a:solidFill>
                <a:srgbClr val="D6009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타원 6"/>
          <p:cNvSpPr/>
          <p:nvPr/>
        </p:nvSpPr>
        <p:spPr>
          <a:xfrm>
            <a:off x="5799201" y="3678919"/>
            <a:ext cx="642942" cy="28575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64360" y="3127360"/>
            <a:ext cx="1069996" cy="295288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754594" y="1193784"/>
            <a:ext cx="3268662" cy="184164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643438" y="857232"/>
            <a:ext cx="642942" cy="28575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1-b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46860" y="4950142"/>
            <a:ext cx="891540" cy="175260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645088" y="5195874"/>
            <a:ext cx="186672" cy="470548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Shape 20"/>
          <p:cNvCxnSpPr>
            <a:stCxn id="18" idx="3"/>
            <a:endCxn id="19" idx="0"/>
          </p:cNvCxnSpPr>
          <p:nvPr/>
        </p:nvCxnSpPr>
        <p:spPr>
          <a:xfrm>
            <a:off x="1338400" y="5037772"/>
            <a:ext cx="400024" cy="158102"/>
          </a:xfrm>
          <a:prstGeom prst="bentConnector2">
            <a:avLst/>
          </a:prstGeom>
          <a:ln w="12700">
            <a:solidFill>
              <a:srgbClr val="D6009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73452" y="4714884"/>
            <a:ext cx="283876" cy="28574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857884" y="5429264"/>
            <a:ext cx="3143272" cy="729694"/>
            <a:chOff x="5000628" y="5643578"/>
            <a:chExt cx="4000496" cy="928694"/>
          </a:xfrm>
        </p:grpSpPr>
        <p:pic>
          <p:nvPicPr>
            <p:cNvPr id="24" name="그림 23" descr="SinglePlot.png"/>
            <p:cNvPicPr>
              <a:picLocks noChangeAspect="1"/>
            </p:cNvPicPr>
            <p:nvPr/>
          </p:nvPicPr>
          <p:blipFill>
            <a:blip r:embed="rId5" cstate="print"/>
            <a:srcRect l="1143" t="68422" r="30429" b="3882"/>
            <a:stretch>
              <a:fillRect/>
            </a:stretch>
          </p:blipFill>
          <p:spPr>
            <a:xfrm>
              <a:off x="5000628" y="5643578"/>
              <a:ext cx="4000496" cy="910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직사각형 25"/>
            <p:cNvSpPr/>
            <p:nvPr/>
          </p:nvSpPr>
          <p:spPr>
            <a:xfrm>
              <a:off x="5000628" y="6357958"/>
              <a:ext cx="2071702" cy="214314"/>
            </a:xfrm>
            <a:prstGeom prst="rect">
              <a:avLst/>
            </a:prstGeom>
            <a:noFill/>
            <a:ln w="38100">
              <a:solidFill>
                <a:srgbClr val="D6009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574280" y="6019799"/>
              <a:ext cx="1295400" cy="365761"/>
            </a:xfrm>
            <a:prstGeom prst="rect">
              <a:avLst/>
            </a:prstGeom>
            <a:noFill/>
            <a:ln w="38100">
              <a:solidFill>
                <a:srgbClr val="D6009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타원 24"/>
          <p:cNvSpPr/>
          <p:nvPr/>
        </p:nvSpPr>
        <p:spPr>
          <a:xfrm>
            <a:off x="5715008" y="5286388"/>
            <a:ext cx="283876" cy="28574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779994" y="2597144"/>
            <a:ext cx="4221162" cy="889004"/>
          </a:xfrm>
          <a:prstGeom prst="rect">
            <a:avLst/>
          </a:prstGeom>
          <a:noFill/>
          <a:ln w="38100"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422804" y="2428868"/>
            <a:ext cx="642942" cy="28575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그림 30" descr="masterpv.png"/>
          <p:cNvPicPr>
            <a:picLocks noChangeAspect="1"/>
          </p:cNvPicPr>
          <p:nvPr/>
        </p:nvPicPr>
        <p:blipFill>
          <a:blip r:embed="rId6" cstate="print"/>
          <a:srcRect l="65626" t="58313" b="9726"/>
          <a:stretch>
            <a:fillRect/>
          </a:stretch>
        </p:blipFill>
        <p:spPr>
          <a:xfrm>
            <a:off x="3857620" y="3571876"/>
            <a:ext cx="1888947" cy="987424"/>
          </a:xfrm>
          <a:prstGeom prst="rect">
            <a:avLst/>
          </a:prstGeom>
        </p:spPr>
      </p:pic>
      <p:sp>
        <p:nvSpPr>
          <p:cNvPr id="33" name="타원 32"/>
          <p:cNvSpPr/>
          <p:nvPr/>
        </p:nvSpPr>
        <p:spPr>
          <a:xfrm>
            <a:off x="3214678" y="3571876"/>
            <a:ext cx="642942" cy="285752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2-a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571868" y="3929066"/>
            <a:ext cx="283876" cy="28574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백설희_기본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백설희_기본양식</Template>
  <TotalTime>18227</TotalTime>
  <Words>1907</Words>
  <Application>Microsoft Office PowerPoint</Application>
  <PresentationFormat>화면 슬라이드 쇼(4:3)</PresentationFormat>
  <Paragraphs>369</Paragraphs>
  <Slides>12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2_Office 테마</vt:lpstr>
      <vt:lpstr>기본 디자인</vt:lpstr>
      <vt:lpstr>4_디자인 사용자 지정</vt:lpstr>
      <vt:lpstr>3_Office 테마</vt:lpstr>
      <vt:lpstr>백설희_기본양식</vt:lpstr>
      <vt:lpstr>슬라이드 1</vt:lpstr>
      <vt:lpstr>KSTAR Project</vt:lpstr>
      <vt:lpstr>Plant Control System</vt:lpstr>
      <vt:lpstr>KSTAR Operator Interface</vt:lpstr>
      <vt:lpstr>KWT</vt:lpstr>
      <vt:lpstr>Classes in KWT</vt:lpstr>
      <vt:lpstr>How to use it?</vt:lpstr>
      <vt:lpstr>How does it work?</vt:lpstr>
      <vt:lpstr>Feature of KWT </vt:lpstr>
      <vt:lpstr>Plot widgets</vt:lpstr>
      <vt:lpstr>Known problems</vt:lpstr>
      <vt:lpstr>License and release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KSTAR 실험정보 사이트 개정 안</dc:title>
  <dc:creator>Company</dc:creator>
  <cp:lastModifiedBy>shbaek</cp:lastModifiedBy>
  <cp:revision>1738</cp:revision>
  <dcterms:created xsi:type="dcterms:W3CDTF">2009-06-17T01:47:55Z</dcterms:created>
  <dcterms:modified xsi:type="dcterms:W3CDTF">2010-06-01T16:31:04Z</dcterms:modified>
</cp:coreProperties>
</file>