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42B7F"/>
    <a:srgbClr val="594E7F"/>
    <a:srgbClr val="D2C4F5"/>
    <a:srgbClr val="000000"/>
    <a:srgbClr val="ACAC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B4FA2-B7E8-421F-AE99-E37AA4B208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88368D-F250-4E83-AB26-CC26134CFC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673D4-741D-436E-8F7A-447739F4EDDA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014A1-0972-4079-943C-69DDFC368BF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B89FE-25CA-4151-A73F-D2DEBB4CF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2FF0A-F7CC-4996-A131-F9C8FE816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3E46-FE4E-45EA-AEE8-4395D9376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EE62F-210A-4844-A6FF-D795893B7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0FFDB-DBF4-4044-B811-574E97A75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52625-8BE9-485B-89C5-C0FABE3BB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98AFE-BBAF-4EF3-80D8-4219148B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D0789-D440-42ED-AB16-DF7DD3C98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7D0A6-FF12-45F4-8466-02E78AC0A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0444D-5785-4180-AEA4-BDDDBAEFB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2B7F"/>
                </a:solidFill>
              </a:defRPr>
            </a:lvl1pPr>
          </a:lstStyle>
          <a:p>
            <a:fld id="{B77028C5-5C1B-4797-A34F-4F0266F5F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-11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4pPr>
      <a:lvl5pPr marL="17716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ChannelFinder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Directory Service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Ralph Lange</a:t>
            </a:r>
          </a:p>
          <a:p>
            <a:pPr eaLnBrk="1" hangingPunct="1"/>
            <a:r>
              <a:rPr lang="en-US" dirty="0" smtClean="0"/>
              <a:t>EPICS Spring Collaboration Meeting, June 2010</a:t>
            </a:r>
          </a:p>
          <a:p>
            <a:pPr eaLnBrk="1" hangingPunct="1"/>
            <a:r>
              <a:rPr lang="en-US" dirty="0" smtClean="0"/>
              <a:t>Aix-en-Provence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 and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flat name space restricts seriously:</a:t>
            </a:r>
          </a:p>
          <a:p>
            <a:pPr lvl="1" eaLnBrk="1" hangingPunct="1"/>
            <a:r>
              <a:rPr lang="en-US" dirty="0" smtClean="0"/>
              <a:t>Clients need to know all channel names beforehand</a:t>
            </a:r>
          </a:p>
          <a:p>
            <a:pPr lvl="1" eaLnBrk="1" hangingPunct="1"/>
            <a:r>
              <a:rPr lang="en-US" dirty="0" smtClean="0"/>
              <a:t>Portable generic clients must be simple</a:t>
            </a:r>
          </a:p>
          <a:p>
            <a:pPr lvl="1" eaLnBrk="1" hangingPunct="1"/>
            <a:r>
              <a:rPr lang="en-US" dirty="0" smtClean="0"/>
              <a:t>Apps need full configuration or framework supplied service</a:t>
            </a:r>
          </a:p>
          <a:p>
            <a:pPr eaLnBrk="1" hangingPunct="1"/>
            <a:r>
              <a:rPr lang="en-US" dirty="0" smtClean="0"/>
              <a:t>Develop a Directory Service</a:t>
            </a:r>
          </a:p>
          <a:p>
            <a:pPr lvl="1" eaLnBrk="1" hangingPunct="1"/>
            <a:r>
              <a:rPr lang="en-US" dirty="0" smtClean="0"/>
              <a:t>Generic</a:t>
            </a:r>
          </a:p>
          <a:p>
            <a:pPr lvl="2"/>
            <a:r>
              <a:rPr lang="en-US" dirty="0" smtClean="0"/>
              <a:t>No dependency on installation and local conventions</a:t>
            </a:r>
          </a:p>
          <a:p>
            <a:pPr lvl="1" eaLnBrk="1" hangingPunct="1"/>
            <a:r>
              <a:rPr lang="en-US" dirty="0" smtClean="0"/>
              <a:t>Simple and fast (enough)</a:t>
            </a:r>
          </a:p>
          <a:p>
            <a:pPr lvl="2"/>
            <a:r>
              <a:rPr lang="en-US" dirty="0" smtClean="0"/>
              <a:t>Use standards wherever possible</a:t>
            </a:r>
          </a:p>
          <a:p>
            <a:pPr lvl="1" eaLnBrk="1" hangingPunct="1"/>
            <a:r>
              <a:rPr lang="en-US" dirty="0" smtClean="0"/>
              <a:t>Provides “query-by-functionality”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Channels</a:t>
            </a:r>
            <a:r>
              <a:rPr lang="en-US" dirty="0" smtClean="0"/>
              <a:t> (unique names)</a:t>
            </a:r>
          </a:p>
          <a:p>
            <a:r>
              <a:rPr lang="en-US" dirty="0" smtClean="0"/>
              <a:t>Each Channel has an arbitrary number of</a:t>
            </a:r>
            <a:br>
              <a:rPr lang="en-US" dirty="0" smtClean="0"/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Properties</a:t>
            </a:r>
            <a:r>
              <a:rPr lang="en-US" dirty="0" smtClean="0"/>
              <a:t> (name/value pairs) and</a:t>
            </a:r>
            <a:br>
              <a:rPr lang="en-US" dirty="0" smtClean="0"/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Tags</a:t>
            </a:r>
            <a:r>
              <a:rPr lang="en-US" dirty="0" smtClean="0"/>
              <a:t> (names)</a:t>
            </a:r>
          </a:p>
          <a:p>
            <a:r>
              <a:rPr lang="en-US" dirty="0" smtClean="0"/>
              <a:t>Each Channel, Property, or Tag has an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Owner</a:t>
            </a:r>
            <a:r>
              <a:rPr lang="en-US" dirty="0" smtClean="0"/>
              <a:t> (group) to allow basic access control</a:t>
            </a:r>
          </a:p>
          <a:p>
            <a:r>
              <a:rPr lang="en-US" dirty="0" smtClean="0"/>
              <a:t>All names and values are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Middle-Tier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style web service</a:t>
            </a:r>
          </a:p>
          <a:p>
            <a:pPr lvl="1"/>
            <a:r>
              <a:rPr lang="en-US" dirty="0" smtClean="0"/>
              <a:t>URI specifies the data element to operate on</a:t>
            </a:r>
          </a:p>
          <a:p>
            <a:pPr lvl="1"/>
            <a:r>
              <a:rPr lang="en-US" dirty="0" smtClean="0"/>
              <a:t>HTTP method specifies the operation</a:t>
            </a:r>
          </a:p>
          <a:p>
            <a:pPr lvl="1"/>
            <a:r>
              <a:rPr lang="en-US" dirty="0" smtClean="0"/>
              <a:t>Payload (XML, JSON) contains object representation</a:t>
            </a:r>
          </a:p>
          <a:p>
            <a:r>
              <a:rPr lang="en-US" dirty="0" smtClean="0"/>
              <a:t>Application Server</a:t>
            </a:r>
          </a:p>
          <a:p>
            <a:r>
              <a:rPr lang="en-US" dirty="0" smtClean="0"/>
              <a:t>RDB</a:t>
            </a:r>
          </a:p>
          <a:p>
            <a:pPr lvl="1"/>
            <a:r>
              <a:rPr lang="en-US" dirty="0" smtClean="0"/>
              <a:t>Contains directory data</a:t>
            </a:r>
          </a:p>
          <a:p>
            <a:r>
              <a:rPr lang="en-US" dirty="0" smtClean="0"/>
              <a:t>Use LDAP to query user-group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81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Glassfish V3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30480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Java EE 5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038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JAX-RS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505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JDBC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Netbeans</a:t>
            </a:r>
            <a:r>
              <a:rPr lang="en-US" sz="1800" dirty="0" smtClean="0"/>
              <a:t> 6.8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133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MySQL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LDAP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648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JNDI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4800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Hudson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5181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Maven 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1676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REST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4724400" y="4419600"/>
            <a:ext cx="1244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Jersey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2743200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SourceForge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4038600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XML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200400" y="480060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JSON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6629400" y="3810000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PyUnit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19400" y="5638800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JAXB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590800" y="2590800"/>
            <a:ext cx="10278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Mercurial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IRMIS or other RDB systems</a:t>
            </a:r>
          </a:p>
          <a:p>
            <a:pPr lvl="1">
              <a:buNone/>
            </a:pPr>
            <a:r>
              <a:rPr lang="en-US" dirty="0" smtClean="0"/>
              <a:t>Geographical, hierarchical,</a:t>
            </a:r>
          </a:p>
          <a:p>
            <a:pPr lvl="1">
              <a:buNone/>
            </a:pPr>
            <a:r>
              <a:rPr lang="en-US" dirty="0" smtClean="0"/>
              <a:t>engineering, physics data</a:t>
            </a:r>
          </a:p>
          <a:p>
            <a:endParaRPr lang="en-US" dirty="0" smtClean="0"/>
          </a:p>
          <a:p>
            <a:r>
              <a:rPr lang="en-US" dirty="0" smtClean="0"/>
              <a:t>DB file parser (PV names, attributes)</a:t>
            </a:r>
          </a:p>
          <a:p>
            <a:pPr lvl="1">
              <a:buNone/>
            </a:pPr>
            <a:r>
              <a:rPr lang="en-US" dirty="0" smtClean="0"/>
              <a:t>Requires a good naming convention</a:t>
            </a:r>
          </a:p>
          <a:p>
            <a:endParaRPr lang="en-US" dirty="0" smtClean="0"/>
          </a:p>
          <a:p>
            <a:r>
              <a:rPr lang="en-US" dirty="0" smtClean="0"/>
              <a:t>Control room applications</a:t>
            </a:r>
          </a:p>
          <a:p>
            <a:pPr lvl="1">
              <a:buNone/>
            </a:pPr>
            <a:r>
              <a:rPr lang="en-US" dirty="0" smtClean="0"/>
              <a:t>”Joe’s favorite channels”</a:t>
            </a:r>
          </a:p>
          <a:p>
            <a:endParaRPr lang="en-US" dirty="0"/>
          </a:p>
        </p:txBody>
      </p:sp>
      <p:pic>
        <p:nvPicPr>
          <p:cNvPr id="4" name="Picture 2" descr="logscore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90600"/>
            <a:ext cx="2546636" cy="221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Nomenclature Standard March032008"/>
          <p:cNvPicPr>
            <a:picLocks noChangeAspect="1" noChangeArrowheads="1"/>
          </p:cNvPicPr>
          <p:nvPr/>
        </p:nvPicPr>
        <p:blipFill>
          <a:blip r:embed="rId3" cstate="print"/>
          <a:srcRect l="4000" t="25333" r="7000" b="49333"/>
          <a:stretch>
            <a:fillRect/>
          </a:stretch>
        </p:blipFill>
        <p:spPr bwMode="auto">
          <a:xfrm>
            <a:off x="6324600" y="3581400"/>
            <a:ext cx="2636433" cy="56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ameTag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4419600"/>
            <a:ext cx="2438400" cy="1802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ameTag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810000"/>
            <a:ext cx="2743200" cy="20277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3733800" cy="533400"/>
          </a:xfrm>
        </p:spPr>
        <p:txBody>
          <a:bodyPr/>
          <a:lstStyle/>
          <a:p>
            <a:r>
              <a:rPr lang="en-US" dirty="0" smtClean="0"/>
              <a:t>Waterfall Plots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19600" y="1828800"/>
            <a:ext cx="373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110000"/>
              <a:buFont typeface="Wingdings" pitchFamily="-11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91000" y="1828800"/>
            <a:ext cx="3733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-112" charset="2"/>
              <a:buChar char="§"/>
            </a:pPr>
            <a:r>
              <a:rPr lang="en-US" sz="2400" kern="0" dirty="0" smtClean="0">
                <a:cs typeface="Osaka"/>
              </a:rPr>
              <a:t>Scripts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-112" charset="2"/>
              <a:buChar char="§"/>
            </a:pPr>
            <a:r>
              <a:rPr lang="en-US" sz="2400" kern="0" dirty="0" smtClean="0">
                <a:cs typeface="Osaka"/>
              </a:rPr>
              <a:t>Generic applications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-112" charset="2"/>
              <a:buChar char="§"/>
            </a:pPr>
            <a:r>
              <a:rPr lang="en-US" sz="2400" kern="0" dirty="0" smtClean="0">
                <a:cs typeface="Osaka"/>
              </a:rPr>
              <a:t>Table-style panels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-112" charset="2"/>
              <a:buChar char="§"/>
            </a:pPr>
            <a:r>
              <a:rPr lang="en-US" sz="2400" kern="0" dirty="0" smtClean="0">
                <a:cs typeface="Osaka"/>
              </a:rPr>
              <a:t>Archive clients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fig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971800"/>
            <a:ext cx="3095624" cy="250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783_Waterfall_Plo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191000"/>
            <a:ext cx="3170959" cy="2023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smtClean="0"/>
              <a:t>Performance </a:t>
            </a:r>
            <a:r>
              <a:rPr lang="en-US" smtClean="0"/>
              <a:t>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database contains 150k channels, with 7 properties each</a:t>
            </a:r>
          </a:p>
          <a:p>
            <a:r>
              <a:rPr lang="en-US" dirty="0" smtClean="0"/>
              <a:t>Performance of getting channels with properties by property wildcard match:</a:t>
            </a:r>
            <a:br>
              <a:rPr lang="en-US" dirty="0" smtClean="0"/>
            </a:br>
            <a:r>
              <a:rPr lang="en-US" sz="2000" dirty="0" smtClean="0"/>
              <a:t>				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call		subsequent calls</a:t>
            </a:r>
          </a:p>
          <a:p>
            <a:pPr lvl="1">
              <a:buNone/>
            </a:pPr>
            <a:r>
              <a:rPr lang="en-US" dirty="0" smtClean="0"/>
              <a:t>	 1 </a:t>
            </a:r>
            <a:r>
              <a:rPr lang="en-US" dirty="0" err="1" smtClean="0"/>
              <a:t>ch</a:t>
            </a:r>
            <a:r>
              <a:rPr lang="en-US" dirty="0" smtClean="0"/>
              <a:t> (500B data)		0.47s 		0.009s</a:t>
            </a:r>
          </a:p>
          <a:p>
            <a:pPr lvl="1">
              <a:buNone/>
            </a:pPr>
            <a:r>
              <a:rPr lang="en-US" dirty="0" smtClean="0"/>
              <a:t>	2k </a:t>
            </a:r>
            <a:r>
              <a:rPr lang="en-US" dirty="0" err="1" smtClean="0"/>
              <a:t>ch</a:t>
            </a:r>
            <a:r>
              <a:rPr lang="en-US" dirty="0" smtClean="0"/>
              <a:t> (700kB data)	0.6s		0.13s</a:t>
            </a:r>
          </a:p>
          <a:p>
            <a:pPr lvl="1">
              <a:buNone/>
            </a:pPr>
            <a:r>
              <a:rPr lang="en-US" dirty="0" smtClean="0"/>
              <a:t>	4k </a:t>
            </a:r>
            <a:r>
              <a:rPr lang="en-US" dirty="0" err="1" smtClean="0"/>
              <a:t>ch</a:t>
            </a:r>
            <a:r>
              <a:rPr lang="en-US" dirty="0" smtClean="0"/>
              <a:t> (1.5MB data)	1.4s		0.9s</a:t>
            </a:r>
          </a:p>
          <a:p>
            <a:pPr lvl="1">
              <a:buNone/>
            </a:pPr>
            <a:r>
              <a:rPr lang="en-US" dirty="0" smtClean="0"/>
              <a:t>	(regular desktop machine, no optimization whatsoever)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changes and bug fixes while first applications are being developed</a:t>
            </a:r>
          </a:p>
          <a:p>
            <a:r>
              <a:rPr lang="en-US" dirty="0" smtClean="0"/>
              <a:t>Stabilizing, getting close to first release</a:t>
            </a:r>
          </a:p>
          <a:p>
            <a:endParaRPr lang="en-US" dirty="0" smtClean="0"/>
          </a:p>
          <a:p>
            <a:r>
              <a:rPr lang="en-US" dirty="0" smtClean="0"/>
              <a:t>Work by:</a:t>
            </a:r>
            <a:br>
              <a:rPr lang="en-US" dirty="0" smtClean="0"/>
            </a:br>
            <a:r>
              <a:rPr lang="en-US" dirty="0" smtClean="0"/>
              <a:t>Gabriele </a:t>
            </a:r>
            <a:r>
              <a:rPr lang="en-US" dirty="0" err="1" smtClean="0"/>
              <a:t>Carcassi</a:t>
            </a:r>
            <a:r>
              <a:rPr lang="en-US" dirty="0" smtClean="0"/>
              <a:t> (App/Build Servers, IRMIS),</a:t>
            </a:r>
            <a:br>
              <a:rPr lang="en-US" dirty="0" smtClean="0"/>
            </a:br>
            <a:r>
              <a:rPr lang="en-US" dirty="0" smtClean="0"/>
              <a:t>Don </a:t>
            </a:r>
            <a:r>
              <a:rPr lang="en-US" dirty="0" err="1" smtClean="0"/>
              <a:t>Dohan</a:t>
            </a:r>
            <a:r>
              <a:rPr lang="en-US" dirty="0" smtClean="0"/>
              <a:t> (IRMIS),</a:t>
            </a:r>
            <a:br>
              <a:rPr lang="en-US" dirty="0" smtClean="0"/>
            </a:br>
            <a:r>
              <a:rPr lang="en-US" dirty="0" smtClean="0"/>
              <a:t>Ralph Lange (Directory Service),</a:t>
            </a:r>
            <a:br>
              <a:rPr lang="en-US" dirty="0" smtClean="0"/>
            </a:br>
            <a:r>
              <a:rPr lang="en-US" dirty="0" err="1" smtClean="0"/>
              <a:t>Kunal</a:t>
            </a:r>
            <a:r>
              <a:rPr lang="en-US" dirty="0" smtClean="0"/>
              <a:t> </a:t>
            </a:r>
            <a:r>
              <a:rPr lang="en-US" dirty="0" err="1" smtClean="0"/>
              <a:t>Shroff</a:t>
            </a:r>
            <a:r>
              <a:rPr lang="en-US" dirty="0" smtClean="0"/>
              <a:t> (Client Applications)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L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BNL</Template>
  <TotalTime>1668</TotalTime>
  <Words>247</Words>
  <Application>Microsoft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BNL</vt:lpstr>
      <vt:lpstr>ChannelFinder Directory Service</vt:lpstr>
      <vt:lpstr>Motivation and Objectives</vt:lpstr>
      <vt:lpstr>Directory Data</vt:lpstr>
      <vt:lpstr>Typical Middle-Tier Design</vt:lpstr>
      <vt:lpstr>Implementation</vt:lpstr>
      <vt:lpstr>Directory Data Sources</vt:lpstr>
      <vt:lpstr>Targeted Applications</vt:lpstr>
      <vt:lpstr>First Performance Estimates</vt:lpstr>
      <vt:lpstr>Status</vt:lpstr>
    </vt:vector>
  </TitlesOfParts>
  <Company>NSLS2_BNL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 etuer adipiscing elit.</dc:title>
  <dc:creator>rlange</dc:creator>
  <cp:lastModifiedBy>rlange</cp:lastModifiedBy>
  <cp:revision>47</cp:revision>
  <cp:lastPrinted>2007-07-02T19:06:14Z</cp:lastPrinted>
  <dcterms:created xsi:type="dcterms:W3CDTF">2010-05-25T16:00:24Z</dcterms:created>
  <dcterms:modified xsi:type="dcterms:W3CDTF">2010-05-28T19:23:32Z</dcterms:modified>
</cp:coreProperties>
</file>