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handoutMasterIdLst>
    <p:handoutMasterId r:id="rId33"/>
  </p:handoutMasterIdLst>
  <p:sldIdLst>
    <p:sldId id="256" r:id="rId2"/>
    <p:sldId id="257" r:id="rId3"/>
    <p:sldId id="334" r:id="rId4"/>
    <p:sldId id="335" r:id="rId5"/>
    <p:sldId id="341" r:id="rId6"/>
    <p:sldId id="339" r:id="rId7"/>
    <p:sldId id="338" r:id="rId8"/>
    <p:sldId id="319" r:id="rId9"/>
    <p:sldId id="337" r:id="rId10"/>
    <p:sldId id="355" r:id="rId11"/>
    <p:sldId id="365" r:id="rId12"/>
    <p:sldId id="340" r:id="rId13"/>
    <p:sldId id="343" r:id="rId14"/>
    <p:sldId id="342" r:id="rId15"/>
    <p:sldId id="366" r:id="rId16"/>
    <p:sldId id="351" r:id="rId17"/>
    <p:sldId id="331" r:id="rId18"/>
    <p:sldId id="373" r:id="rId19"/>
    <p:sldId id="348" r:id="rId20"/>
    <p:sldId id="367" r:id="rId21"/>
    <p:sldId id="368" r:id="rId22"/>
    <p:sldId id="370" r:id="rId23"/>
    <p:sldId id="308" r:id="rId24"/>
    <p:sldId id="376" r:id="rId25"/>
    <p:sldId id="379" r:id="rId26"/>
    <p:sldId id="381" r:id="rId27"/>
    <p:sldId id="385" r:id="rId28"/>
    <p:sldId id="384" r:id="rId29"/>
    <p:sldId id="383" r:id="rId30"/>
    <p:sldId id="357" r:id="rId31"/>
  </p:sldIdLst>
  <p:sldSz cx="9144000" cy="6858000" type="screen4x3"/>
  <p:notesSz cx="6797675" cy="9926638"/>
  <p:defaultTextStyle>
    <a:defPPr>
      <a:defRPr lang="fr-FR"/>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800000"/>
    <a:srgbClr val="0066FF"/>
    <a:srgbClr val="FFCC99"/>
    <a:srgbClr val="666699"/>
    <a:srgbClr val="FFCC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34" autoAdjust="0"/>
  </p:normalViewPr>
  <p:slideViewPr>
    <p:cSldViewPr snapToGrid="0">
      <p:cViewPr>
        <p:scale>
          <a:sx n="78" d="100"/>
          <a:sy n="78" d="100"/>
        </p:scale>
        <p:origin x="-978" y="-1146"/>
      </p:cViewPr>
      <p:guideLst>
        <p:guide orient="horz" pos="2160"/>
        <p:guide pos="2880"/>
      </p:guideLst>
    </p:cSldViewPr>
  </p:slideViewPr>
  <p:outlineViewPr>
    <p:cViewPr>
      <p:scale>
        <a:sx n="33" d="100"/>
        <a:sy n="33" d="100"/>
      </p:scale>
      <p:origin x="0" y="1102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50" y="6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7065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7066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7066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8813FE-2194-422B-9362-63F4929E936B}"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409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3796"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4096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4096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A25ED4F-A933-4A1B-81DA-4246B0977863}"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21B2C0A-320B-4F99-B2C6-8E39569CDF0E}" type="slidenum">
              <a:rPr lang="fr-FR" smtClean="0"/>
              <a:pPr/>
              <a:t>1</a:t>
            </a:fld>
            <a:endParaRPr lang="fr-FR" smtClean="0"/>
          </a:p>
        </p:txBody>
      </p:sp>
      <p:sp>
        <p:nvSpPr>
          <p:cNvPr id="34819" name="Rectangle 2"/>
          <p:cNvSpPr>
            <a:spLocks noRot="1" noChangeArrowheads="1" noTextEdit="1"/>
          </p:cNvSpPr>
          <p:nvPr>
            <p:ph type="sldImg"/>
          </p:nvPr>
        </p:nvSpPr>
        <p:spPr>
          <a:xfrm>
            <a:off x="865188" y="649288"/>
            <a:ext cx="4962525" cy="3722687"/>
          </a:xfrm>
          <a:ln/>
        </p:spPr>
      </p:sp>
      <p:sp>
        <p:nvSpPr>
          <p:cNvPr id="34820" name="Rectangle 5"/>
          <p:cNvSpPr>
            <a:spLocks noGrp="1" noChangeArrowheads="1"/>
          </p:cNvSpPr>
          <p:nvPr>
            <p:ph type="body" idx="1"/>
          </p:nvPr>
        </p:nvSpPr>
        <p:spPr>
          <a:noFill/>
          <a:ln/>
        </p:spPr>
        <p:txBody>
          <a:bodyPr/>
          <a:lstStyle/>
          <a:p>
            <a:pPr eaLnBrk="1" hangingPunct="1"/>
            <a:r>
              <a:rPr lang="en-US" smtClean="0"/>
              <a:t>So, good afternoon everybody. I am trying now to give you some news from the Spiral2 control system development.</a:t>
            </a:r>
          </a:p>
          <a:p>
            <a:pPr eaLnBrk="1" hangingPunct="1"/>
            <a:endParaRPr lang="en-US" smtClean="0"/>
          </a:p>
          <a:p>
            <a:pPr eaLnBrk="1" hangingPunct="1"/>
            <a:r>
              <a:rPr lang="en-US" smtClean="0"/>
              <a:t>Just before starting, I would like to remind you that t at least for the injector part of the machine, this control system development results from a collaboration between several institutes : CEA Saclay, IPHC Strasbourg and Ganil.</a:t>
            </a:r>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xfrm>
            <a:off x="917575" y="744538"/>
            <a:ext cx="4962525" cy="3722687"/>
          </a:xfrm>
          <a:ln/>
        </p:spPr>
      </p:sp>
      <p:sp>
        <p:nvSpPr>
          <p:cNvPr id="44035" name="Espace réservé des commentaires 2"/>
          <p:cNvSpPr>
            <a:spLocks noGrp="1"/>
          </p:cNvSpPr>
          <p:nvPr>
            <p:ph type="body" idx="1"/>
          </p:nvPr>
        </p:nvSpPr>
        <p:spPr>
          <a:noFill/>
          <a:ln/>
        </p:spPr>
        <p:txBody>
          <a:bodyPr/>
          <a:lstStyle/>
          <a:p>
            <a:r>
              <a:rPr lang="en-US" smtClean="0"/>
              <a:t>Beside of those, we also use some specific tools. </a:t>
            </a:r>
          </a:p>
          <a:p>
            <a:endParaRPr lang="en-US" smtClean="0"/>
          </a:p>
          <a:p>
            <a:r>
              <a:rPr lang="en-US" smtClean="0"/>
              <a:t>The first one is the LabView/Epics gateway integrated into the 2009 LabView distribution. It allows to keep an existing LabView application for the beam analysis which was previously developed by people form this lab having good skills within this domain. </a:t>
            </a:r>
          </a:p>
          <a:p>
            <a:r>
              <a:rPr lang="en-US" smtClean="0"/>
              <a:t>An evaluation of the LabView/Epics gateway was performed by D. Touchard who is attending this workshop.  Having done some tests, he reported to National Instruments some problems or improvements to be provided such as some missing datatypes to be transferred or the wish to access to other fields than the standard . VAL one</a:t>
            </a:r>
          </a:p>
          <a:p>
            <a:endParaRPr lang="en-US" smtClean="0"/>
          </a:p>
          <a:p>
            <a:r>
              <a:rPr lang="en-US" smtClean="0"/>
              <a:t>D. Touchard is also working on the use of the archiver within CSS, thanks to Kay Kasemir who greatly helped him. Our test relies on a Mysql database and we are planning to run it in parallel with the oldest archive engine in the context of the deuteron production tests at Saclay.  </a:t>
            </a:r>
          </a:p>
          <a:p>
            <a:r>
              <a:rPr lang="en-US" smtClean="0"/>
              <a:t>One pending question is to find a way to keep a coherent and uniform interface for all operators by preventing them to use the customization features brought by the Eclipse environment. </a:t>
            </a:r>
          </a:p>
          <a:p>
            <a:endParaRPr lang="en-US" smtClean="0"/>
          </a:p>
          <a:p>
            <a:r>
              <a:rPr lang="en-US" smtClean="0"/>
              <a:t>Lastly, we are also using Irmis but I’ll go back on this point later.</a:t>
            </a:r>
          </a:p>
        </p:txBody>
      </p:sp>
      <p:sp>
        <p:nvSpPr>
          <p:cNvPr id="44036" name="Espace réservé du numéro de diapositive 3"/>
          <p:cNvSpPr>
            <a:spLocks noGrp="1"/>
          </p:cNvSpPr>
          <p:nvPr>
            <p:ph type="sldNum" sz="quarter" idx="5"/>
          </p:nvPr>
        </p:nvSpPr>
        <p:spPr>
          <a:noFill/>
        </p:spPr>
        <p:txBody>
          <a:bodyPr/>
          <a:lstStyle/>
          <a:p>
            <a:fld id="{BEE8F2A8-DEE2-4B3F-A2D8-4AE5B7FF39AB}" type="slidenum">
              <a:rPr lang="fr-FR" smtClean="0"/>
              <a:pPr/>
              <a:t>10</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xfrm>
            <a:off x="917575" y="744538"/>
            <a:ext cx="4962525" cy="3722687"/>
          </a:xfrm>
          <a:ln/>
        </p:spPr>
      </p:sp>
      <p:sp>
        <p:nvSpPr>
          <p:cNvPr id="45059" name="Espace réservé des commentaires 2"/>
          <p:cNvSpPr>
            <a:spLocks noGrp="1"/>
          </p:cNvSpPr>
          <p:nvPr>
            <p:ph type="body" idx="1"/>
          </p:nvPr>
        </p:nvSpPr>
        <p:spPr>
          <a:noFill/>
          <a:ln/>
        </p:spPr>
        <p:txBody>
          <a:bodyPr/>
          <a:lstStyle/>
          <a:p>
            <a:r>
              <a:rPr lang="en-US" smtClean="0"/>
              <a:t>I would like now briefly report on most of our equipment interfaces. </a:t>
            </a:r>
          </a:p>
          <a:p>
            <a:endParaRPr lang="en-US" smtClean="0"/>
          </a:p>
          <a:p>
            <a:r>
              <a:rPr lang="en-US" smtClean="0"/>
              <a:t>As said previously, power supplies will be integrated using the Modbus/TCP protocol.</a:t>
            </a:r>
          </a:p>
          <a:p>
            <a:endParaRPr lang="en-US" smtClean="0"/>
          </a:p>
          <a:p>
            <a:r>
              <a:rPr lang="en-US" smtClean="0"/>
              <a:t>This has been validated thanks to a dedicated database design and GUIs tools in EDM or Java applications.</a:t>
            </a:r>
          </a:p>
        </p:txBody>
      </p:sp>
      <p:sp>
        <p:nvSpPr>
          <p:cNvPr id="45060" name="Espace réservé du numéro de diapositive 3"/>
          <p:cNvSpPr>
            <a:spLocks noGrp="1"/>
          </p:cNvSpPr>
          <p:nvPr>
            <p:ph type="sldNum" sz="quarter" idx="5"/>
          </p:nvPr>
        </p:nvSpPr>
        <p:spPr>
          <a:noFill/>
        </p:spPr>
        <p:txBody>
          <a:bodyPr/>
          <a:lstStyle/>
          <a:p>
            <a:fld id="{05CD7662-3CAB-4C7A-BF0F-5530A4FA97A6}" type="slidenum">
              <a:rPr lang="fr-FR" smtClean="0"/>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xfrm>
            <a:off x="917575" y="744538"/>
            <a:ext cx="4962525" cy="3722687"/>
          </a:xfrm>
          <a:ln/>
        </p:spPr>
      </p:sp>
      <p:sp>
        <p:nvSpPr>
          <p:cNvPr id="46083" name="Espace réservé des commentaires 2"/>
          <p:cNvSpPr>
            <a:spLocks noGrp="1"/>
          </p:cNvSpPr>
          <p:nvPr>
            <p:ph type="body" idx="1"/>
          </p:nvPr>
        </p:nvSpPr>
        <p:spPr>
          <a:xfrm>
            <a:off x="346075" y="4575175"/>
            <a:ext cx="6118225" cy="5040313"/>
          </a:xfrm>
          <a:noFill/>
          <a:ln/>
        </p:spPr>
        <p:txBody>
          <a:bodyPr/>
          <a:lstStyle/>
          <a:p>
            <a:r>
              <a:rPr lang="en-US" smtClean="0"/>
              <a:t>This slide now summarizes most of all the beam diagnostics having  to be interfaced with the control system.</a:t>
            </a:r>
          </a:p>
          <a:p>
            <a:endParaRPr lang="en-US" smtClean="0"/>
          </a:p>
          <a:p>
            <a:r>
              <a:rPr lang="en-US" smtClean="0"/>
              <a:t>Some interface will make use of VME boards, Modbus field buses or more specific developments in collaboration with other labs.</a:t>
            </a:r>
          </a:p>
          <a:p>
            <a:endParaRPr lang="en-US" smtClean="0"/>
          </a:p>
          <a:p>
            <a:r>
              <a:rPr lang="en-US" smtClean="0"/>
              <a:t>At the moment we are also starting an investigation to find and oscilloscope to perform the packet length measurement and easily able to integrate within an Epics environment.</a:t>
            </a:r>
          </a:p>
        </p:txBody>
      </p:sp>
      <p:sp>
        <p:nvSpPr>
          <p:cNvPr id="46084" name="Espace réservé du numéro de diapositive 3"/>
          <p:cNvSpPr>
            <a:spLocks noGrp="1"/>
          </p:cNvSpPr>
          <p:nvPr>
            <p:ph type="sldNum" sz="quarter" idx="5"/>
          </p:nvPr>
        </p:nvSpPr>
        <p:spPr>
          <a:noFill/>
        </p:spPr>
        <p:txBody>
          <a:bodyPr/>
          <a:lstStyle/>
          <a:p>
            <a:pPr defTabSz="912813"/>
            <a:fld id="{557070BE-70E7-4B9F-A233-CAD19840C029}" type="slidenum">
              <a:rPr lang="fr-FR" smtClean="0"/>
              <a:pPr defTabSz="912813"/>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xfrm>
            <a:off x="917575" y="744538"/>
            <a:ext cx="4962525" cy="3722687"/>
          </a:xfrm>
          <a:ln/>
        </p:spPr>
      </p:sp>
      <p:sp>
        <p:nvSpPr>
          <p:cNvPr id="47107" name="Espace réservé des commentaires 2"/>
          <p:cNvSpPr>
            <a:spLocks noGrp="1"/>
          </p:cNvSpPr>
          <p:nvPr>
            <p:ph type="body" idx="1"/>
          </p:nvPr>
        </p:nvSpPr>
        <p:spPr>
          <a:noFill/>
          <a:ln/>
        </p:spPr>
        <p:txBody>
          <a:bodyPr/>
          <a:lstStyle/>
          <a:p>
            <a:r>
              <a:rPr lang="en-US" smtClean="0"/>
              <a:t>A specific point for the diagnostics interface concerns the use of a dedicated fast triggered acquisition system. It is based on a VME set of boards for which the software was specifically developed.</a:t>
            </a:r>
          </a:p>
          <a:p>
            <a:endParaRPr lang="en-US" smtClean="0"/>
          </a:p>
          <a:p>
            <a:r>
              <a:rPr lang="en-US" smtClean="0"/>
              <a:t>I invite you to attend F. Gougnaud’s presentation tomorrow for more details.</a:t>
            </a:r>
          </a:p>
        </p:txBody>
      </p:sp>
      <p:sp>
        <p:nvSpPr>
          <p:cNvPr id="47108" name="Espace réservé du numéro de diapositive 3"/>
          <p:cNvSpPr>
            <a:spLocks noGrp="1"/>
          </p:cNvSpPr>
          <p:nvPr>
            <p:ph type="sldNum" sz="quarter" idx="5"/>
          </p:nvPr>
        </p:nvSpPr>
        <p:spPr>
          <a:noFill/>
        </p:spPr>
        <p:txBody>
          <a:bodyPr/>
          <a:lstStyle/>
          <a:p>
            <a:pPr defTabSz="912813"/>
            <a:fld id="{962D1623-08D2-427E-93E5-3B6FC8CE3569}" type="slidenum">
              <a:rPr lang="fr-FR" smtClean="0"/>
              <a:pPr defTabSz="912813"/>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xfrm>
            <a:off x="917575" y="744538"/>
            <a:ext cx="4962525" cy="3722687"/>
          </a:xfrm>
          <a:ln/>
        </p:spPr>
      </p:sp>
      <p:sp>
        <p:nvSpPr>
          <p:cNvPr id="48131" name="Espace réservé des commentaires 2"/>
          <p:cNvSpPr>
            <a:spLocks noGrp="1"/>
          </p:cNvSpPr>
          <p:nvPr>
            <p:ph type="body" idx="1"/>
          </p:nvPr>
        </p:nvSpPr>
        <p:spPr>
          <a:noFill/>
          <a:ln/>
        </p:spPr>
        <p:txBody>
          <a:bodyPr/>
          <a:lstStyle/>
          <a:p>
            <a:r>
              <a:rPr lang="en-US" smtClean="0"/>
              <a:t>An important class of equipment to be integrated is the LLRF handling as it concerns the RFQ, the rebunchers and the cryogenic cavities. </a:t>
            </a:r>
          </a:p>
          <a:p>
            <a:endParaRPr lang="en-US" smtClean="0"/>
          </a:p>
          <a:p>
            <a:r>
              <a:rPr lang="en-US" smtClean="0"/>
              <a:t>The hardware  is based on Saclay development consisting of a VME64x board with an embedded FPGA. For the control system, it provides the phase difference for the frequency fine tuning.</a:t>
            </a:r>
          </a:p>
          <a:p>
            <a:endParaRPr lang="en-US" smtClean="0"/>
          </a:p>
          <a:p>
            <a:r>
              <a:rPr lang="en-US" smtClean="0"/>
              <a:t>Therefore, the control system consisting of the VME CPU, a private Ethernet network and a PLC will have to provide the feedback loop.</a:t>
            </a:r>
          </a:p>
          <a:p>
            <a:endParaRPr lang="en-US" smtClean="0"/>
          </a:p>
          <a:p>
            <a:r>
              <a:rPr lang="en-US" smtClean="0"/>
              <a:t>Also, the system will have to transfer post-mortem buffers for analysis.</a:t>
            </a:r>
          </a:p>
          <a:p>
            <a:endParaRPr lang="en-US" smtClean="0"/>
          </a:p>
          <a:p>
            <a:r>
              <a:rPr lang="en-US" smtClean="0"/>
              <a:t>Y. Lussignol from Irfu Saclay wrote a specific record to handle this board and the application software has still to be developed.</a:t>
            </a:r>
          </a:p>
        </p:txBody>
      </p:sp>
      <p:sp>
        <p:nvSpPr>
          <p:cNvPr id="48132" name="Espace réservé du numéro de diapositive 3"/>
          <p:cNvSpPr>
            <a:spLocks noGrp="1"/>
          </p:cNvSpPr>
          <p:nvPr>
            <p:ph type="sldNum" sz="quarter" idx="5"/>
          </p:nvPr>
        </p:nvSpPr>
        <p:spPr>
          <a:noFill/>
        </p:spPr>
        <p:txBody>
          <a:bodyPr/>
          <a:lstStyle/>
          <a:p>
            <a:fld id="{8178C351-5049-475D-B66A-6557936A0EF4}" type="slidenum">
              <a:rPr lang="fr-FR" smtClean="0"/>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917575" y="744538"/>
            <a:ext cx="4962525" cy="3722687"/>
          </a:xfrm>
          <a:ln/>
        </p:spPr>
      </p:sp>
      <p:sp>
        <p:nvSpPr>
          <p:cNvPr id="49155" name="Espace réservé des commentaires 2"/>
          <p:cNvSpPr>
            <a:spLocks noGrp="1"/>
          </p:cNvSpPr>
          <p:nvPr>
            <p:ph type="body" idx="1"/>
          </p:nvPr>
        </p:nvSpPr>
        <p:spPr>
          <a:noFill/>
          <a:ln/>
        </p:spPr>
        <p:txBody>
          <a:bodyPr/>
          <a:lstStyle/>
          <a:p>
            <a:r>
              <a:rPr lang="en-US" smtClean="0"/>
              <a:t>I would like now slightly move on the software side and start by the specification of framework for our high level applications. </a:t>
            </a:r>
          </a:p>
          <a:p>
            <a:endParaRPr lang="en-US" smtClean="0"/>
          </a:p>
          <a:p>
            <a:r>
              <a:rPr lang="en-US" smtClean="0"/>
              <a:t>At the beginning of the project, we decided to use Java as the standard programming language at this level. Then we wondered about the way to implement it. </a:t>
            </a:r>
          </a:p>
          <a:p>
            <a:endParaRPr lang="en-US" smtClean="0"/>
          </a:p>
          <a:p>
            <a:r>
              <a:rPr lang="en-US" smtClean="0"/>
              <a:t>May be some of you remember that some years ago I presented during a previous meeting a slide with many interrogations concerning the adaptation of the SNS Xal environment within our context. </a:t>
            </a:r>
          </a:p>
          <a:p>
            <a:endParaRPr lang="en-US" smtClean="0"/>
          </a:p>
          <a:p>
            <a:r>
              <a:rPr lang="en-US" smtClean="0"/>
              <a:t>It has many capabilities, is very powerful and comes with many applications and packages.</a:t>
            </a:r>
          </a:p>
          <a:p>
            <a:endParaRPr lang="en-US" smtClean="0"/>
          </a:p>
          <a:p>
            <a:r>
              <a:rPr lang="en-US" smtClean="0"/>
              <a:t>At that time we wondered about the feasibility to be able to fit it within our constraints : a limited manpower, the Spiral2 machine specificities which is a multiparticle type one and the integration into our existing Ganil approach.  Also we had to integrate this environment with the use of an off line CEA simulation code named TraceWin.</a:t>
            </a:r>
          </a:p>
          <a:p>
            <a:endParaRPr lang="en-US" smtClean="0"/>
          </a:p>
          <a:p>
            <a:r>
              <a:rPr lang="en-US" smtClean="0"/>
              <a:t>So an evaluation was performed for 2 years and now allows us to use at least some standard Xal applications, to write new ones having defined our own framework derived form the SNS one. </a:t>
            </a:r>
          </a:p>
        </p:txBody>
      </p:sp>
      <p:sp>
        <p:nvSpPr>
          <p:cNvPr id="49156" name="Espace réservé du numéro de diapositive 3"/>
          <p:cNvSpPr>
            <a:spLocks noGrp="1"/>
          </p:cNvSpPr>
          <p:nvPr>
            <p:ph type="sldNum" sz="quarter" idx="5"/>
          </p:nvPr>
        </p:nvSpPr>
        <p:spPr>
          <a:noFill/>
        </p:spPr>
        <p:txBody>
          <a:bodyPr/>
          <a:lstStyle/>
          <a:p>
            <a:fld id="{8A0FB44D-DDDE-4FCC-8B98-611960774571}" type="slidenum">
              <a:rPr lang="fr-FR" smtClean="0"/>
              <a:pPr/>
              <a:t>15</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xfrm>
            <a:off x="917575" y="744538"/>
            <a:ext cx="4962525" cy="3722687"/>
          </a:xfrm>
          <a:ln/>
        </p:spPr>
      </p:sp>
      <p:sp>
        <p:nvSpPr>
          <p:cNvPr id="50179" name="Espace réservé des commentaires 2"/>
          <p:cNvSpPr>
            <a:spLocks noGrp="1"/>
          </p:cNvSpPr>
          <p:nvPr>
            <p:ph type="body" idx="1"/>
          </p:nvPr>
        </p:nvSpPr>
        <p:spPr>
          <a:noFill/>
          <a:ln/>
        </p:spPr>
        <p:txBody>
          <a:bodyPr/>
          <a:lstStyle/>
          <a:p>
            <a:r>
              <a:rPr lang="en-US" smtClean="0"/>
              <a:t>These are now two examples of a new applications built within the Xal based framework and reusing some existing algorithms or methods.</a:t>
            </a:r>
          </a:p>
          <a:p>
            <a:endParaRPr lang="en-US" smtClean="0"/>
          </a:p>
          <a:p>
            <a:r>
              <a:rPr lang="en-US" smtClean="0"/>
              <a:t>The first one on the left allows to display beam profiles while the second one was designed to perform the beam optimization.  </a:t>
            </a:r>
          </a:p>
        </p:txBody>
      </p:sp>
      <p:sp>
        <p:nvSpPr>
          <p:cNvPr id="50180" name="Espace réservé du numéro de diapositive 3"/>
          <p:cNvSpPr>
            <a:spLocks noGrp="1"/>
          </p:cNvSpPr>
          <p:nvPr>
            <p:ph type="sldNum" sz="quarter" idx="5"/>
          </p:nvPr>
        </p:nvSpPr>
        <p:spPr>
          <a:noFill/>
        </p:spPr>
        <p:txBody>
          <a:bodyPr/>
          <a:lstStyle/>
          <a:p>
            <a:pPr defTabSz="912813"/>
            <a:fld id="{638F635D-4AAB-4416-9893-F4712577B5B3}" type="slidenum">
              <a:rPr lang="fr-FR" smtClean="0"/>
              <a:pPr defTabSz="912813"/>
              <a:t>16</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FB0DFAE-9A15-48F7-9A8F-D2B80C7F2F9E}" type="slidenum">
              <a:rPr lang="fr-FR" smtClean="0"/>
              <a:pPr/>
              <a:t>17</a:t>
            </a:fld>
            <a:endParaRPr lang="fr-FR" smtClean="0"/>
          </a:p>
        </p:txBody>
      </p:sp>
      <p:sp>
        <p:nvSpPr>
          <p:cNvPr id="51203" name="Rectangle 2"/>
          <p:cNvSpPr>
            <a:spLocks noRot="1" noChangeArrowheads="1" noTextEdit="1"/>
          </p:cNvSpPr>
          <p:nvPr>
            <p:ph type="sldImg"/>
          </p:nvPr>
        </p:nvSpPr>
        <p:spPr>
          <a:xfrm>
            <a:off x="917575" y="744538"/>
            <a:ext cx="4962525" cy="3722687"/>
          </a:xfrm>
          <a:ln/>
        </p:spPr>
      </p:sp>
      <p:sp>
        <p:nvSpPr>
          <p:cNvPr id="51204" name="Rectangle 3"/>
          <p:cNvSpPr>
            <a:spLocks noGrp="1" noChangeArrowheads="1"/>
          </p:cNvSpPr>
          <p:nvPr>
            <p:ph type="body" idx="1"/>
          </p:nvPr>
        </p:nvSpPr>
        <p:spPr>
          <a:noFill/>
          <a:ln/>
        </p:spPr>
        <p:txBody>
          <a:bodyPr/>
          <a:lstStyle/>
          <a:p>
            <a:pPr eaLnBrk="1" hangingPunct="1"/>
            <a:r>
              <a:rPr lang="en-US" smtClean="0"/>
              <a:t>An other point now concerns an alarm manager. </a:t>
            </a:r>
          </a:p>
          <a:p>
            <a:pPr eaLnBrk="1" hangingPunct="1"/>
            <a:endParaRPr lang="en-US" smtClean="0"/>
          </a:p>
          <a:p>
            <a:pPr eaLnBrk="1" hangingPunct="1"/>
            <a:r>
              <a:rPr lang="en-US" smtClean="0"/>
              <a:t>The objective for this evaluation is to provide a common alarm display manager for both the existing Ganil machine and the future Spiral2 facility, having the same look and feel and archiving capabilities.</a:t>
            </a:r>
          </a:p>
          <a:p>
            <a:pPr eaLnBrk="1" hangingPunct="1"/>
            <a:endParaRPr lang="en-US" smtClean="0"/>
          </a:p>
          <a:p>
            <a:pPr eaLnBrk="1" hangingPunct="1"/>
            <a:r>
              <a:rPr lang="en-US" smtClean="0"/>
              <a:t>It is written in Java and internal communications are achieved using a specific implementation of the log4j logger. Alarms are displayed in a real-time way on different screens and are stored in a relational database.</a:t>
            </a:r>
          </a:p>
          <a:p>
            <a:pPr eaLnBrk="1" hangingPunct="1"/>
            <a:endParaRPr lang="en-US" smtClean="0"/>
          </a:p>
          <a:p>
            <a:pPr eaLnBrk="1" hangingPunct="1"/>
            <a:r>
              <a:rPr lang="en-US" smtClean="0"/>
              <a:t>The configuration of the alarm monitoring system is stored in a specific database. It first points to the PVs to be monitored and then includes related display data such as the alarm message itself or other PVS having to be read to constitute the definitive alarm text to be displayed.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xfrm>
            <a:off x="917575" y="744538"/>
            <a:ext cx="4962525" cy="3722687"/>
          </a:xfrm>
          <a:ln/>
        </p:spPr>
      </p:sp>
      <p:sp>
        <p:nvSpPr>
          <p:cNvPr id="52227" name="Espace réservé des commentaires 2"/>
          <p:cNvSpPr>
            <a:spLocks noGrp="1"/>
          </p:cNvSpPr>
          <p:nvPr>
            <p:ph type="body" idx="1"/>
          </p:nvPr>
        </p:nvSpPr>
        <p:spPr>
          <a:noFill/>
          <a:ln/>
        </p:spPr>
        <p:txBody>
          <a:bodyPr/>
          <a:lstStyle/>
          <a:p>
            <a:r>
              <a:rPr lang="en-US" smtClean="0"/>
              <a:t>Let me now conclude for this point. </a:t>
            </a:r>
          </a:p>
          <a:p>
            <a:endParaRPr lang="en-US" smtClean="0"/>
          </a:p>
          <a:p>
            <a:r>
              <a:rPr lang="en-US" smtClean="0"/>
              <a:t>First we are now using it as a tool box and we are able to integrate the Spiral2 context. We have still some questions concerning the e-logging system and the way to synchronize xml Xal files and the databases, all these points were discussed during a recent Xal workshop hold at Oak-Ridge in May.</a:t>
            </a:r>
          </a:p>
          <a:p>
            <a:endParaRPr lang="en-US" smtClean="0"/>
          </a:p>
          <a:p>
            <a:r>
              <a:rPr lang="en-US" smtClean="0"/>
              <a:t>Our plans are to perform the first real tests at the deuteron Saclay test platform. </a:t>
            </a:r>
          </a:p>
          <a:p>
            <a:endParaRPr lang="en-US" smtClean="0"/>
          </a:p>
          <a:p>
            <a:r>
              <a:rPr lang="en-US" smtClean="0"/>
              <a:t>We therefore expect to adapt or develop new Xal style based applications in future.</a:t>
            </a:r>
          </a:p>
          <a:p>
            <a:endParaRPr lang="en-US" smtClean="0"/>
          </a:p>
          <a:p>
            <a:r>
              <a:rPr lang="en-US" smtClean="0"/>
              <a:t>Lastly, I would like to warmly thank people from the Xal community for the help we got from them.</a:t>
            </a:r>
          </a:p>
        </p:txBody>
      </p:sp>
      <p:sp>
        <p:nvSpPr>
          <p:cNvPr id="52228" name="Espace réservé du numéro de diapositive 3"/>
          <p:cNvSpPr>
            <a:spLocks noGrp="1"/>
          </p:cNvSpPr>
          <p:nvPr>
            <p:ph type="sldNum" sz="quarter" idx="5"/>
          </p:nvPr>
        </p:nvSpPr>
        <p:spPr>
          <a:noFill/>
        </p:spPr>
        <p:txBody>
          <a:bodyPr/>
          <a:lstStyle/>
          <a:p>
            <a:fld id="{5FE6B534-477E-4198-BFC9-29EA926E6CB4}" type="slidenum">
              <a:rPr lang="fr-FR" smtClean="0"/>
              <a:pPr/>
              <a:t>18</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xfrm>
            <a:off x="917575" y="744538"/>
            <a:ext cx="4962525" cy="3722687"/>
          </a:xfrm>
          <a:ln/>
        </p:spPr>
      </p:sp>
      <p:sp>
        <p:nvSpPr>
          <p:cNvPr id="53251" name="Espace réservé des commentaires 2"/>
          <p:cNvSpPr>
            <a:spLocks noGrp="1"/>
          </p:cNvSpPr>
          <p:nvPr>
            <p:ph type="body" idx="1"/>
          </p:nvPr>
        </p:nvSpPr>
        <p:spPr>
          <a:noFill/>
          <a:ln/>
        </p:spPr>
        <p:txBody>
          <a:bodyPr/>
          <a:lstStyle/>
          <a:p>
            <a:r>
              <a:rPr lang="en-US" smtClean="0"/>
              <a:t>Related to this point is the configuration database describing the machine. It is implemented within a relational database which fits both the Xal requirements and the Spiral2 constraints.</a:t>
            </a:r>
          </a:p>
          <a:p>
            <a:endParaRPr lang="en-US" smtClean="0"/>
          </a:p>
          <a:p>
            <a:r>
              <a:rPr lang="en-US" smtClean="0"/>
              <a:t>Therefore, an application has been designed allowing to manage the different machine configurations, being developed within the Xal framework.</a:t>
            </a:r>
          </a:p>
          <a:p>
            <a:endParaRPr lang="en-US" smtClean="0"/>
          </a:p>
          <a:p>
            <a:r>
              <a:rPr lang="en-US" smtClean="0"/>
              <a:t>Operators can select the beam, then machine level and beam path. Then the machine is divided into sequences finally linked to PVs using handles.</a:t>
            </a:r>
          </a:p>
          <a:p>
            <a:endParaRPr lang="en-US" smtClean="0"/>
          </a:p>
          <a:p>
            <a:endParaRPr lang="en-US" smtClean="0"/>
          </a:p>
          <a:p>
            <a:endParaRPr lang="en-US" smtClean="0"/>
          </a:p>
        </p:txBody>
      </p:sp>
      <p:sp>
        <p:nvSpPr>
          <p:cNvPr id="53252" name="Espace réservé du numéro de diapositive 3"/>
          <p:cNvSpPr>
            <a:spLocks noGrp="1"/>
          </p:cNvSpPr>
          <p:nvPr>
            <p:ph type="sldNum" sz="quarter" idx="5"/>
          </p:nvPr>
        </p:nvSpPr>
        <p:spPr>
          <a:noFill/>
        </p:spPr>
        <p:txBody>
          <a:bodyPr/>
          <a:lstStyle/>
          <a:p>
            <a:pPr defTabSz="912813"/>
            <a:fld id="{E3B5F83F-99F7-45A7-9A98-F9BB241D37A8}" type="slidenum">
              <a:rPr lang="fr-FR" smtClean="0"/>
              <a:pPr defTabSz="912813"/>
              <a:t>19</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617464F-9C95-4966-9C0B-687AFDAC9F9C}" type="slidenum">
              <a:rPr lang="fr-FR" smtClean="0"/>
              <a:pPr/>
              <a:t>2</a:t>
            </a:fld>
            <a:endParaRPr lang="fr-FR" smtClean="0"/>
          </a:p>
        </p:txBody>
      </p:sp>
      <p:sp>
        <p:nvSpPr>
          <p:cNvPr id="35843" name="Rectangle 2"/>
          <p:cNvSpPr>
            <a:spLocks noRot="1" noChangeArrowheads="1" noTextEdit="1"/>
          </p:cNvSpPr>
          <p:nvPr>
            <p:ph type="sldImg"/>
          </p:nvPr>
        </p:nvSpPr>
        <p:spPr>
          <a:xfrm>
            <a:off x="917575" y="744538"/>
            <a:ext cx="4962525" cy="3722687"/>
          </a:xfrm>
          <a:ln/>
        </p:spPr>
      </p:sp>
      <p:sp>
        <p:nvSpPr>
          <p:cNvPr id="35844" name="Rectangle 5"/>
          <p:cNvSpPr>
            <a:spLocks noGrp="1" noChangeArrowheads="1"/>
          </p:cNvSpPr>
          <p:nvPr>
            <p:ph type="body" idx="1"/>
          </p:nvPr>
        </p:nvSpPr>
        <p:spPr>
          <a:xfrm>
            <a:off x="679450" y="4714875"/>
            <a:ext cx="5438775" cy="4886325"/>
          </a:xfrm>
          <a:noFill/>
          <a:ln/>
        </p:spPr>
        <p:txBody>
          <a:bodyPr/>
          <a:lstStyle/>
          <a:p>
            <a:pPr eaLnBrk="1" hangingPunct="1"/>
            <a:r>
              <a:rPr lang="en-US" smtClean="0"/>
              <a:t>Now, the outline of the presentation will be the following.</a:t>
            </a:r>
          </a:p>
          <a:p>
            <a:pPr eaLnBrk="1" hangingPunct="1"/>
            <a:r>
              <a:rPr lang="en-US" smtClean="0"/>
              <a:t>As an introduction, I’ll give a short overview of the Spiral2 project, then say a few words concerning the global planning and lastly show the first results we got.</a:t>
            </a:r>
          </a:p>
          <a:p>
            <a:pPr eaLnBrk="1" hangingPunct="1"/>
            <a:endParaRPr lang="en-US" smtClean="0"/>
          </a:p>
          <a:p>
            <a:pPr eaLnBrk="1" hangingPunct="1"/>
            <a:r>
              <a:rPr lang="en-US" smtClean="0"/>
              <a:t>Then, moving to the control system itself, I’ll show  the main options we adopted and list some specific tools we are thinking to use.</a:t>
            </a:r>
          </a:p>
          <a:p>
            <a:pPr eaLnBrk="1" hangingPunct="1"/>
            <a:endParaRPr lang="en-US" smtClean="0"/>
          </a:p>
          <a:p>
            <a:pPr eaLnBrk="1" hangingPunct="1"/>
            <a:r>
              <a:rPr lang="en-US" smtClean="0"/>
              <a:t>Therefore, concerning the equipment integration, I’ll briefly present our implementation  for the power supplies, beam diagnostics and the LLRF integration.</a:t>
            </a:r>
          </a:p>
          <a:p>
            <a:pPr eaLnBrk="1" hangingPunct="1"/>
            <a:endParaRPr lang="en-US" smtClean="0"/>
          </a:p>
          <a:p>
            <a:pPr eaLnBrk="1" hangingPunct="1"/>
            <a:r>
              <a:rPr lang="en-US" smtClean="0"/>
              <a:t>Moving afterwards to software, I’ll explain our strategy concerning the high level applications and how we are trying to base our development from the Xal SNS framework Linked to this point, I’ll also present how we describe the machine in a specific configuration database.</a:t>
            </a:r>
          </a:p>
          <a:p>
            <a:pPr eaLnBrk="1" hangingPunct="1"/>
            <a:endParaRPr lang="en-US" smtClean="0"/>
          </a:p>
          <a:p>
            <a:pPr eaLnBrk="1" hangingPunct="1"/>
            <a:r>
              <a:rPr lang="en-US" smtClean="0"/>
              <a:t>An other point of interest will be the attempt to implement and to standardize the communication between the IOCs and the high level applications.</a:t>
            </a:r>
          </a:p>
          <a:p>
            <a:pPr eaLnBrk="1" hangingPunct="1"/>
            <a:endParaRPr lang="en-US" smtClean="0"/>
          </a:p>
          <a:p>
            <a:pPr eaLnBrk="1" hangingPunct="1"/>
            <a:r>
              <a:rPr lang="en-US" smtClean="0"/>
              <a:t>The last part of the presentation will be devoted to show  how we are trying to set an equipment database upstream the standard Epics databases.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xfrm>
            <a:off x="917575" y="744538"/>
            <a:ext cx="4962525" cy="3722687"/>
          </a:xfrm>
          <a:ln/>
        </p:spPr>
      </p:sp>
      <p:sp>
        <p:nvSpPr>
          <p:cNvPr id="54275" name="Espace réservé des commentaires 2"/>
          <p:cNvSpPr>
            <a:spLocks noGrp="1"/>
          </p:cNvSpPr>
          <p:nvPr>
            <p:ph type="body" idx="1"/>
          </p:nvPr>
        </p:nvSpPr>
        <p:spPr>
          <a:noFill/>
          <a:ln/>
        </p:spPr>
        <p:txBody>
          <a:bodyPr/>
          <a:lstStyle/>
          <a:p>
            <a:r>
              <a:rPr lang="en-US" smtClean="0"/>
              <a:t>I would like now to move to an other topic we are just currently working on. </a:t>
            </a:r>
          </a:p>
          <a:p>
            <a:endParaRPr lang="en-US" smtClean="0"/>
          </a:p>
          <a:p>
            <a:r>
              <a:rPr lang="en-US" smtClean="0"/>
              <a:t>The objective is to define an homogeneous software interface from the IOCs applications to the GUI Java based applications so that high level applications always interface equipment in the same way, independently from the IOC design and hardware.</a:t>
            </a:r>
          </a:p>
          <a:p>
            <a:endParaRPr lang="en-US" smtClean="0"/>
          </a:p>
          <a:p>
            <a:r>
              <a:rPr lang="en-US" smtClean="0"/>
              <a:t>Obviously, it first starts by adopting the codification rules for equipment naming within the project.</a:t>
            </a:r>
          </a:p>
          <a:p>
            <a:endParaRPr lang="en-US" smtClean="0"/>
          </a:p>
          <a:p>
            <a:r>
              <a:rPr lang="en-US" smtClean="0"/>
              <a:t>Then as specific design is recommended for the IOC implementation to provide enhanced naming and codification rules.</a:t>
            </a:r>
          </a:p>
          <a:p>
            <a:endParaRPr lang="en-US" smtClean="0"/>
          </a:p>
          <a:p>
            <a:r>
              <a:rPr lang="en-US" smtClean="0"/>
              <a:t>This is typically the case for settings, readbacks and measurements.</a:t>
            </a:r>
          </a:p>
        </p:txBody>
      </p:sp>
      <p:sp>
        <p:nvSpPr>
          <p:cNvPr id="54276" name="Espace réservé du numéro de diapositive 3"/>
          <p:cNvSpPr>
            <a:spLocks noGrp="1"/>
          </p:cNvSpPr>
          <p:nvPr>
            <p:ph type="sldNum" sz="quarter" idx="5"/>
          </p:nvPr>
        </p:nvSpPr>
        <p:spPr>
          <a:noFill/>
        </p:spPr>
        <p:txBody>
          <a:bodyPr/>
          <a:lstStyle/>
          <a:p>
            <a:fld id="{BBDE3902-9764-4D26-B058-4EE6A79B7ED1}" type="slidenum">
              <a:rPr lang="fr-FR" smtClean="0"/>
              <a:pPr/>
              <a:t>20</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xfrm>
            <a:off x="917575" y="744538"/>
            <a:ext cx="4962525" cy="3722687"/>
          </a:xfrm>
          <a:ln/>
        </p:spPr>
      </p:sp>
      <p:sp>
        <p:nvSpPr>
          <p:cNvPr id="55299" name="Espace réservé des commentaires 2"/>
          <p:cNvSpPr>
            <a:spLocks noGrp="1"/>
          </p:cNvSpPr>
          <p:nvPr>
            <p:ph type="body" idx="1"/>
          </p:nvPr>
        </p:nvSpPr>
        <p:spPr>
          <a:noFill/>
          <a:ln/>
        </p:spPr>
        <p:txBody>
          <a:bodyPr/>
          <a:lstStyle/>
          <a:p>
            <a:r>
              <a:rPr lang="en-US" smtClean="0"/>
              <a:t>Then a genSub record was added to present different types of data attached to any piece of equipment.</a:t>
            </a:r>
          </a:p>
          <a:p>
            <a:endParaRPr lang="en-US" smtClean="0"/>
          </a:p>
          <a:p>
            <a:r>
              <a:rPr lang="en-US" smtClean="0"/>
              <a:t>Concerning the status, it presents the value of the current status word and provides the signification of each bit either set to 0 or 1</a:t>
            </a:r>
          </a:p>
          <a:p>
            <a:endParaRPr lang="en-US" smtClean="0"/>
          </a:p>
          <a:p>
            <a:r>
              <a:rPr lang="en-US" smtClean="0"/>
              <a:t>For the equipment defaults, it gives the list of defaults currently set and also the list of all defaults being potentially able to be raised.</a:t>
            </a:r>
          </a:p>
          <a:p>
            <a:endParaRPr lang="en-US" smtClean="0"/>
          </a:p>
          <a:p>
            <a:r>
              <a:rPr lang="en-US" smtClean="0"/>
              <a:t>Lastly, this record provides the list of commands able to be sent to handle the device.</a:t>
            </a:r>
          </a:p>
        </p:txBody>
      </p:sp>
      <p:sp>
        <p:nvSpPr>
          <p:cNvPr id="55300" name="Espace réservé du numéro de diapositive 3"/>
          <p:cNvSpPr>
            <a:spLocks noGrp="1"/>
          </p:cNvSpPr>
          <p:nvPr>
            <p:ph type="sldNum" sz="quarter" idx="5"/>
          </p:nvPr>
        </p:nvSpPr>
        <p:spPr>
          <a:noFill/>
        </p:spPr>
        <p:txBody>
          <a:bodyPr/>
          <a:lstStyle/>
          <a:p>
            <a:fld id="{B187330A-92EE-41DA-B768-B669BA219308}" type="slidenum">
              <a:rPr lang="fr-FR" smtClean="0"/>
              <a:pPr/>
              <a:t>21</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xfrm>
            <a:off x="917575" y="744538"/>
            <a:ext cx="4962525" cy="3722687"/>
          </a:xfrm>
          <a:ln/>
        </p:spPr>
      </p:sp>
      <p:sp>
        <p:nvSpPr>
          <p:cNvPr id="56323" name="Espace réservé des commentaires 2"/>
          <p:cNvSpPr>
            <a:spLocks noGrp="1"/>
          </p:cNvSpPr>
          <p:nvPr>
            <p:ph type="body" idx="1"/>
          </p:nvPr>
        </p:nvSpPr>
        <p:spPr>
          <a:noFill/>
          <a:ln/>
        </p:spPr>
        <p:txBody>
          <a:bodyPr/>
          <a:lstStyle/>
          <a:p>
            <a:r>
              <a:rPr lang="en-US" smtClean="0"/>
              <a:t>Therefore the idea for application is to send any command using an other mbbo record being able to process any of these commands. </a:t>
            </a:r>
          </a:p>
          <a:p>
            <a:endParaRPr lang="en-US" smtClean="0"/>
          </a:p>
          <a:p>
            <a:r>
              <a:rPr lang="en-US" smtClean="0"/>
              <a:t>For more details, you can ask to C. Haquin in the room attending this workshop who is the initiator of this approach.</a:t>
            </a:r>
          </a:p>
          <a:p>
            <a:endParaRPr lang="en-US" smtClean="0"/>
          </a:p>
          <a:p>
            <a:r>
              <a:rPr lang="en-US" smtClean="0"/>
              <a:t>The first implementation has been prototyped for the power supplies equipment class and validated with a first high level applications adopting this convention.</a:t>
            </a:r>
          </a:p>
          <a:p>
            <a:endParaRPr lang="en-US" smtClean="0"/>
          </a:p>
          <a:p>
            <a:r>
              <a:rPr lang="en-US" smtClean="0"/>
              <a:t>It has still to be checked within the context of the use of the Epics standard tools such as EDM, then to extend it to other equipment types.</a:t>
            </a:r>
          </a:p>
        </p:txBody>
      </p:sp>
      <p:sp>
        <p:nvSpPr>
          <p:cNvPr id="56324" name="Espace réservé du numéro de diapositive 3"/>
          <p:cNvSpPr>
            <a:spLocks noGrp="1"/>
          </p:cNvSpPr>
          <p:nvPr>
            <p:ph type="sldNum" sz="quarter" idx="5"/>
          </p:nvPr>
        </p:nvSpPr>
        <p:spPr>
          <a:noFill/>
        </p:spPr>
        <p:txBody>
          <a:bodyPr/>
          <a:lstStyle/>
          <a:p>
            <a:fld id="{88AAC82F-8CF8-46F6-8C09-B9EB6A9BCD03}" type="slidenum">
              <a:rPr lang="fr-FR" smtClean="0"/>
              <a:pPr/>
              <a:t>22</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FF0B53C-98B0-4302-8869-BE3ABF1B429B}" type="slidenum">
              <a:rPr lang="fr-FR" smtClean="0"/>
              <a:pPr/>
              <a:t>23</a:t>
            </a:fld>
            <a:endParaRPr lang="fr-FR" smtClean="0"/>
          </a:p>
        </p:txBody>
      </p:sp>
      <p:sp>
        <p:nvSpPr>
          <p:cNvPr id="57347" name="Rectangle 2"/>
          <p:cNvSpPr>
            <a:spLocks noRot="1" noChangeArrowheads="1" noTextEdit="1"/>
          </p:cNvSpPr>
          <p:nvPr>
            <p:ph type="sldImg"/>
          </p:nvPr>
        </p:nvSpPr>
        <p:spPr>
          <a:xfrm>
            <a:off x="917575" y="982663"/>
            <a:ext cx="4962525" cy="3722687"/>
          </a:xfrm>
          <a:ln/>
        </p:spPr>
      </p:sp>
      <p:sp>
        <p:nvSpPr>
          <p:cNvPr id="57348" name="Rectangle 4"/>
          <p:cNvSpPr>
            <a:spLocks noGrp="1" noChangeArrowheads="1"/>
          </p:cNvSpPr>
          <p:nvPr>
            <p:ph type="body" idx="1"/>
          </p:nvPr>
        </p:nvSpPr>
        <p:spPr>
          <a:xfrm>
            <a:off x="669925" y="4752975"/>
            <a:ext cx="5438775" cy="4467225"/>
          </a:xfrm>
          <a:noFill/>
          <a:ln/>
        </p:spPr>
        <p:txBody>
          <a:bodyPr/>
          <a:lstStyle/>
          <a:p>
            <a:r>
              <a:rPr lang="en-US" smtClean="0"/>
              <a:t>The last part of the presentation will be devoted to present our work concerning the equipment management.</a:t>
            </a:r>
          </a:p>
          <a:p>
            <a:endParaRPr lang="en-US" smtClean="0"/>
          </a:p>
          <a:p>
            <a:r>
              <a:rPr lang="en-US" smtClean="0"/>
              <a:t>First obviously, we are using VDCT for the IOC database design. Then we are also using the Irmis version 2 package associated with the PV crawler to get a global view of the Epics installation. We plan to adopt the new GUI environment when it will become available as announced by Gabriele Carcese.</a:t>
            </a:r>
          </a:p>
          <a:p>
            <a:endParaRPr lang="en-US" smtClean="0"/>
          </a:p>
          <a:p>
            <a:r>
              <a:rPr lang="en-US" smtClean="0"/>
              <a:t>Using this approach is quite well but we estimate that is rather a tool for developers than for end users as it needs some Epics knowledge. So we are trying to implement an equipment database management upstream the standard Epics way and we will see that in the following slides.</a:t>
            </a:r>
          </a:p>
          <a:p>
            <a:pPr eaLnBrk="1" hangingPunct="1"/>
            <a:endParaRPr lang="en-US" smtClean="0"/>
          </a:p>
          <a:p>
            <a:pPr eaLnBrk="1" hangingPunct="1"/>
            <a:r>
              <a:rPr lang="en-US" smtClean="0"/>
              <a:t>The idea therefore is to use VDCT to generate templates for each class of equipment to be handled.</a:t>
            </a:r>
          </a:p>
          <a:p>
            <a:pPr eaLnBrk="1" hangingPunct="1"/>
            <a:endParaRPr lang="en-US" smtClean="0"/>
          </a:p>
          <a:p>
            <a:pPr eaLnBrk="1" hangingPunct="1"/>
            <a:r>
              <a:rPr lang="en-US" smtClean="0"/>
              <a:t>On the other hand,  end-users have access to an equipment database without having to know anything about the Epics internals.</a:t>
            </a:r>
          </a:p>
          <a:p>
            <a:pPr eaLnBrk="1" hangingPunct="1"/>
            <a:endParaRPr lang="en-US" smtClean="0"/>
          </a:p>
          <a:p>
            <a:pPr eaLnBrk="1" hangingPunct="1"/>
            <a:r>
              <a:rPr lang="en-US" smtClean="0"/>
              <a:t>The so-called genIOC Java software extracts data from the relational database and generates the various files later embedded into the .cmd starting script as we are going to see now.</a:t>
            </a:r>
          </a:p>
          <a:p>
            <a:pPr eaLnBrk="1" hangingPunct="1"/>
            <a:endParaRPr lang="en-US" smtClean="0"/>
          </a:p>
          <a:p>
            <a:pPr eaLnBrk="1" hangingPunct="1"/>
            <a:r>
              <a:rPr lang="en-US" smtClean="0"/>
              <a:t>.</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xfrm>
            <a:off x="917575" y="744538"/>
            <a:ext cx="4962525" cy="3722687"/>
          </a:xfrm>
          <a:ln/>
        </p:spPr>
      </p:sp>
      <p:sp>
        <p:nvSpPr>
          <p:cNvPr id="58371" name="Espace réservé des commentaires 2"/>
          <p:cNvSpPr>
            <a:spLocks noGrp="1"/>
          </p:cNvSpPr>
          <p:nvPr>
            <p:ph type="body" idx="1"/>
          </p:nvPr>
        </p:nvSpPr>
        <p:spPr>
          <a:noFill/>
          <a:ln/>
        </p:spPr>
        <p:txBody>
          <a:bodyPr/>
          <a:lstStyle/>
          <a:p>
            <a:r>
              <a:rPr lang="en-US" smtClean="0"/>
              <a:t>Let us briefly now how it works,</a:t>
            </a:r>
          </a:p>
          <a:p>
            <a:endParaRPr lang="en-US" smtClean="0"/>
          </a:p>
          <a:p>
            <a:r>
              <a:rPr lang="en-US" smtClean="0"/>
              <a:t>First, the developers have to specify the configuration types. As an example here, this is the interface for Modbus communication having two lines to be generated.</a:t>
            </a:r>
          </a:p>
          <a:p>
            <a:endParaRPr lang="en-US" smtClean="0"/>
          </a:p>
          <a:p>
            <a:r>
              <a:rPr lang="en-US" smtClean="0"/>
              <a:t>The command line is composed of the command name itself then with the parameters separated by the appropriate delimiters.</a:t>
            </a:r>
          </a:p>
        </p:txBody>
      </p:sp>
      <p:sp>
        <p:nvSpPr>
          <p:cNvPr id="58372" name="Espace réservé du numéro de diapositive 3"/>
          <p:cNvSpPr>
            <a:spLocks noGrp="1"/>
          </p:cNvSpPr>
          <p:nvPr>
            <p:ph type="sldNum" sz="quarter" idx="5"/>
          </p:nvPr>
        </p:nvSpPr>
        <p:spPr>
          <a:noFill/>
        </p:spPr>
        <p:txBody>
          <a:bodyPr/>
          <a:lstStyle/>
          <a:p>
            <a:fld id="{0E9F3B5D-9B0F-44EB-A73E-41AEF71D5E58}" type="slidenum">
              <a:rPr lang="fr-FR" smtClean="0"/>
              <a:pPr/>
              <a:t>24</a:t>
            </a:fld>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xfrm>
            <a:off x="917575" y="744538"/>
            <a:ext cx="4962525" cy="3722687"/>
          </a:xfrm>
          <a:ln/>
        </p:spPr>
      </p:sp>
      <p:sp>
        <p:nvSpPr>
          <p:cNvPr id="59395" name="Espace réservé des commentaires 2"/>
          <p:cNvSpPr>
            <a:spLocks noGrp="1"/>
          </p:cNvSpPr>
          <p:nvPr>
            <p:ph type="body" idx="1"/>
          </p:nvPr>
        </p:nvSpPr>
        <p:spPr>
          <a:noFill/>
          <a:ln/>
        </p:spPr>
        <p:txBody>
          <a:bodyPr/>
          <a:lstStyle/>
          <a:p>
            <a:r>
              <a:rPr lang="en-US" smtClean="0"/>
              <a:t>In the same way, developers define equipment types with several types of parameters, either to generate specific command lines inside the cmd script either for the macro variables specification.</a:t>
            </a:r>
          </a:p>
        </p:txBody>
      </p:sp>
      <p:sp>
        <p:nvSpPr>
          <p:cNvPr id="59396" name="Espace réservé du numéro de diapositive 3"/>
          <p:cNvSpPr>
            <a:spLocks noGrp="1"/>
          </p:cNvSpPr>
          <p:nvPr>
            <p:ph type="sldNum" sz="quarter" idx="5"/>
          </p:nvPr>
        </p:nvSpPr>
        <p:spPr>
          <a:noFill/>
        </p:spPr>
        <p:txBody>
          <a:bodyPr/>
          <a:lstStyle/>
          <a:p>
            <a:fld id="{AB3B2B2F-45FD-478D-BD62-B629CD74CC65}" type="slidenum">
              <a:rPr lang="fr-FR" smtClean="0"/>
              <a:pPr/>
              <a:t>25</a:t>
            </a:fld>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xfrm>
            <a:off x="917575" y="744538"/>
            <a:ext cx="4962525" cy="3722687"/>
          </a:xfrm>
          <a:ln/>
        </p:spPr>
      </p:sp>
      <p:sp>
        <p:nvSpPr>
          <p:cNvPr id="60419" name="Espace réservé des commentaires 2"/>
          <p:cNvSpPr>
            <a:spLocks noGrp="1"/>
          </p:cNvSpPr>
          <p:nvPr>
            <p:ph type="body" idx="1"/>
          </p:nvPr>
        </p:nvSpPr>
        <p:spPr>
          <a:noFill/>
          <a:ln/>
        </p:spPr>
        <p:txBody>
          <a:bodyPr/>
          <a:lstStyle/>
          <a:p>
            <a:r>
              <a:rPr lang="en-US" smtClean="0"/>
              <a:t>Lastly, this the screen to be proposed for the end user where people have to define equipment and according to the type the values specific for the equipment instance.</a:t>
            </a:r>
          </a:p>
        </p:txBody>
      </p:sp>
      <p:sp>
        <p:nvSpPr>
          <p:cNvPr id="60420" name="Espace réservé du numéro de diapositive 3"/>
          <p:cNvSpPr>
            <a:spLocks noGrp="1"/>
          </p:cNvSpPr>
          <p:nvPr>
            <p:ph type="sldNum" sz="quarter" idx="5"/>
          </p:nvPr>
        </p:nvSpPr>
        <p:spPr>
          <a:noFill/>
        </p:spPr>
        <p:txBody>
          <a:bodyPr/>
          <a:lstStyle/>
          <a:p>
            <a:fld id="{902D168B-6559-4DF1-BA86-67395297D597}" type="slidenum">
              <a:rPr lang="fr-FR" smtClean="0"/>
              <a:pPr/>
              <a:t>26</a:t>
            </a:fld>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xfrm>
            <a:off x="917575" y="744538"/>
            <a:ext cx="4962525" cy="3722687"/>
          </a:xfrm>
          <a:ln/>
        </p:spPr>
      </p:sp>
      <p:sp>
        <p:nvSpPr>
          <p:cNvPr id="61443" name="Espace réservé des commentaires 2"/>
          <p:cNvSpPr>
            <a:spLocks noGrp="1"/>
          </p:cNvSpPr>
          <p:nvPr>
            <p:ph type="body" idx="1"/>
          </p:nvPr>
        </p:nvSpPr>
        <p:spPr>
          <a:noFill/>
          <a:ln/>
        </p:spPr>
        <p:txBody>
          <a:bodyPr/>
          <a:lstStyle/>
          <a:p>
            <a:r>
              <a:rPr lang="en-US" smtClean="0"/>
              <a:t>Therefore the genIOC program generates the initialization and configuration commands to be inserted into the .cmd file, here again in the context of a equipment linked to the control system using the Modbus-TCP protocol.</a:t>
            </a:r>
          </a:p>
        </p:txBody>
      </p:sp>
      <p:sp>
        <p:nvSpPr>
          <p:cNvPr id="61444" name="Espace réservé du numéro de diapositive 3"/>
          <p:cNvSpPr>
            <a:spLocks noGrp="1"/>
          </p:cNvSpPr>
          <p:nvPr>
            <p:ph type="sldNum" sz="quarter" idx="5"/>
          </p:nvPr>
        </p:nvSpPr>
        <p:spPr>
          <a:noFill/>
        </p:spPr>
        <p:txBody>
          <a:bodyPr/>
          <a:lstStyle/>
          <a:p>
            <a:fld id="{05804113-416A-4FA3-94F5-BFB5CB944001}" type="slidenum">
              <a:rPr lang="fr-FR" smtClean="0"/>
              <a:pPr/>
              <a:t>27</a:t>
            </a:fld>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xfrm>
            <a:off x="917575" y="744538"/>
            <a:ext cx="4962525" cy="3722687"/>
          </a:xfrm>
          <a:ln/>
        </p:spPr>
      </p:sp>
      <p:sp>
        <p:nvSpPr>
          <p:cNvPr id="62467" name="Espace réservé des commentaires 2"/>
          <p:cNvSpPr>
            <a:spLocks noGrp="1"/>
          </p:cNvSpPr>
          <p:nvPr>
            <p:ph type="body" idx="1"/>
          </p:nvPr>
        </p:nvSpPr>
        <p:spPr>
          <a:noFill/>
          <a:ln/>
        </p:spPr>
        <p:txBody>
          <a:bodyPr/>
          <a:lstStyle/>
          <a:p>
            <a:r>
              <a:rPr lang="en-US" smtClean="0"/>
              <a:t>And the genIOC software generates the macro substitution files complying to the standard Epics rules.</a:t>
            </a:r>
          </a:p>
        </p:txBody>
      </p:sp>
      <p:sp>
        <p:nvSpPr>
          <p:cNvPr id="62468" name="Espace réservé du numéro de diapositive 3"/>
          <p:cNvSpPr>
            <a:spLocks noGrp="1"/>
          </p:cNvSpPr>
          <p:nvPr>
            <p:ph type="sldNum" sz="quarter" idx="5"/>
          </p:nvPr>
        </p:nvSpPr>
        <p:spPr>
          <a:noFill/>
        </p:spPr>
        <p:txBody>
          <a:bodyPr/>
          <a:lstStyle/>
          <a:p>
            <a:fld id="{37ABBE0E-2E68-4FA2-9AC8-33E6C1E43CED}" type="slidenum">
              <a:rPr lang="fr-FR" smtClean="0"/>
              <a:pPr/>
              <a:t>28</a:t>
            </a:fld>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xfrm>
            <a:off x="917575" y="744538"/>
            <a:ext cx="4962525" cy="3722687"/>
          </a:xfrm>
          <a:ln/>
        </p:spPr>
      </p:sp>
      <p:sp>
        <p:nvSpPr>
          <p:cNvPr id="63491" name="Espace réservé des commentaires 2"/>
          <p:cNvSpPr>
            <a:spLocks noGrp="1"/>
          </p:cNvSpPr>
          <p:nvPr>
            <p:ph type="body" idx="1"/>
          </p:nvPr>
        </p:nvSpPr>
        <p:spPr>
          <a:noFill/>
          <a:ln/>
        </p:spPr>
        <p:txBody>
          <a:bodyPr/>
          <a:lstStyle/>
          <a:p>
            <a:r>
              <a:rPr lang="en-US" smtClean="0"/>
              <a:t>So, that’s the current status for this part of the work. As you saw, we only validated up to now the procedure for the configuration and substitution files and we have still to validate it when a sequencer program is associated to a piece of equipment.</a:t>
            </a:r>
          </a:p>
          <a:p>
            <a:endParaRPr lang="en-US" smtClean="0"/>
          </a:p>
          <a:p>
            <a:r>
              <a:rPr lang="en-US" smtClean="0"/>
              <a:t>The next step will be to test and validate the model with other types of equipment such as the Faraday cups and then the stepping motors and more generally for the beam slits.</a:t>
            </a:r>
          </a:p>
          <a:p>
            <a:endParaRPr lang="en-US" smtClean="0"/>
          </a:p>
          <a:p>
            <a:r>
              <a:rPr lang="en-US" smtClean="0"/>
              <a:t>An other step will consist of integrating the PLC data and consider them as users devices.</a:t>
            </a:r>
          </a:p>
          <a:p>
            <a:endParaRPr lang="en-US" smtClean="0"/>
          </a:p>
          <a:p>
            <a:r>
              <a:rPr lang="en-US" smtClean="0"/>
              <a:t>In parallel, a study is envisioned to associate this approach with the other databases or tools involved into the control system : first of all, with the Epics database Irmis approach, then the alarms or CSS configuration and also the beam parameters database interfaced by the high level applications.</a:t>
            </a:r>
          </a:p>
        </p:txBody>
      </p:sp>
      <p:sp>
        <p:nvSpPr>
          <p:cNvPr id="63492" name="Espace réservé du numéro de diapositive 3"/>
          <p:cNvSpPr>
            <a:spLocks noGrp="1"/>
          </p:cNvSpPr>
          <p:nvPr>
            <p:ph type="sldNum" sz="quarter" idx="5"/>
          </p:nvPr>
        </p:nvSpPr>
        <p:spPr>
          <a:noFill/>
        </p:spPr>
        <p:txBody>
          <a:bodyPr/>
          <a:lstStyle/>
          <a:p>
            <a:fld id="{39CCAFE5-1AEB-4771-AA99-00F0380298BF}" type="slidenum">
              <a:rPr lang="fr-FR" smtClean="0"/>
              <a:pPr/>
              <a:t>29</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917575" y="744538"/>
            <a:ext cx="4962525" cy="3722687"/>
          </a:xfrm>
          <a:ln/>
        </p:spPr>
      </p:sp>
      <p:sp>
        <p:nvSpPr>
          <p:cNvPr id="36867" name="Espace réservé des commentaires 2"/>
          <p:cNvSpPr>
            <a:spLocks noGrp="1"/>
          </p:cNvSpPr>
          <p:nvPr>
            <p:ph type="body" idx="1"/>
          </p:nvPr>
        </p:nvSpPr>
        <p:spPr>
          <a:noFill/>
          <a:ln/>
        </p:spPr>
        <p:txBody>
          <a:bodyPr/>
          <a:lstStyle/>
          <a:p>
            <a:r>
              <a:rPr lang="en-US" smtClean="0"/>
              <a:t>So, let us start by a short description of the facility. It will be installed beside the Ganil one we will reuse some parts of the installation such as the experimental areas or the existing CIME cyclotron to post accelerate the rare ion beam which will be produced by Spiral2.</a:t>
            </a:r>
          </a:p>
          <a:p>
            <a:endParaRPr lang="en-US" smtClean="0"/>
          </a:p>
          <a:p>
            <a:r>
              <a:rPr lang="en-US" smtClean="0"/>
              <a:t>The Spiral2 project is seen within two phases. The first one concerns the acceleration production system ; the particles will be either heavy ions, deuterons or protons. They will be first accelerated by a RFQ and the acceleration itself will be given by a superconducting Linac. At the output, the particles will be either sent to new experimental areas or to the radioactive ion beam production cave. </a:t>
            </a:r>
          </a:p>
          <a:p>
            <a:endParaRPr lang="en-US" smtClean="0"/>
          </a:p>
          <a:p>
            <a:r>
              <a:rPr lang="en-US" smtClean="0"/>
              <a:t>This is the second phase of the project. </a:t>
            </a:r>
          </a:p>
          <a:p>
            <a:r>
              <a:rPr lang="en-US" smtClean="0"/>
              <a:t>A first 1+ radioactive beam will be therefore produced and to sent to a charge breeder to get a N+ beam which will be lastly transported to the existing machine.</a:t>
            </a:r>
          </a:p>
        </p:txBody>
      </p:sp>
      <p:sp>
        <p:nvSpPr>
          <p:cNvPr id="36868" name="Espace réservé du numéro de diapositive 3"/>
          <p:cNvSpPr>
            <a:spLocks noGrp="1"/>
          </p:cNvSpPr>
          <p:nvPr>
            <p:ph type="sldNum" sz="quarter" idx="5"/>
          </p:nvPr>
        </p:nvSpPr>
        <p:spPr>
          <a:noFill/>
        </p:spPr>
        <p:txBody>
          <a:bodyPr/>
          <a:lstStyle/>
          <a:p>
            <a:fld id="{6487055E-BB4A-45FE-8E23-496898B1D70E}" type="slidenum">
              <a:rPr lang="fr-FR" smtClean="0"/>
              <a:pPr/>
              <a:t>3</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xfrm>
            <a:off x="917575" y="744538"/>
            <a:ext cx="4962525" cy="3722687"/>
          </a:xfrm>
          <a:ln/>
        </p:spPr>
      </p:sp>
      <p:sp>
        <p:nvSpPr>
          <p:cNvPr id="64515" name="Espace réservé des commentaires 2"/>
          <p:cNvSpPr>
            <a:spLocks noGrp="1"/>
          </p:cNvSpPr>
          <p:nvPr>
            <p:ph type="body" idx="1"/>
          </p:nvPr>
        </p:nvSpPr>
        <p:spPr>
          <a:noFill/>
          <a:ln/>
        </p:spPr>
        <p:txBody>
          <a:bodyPr/>
          <a:lstStyle/>
          <a:p>
            <a:r>
              <a:rPr lang="en-US" smtClean="0"/>
              <a:t>So that’s it, I only listed here the main contributors for this work and thank you for your attention</a:t>
            </a:r>
          </a:p>
        </p:txBody>
      </p:sp>
      <p:sp>
        <p:nvSpPr>
          <p:cNvPr id="64516" name="Espace réservé du numéro de diapositive 3"/>
          <p:cNvSpPr>
            <a:spLocks noGrp="1"/>
          </p:cNvSpPr>
          <p:nvPr>
            <p:ph type="sldNum" sz="quarter" idx="5"/>
          </p:nvPr>
        </p:nvSpPr>
        <p:spPr>
          <a:noFill/>
        </p:spPr>
        <p:txBody>
          <a:bodyPr/>
          <a:lstStyle/>
          <a:p>
            <a:fld id="{D8C9531E-6D2C-4C55-BB23-02F28F6C28BA}" type="slidenum">
              <a:rPr lang="fr-FR" smtClean="0"/>
              <a:pPr/>
              <a:t>30</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xfrm>
            <a:off x="917575" y="744538"/>
            <a:ext cx="4962525" cy="3722687"/>
          </a:xfrm>
          <a:ln/>
        </p:spPr>
      </p:sp>
      <p:sp>
        <p:nvSpPr>
          <p:cNvPr id="37891" name="Espace réservé des commentaires 2"/>
          <p:cNvSpPr>
            <a:spLocks noGrp="1"/>
          </p:cNvSpPr>
          <p:nvPr>
            <p:ph type="body" idx="1"/>
          </p:nvPr>
        </p:nvSpPr>
        <p:spPr>
          <a:noFill/>
          <a:ln/>
        </p:spPr>
        <p:txBody>
          <a:bodyPr/>
          <a:lstStyle/>
          <a:p>
            <a:r>
              <a:rPr lang="en-US" smtClean="0"/>
              <a:t>Now a few words concerning the planning.</a:t>
            </a:r>
          </a:p>
          <a:p>
            <a:endParaRPr lang="en-US" smtClean="0"/>
          </a:p>
          <a:p>
            <a:r>
              <a:rPr lang="en-US" smtClean="0"/>
              <a:t>On the right here is the existing Ganil facility.</a:t>
            </a:r>
          </a:p>
          <a:p>
            <a:endParaRPr lang="en-US" smtClean="0"/>
          </a:p>
          <a:p>
            <a:r>
              <a:rPr lang="en-US" smtClean="0"/>
              <a:t>The Spiral2 accelerator will be first installed and the beam is expected by the beginning of 2012 ; at the moment we are waiting for the permit to build to be delivered.</a:t>
            </a:r>
          </a:p>
          <a:p>
            <a:endParaRPr lang="en-US" smtClean="0"/>
          </a:p>
          <a:p>
            <a:r>
              <a:rPr lang="en-US" smtClean="0"/>
              <a:t>The second phase of the project for the radioactive beam production is expected moreless one year later..</a:t>
            </a:r>
          </a:p>
        </p:txBody>
      </p:sp>
      <p:sp>
        <p:nvSpPr>
          <p:cNvPr id="37892" name="Espace réservé du numéro de diapositive 3"/>
          <p:cNvSpPr>
            <a:spLocks noGrp="1"/>
          </p:cNvSpPr>
          <p:nvPr>
            <p:ph type="sldNum" sz="quarter" idx="5"/>
          </p:nvPr>
        </p:nvSpPr>
        <p:spPr>
          <a:noFill/>
        </p:spPr>
        <p:txBody>
          <a:bodyPr/>
          <a:lstStyle/>
          <a:p>
            <a:fld id="{372CB928-1C20-49EA-9D4B-191EF363562C}" type="slidenum">
              <a:rPr lang="fr-FR" smtClean="0"/>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xfrm>
            <a:off x="917575" y="744538"/>
            <a:ext cx="4962525" cy="3722687"/>
          </a:xfrm>
          <a:ln/>
        </p:spPr>
      </p:sp>
      <p:sp>
        <p:nvSpPr>
          <p:cNvPr id="38915" name="Espace réservé des commentaires 2"/>
          <p:cNvSpPr>
            <a:spLocks noGrp="1"/>
          </p:cNvSpPr>
          <p:nvPr>
            <p:ph type="body" idx="1"/>
          </p:nvPr>
        </p:nvSpPr>
        <p:spPr>
          <a:noFill/>
          <a:ln/>
        </p:spPr>
        <p:txBody>
          <a:bodyPr/>
          <a:lstStyle/>
          <a:p>
            <a:r>
              <a:rPr lang="en-US" smtClean="0"/>
              <a:t>As the machine construction results from the collaboration between several labs and to save time, the first parts of the machine have been installed and are in test in other places.</a:t>
            </a:r>
          </a:p>
          <a:p>
            <a:endParaRPr lang="en-US" smtClean="0"/>
          </a:p>
          <a:p>
            <a:r>
              <a:rPr lang="en-US" smtClean="0"/>
              <a:t>First the ion source and the associated ion beam line has been under test at LPSC Grenoble for two years. At the beginning of this year started the deuteron source test at CEA Saclay.</a:t>
            </a:r>
          </a:p>
          <a:p>
            <a:endParaRPr lang="en-US" smtClean="0"/>
          </a:p>
          <a:p>
            <a:r>
              <a:rPr lang="en-US" smtClean="0"/>
              <a:t>All these devices are planned to be dismounted and installed in the new buildings at Caen by middle of next year.</a:t>
            </a:r>
          </a:p>
        </p:txBody>
      </p:sp>
      <p:sp>
        <p:nvSpPr>
          <p:cNvPr id="38916" name="Espace réservé du numéro de diapositive 3"/>
          <p:cNvSpPr>
            <a:spLocks noGrp="1"/>
          </p:cNvSpPr>
          <p:nvPr>
            <p:ph type="sldNum" sz="quarter" idx="5"/>
          </p:nvPr>
        </p:nvSpPr>
        <p:spPr>
          <a:noFill/>
        </p:spPr>
        <p:txBody>
          <a:bodyPr/>
          <a:lstStyle/>
          <a:p>
            <a:fld id="{8FBE22EA-CD86-449A-BD57-A716F135FD11}" type="slidenum">
              <a:rPr lang="fr-FR" smtClean="0"/>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xfrm>
            <a:off x="917575" y="744538"/>
            <a:ext cx="4962525" cy="3722687"/>
          </a:xfrm>
          <a:ln/>
        </p:spPr>
      </p:sp>
      <p:sp>
        <p:nvSpPr>
          <p:cNvPr id="39939" name="Espace réservé des commentaires 2"/>
          <p:cNvSpPr>
            <a:spLocks noGrp="1"/>
          </p:cNvSpPr>
          <p:nvPr>
            <p:ph type="body" idx="1"/>
          </p:nvPr>
        </p:nvSpPr>
        <p:spPr>
          <a:noFill/>
          <a:ln/>
        </p:spPr>
        <p:txBody>
          <a:bodyPr/>
          <a:lstStyle/>
          <a:p>
            <a:r>
              <a:rPr lang="en-US" smtClean="0"/>
              <a:t>From the control system point of view, the LPSC platform at Grenoble was the opportunity to validate the first components of the control system. </a:t>
            </a:r>
          </a:p>
          <a:p>
            <a:endParaRPr lang="en-US" smtClean="0"/>
          </a:p>
          <a:p>
            <a:r>
              <a:rPr lang="en-US" smtClean="0"/>
              <a:t>As an example, here is an EDM screen allowing to control the beam line analysis. A soft IOC is associated to define correlation factors so that all the magnetic elements are tuned according to the main dipole settings. </a:t>
            </a:r>
          </a:p>
          <a:p>
            <a:endParaRPr lang="en-US" smtClean="0"/>
          </a:p>
          <a:p>
            <a:endParaRPr lang="en-US" smtClean="0"/>
          </a:p>
        </p:txBody>
      </p:sp>
      <p:sp>
        <p:nvSpPr>
          <p:cNvPr id="39940" name="Espace réservé du numéro de diapositive 3"/>
          <p:cNvSpPr>
            <a:spLocks noGrp="1"/>
          </p:cNvSpPr>
          <p:nvPr>
            <p:ph type="sldNum" sz="quarter" idx="5"/>
          </p:nvPr>
        </p:nvSpPr>
        <p:spPr>
          <a:noFill/>
        </p:spPr>
        <p:txBody>
          <a:bodyPr/>
          <a:lstStyle/>
          <a:p>
            <a:pPr defTabSz="912813"/>
            <a:fld id="{E3F9F0B5-5CE2-4312-A1B4-EEC5A5B42B18}" type="slidenum">
              <a:rPr lang="fr-FR" smtClean="0"/>
              <a:pPr defTabSz="912813"/>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xfrm>
            <a:off x="917575" y="744538"/>
            <a:ext cx="4962525" cy="3722687"/>
          </a:xfrm>
          <a:ln/>
        </p:spPr>
      </p:sp>
      <p:sp>
        <p:nvSpPr>
          <p:cNvPr id="40963" name="Espace réservé des commentaires 2"/>
          <p:cNvSpPr>
            <a:spLocks noGrp="1"/>
          </p:cNvSpPr>
          <p:nvPr>
            <p:ph type="body" idx="1"/>
          </p:nvPr>
        </p:nvSpPr>
        <p:spPr>
          <a:noFill/>
          <a:ln/>
        </p:spPr>
        <p:txBody>
          <a:bodyPr/>
          <a:lstStyle/>
          <a:p>
            <a:r>
              <a:rPr lang="en-US" smtClean="0"/>
              <a:t>So it allowed people to get the first beam in June.</a:t>
            </a:r>
          </a:p>
          <a:p>
            <a:endParaRPr lang="en-US" smtClean="0"/>
          </a:p>
          <a:p>
            <a:r>
              <a:rPr lang="en-US" smtClean="0"/>
              <a:t>Here for example are some standard Epics screenshots showing the beam after the Farafay cup  after the dipole.</a:t>
            </a:r>
          </a:p>
          <a:p>
            <a:endParaRPr lang="en-US" smtClean="0"/>
          </a:p>
          <a:p>
            <a:r>
              <a:rPr lang="en-US" smtClean="0"/>
              <a:t>Also, later, emittance measurements were performed using a specific system developed by IPHC, the graphic display here comes from a Java application they provided.</a:t>
            </a:r>
          </a:p>
          <a:p>
            <a:endParaRPr lang="en-US" smtClean="0"/>
          </a:p>
          <a:p>
            <a:endParaRPr lang="en-US" smtClean="0"/>
          </a:p>
        </p:txBody>
      </p:sp>
      <p:sp>
        <p:nvSpPr>
          <p:cNvPr id="40964" name="Espace réservé du numéro de diapositive 3"/>
          <p:cNvSpPr>
            <a:spLocks noGrp="1"/>
          </p:cNvSpPr>
          <p:nvPr>
            <p:ph type="sldNum" sz="quarter" idx="5"/>
          </p:nvPr>
        </p:nvSpPr>
        <p:spPr>
          <a:noFill/>
        </p:spPr>
        <p:txBody>
          <a:bodyPr/>
          <a:lstStyle/>
          <a:p>
            <a:pPr defTabSz="912813"/>
            <a:fld id="{C9A4F8B9-37F2-4C40-85FA-EEA03A25E761}" type="slidenum">
              <a:rPr lang="fr-FR" smtClean="0"/>
              <a:pPr defTabSz="912813"/>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1D4DA20-601B-45BB-BF33-BED03A0B00DA}" type="slidenum">
              <a:rPr lang="fr-FR" smtClean="0"/>
              <a:pPr/>
              <a:t>8</a:t>
            </a:fld>
            <a:endParaRPr lang="fr-FR" smtClean="0"/>
          </a:p>
        </p:txBody>
      </p:sp>
      <p:sp>
        <p:nvSpPr>
          <p:cNvPr id="41987" name="Rectangle 2"/>
          <p:cNvSpPr>
            <a:spLocks noRot="1" noChangeArrowheads="1" noTextEdit="1"/>
          </p:cNvSpPr>
          <p:nvPr>
            <p:ph type="sldImg"/>
          </p:nvPr>
        </p:nvSpPr>
        <p:spPr>
          <a:xfrm>
            <a:off x="917575" y="744538"/>
            <a:ext cx="4962525" cy="3722687"/>
          </a:xfrm>
          <a:ln/>
        </p:spPr>
      </p:sp>
      <p:sp>
        <p:nvSpPr>
          <p:cNvPr id="41988" name="Rectangle 3"/>
          <p:cNvSpPr>
            <a:spLocks noGrp="1" noChangeArrowheads="1"/>
          </p:cNvSpPr>
          <p:nvPr>
            <p:ph type="body" idx="1"/>
          </p:nvPr>
        </p:nvSpPr>
        <p:spPr>
          <a:xfrm>
            <a:off x="679450" y="4562475"/>
            <a:ext cx="5438775" cy="5026025"/>
          </a:xfrm>
          <a:noFill/>
          <a:ln/>
        </p:spPr>
        <p:txBody>
          <a:bodyPr/>
          <a:lstStyle/>
          <a:p>
            <a:pPr eaLnBrk="1" hangingPunct="1"/>
            <a:r>
              <a:rPr lang="en-US" smtClean="0"/>
              <a:t>I would like now move to the control system itself.</a:t>
            </a:r>
          </a:p>
          <a:p>
            <a:pPr eaLnBrk="1" hangingPunct="1"/>
            <a:endParaRPr lang="en-US" smtClean="0"/>
          </a:p>
          <a:p>
            <a:pPr eaLnBrk="1" hangingPunct="1"/>
            <a:r>
              <a:rPr lang="en-US" smtClean="0"/>
              <a:t>First the Ganil facility is driven by the so-called Ganiciel home made control system entirely written in Ada.</a:t>
            </a:r>
          </a:p>
          <a:p>
            <a:pPr eaLnBrk="1" hangingPunct="1"/>
            <a:endParaRPr lang="en-US" smtClean="0"/>
          </a:p>
          <a:p>
            <a:pPr eaLnBrk="1" hangingPunct="1"/>
            <a:r>
              <a:rPr lang="en-US" smtClean="0"/>
              <a:t>Because of the project collaboration and its capabilities, Epics was chosen to be the basis for the Spiral2 accelerator control.</a:t>
            </a:r>
          </a:p>
          <a:p>
            <a:pPr eaLnBrk="1" hangingPunct="1"/>
            <a:endParaRPr lang="en-US" smtClean="0"/>
          </a:p>
          <a:p>
            <a:pPr eaLnBrk="1" hangingPunct="1"/>
            <a:r>
              <a:rPr lang="en-US" smtClean="0"/>
              <a:t>It was not so clear for the beam production control system as it has to be tightly coupled to the existing installation. Lastly, what we are planning to base it on Epics servers. Epics IOCS will be either reached by new java applications or by some existing Ganiciel applications. In this purpose, we validated the fact that these Ada applications will be able to address the Epics PVs using the Channel Access library with the appropriate Ada binding.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xfrm>
            <a:off x="917575" y="744538"/>
            <a:ext cx="4962525" cy="3722687"/>
          </a:xfrm>
          <a:ln/>
        </p:spPr>
      </p:sp>
      <p:sp>
        <p:nvSpPr>
          <p:cNvPr id="43011" name="Espace réservé des commentaires 2"/>
          <p:cNvSpPr>
            <a:spLocks noGrp="1"/>
          </p:cNvSpPr>
          <p:nvPr>
            <p:ph type="body" idx="1"/>
          </p:nvPr>
        </p:nvSpPr>
        <p:spPr>
          <a:noFill/>
          <a:ln/>
        </p:spPr>
        <p:txBody>
          <a:bodyPr/>
          <a:lstStyle/>
          <a:p>
            <a:r>
              <a:rPr lang="en-US" smtClean="0"/>
              <a:t>Now, I would like by this slide summarize the main technical choices for the Spiral2 control system.</a:t>
            </a:r>
          </a:p>
          <a:p>
            <a:endParaRPr lang="en-US" smtClean="0"/>
          </a:p>
          <a:p>
            <a:r>
              <a:rPr lang="en-US" smtClean="0"/>
              <a:t>IOCs are implemented within either Linux PCs or VME crates running the real time operating system VxWorks.</a:t>
            </a:r>
          </a:p>
          <a:p>
            <a:endParaRPr lang="en-US" smtClean="0"/>
          </a:p>
          <a:p>
            <a:r>
              <a:rPr lang="en-US" smtClean="0"/>
              <a:t>Interfaces with equipment will be achieved either by VME boards or by field buses such as the power supplies will be directly plugged on a Modbus/TCP network. Other equipment such as RF amplifiers, stepping motors and beam profilers will be connected through a Modbus/serial line with a gateway to the upper level.</a:t>
            </a:r>
          </a:p>
          <a:p>
            <a:endParaRPr lang="en-US" smtClean="0"/>
          </a:p>
          <a:p>
            <a:r>
              <a:rPr lang="en-US" smtClean="0"/>
              <a:t>An other major component of the system will be PLCs. For the injector, the Siemens S7 will be used, also interfaced using the Modbus/TCP protocol . </a:t>
            </a:r>
          </a:p>
          <a:p>
            <a:r>
              <a:rPr lang="en-US" smtClean="0"/>
              <a:t>Clients  and general servers will be Linux PCs, </a:t>
            </a:r>
          </a:p>
          <a:p>
            <a:r>
              <a:rPr lang="en-US" smtClean="0"/>
              <a:t>Graphical user interfaces will be based on the standard Epics tools or by home-made applications written in Java.</a:t>
            </a:r>
          </a:p>
          <a:p>
            <a:endParaRPr lang="en-US" smtClean="0"/>
          </a:p>
        </p:txBody>
      </p:sp>
      <p:sp>
        <p:nvSpPr>
          <p:cNvPr id="43012" name="Espace réservé du numéro de diapositive 3"/>
          <p:cNvSpPr>
            <a:spLocks noGrp="1"/>
          </p:cNvSpPr>
          <p:nvPr>
            <p:ph type="sldNum" sz="quarter" idx="5"/>
          </p:nvPr>
        </p:nvSpPr>
        <p:spPr>
          <a:noFill/>
        </p:spPr>
        <p:txBody>
          <a:bodyPr/>
          <a:lstStyle/>
          <a:p>
            <a:pPr defTabSz="912813"/>
            <a:fld id="{F909FD6C-3548-44AF-A140-A5A166F2D78A}" type="slidenum">
              <a:rPr lang="fr-FR" smtClean="0"/>
              <a:pPr defTabSz="912813"/>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85750" y="6567488"/>
            <a:ext cx="3548063" cy="333375"/>
          </a:xfrm>
          <a:prstGeom prst="rect">
            <a:avLst/>
          </a:prstGeom>
          <a:noFill/>
          <a:ln w="9525">
            <a:noFill/>
            <a:miter lim="800000"/>
            <a:headEnd/>
            <a:tailEnd/>
          </a:ln>
          <a:effectLst/>
        </p:spPr>
        <p:txBody>
          <a:bodyPr/>
          <a:lstStyle/>
          <a:p>
            <a:pPr eaLnBrk="0" hangingPunct="0">
              <a:defRPr/>
            </a:pPr>
            <a:r>
              <a:rPr lang="fr-FR" sz="1200" dirty="0">
                <a:solidFill>
                  <a:srgbClr val="4040FF"/>
                </a:solidFill>
                <a:latin typeface="Comic Sans MS" pitchFamily="66" charset="0"/>
              </a:rPr>
              <a:t>Lécorché Eric, Epics meeting, 01/06/2010</a:t>
            </a:r>
          </a:p>
        </p:txBody>
      </p:sp>
      <p:sp>
        <p:nvSpPr>
          <p:cNvPr id="5" name="Rectangle 4"/>
          <p:cNvSpPr>
            <a:spLocks noChangeArrowheads="1"/>
          </p:cNvSpPr>
          <p:nvPr userDrawn="1"/>
        </p:nvSpPr>
        <p:spPr bwMode="auto">
          <a:xfrm>
            <a:off x="3124200" y="6543675"/>
            <a:ext cx="3176588" cy="357188"/>
          </a:xfrm>
          <a:prstGeom prst="rect">
            <a:avLst/>
          </a:prstGeom>
          <a:noFill/>
          <a:ln w="9525">
            <a:noFill/>
            <a:miter lim="800000"/>
            <a:headEnd/>
            <a:tailEnd/>
          </a:ln>
          <a:effectLst/>
        </p:spPr>
        <p:txBody>
          <a:bodyPr/>
          <a:lstStyle/>
          <a:p>
            <a:pPr algn="ctr" eaLnBrk="0" hangingPunct="0">
              <a:defRPr/>
            </a:pPr>
            <a:endParaRPr lang="fr-FR" sz="1200">
              <a:solidFill>
                <a:srgbClr val="4040FF"/>
              </a:solidFill>
            </a:endParaRPr>
          </a:p>
        </p:txBody>
      </p:sp>
      <p:sp>
        <p:nvSpPr>
          <p:cNvPr id="6" name="Text Box 13"/>
          <p:cNvSpPr txBox="1">
            <a:spLocks noChangeArrowheads="1"/>
          </p:cNvSpPr>
          <p:nvPr userDrawn="1"/>
        </p:nvSpPr>
        <p:spPr bwMode="auto">
          <a:xfrm>
            <a:off x="7783513" y="6551613"/>
            <a:ext cx="1179512" cy="274637"/>
          </a:xfrm>
          <a:prstGeom prst="rect">
            <a:avLst/>
          </a:prstGeom>
          <a:noFill/>
          <a:ln w="9525">
            <a:noFill/>
            <a:miter lim="800000"/>
            <a:headEnd/>
            <a:tailEnd/>
          </a:ln>
          <a:effectLst/>
        </p:spPr>
        <p:txBody>
          <a:bodyPr>
            <a:spAutoFit/>
          </a:bodyPr>
          <a:lstStyle/>
          <a:p>
            <a:pPr algn="r" eaLnBrk="0" hangingPunct="0">
              <a:defRPr/>
            </a:pPr>
            <a:fld id="{765FB3BA-72D4-4951-995C-8E5E5EE414B4}" type="slidenum">
              <a:rPr lang="en-GB" sz="1200">
                <a:solidFill>
                  <a:srgbClr val="4040FF"/>
                </a:solidFill>
                <a:latin typeface="Comic Sans MS" pitchFamily="66" charset="0"/>
              </a:rPr>
              <a:pPr algn="r" eaLnBrk="0" hangingPunct="0">
                <a:defRPr/>
              </a:pPr>
              <a:t>‹N°›</a:t>
            </a:fld>
            <a:endParaRPr lang="en-GB" sz="1200">
              <a:solidFill>
                <a:srgbClr val="4040FF"/>
              </a:solidFill>
              <a:latin typeface="Comic Sans MS" pitchFamily="66" charset="0"/>
            </a:endParaRPr>
          </a:p>
        </p:txBody>
      </p:sp>
      <p:sp>
        <p:nvSpPr>
          <p:cNvPr id="7" name="Line 14"/>
          <p:cNvSpPr>
            <a:spLocks noChangeShapeType="1"/>
          </p:cNvSpPr>
          <p:nvPr userDrawn="1"/>
        </p:nvSpPr>
        <p:spPr bwMode="auto">
          <a:xfrm>
            <a:off x="228600" y="6523038"/>
            <a:ext cx="8739188" cy="1587"/>
          </a:xfrm>
          <a:prstGeom prst="line">
            <a:avLst/>
          </a:prstGeom>
          <a:noFill/>
          <a:ln w="38100">
            <a:solidFill>
              <a:srgbClr val="4040FF"/>
            </a:solidFill>
            <a:round/>
            <a:headEnd/>
            <a:tailEnd/>
          </a:ln>
        </p:spPr>
        <p:txBody>
          <a:bodyPr/>
          <a:lstStyle/>
          <a:p>
            <a:pPr>
              <a:defRPr/>
            </a:pPr>
            <a:endParaRPr lang="en-US"/>
          </a:p>
        </p:txBody>
      </p:sp>
      <p:sp>
        <p:nvSpPr>
          <p:cNvPr id="8" name="Line 17"/>
          <p:cNvSpPr>
            <a:spLocks noChangeShapeType="1"/>
          </p:cNvSpPr>
          <p:nvPr userDrawn="1"/>
        </p:nvSpPr>
        <p:spPr bwMode="auto">
          <a:xfrm>
            <a:off x="2268538" y="627063"/>
            <a:ext cx="6696075" cy="0"/>
          </a:xfrm>
          <a:prstGeom prst="line">
            <a:avLst/>
          </a:prstGeom>
          <a:noFill/>
          <a:ln w="47625">
            <a:solidFill>
              <a:srgbClr val="4040FF"/>
            </a:solidFill>
            <a:round/>
            <a:headEnd/>
            <a:tailEnd/>
          </a:ln>
          <a:effectLst/>
        </p:spPr>
        <p:txBody>
          <a:bodyPr wrap="none" anchor="ctr"/>
          <a:lstStyle/>
          <a:p>
            <a:pPr>
              <a:defRPr/>
            </a:pPr>
            <a:endParaRPr lang="en-US"/>
          </a:p>
        </p:txBody>
      </p:sp>
      <p:pic>
        <p:nvPicPr>
          <p:cNvPr id="9" name="Picture 24"/>
          <p:cNvPicPr>
            <a:picLocks noChangeAspect="1" noChangeArrowheads="1"/>
          </p:cNvPicPr>
          <p:nvPr userDrawn="1"/>
        </p:nvPicPr>
        <p:blipFill>
          <a:blip r:embed="rId2" cstate="print"/>
          <a:srcRect/>
          <a:stretch>
            <a:fillRect/>
          </a:stretch>
        </p:blipFill>
        <p:spPr bwMode="auto">
          <a:xfrm>
            <a:off x="228600" y="196850"/>
            <a:ext cx="1773238" cy="906463"/>
          </a:xfrm>
          <a:prstGeom prst="rect">
            <a:avLst/>
          </a:prstGeom>
          <a:noFill/>
          <a:ln w="9525">
            <a:noFill/>
            <a:miter lim="800000"/>
            <a:headEnd/>
            <a:tailEnd/>
          </a:ln>
        </p:spPr>
      </p:pic>
      <p:sp>
        <p:nvSpPr>
          <p:cNvPr id="5122" name="Rectangle 2"/>
          <p:cNvSpPr>
            <a:spLocks noGrp="1" noChangeArrowheads="1"/>
          </p:cNvSpPr>
          <p:nvPr>
            <p:ph type="ctrTitle"/>
          </p:nvPr>
        </p:nvSpPr>
        <p:spPr>
          <a:xfrm>
            <a:off x="685800" y="836613"/>
            <a:ext cx="7772400" cy="1470025"/>
          </a:xfrm>
        </p:spPr>
        <p:txBody>
          <a:bodyPr/>
          <a:lstStyle>
            <a:lvl1pPr>
              <a:defRPr sz="2800"/>
            </a:lvl1pPr>
          </a:lstStyle>
          <a:p>
            <a:r>
              <a:rPr lang="fr-FR"/>
              <a:t>Cliquez pour modifier le style du titre</a:t>
            </a:r>
          </a:p>
        </p:txBody>
      </p:sp>
      <p:sp>
        <p:nvSpPr>
          <p:cNvPr id="5123" name="Rectangle 3"/>
          <p:cNvSpPr>
            <a:spLocks noGrp="1" noChangeArrowheads="1"/>
          </p:cNvSpPr>
          <p:nvPr>
            <p:ph type="subTitle" idx="1"/>
          </p:nvPr>
        </p:nvSpPr>
        <p:spPr>
          <a:xfrm>
            <a:off x="1371600" y="3886200"/>
            <a:ext cx="6400800" cy="1752600"/>
          </a:xfrm>
          <a:ln/>
        </p:spPr>
        <p:txBody>
          <a:bodyPr/>
          <a:lstStyle>
            <a:lvl1pPr marL="0" indent="0" algn="ctr">
              <a:buFont typeface="Wingdings" pitchFamily="2" charset="2"/>
              <a:buNone/>
              <a:defRPr/>
            </a:lvl1pPr>
          </a:lstStyle>
          <a:p>
            <a:r>
              <a:rPr lang="fr-FR"/>
              <a:t>Cliquez pour modifier le style des sous-titres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158875"/>
            <a:ext cx="4038600"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158875"/>
            <a:ext cx="4038600"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2505075" y="0"/>
            <a:ext cx="6202363" cy="681038"/>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457200" y="1158875"/>
            <a:ext cx="8229600" cy="4967288"/>
          </a:xfrm>
        </p:spPr>
        <p:txBody>
          <a:bodyPr/>
          <a:lstStyle/>
          <a:p>
            <a:pPr lvl="0"/>
            <a:endParaRPr lang="en-US" noProof="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2505075" y="0"/>
            <a:ext cx="6202363" cy="681038"/>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457200" y="1158875"/>
            <a:ext cx="8229600" cy="24066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57200" y="3717925"/>
            <a:ext cx="8229600" cy="24082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5075" y="0"/>
            <a:ext cx="6202363" cy="681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2051" name="Rectangle 3"/>
          <p:cNvSpPr>
            <a:spLocks noGrp="1" noChangeArrowheads="1"/>
          </p:cNvSpPr>
          <p:nvPr>
            <p:ph type="body" idx="1"/>
          </p:nvPr>
        </p:nvSpPr>
        <p:spPr bwMode="auto">
          <a:xfrm>
            <a:off x="457200" y="1158875"/>
            <a:ext cx="8229600" cy="49672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04" name="Line 8"/>
          <p:cNvSpPr>
            <a:spLocks noChangeShapeType="1"/>
          </p:cNvSpPr>
          <p:nvPr userDrawn="1"/>
        </p:nvSpPr>
        <p:spPr bwMode="auto">
          <a:xfrm>
            <a:off x="2268538" y="627063"/>
            <a:ext cx="6696075" cy="0"/>
          </a:xfrm>
          <a:prstGeom prst="line">
            <a:avLst/>
          </a:prstGeom>
          <a:noFill/>
          <a:ln w="47625">
            <a:solidFill>
              <a:srgbClr val="4040FF"/>
            </a:solidFill>
            <a:round/>
            <a:headEnd/>
            <a:tailEnd/>
          </a:ln>
          <a:effectLst/>
        </p:spPr>
        <p:txBody>
          <a:bodyPr wrap="none" anchor="ctr"/>
          <a:lstStyle/>
          <a:p>
            <a:pPr>
              <a:defRPr/>
            </a:pPr>
            <a:endParaRPr lang="en-US"/>
          </a:p>
        </p:txBody>
      </p:sp>
      <p:sp>
        <p:nvSpPr>
          <p:cNvPr id="4111" name="Rectangle 15"/>
          <p:cNvSpPr>
            <a:spLocks noChangeArrowheads="1"/>
          </p:cNvSpPr>
          <p:nvPr userDrawn="1"/>
        </p:nvSpPr>
        <p:spPr bwMode="auto">
          <a:xfrm>
            <a:off x="285750" y="6567488"/>
            <a:ext cx="3252788" cy="333375"/>
          </a:xfrm>
          <a:prstGeom prst="rect">
            <a:avLst/>
          </a:prstGeom>
          <a:noFill/>
          <a:ln w="9525">
            <a:noFill/>
            <a:miter lim="800000"/>
            <a:headEnd/>
            <a:tailEnd/>
          </a:ln>
          <a:effectLst/>
        </p:spPr>
        <p:txBody>
          <a:bodyPr/>
          <a:lstStyle/>
          <a:p>
            <a:pPr eaLnBrk="0" hangingPunct="0">
              <a:defRPr/>
            </a:pPr>
            <a:r>
              <a:rPr lang="fr-FR" sz="1200" dirty="0">
                <a:solidFill>
                  <a:srgbClr val="4040FF"/>
                </a:solidFill>
                <a:latin typeface="Comic Sans MS" pitchFamily="66" charset="0"/>
              </a:rPr>
              <a:t>Lécorché Eric, Epics meeting, 01/06/2010</a:t>
            </a:r>
          </a:p>
        </p:txBody>
      </p:sp>
      <p:sp>
        <p:nvSpPr>
          <p:cNvPr id="4112" name="Rectangle 16"/>
          <p:cNvSpPr>
            <a:spLocks noChangeArrowheads="1"/>
          </p:cNvSpPr>
          <p:nvPr userDrawn="1"/>
        </p:nvSpPr>
        <p:spPr bwMode="auto">
          <a:xfrm>
            <a:off x="3124200" y="6543675"/>
            <a:ext cx="3176588" cy="357188"/>
          </a:xfrm>
          <a:prstGeom prst="rect">
            <a:avLst/>
          </a:prstGeom>
          <a:noFill/>
          <a:ln w="9525">
            <a:noFill/>
            <a:miter lim="800000"/>
            <a:headEnd/>
            <a:tailEnd/>
          </a:ln>
          <a:effectLst/>
        </p:spPr>
        <p:txBody>
          <a:bodyPr/>
          <a:lstStyle/>
          <a:p>
            <a:pPr algn="ctr" eaLnBrk="0" hangingPunct="0">
              <a:defRPr/>
            </a:pPr>
            <a:endParaRPr lang="fr-FR" sz="1200">
              <a:solidFill>
                <a:srgbClr val="4040FF"/>
              </a:solidFill>
            </a:endParaRPr>
          </a:p>
        </p:txBody>
      </p:sp>
      <p:sp>
        <p:nvSpPr>
          <p:cNvPr id="4113" name="Text Box 17"/>
          <p:cNvSpPr txBox="1">
            <a:spLocks noChangeArrowheads="1"/>
          </p:cNvSpPr>
          <p:nvPr userDrawn="1"/>
        </p:nvSpPr>
        <p:spPr bwMode="auto">
          <a:xfrm>
            <a:off x="7783513" y="6551613"/>
            <a:ext cx="1179512" cy="274637"/>
          </a:xfrm>
          <a:prstGeom prst="rect">
            <a:avLst/>
          </a:prstGeom>
          <a:noFill/>
          <a:ln w="9525">
            <a:noFill/>
            <a:miter lim="800000"/>
            <a:headEnd/>
            <a:tailEnd/>
          </a:ln>
          <a:effectLst/>
        </p:spPr>
        <p:txBody>
          <a:bodyPr>
            <a:spAutoFit/>
          </a:bodyPr>
          <a:lstStyle/>
          <a:p>
            <a:pPr algn="r" eaLnBrk="0" hangingPunct="0">
              <a:defRPr/>
            </a:pPr>
            <a:fld id="{AE10EBFA-06CF-4E60-9C8C-E107803BABB5}" type="slidenum">
              <a:rPr lang="en-GB" sz="1200">
                <a:solidFill>
                  <a:srgbClr val="4040FF"/>
                </a:solidFill>
                <a:latin typeface="Comic Sans MS" pitchFamily="66" charset="0"/>
              </a:rPr>
              <a:pPr algn="r" eaLnBrk="0" hangingPunct="0">
                <a:defRPr/>
              </a:pPr>
              <a:t>‹N°›</a:t>
            </a:fld>
            <a:endParaRPr lang="en-GB" sz="1200">
              <a:solidFill>
                <a:srgbClr val="4040FF"/>
              </a:solidFill>
              <a:latin typeface="Comic Sans MS" pitchFamily="66" charset="0"/>
            </a:endParaRPr>
          </a:p>
        </p:txBody>
      </p:sp>
      <p:sp>
        <p:nvSpPr>
          <p:cNvPr id="4114" name="Line 18"/>
          <p:cNvSpPr>
            <a:spLocks noChangeShapeType="1"/>
          </p:cNvSpPr>
          <p:nvPr userDrawn="1"/>
        </p:nvSpPr>
        <p:spPr bwMode="auto">
          <a:xfrm>
            <a:off x="228600" y="6523038"/>
            <a:ext cx="8739188" cy="1587"/>
          </a:xfrm>
          <a:prstGeom prst="line">
            <a:avLst/>
          </a:prstGeom>
          <a:noFill/>
          <a:ln w="38100">
            <a:solidFill>
              <a:srgbClr val="4040FF"/>
            </a:solidFill>
            <a:round/>
            <a:headEnd/>
            <a:tailEnd/>
          </a:ln>
        </p:spPr>
        <p:txBody>
          <a:bodyPr/>
          <a:lstStyle/>
          <a:p>
            <a:pPr>
              <a:defRPr/>
            </a:pPr>
            <a:endParaRPr lang="en-US"/>
          </a:p>
        </p:txBody>
      </p:sp>
      <p:sp>
        <p:nvSpPr>
          <p:cNvPr id="4115" name="AutoShape 19">
            <a:hlinkClick r:id="" action="ppaction://hlinkshowjump?jump=previousslide" highlightClick="1"/>
          </p:cNvPr>
          <p:cNvSpPr>
            <a:spLocks noChangeArrowheads="1"/>
          </p:cNvSpPr>
          <p:nvPr userDrawn="1"/>
        </p:nvSpPr>
        <p:spPr bwMode="auto">
          <a:xfrm>
            <a:off x="7296150" y="6581775"/>
            <a:ext cx="838200" cy="228600"/>
          </a:xfrm>
          <a:prstGeom prst="actionButtonBackPrevious">
            <a:avLst/>
          </a:prstGeom>
          <a:noFill/>
          <a:ln w="9525">
            <a:noFill/>
            <a:miter lim="800000"/>
            <a:headEnd/>
            <a:tailEnd/>
          </a:ln>
          <a:effectLst/>
        </p:spPr>
        <p:txBody>
          <a:bodyPr wrap="none" anchor="ctr"/>
          <a:lstStyle/>
          <a:p>
            <a:pPr>
              <a:defRPr/>
            </a:pPr>
            <a:endParaRPr lang="en-US"/>
          </a:p>
        </p:txBody>
      </p:sp>
      <p:pic>
        <p:nvPicPr>
          <p:cNvPr id="2058" name="Picture 23"/>
          <p:cNvPicPr>
            <a:picLocks noChangeAspect="1" noChangeArrowheads="1"/>
          </p:cNvPicPr>
          <p:nvPr userDrawn="1"/>
        </p:nvPicPr>
        <p:blipFill>
          <a:blip r:embed="rId11" cstate="print"/>
          <a:srcRect/>
          <a:stretch>
            <a:fillRect/>
          </a:stretch>
        </p:blipFill>
        <p:spPr bwMode="auto">
          <a:xfrm>
            <a:off x="227013" y="153988"/>
            <a:ext cx="1773237"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txStyles>
    <p:titleStyle>
      <a:lvl1pPr algn="ctr" rtl="0" eaLnBrk="0" fontAlgn="base" hangingPunct="0">
        <a:spcBef>
          <a:spcPct val="0"/>
        </a:spcBef>
        <a:spcAft>
          <a:spcPct val="0"/>
        </a:spcAft>
        <a:defRPr sz="2400" b="1">
          <a:solidFill>
            <a:srgbClr val="FF0000"/>
          </a:solidFill>
          <a:latin typeface="+mj-lt"/>
          <a:ea typeface="+mj-ea"/>
          <a:cs typeface="+mj-cs"/>
        </a:defRPr>
      </a:lvl1pPr>
      <a:lvl2pPr algn="ctr" rtl="0" eaLnBrk="0" fontAlgn="base" hangingPunct="0">
        <a:spcBef>
          <a:spcPct val="0"/>
        </a:spcBef>
        <a:spcAft>
          <a:spcPct val="0"/>
        </a:spcAft>
        <a:defRPr sz="2400" b="1">
          <a:solidFill>
            <a:srgbClr val="FF0000"/>
          </a:solidFill>
          <a:latin typeface="Comic Sans MS" pitchFamily="66" charset="0"/>
        </a:defRPr>
      </a:lvl2pPr>
      <a:lvl3pPr algn="ctr" rtl="0" eaLnBrk="0" fontAlgn="base" hangingPunct="0">
        <a:spcBef>
          <a:spcPct val="0"/>
        </a:spcBef>
        <a:spcAft>
          <a:spcPct val="0"/>
        </a:spcAft>
        <a:defRPr sz="2400" b="1">
          <a:solidFill>
            <a:srgbClr val="FF0000"/>
          </a:solidFill>
          <a:latin typeface="Comic Sans MS" pitchFamily="66" charset="0"/>
        </a:defRPr>
      </a:lvl3pPr>
      <a:lvl4pPr algn="ctr" rtl="0" eaLnBrk="0" fontAlgn="base" hangingPunct="0">
        <a:spcBef>
          <a:spcPct val="0"/>
        </a:spcBef>
        <a:spcAft>
          <a:spcPct val="0"/>
        </a:spcAft>
        <a:defRPr sz="2400" b="1">
          <a:solidFill>
            <a:srgbClr val="FF0000"/>
          </a:solidFill>
          <a:latin typeface="Comic Sans MS" pitchFamily="66" charset="0"/>
        </a:defRPr>
      </a:lvl4pPr>
      <a:lvl5pPr algn="ctr" rtl="0" eaLnBrk="0" fontAlgn="base" hangingPunct="0">
        <a:spcBef>
          <a:spcPct val="0"/>
        </a:spcBef>
        <a:spcAft>
          <a:spcPct val="0"/>
        </a:spcAft>
        <a:defRPr sz="2400" b="1">
          <a:solidFill>
            <a:srgbClr val="FF0000"/>
          </a:solidFill>
          <a:latin typeface="Comic Sans MS" pitchFamily="66" charset="0"/>
        </a:defRPr>
      </a:lvl5pPr>
      <a:lvl6pPr marL="457200" algn="ctr" rtl="0" fontAlgn="base">
        <a:spcBef>
          <a:spcPct val="0"/>
        </a:spcBef>
        <a:spcAft>
          <a:spcPct val="0"/>
        </a:spcAft>
        <a:defRPr sz="2400" b="1">
          <a:solidFill>
            <a:srgbClr val="FF0000"/>
          </a:solidFill>
          <a:latin typeface="Comic Sans MS" pitchFamily="66" charset="0"/>
        </a:defRPr>
      </a:lvl6pPr>
      <a:lvl7pPr marL="914400" algn="ctr" rtl="0" fontAlgn="base">
        <a:spcBef>
          <a:spcPct val="0"/>
        </a:spcBef>
        <a:spcAft>
          <a:spcPct val="0"/>
        </a:spcAft>
        <a:defRPr sz="2400" b="1">
          <a:solidFill>
            <a:srgbClr val="FF0000"/>
          </a:solidFill>
          <a:latin typeface="Comic Sans MS" pitchFamily="66" charset="0"/>
        </a:defRPr>
      </a:lvl7pPr>
      <a:lvl8pPr marL="1371600" algn="ctr" rtl="0" fontAlgn="base">
        <a:spcBef>
          <a:spcPct val="0"/>
        </a:spcBef>
        <a:spcAft>
          <a:spcPct val="0"/>
        </a:spcAft>
        <a:defRPr sz="2400" b="1">
          <a:solidFill>
            <a:srgbClr val="FF0000"/>
          </a:solidFill>
          <a:latin typeface="Comic Sans MS" pitchFamily="66" charset="0"/>
        </a:defRPr>
      </a:lvl8pPr>
      <a:lvl9pPr marL="1828800" algn="ctr" rtl="0" fontAlgn="base">
        <a:spcBef>
          <a:spcPct val="0"/>
        </a:spcBef>
        <a:spcAft>
          <a:spcPct val="0"/>
        </a:spcAft>
        <a:defRPr sz="2400" b="1">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000">
          <a:solidFill>
            <a:schemeClr val="tx1"/>
          </a:solidFill>
          <a:latin typeface="+mn-lt"/>
        </a:defRPr>
      </a:lvl2pPr>
      <a:lvl3pPr marL="1143000" indent="-228600" algn="l" rtl="0" eaLnBrk="0" fontAlgn="base" hangingPunct="0">
        <a:spcBef>
          <a:spcPct val="20000"/>
        </a:spcBef>
        <a:spcAft>
          <a:spcPct val="0"/>
        </a:spcAft>
        <a:buClr>
          <a:srgbClr val="FF9900"/>
        </a:buClr>
        <a:buFont typeface="Wingdings" pitchFamily="2" charset="2"/>
        <a:buChar char="ü"/>
        <a:defRPr>
          <a:solidFill>
            <a:schemeClr val="tx1"/>
          </a:solidFill>
          <a:latin typeface="+mn-lt"/>
        </a:defRPr>
      </a:lvl3pPr>
      <a:lvl4pPr marL="1600200" indent="-228600" algn="l" rtl="0" eaLnBrk="0" fontAlgn="base" hangingPunct="0">
        <a:spcBef>
          <a:spcPct val="20000"/>
        </a:spcBef>
        <a:spcAft>
          <a:spcPct val="0"/>
        </a:spcAft>
        <a:buClr>
          <a:schemeClr val="hlink"/>
        </a:buClr>
        <a:buFont typeface="Wingdings" pitchFamily="2" charset="2"/>
        <a:buChar char="q"/>
        <a:defRPr sz="1600">
          <a:solidFill>
            <a:schemeClr val="tx1"/>
          </a:solidFill>
          <a:latin typeface="+mn-lt"/>
        </a:defRPr>
      </a:lvl4pPr>
      <a:lvl5pPr marL="2057400" indent="-228600" algn="l" rtl="0" eaLnBrk="0" fontAlgn="base" hangingPunct="0">
        <a:spcBef>
          <a:spcPct val="20000"/>
        </a:spcBef>
        <a:spcAft>
          <a:spcPct val="0"/>
        </a:spcAft>
        <a:buClr>
          <a:srgbClr val="00CC66"/>
        </a:buClr>
        <a:buChar char="o"/>
        <a:defRPr sz="1600">
          <a:solidFill>
            <a:schemeClr val="tx1"/>
          </a:solidFill>
          <a:latin typeface="+mn-lt"/>
        </a:defRPr>
      </a:lvl5pPr>
      <a:lvl6pPr marL="2514600" indent="-228600" algn="l" rtl="0" fontAlgn="base">
        <a:spcBef>
          <a:spcPct val="20000"/>
        </a:spcBef>
        <a:spcAft>
          <a:spcPct val="0"/>
        </a:spcAft>
        <a:buClr>
          <a:srgbClr val="00CC66"/>
        </a:buClr>
        <a:buChar char="o"/>
        <a:defRPr sz="1600">
          <a:solidFill>
            <a:schemeClr val="tx1"/>
          </a:solidFill>
          <a:latin typeface="+mn-lt"/>
        </a:defRPr>
      </a:lvl6pPr>
      <a:lvl7pPr marL="2971800" indent="-228600" algn="l" rtl="0" fontAlgn="base">
        <a:spcBef>
          <a:spcPct val="20000"/>
        </a:spcBef>
        <a:spcAft>
          <a:spcPct val="0"/>
        </a:spcAft>
        <a:buClr>
          <a:srgbClr val="00CC66"/>
        </a:buClr>
        <a:buChar char="o"/>
        <a:defRPr sz="1600">
          <a:solidFill>
            <a:schemeClr val="tx1"/>
          </a:solidFill>
          <a:latin typeface="+mn-lt"/>
        </a:defRPr>
      </a:lvl7pPr>
      <a:lvl8pPr marL="3429000" indent="-228600" algn="l" rtl="0" fontAlgn="base">
        <a:spcBef>
          <a:spcPct val="20000"/>
        </a:spcBef>
        <a:spcAft>
          <a:spcPct val="0"/>
        </a:spcAft>
        <a:buClr>
          <a:srgbClr val="00CC66"/>
        </a:buClr>
        <a:buChar char="o"/>
        <a:defRPr sz="1600">
          <a:solidFill>
            <a:schemeClr val="tx1"/>
          </a:solidFill>
          <a:latin typeface="+mn-lt"/>
        </a:defRPr>
      </a:lvl8pPr>
      <a:lvl9pPr marL="3886200" indent="-228600" algn="l" rtl="0" fontAlgn="base">
        <a:spcBef>
          <a:spcPct val="20000"/>
        </a:spcBef>
        <a:spcAft>
          <a:spcPct val="0"/>
        </a:spcAft>
        <a:buClr>
          <a:srgbClr val="00CC66"/>
        </a:buClr>
        <a:buChar char="o"/>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376238" y="1252538"/>
            <a:ext cx="8526462" cy="1444625"/>
          </a:xfrm>
        </p:spPr>
        <p:txBody>
          <a:bodyPr/>
          <a:lstStyle/>
          <a:p>
            <a:pPr eaLnBrk="1" hangingPunct="1"/>
            <a:r>
              <a:rPr lang="fr-FR" smtClean="0"/>
              <a:t>Report from the </a:t>
            </a:r>
            <a:br>
              <a:rPr lang="fr-FR" smtClean="0"/>
            </a:br>
            <a:r>
              <a:rPr lang="fr-FR" smtClean="0"/>
              <a:t>Spiral2 control system development </a:t>
            </a:r>
          </a:p>
        </p:txBody>
      </p:sp>
      <p:pic>
        <p:nvPicPr>
          <p:cNvPr id="4099" name="Picture 1260" descr="Collaboration3"/>
          <p:cNvPicPr>
            <a:picLocks noChangeAspect="1" noChangeArrowheads="1"/>
          </p:cNvPicPr>
          <p:nvPr/>
        </p:nvPicPr>
        <p:blipFill>
          <a:blip r:embed="rId3" cstate="print"/>
          <a:srcRect/>
          <a:stretch>
            <a:fillRect/>
          </a:stretch>
        </p:blipFill>
        <p:spPr bwMode="auto">
          <a:xfrm>
            <a:off x="2146300" y="3302000"/>
            <a:ext cx="4943475" cy="2312988"/>
          </a:xfrm>
          <a:prstGeom prst="rect">
            <a:avLst/>
          </a:prstGeom>
          <a:noFill/>
          <a:ln w="9525">
            <a:noFill/>
            <a:miter lim="800000"/>
            <a:headEnd/>
            <a:tailEnd/>
          </a:ln>
        </p:spPr>
      </p:pic>
      <p:pic>
        <p:nvPicPr>
          <p:cNvPr id="4100" name="Picture 1253" descr="LogoSpiral2 CEA-CNRS"/>
          <p:cNvPicPr>
            <a:picLocks noChangeAspect="1" noChangeArrowheads="1"/>
          </p:cNvPicPr>
          <p:nvPr/>
        </p:nvPicPr>
        <p:blipFill>
          <a:blip r:embed="rId4" cstate="print"/>
          <a:srcRect/>
          <a:stretch>
            <a:fillRect/>
          </a:stretch>
        </p:blipFill>
        <p:spPr bwMode="auto">
          <a:xfrm>
            <a:off x="228600" y="215900"/>
            <a:ext cx="2070100" cy="113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en-US" smtClean="0"/>
              <a:t>Use of specific tools</a:t>
            </a:r>
          </a:p>
        </p:txBody>
      </p:sp>
      <p:sp>
        <p:nvSpPr>
          <p:cNvPr id="13315" name="Espace réservé du contenu 2"/>
          <p:cNvSpPr>
            <a:spLocks noGrp="1"/>
          </p:cNvSpPr>
          <p:nvPr>
            <p:ph idx="1"/>
          </p:nvPr>
        </p:nvSpPr>
        <p:spPr>
          <a:xfrm>
            <a:off x="457200" y="1158875"/>
            <a:ext cx="8431213" cy="4967288"/>
          </a:xfrm>
        </p:spPr>
        <p:txBody>
          <a:bodyPr/>
          <a:lstStyle/>
          <a:p>
            <a:r>
              <a:rPr lang="en-US" smtClean="0"/>
              <a:t>LabView/Epics gateway</a:t>
            </a:r>
          </a:p>
          <a:p>
            <a:pPr lvl="1"/>
            <a:r>
              <a:rPr lang="en-US" smtClean="0"/>
              <a:t>Use of the LabView2009 version as a LabView client for Epics servers</a:t>
            </a:r>
          </a:p>
          <a:p>
            <a:pPr lvl="1"/>
            <a:r>
              <a:rPr lang="en-US" smtClean="0"/>
              <a:t>To allow existing LabView applications to interface with Epics IOCs (first use : ion source control at LPSC Grenoble)</a:t>
            </a:r>
          </a:p>
          <a:p>
            <a:pPr lvl="1"/>
            <a:r>
              <a:rPr lang="en-US" smtClean="0"/>
              <a:t>Ok with some issues reported to National Instruments :</a:t>
            </a:r>
          </a:p>
          <a:p>
            <a:pPr lvl="2"/>
            <a:r>
              <a:rPr lang="en-US" smtClean="0"/>
              <a:t>Missing datatypes : boolean, waveform ... </a:t>
            </a:r>
          </a:p>
          <a:p>
            <a:pPr lvl="2"/>
            <a:r>
              <a:rPr lang="en-US" smtClean="0"/>
              <a:t>Ability to access to other fields than the .VAL one </a:t>
            </a:r>
          </a:p>
          <a:p>
            <a:r>
              <a:rPr lang="en-US" smtClean="0"/>
              <a:t>CSS (thanks to Kay Kasemir !)</a:t>
            </a:r>
          </a:p>
          <a:p>
            <a:pPr lvl="1"/>
            <a:r>
              <a:rPr lang="en-US" smtClean="0"/>
              <a:t>Evaluation of the archiving and restitution plot functionalities</a:t>
            </a:r>
          </a:p>
          <a:p>
            <a:pPr lvl="1"/>
            <a:r>
              <a:rPr lang="en-US" smtClean="0"/>
              <a:t>Relying on a MySql database</a:t>
            </a:r>
          </a:p>
          <a:p>
            <a:pPr lvl="1"/>
            <a:r>
              <a:rPr lang="en-US" smtClean="0"/>
              <a:t>Will be tested in parallel with the oldest archiver at the deuteron source bench test at CEA-Irfu Saclay</a:t>
            </a:r>
          </a:p>
          <a:p>
            <a:pPr lvl="1"/>
            <a:r>
              <a:rPr lang="en-US" smtClean="0"/>
              <a:t>Use of this Eclipse based environment in operation ?</a:t>
            </a:r>
          </a:p>
          <a:p>
            <a:r>
              <a:rPr lang="en-US" smtClean="0"/>
              <a:t>Irmis : cf. equipment data management topic</a:t>
            </a:r>
          </a:p>
          <a:p>
            <a:endParaRPr lang="en-US" smtClean="0"/>
          </a:p>
        </p:txBody>
      </p:sp>
      <p:sp>
        <p:nvSpPr>
          <p:cNvPr id="4" name="Text Box 48"/>
          <p:cNvSpPr txBox="1">
            <a:spLocks noChangeArrowheads="1"/>
          </p:cNvSpPr>
          <p:nvPr/>
        </p:nvSpPr>
        <p:spPr bwMode="auto">
          <a:xfrm>
            <a:off x="547370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Control system </a:t>
            </a:r>
            <a:r>
              <a:rPr lang="fr-FR" b="1" i="1" dirty="0" err="1">
                <a:solidFill>
                  <a:schemeClr val="tx1">
                    <a:lumMod val="65000"/>
                    <a:lumOff val="35000"/>
                  </a:schemeClr>
                </a:solidFill>
              </a:rPr>
              <a:t>overview</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p:nvPr>
        </p:nvSpPr>
        <p:spPr/>
        <p:txBody>
          <a:bodyPr/>
          <a:lstStyle/>
          <a:p>
            <a:r>
              <a:rPr lang="en-US" smtClean="0"/>
              <a:t>Power supplies</a:t>
            </a:r>
          </a:p>
        </p:txBody>
      </p:sp>
      <p:sp>
        <p:nvSpPr>
          <p:cNvPr id="14339" name="Espace réservé du contenu 4"/>
          <p:cNvSpPr>
            <a:spLocks noGrp="1"/>
          </p:cNvSpPr>
          <p:nvPr>
            <p:ph idx="1"/>
          </p:nvPr>
        </p:nvSpPr>
        <p:spPr/>
        <p:txBody>
          <a:bodyPr/>
          <a:lstStyle/>
          <a:p>
            <a:r>
              <a:rPr lang="en-US" smtClean="0"/>
              <a:t>Use of the Modbus/TCP protocol using an interface</a:t>
            </a:r>
          </a:p>
          <a:p>
            <a:pPr lvl="1"/>
            <a:r>
              <a:rPr lang="en-US" smtClean="0"/>
              <a:t>Provided by the manufacturer</a:t>
            </a:r>
            <a:br>
              <a:rPr lang="en-US" smtClean="0"/>
            </a:br>
            <a:r>
              <a:rPr lang="en-US" smtClean="0"/>
              <a:t>(current power supplies)</a:t>
            </a:r>
          </a:p>
          <a:p>
            <a:pPr lvl="1"/>
            <a:r>
              <a:rPr lang="en-US" smtClean="0"/>
              <a:t>Home-made </a:t>
            </a:r>
            <a:br>
              <a:rPr lang="en-US" smtClean="0"/>
            </a:br>
            <a:r>
              <a:rPr lang="en-US" smtClean="0"/>
              <a:t> (voltage current supplies)</a:t>
            </a:r>
          </a:p>
          <a:p>
            <a:r>
              <a:rPr lang="en-US" smtClean="0"/>
              <a:t>Software integration</a:t>
            </a:r>
          </a:p>
          <a:p>
            <a:endParaRPr lang="en-US" smtClean="0"/>
          </a:p>
        </p:txBody>
      </p:sp>
      <p:pic>
        <p:nvPicPr>
          <p:cNvPr id="14340" name="Picture 1179" descr="Iocaste1"/>
          <p:cNvPicPr>
            <a:picLocks noChangeAspect="1" noChangeArrowheads="1"/>
          </p:cNvPicPr>
          <p:nvPr/>
        </p:nvPicPr>
        <p:blipFill>
          <a:blip r:embed="rId3" cstate="print"/>
          <a:srcRect/>
          <a:stretch>
            <a:fillRect/>
          </a:stretch>
        </p:blipFill>
        <p:spPr bwMode="auto">
          <a:xfrm>
            <a:off x="5778500" y="1731963"/>
            <a:ext cx="2638425" cy="830262"/>
          </a:xfrm>
          <a:prstGeom prst="rect">
            <a:avLst/>
          </a:prstGeom>
          <a:noFill/>
          <a:ln w="9525">
            <a:noFill/>
            <a:miter lim="800000"/>
            <a:headEnd/>
            <a:tailEnd/>
          </a:ln>
        </p:spPr>
      </p:pic>
      <p:pic>
        <p:nvPicPr>
          <p:cNvPr id="14341" name="Picture 1262" descr="EcranEDM-LBE1-D11-Ready"/>
          <p:cNvPicPr>
            <a:picLocks noChangeAspect="1" noChangeArrowheads="1"/>
          </p:cNvPicPr>
          <p:nvPr/>
        </p:nvPicPr>
        <p:blipFill>
          <a:blip r:embed="rId4" cstate="print"/>
          <a:srcRect/>
          <a:stretch>
            <a:fillRect/>
          </a:stretch>
        </p:blipFill>
        <p:spPr bwMode="auto">
          <a:xfrm>
            <a:off x="3994150" y="3687763"/>
            <a:ext cx="1203325" cy="1762125"/>
          </a:xfrm>
          <a:prstGeom prst="rect">
            <a:avLst/>
          </a:prstGeom>
          <a:noFill/>
          <a:ln w="9525">
            <a:noFill/>
            <a:miter lim="800000"/>
            <a:headEnd/>
            <a:tailEnd/>
          </a:ln>
        </p:spPr>
      </p:pic>
      <p:pic>
        <p:nvPicPr>
          <p:cNvPr id="14342" name="Image 1" descr="alimAppCmdNew.jpg"/>
          <p:cNvPicPr>
            <a:picLocks noChangeAspect="1"/>
          </p:cNvPicPr>
          <p:nvPr/>
        </p:nvPicPr>
        <p:blipFill>
          <a:blip r:embed="rId5" cstate="print"/>
          <a:srcRect/>
          <a:stretch>
            <a:fillRect/>
          </a:stretch>
        </p:blipFill>
        <p:spPr bwMode="auto">
          <a:xfrm>
            <a:off x="219075" y="3390900"/>
            <a:ext cx="3230563" cy="2220913"/>
          </a:xfrm>
          <a:prstGeom prst="rect">
            <a:avLst/>
          </a:prstGeom>
          <a:noFill/>
          <a:ln w="9525">
            <a:noFill/>
            <a:miter lim="800000"/>
            <a:headEnd/>
            <a:tailEnd/>
          </a:ln>
        </p:spPr>
      </p:pic>
      <p:pic>
        <p:nvPicPr>
          <p:cNvPr id="14343" name="Picture 4"/>
          <p:cNvPicPr>
            <a:picLocks noChangeAspect="1" noChangeArrowheads="1"/>
          </p:cNvPicPr>
          <p:nvPr/>
        </p:nvPicPr>
        <p:blipFill>
          <a:blip r:embed="rId6" cstate="print"/>
          <a:srcRect/>
          <a:stretch>
            <a:fillRect/>
          </a:stretch>
        </p:blipFill>
        <p:spPr bwMode="auto">
          <a:xfrm>
            <a:off x="5876925" y="3403600"/>
            <a:ext cx="2986088" cy="2041525"/>
          </a:xfrm>
          <a:prstGeom prst="rect">
            <a:avLst/>
          </a:prstGeom>
          <a:noFill/>
          <a:ln w="22225">
            <a:noFill/>
            <a:miter lim="800000"/>
            <a:headEnd/>
            <a:tailEnd/>
          </a:ln>
        </p:spPr>
      </p:pic>
      <p:sp>
        <p:nvSpPr>
          <p:cNvPr id="14344" name="Text Box 48"/>
          <p:cNvSpPr txBox="1">
            <a:spLocks noChangeArrowheads="1"/>
          </p:cNvSpPr>
          <p:nvPr/>
        </p:nvSpPr>
        <p:spPr bwMode="auto">
          <a:xfrm>
            <a:off x="576263" y="5695950"/>
            <a:ext cx="2435225" cy="584200"/>
          </a:xfrm>
          <a:prstGeom prst="rect">
            <a:avLst/>
          </a:prstGeom>
          <a:noFill/>
          <a:ln w="9525">
            <a:noFill/>
            <a:miter lim="800000"/>
            <a:headEnd/>
            <a:tailEnd/>
          </a:ln>
        </p:spPr>
        <p:txBody>
          <a:bodyPr>
            <a:spAutoFit/>
          </a:bodyPr>
          <a:lstStyle/>
          <a:p>
            <a:pPr algn="ctr"/>
            <a:r>
              <a:rPr lang="fr-FR" b="1">
                <a:solidFill>
                  <a:srgbClr val="003366"/>
                </a:solidFill>
              </a:rPr>
              <a:t>Specific IOC </a:t>
            </a:r>
            <a:br>
              <a:rPr lang="fr-FR" b="1">
                <a:solidFill>
                  <a:srgbClr val="003366"/>
                </a:solidFill>
              </a:rPr>
            </a:br>
            <a:r>
              <a:rPr lang="fr-FR" b="1">
                <a:solidFill>
                  <a:srgbClr val="003366"/>
                </a:solidFill>
              </a:rPr>
              <a:t>database design</a:t>
            </a:r>
            <a:endParaRPr lang="fr-FR" i="1">
              <a:solidFill>
                <a:srgbClr val="003366"/>
              </a:solidFill>
            </a:endParaRPr>
          </a:p>
        </p:txBody>
      </p:sp>
      <p:sp>
        <p:nvSpPr>
          <p:cNvPr id="14345" name="Text Box 48"/>
          <p:cNvSpPr txBox="1">
            <a:spLocks noChangeArrowheads="1"/>
          </p:cNvSpPr>
          <p:nvPr/>
        </p:nvSpPr>
        <p:spPr bwMode="auto">
          <a:xfrm>
            <a:off x="3935413" y="5629275"/>
            <a:ext cx="1404937" cy="584200"/>
          </a:xfrm>
          <a:prstGeom prst="rect">
            <a:avLst/>
          </a:prstGeom>
          <a:noFill/>
          <a:ln w="9525">
            <a:noFill/>
            <a:miter lim="800000"/>
            <a:headEnd/>
            <a:tailEnd/>
          </a:ln>
        </p:spPr>
        <p:txBody>
          <a:bodyPr>
            <a:spAutoFit/>
          </a:bodyPr>
          <a:lstStyle/>
          <a:p>
            <a:pPr algn="ctr"/>
            <a:r>
              <a:rPr lang="fr-FR" b="1">
                <a:solidFill>
                  <a:srgbClr val="003366"/>
                </a:solidFill>
              </a:rPr>
              <a:t>EDM </a:t>
            </a:r>
            <a:br>
              <a:rPr lang="fr-FR" b="1">
                <a:solidFill>
                  <a:srgbClr val="003366"/>
                </a:solidFill>
              </a:rPr>
            </a:br>
            <a:r>
              <a:rPr lang="fr-FR" b="1">
                <a:solidFill>
                  <a:srgbClr val="003366"/>
                </a:solidFill>
              </a:rPr>
              <a:t>screen</a:t>
            </a:r>
            <a:endParaRPr lang="fr-FR" i="1">
              <a:solidFill>
                <a:srgbClr val="003366"/>
              </a:solidFill>
            </a:endParaRPr>
          </a:p>
        </p:txBody>
      </p:sp>
      <p:sp>
        <p:nvSpPr>
          <p:cNvPr id="14346" name="Text Box 48"/>
          <p:cNvSpPr txBox="1">
            <a:spLocks noChangeArrowheads="1"/>
          </p:cNvSpPr>
          <p:nvPr/>
        </p:nvSpPr>
        <p:spPr bwMode="auto">
          <a:xfrm>
            <a:off x="5913438" y="5597525"/>
            <a:ext cx="2743200" cy="585788"/>
          </a:xfrm>
          <a:prstGeom prst="rect">
            <a:avLst/>
          </a:prstGeom>
          <a:noFill/>
          <a:ln w="9525">
            <a:noFill/>
            <a:miter lim="800000"/>
            <a:headEnd/>
            <a:tailEnd/>
          </a:ln>
        </p:spPr>
        <p:txBody>
          <a:bodyPr>
            <a:spAutoFit/>
          </a:bodyPr>
          <a:lstStyle/>
          <a:p>
            <a:pPr algn="ctr"/>
            <a:r>
              <a:rPr lang="fr-FR" b="1">
                <a:solidFill>
                  <a:srgbClr val="003366"/>
                </a:solidFill>
              </a:rPr>
              <a:t>High level applications Java integration</a:t>
            </a:r>
            <a:endParaRPr lang="fr-FR" i="1">
              <a:solidFill>
                <a:srgbClr val="003366"/>
              </a:solidFill>
            </a:endParaRPr>
          </a:p>
        </p:txBody>
      </p:sp>
      <p:sp>
        <p:nvSpPr>
          <p:cNvPr id="11"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interfaces</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smtClean="0"/>
              <a:t>Beam diagnostics interface</a:t>
            </a:r>
          </a:p>
        </p:txBody>
      </p:sp>
      <p:graphicFrame>
        <p:nvGraphicFramePr>
          <p:cNvPr id="341060" name="Group 68"/>
          <p:cNvGraphicFramePr>
            <a:graphicFrameLocks noGrp="1"/>
          </p:cNvGraphicFramePr>
          <p:nvPr>
            <p:ph idx="1"/>
          </p:nvPr>
        </p:nvGraphicFramePr>
        <p:xfrm>
          <a:off x="406400" y="679450"/>
          <a:ext cx="8547100" cy="5933444"/>
        </p:xfrm>
        <a:graphic>
          <a:graphicData uri="http://schemas.openxmlformats.org/drawingml/2006/table">
            <a:tbl>
              <a:tblPr/>
              <a:tblGrid>
                <a:gridCol w="3009900"/>
                <a:gridCol w="2679700"/>
                <a:gridCol w="2857500"/>
              </a:tblGrid>
              <a:tr h="4968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Name</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Interface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Progress</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Faraday cup slow </a:t>
                      </a:r>
                      <a:r>
                        <a:rPr kumimoji="0" lang="en-US" sz="2000" b="0" i="0" u="none" strike="noStrike" cap="none" normalizeH="0" baseline="0" noProof="0" dirty="0" err="1" smtClean="0">
                          <a:ln>
                            <a:noFill/>
                          </a:ln>
                          <a:solidFill>
                            <a:schemeClr val="tx1"/>
                          </a:solidFill>
                          <a:effectLst/>
                          <a:latin typeface="Comic Sans MS" pitchFamily="66" charset="0"/>
                        </a:rPr>
                        <a:t>acq</a:t>
                      </a:r>
                      <a:r>
                        <a:rPr kumimoji="0" lang="en-US" sz="2000" b="0" i="0" u="none" strike="noStrike" cap="none" normalizeH="0" baseline="0" noProof="0" dirty="0" smtClean="0">
                          <a:ln>
                            <a:noFill/>
                          </a:ln>
                          <a:solidFill>
                            <a:schemeClr val="tx1"/>
                          </a:solidFill>
                          <a:effectLst/>
                          <a:latin typeface="Comic Sans MS" pitchFamily="66" charset="0"/>
                        </a:rPr>
                        <a:t>.</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VME ICV150</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To be validated</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Faraday cup fast acq.</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VME ICV178 &amp; 108</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Under validation</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DCCT</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VME ICV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Same as Faraday cups</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ACCT</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Under discussion</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Profilers</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Modbus / RTU</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Prototype mid-2010</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BLM</a:t>
                      </a:r>
                      <a:br>
                        <a:rPr kumimoji="0" lang="en-US" sz="2000" b="0" i="0" u="none" strike="noStrike" cap="none" normalizeH="0" baseline="0" noProof="0" smtClean="0">
                          <a:ln>
                            <a:noFill/>
                          </a:ln>
                          <a:solidFill>
                            <a:schemeClr val="tx1"/>
                          </a:solidFill>
                          <a:effectLst/>
                          <a:latin typeface="Comic Sans MS" pitchFamily="66" charset="0"/>
                        </a:rPr>
                      </a:br>
                      <a:r>
                        <a:rPr kumimoji="0" lang="en-US" sz="2000" b="0" i="0" u="none" strike="noStrike" cap="none" normalizeH="0" baseline="0" noProof="0" smtClean="0">
                          <a:ln>
                            <a:noFill/>
                          </a:ln>
                          <a:solidFill>
                            <a:schemeClr val="tx1"/>
                          </a:solidFill>
                          <a:effectLst/>
                          <a:latin typeface="Comic Sans MS" pitchFamily="66" charset="0"/>
                        </a:rPr>
                        <a:t>Beam Losses Monitors</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a:t>
                      </a:r>
                      <a:r>
                        <a:rPr kumimoji="0" lang="en-US" sz="2000" b="0" i="0" u="none" strike="noStrike" cap="none" normalizeH="0" baseline="0" noProof="0" dirty="0" smtClean="0">
                          <a:ln>
                            <a:noFill/>
                          </a:ln>
                          <a:solidFill>
                            <a:srgbClr val="FF0000"/>
                          </a:solidFill>
                          <a:effectLst/>
                          <a:latin typeface="Comic Sans MS" pitchFamily="66" charset="0"/>
                          <a:sym typeface="Wingdings"/>
                        </a:rPr>
                        <a:t></a:t>
                      </a:r>
                      <a:r>
                        <a:rPr kumimoji="0" lang="en-US" sz="2000" b="0" i="0" u="none" strike="noStrike" cap="none" normalizeH="0" baseline="0" noProof="0" dirty="0" smtClean="0">
                          <a:ln>
                            <a:noFill/>
                          </a:ln>
                          <a:solidFill>
                            <a:schemeClr val="tx1"/>
                          </a:solidFill>
                          <a:effectLst/>
                          <a:latin typeface="Comic Sans MS" pitchFamily="66" charset="0"/>
                          <a:sym typeface="Wingdings"/>
                        </a:rPr>
                        <a:t> </a:t>
                      </a:r>
                      <a:r>
                        <a:rPr kumimoji="0" lang="en-US" sz="2000" b="0" i="0" u="none" strike="noStrike" cap="none" normalizeH="0" baseline="0" noProof="0" dirty="0" smtClean="0">
                          <a:ln>
                            <a:noFill/>
                          </a:ln>
                          <a:solidFill>
                            <a:schemeClr val="tx1"/>
                          </a:solidFill>
                          <a:effectLst/>
                          <a:latin typeface="Comic Sans MS" pitchFamily="66" charset="0"/>
                        </a:rPr>
                        <a:t>NIPNE)</a:t>
                      </a:r>
                      <a:br>
                        <a:rPr kumimoji="0" lang="en-US" sz="2000" b="0" i="0" u="none" strike="noStrike" cap="none" normalizeH="0" baseline="0" noProof="0" dirty="0" smtClean="0">
                          <a:ln>
                            <a:noFill/>
                          </a:ln>
                          <a:solidFill>
                            <a:schemeClr val="tx1"/>
                          </a:solidFill>
                          <a:effectLst/>
                          <a:latin typeface="Comic Sans MS" pitchFamily="66" charset="0"/>
                        </a:rPr>
                      </a:br>
                      <a:r>
                        <a:rPr kumimoji="0" lang="en-US" sz="2000" b="0" i="0" u="none" strike="noStrike" cap="none" normalizeH="0" baseline="0" noProof="0" dirty="0" smtClean="0">
                          <a:ln>
                            <a:noFill/>
                          </a:ln>
                          <a:solidFill>
                            <a:schemeClr val="tx1"/>
                          </a:solidFill>
                          <a:effectLst/>
                          <a:latin typeface="Comic Sans MS" pitchFamily="66"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To be defined</a:t>
                      </a:r>
                      <a:br>
                        <a:rPr kumimoji="0" lang="en-US" sz="2000" b="0" i="0" u="none" strike="noStrike" cap="none" normalizeH="0" baseline="0" noProof="0" dirty="0" smtClean="0">
                          <a:ln>
                            <a:noFill/>
                          </a:ln>
                          <a:solidFill>
                            <a:schemeClr val="tx1"/>
                          </a:solidFill>
                          <a:effectLst/>
                          <a:latin typeface="Comic Sans MS" pitchFamily="66" charset="0"/>
                        </a:rPr>
                      </a:br>
                      <a:endParaRPr kumimoji="0" lang="en-US" sz="2000" b="0" i="0" u="none" strike="noStrike" cap="none" normalizeH="0" baseline="0" noProof="0" dirty="0" smtClean="0">
                        <a:ln>
                          <a:noFill/>
                        </a:ln>
                        <a:solidFill>
                          <a:schemeClr val="tx1"/>
                        </a:solidFill>
                        <a:effectLst/>
                        <a:latin typeface="Comic Sans MS" pitchFamily="6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BPM</a:t>
                      </a:r>
                      <a:br>
                        <a:rPr kumimoji="0" lang="en-US" sz="2000" b="0" i="0" u="none" strike="noStrike" cap="none" normalizeH="0" baseline="0" noProof="0" smtClean="0">
                          <a:ln>
                            <a:noFill/>
                          </a:ln>
                          <a:solidFill>
                            <a:schemeClr val="tx1"/>
                          </a:solidFill>
                          <a:effectLst/>
                          <a:latin typeface="Comic Sans MS" pitchFamily="66" charset="0"/>
                        </a:rPr>
                      </a:br>
                      <a:r>
                        <a:rPr kumimoji="0" lang="en-US" sz="2000" b="0" i="0" u="none" strike="noStrike" cap="none" normalizeH="0" baseline="0" noProof="0" smtClean="0">
                          <a:ln>
                            <a:noFill/>
                          </a:ln>
                          <a:solidFill>
                            <a:schemeClr val="tx1"/>
                          </a:solidFill>
                          <a:effectLst/>
                          <a:latin typeface="Comic Sans MS" pitchFamily="66" charset="0"/>
                        </a:rPr>
                        <a:t>Beam Position Monitors</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a:t>
                      </a:r>
                      <a:r>
                        <a:rPr kumimoji="0" lang="en-US" sz="2000" b="0" i="0" u="none" strike="noStrike" cap="none" normalizeH="0" baseline="0" noProof="0" dirty="0" smtClean="0">
                          <a:ln>
                            <a:noFill/>
                          </a:ln>
                          <a:solidFill>
                            <a:srgbClr val="FF0000"/>
                          </a:solidFill>
                          <a:effectLst/>
                          <a:latin typeface="Comic Sans MS" pitchFamily="66" charset="0"/>
                          <a:sym typeface="Wingdings"/>
                        </a:rPr>
                        <a:t> </a:t>
                      </a:r>
                      <a:r>
                        <a:rPr kumimoji="0" lang="en-US" sz="2000" b="0" i="0" u="none" strike="noStrike" cap="none" normalizeH="0" baseline="0" noProof="0" dirty="0" smtClean="0">
                          <a:ln>
                            <a:noFill/>
                          </a:ln>
                          <a:solidFill>
                            <a:schemeClr val="tx1"/>
                          </a:solidFill>
                          <a:effectLst/>
                          <a:latin typeface="Comic Sans MS" pitchFamily="66" charset="0"/>
                        </a:rPr>
                        <a:t>BARC)</a:t>
                      </a:r>
                    </a:p>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Specific VME board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To be defined </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Time Of Flight (TOF)</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Modbus / TCP</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smtClean="0">
                          <a:ln>
                            <a:noFill/>
                          </a:ln>
                          <a:solidFill>
                            <a:schemeClr val="tx1"/>
                          </a:solidFill>
                          <a:effectLst/>
                          <a:latin typeface="Comic Sans MS" pitchFamily="66" charset="0"/>
                        </a:rPr>
                        <a:t>Under discussion</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Packet length &amp; FCT</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Oscilloscope 3 GHz</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Under discussion</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Packet length (</a:t>
                      </a:r>
                      <a:r>
                        <a:rPr kumimoji="0" lang="en-US" sz="2000" b="0" i="0" u="none" strike="noStrike" cap="none" normalizeH="0" baseline="0" noProof="0" dirty="0" err="1" smtClean="0">
                          <a:ln>
                            <a:noFill/>
                          </a:ln>
                          <a:solidFill>
                            <a:schemeClr val="tx1"/>
                          </a:solidFill>
                          <a:effectLst/>
                          <a:latin typeface="Comic Sans MS" pitchFamily="66" charset="0"/>
                        </a:rPr>
                        <a:t>Linac</a:t>
                      </a:r>
                      <a:r>
                        <a:rPr kumimoji="0" lang="en-US" sz="2000" b="0" i="0" u="none" strike="noStrike" cap="none" normalizeH="0" baseline="0" noProof="0" dirty="0" smtClean="0">
                          <a:ln>
                            <a:noFill/>
                          </a:ln>
                          <a:solidFill>
                            <a:schemeClr val="tx1"/>
                          </a:solidFill>
                          <a:effectLst/>
                          <a:latin typeface="Comic Sans MS" pitchFamily="66" charset="0"/>
                        </a:rPr>
                        <a:t>)</a:t>
                      </a:r>
                    </a:p>
                  </a:txBody>
                  <a:tcPr horzOverflow="overflow">
                    <a:lnL w="12700" cap="flat" cmpd="sng" algn="ctr">
                      <a:solidFill>
                        <a:srgbClr val="C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noProof="0" dirty="0" smtClean="0">
                          <a:ln>
                            <a:noFill/>
                          </a:ln>
                          <a:solidFill>
                            <a:schemeClr val="tx1"/>
                          </a:solidFill>
                          <a:effectLst/>
                          <a:latin typeface="Comic Sans MS" pitchFamily="66" charset="0"/>
                        </a:rPr>
                        <a:t>?</a:t>
                      </a:r>
                    </a:p>
                  </a:txBody>
                  <a:tcPr horzOverflow="overflow">
                    <a:lnL w="12700" cap="flat" cmpd="sng" algn="ctr">
                      <a:solidFill>
                        <a:schemeClr val="accent2"/>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r>
            </a:tbl>
          </a:graphicData>
        </a:graphic>
      </p:graphicFrame>
      <p:sp>
        <p:nvSpPr>
          <p:cNvPr id="4"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interfaces</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4375" y="0"/>
            <a:ext cx="7159625" cy="681038"/>
          </a:xfrm>
        </p:spPr>
        <p:txBody>
          <a:bodyPr/>
          <a:lstStyle/>
          <a:p>
            <a:pPr eaLnBrk="1" hangingPunct="1"/>
            <a:r>
              <a:rPr lang="fr-FR" smtClean="0"/>
              <a:t>Fast triggered acquisition (CF, DCCT …)</a:t>
            </a:r>
          </a:p>
        </p:txBody>
      </p:sp>
      <p:sp>
        <p:nvSpPr>
          <p:cNvPr id="24579" name="Rectangle 3"/>
          <p:cNvSpPr>
            <a:spLocks noChangeArrowheads="1"/>
          </p:cNvSpPr>
          <p:nvPr/>
        </p:nvSpPr>
        <p:spPr bwMode="auto">
          <a:xfrm>
            <a:off x="406400" y="752475"/>
            <a:ext cx="8229600" cy="5475288"/>
          </a:xfrm>
          <a:prstGeom prst="rect">
            <a:avLst/>
          </a:prstGeom>
          <a:noFill/>
          <a:ln w="9525" algn="ctr">
            <a:noFill/>
            <a:miter lim="800000"/>
            <a:headEnd/>
            <a:tailEnd/>
          </a:ln>
        </p:spPr>
        <p:txBody>
          <a:bodyPr/>
          <a:lstStyle/>
          <a:p>
            <a:pPr marL="342900" indent="-342900">
              <a:lnSpc>
                <a:spcPct val="90000"/>
              </a:lnSpc>
              <a:spcBef>
                <a:spcPct val="20000"/>
              </a:spcBef>
              <a:buClr>
                <a:srgbClr val="FF0000"/>
              </a:buClr>
              <a:buFont typeface="Wingdings" pitchFamily="2" charset="2"/>
              <a:buChar char="§"/>
              <a:defRPr/>
            </a:pPr>
            <a:r>
              <a:rPr lang="fr-FR" sz="2800" dirty="0">
                <a:latin typeface="Comic Sans MS" pitchFamily="66" charset="0"/>
              </a:rPr>
              <a:t>Hardware : </a:t>
            </a:r>
            <a:r>
              <a:rPr lang="fr-FR" sz="2800" dirty="0" err="1">
                <a:latin typeface="Comic Sans MS" pitchFamily="66" charset="0"/>
              </a:rPr>
              <a:t>Adas</a:t>
            </a:r>
            <a:r>
              <a:rPr lang="fr-FR" sz="2800" dirty="0">
                <a:latin typeface="Comic Sans MS" pitchFamily="66" charset="0"/>
              </a:rPr>
              <a:t> VME </a:t>
            </a:r>
            <a:r>
              <a:rPr lang="fr-FR" sz="2800" dirty="0" err="1">
                <a:latin typeface="Comic Sans MS" pitchFamily="66" charset="0"/>
              </a:rPr>
              <a:t>boards</a:t>
            </a:r>
            <a:endParaRPr lang="fr-FR" sz="2800" dirty="0">
              <a:latin typeface="Comic Sans MS" pitchFamily="66" charset="0"/>
            </a:endParaRPr>
          </a:p>
          <a:p>
            <a:pPr marL="742950" lvl="1" indent="-285750">
              <a:lnSpc>
                <a:spcPct val="90000"/>
              </a:lnSpc>
              <a:spcBef>
                <a:spcPct val="20000"/>
              </a:spcBef>
              <a:buClr>
                <a:srgbClr val="0000CC"/>
              </a:buClr>
              <a:buFontTx/>
              <a:buChar char="•"/>
              <a:defRPr/>
            </a:pPr>
            <a:r>
              <a:rPr lang="fr-FR" sz="2000" dirty="0">
                <a:latin typeface="Comic Sans MS" pitchFamily="66" charset="0"/>
              </a:rPr>
              <a:t>ICV 108 : </a:t>
            </a:r>
            <a:r>
              <a:rPr lang="fr-FR" sz="2000" dirty="0" err="1">
                <a:latin typeface="Comic Sans MS" pitchFamily="66" charset="0"/>
              </a:rPr>
              <a:t>External</a:t>
            </a:r>
            <a:r>
              <a:rPr lang="fr-FR" sz="2000" dirty="0">
                <a:latin typeface="Comic Sans MS" pitchFamily="66" charset="0"/>
              </a:rPr>
              <a:t> </a:t>
            </a:r>
            <a:r>
              <a:rPr lang="fr-FR" sz="2000" dirty="0" err="1">
                <a:latin typeface="Comic Sans MS" pitchFamily="66" charset="0"/>
              </a:rPr>
              <a:t>triggering</a:t>
            </a:r>
            <a:r>
              <a:rPr lang="fr-FR" sz="2000" dirty="0">
                <a:latin typeface="Comic Sans MS" pitchFamily="66" charset="0"/>
              </a:rPr>
              <a:t> </a:t>
            </a:r>
            <a:br>
              <a:rPr lang="fr-FR" sz="2000" dirty="0">
                <a:latin typeface="Comic Sans MS" pitchFamily="66" charset="0"/>
              </a:rPr>
            </a:br>
            <a:r>
              <a:rPr lang="fr-FR" sz="2000" dirty="0">
                <a:latin typeface="Comic Sans MS" pitchFamily="66" charset="0"/>
              </a:rPr>
              <a:t>(4 Mo buffer </a:t>
            </a:r>
            <a:r>
              <a:rPr lang="fr-FR" sz="2000" dirty="0" err="1">
                <a:latin typeface="Comic Sans MS" pitchFamily="66" charset="0"/>
              </a:rPr>
              <a:t>so</a:t>
            </a:r>
            <a:r>
              <a:rPr lang="fr-FR" sz="2000" dirty="0">
                <a:latin typeface="Comic Sans MS" pitchFamily="66" charset="0"/>
              </a:rPr>
              <a:t> 2 </a:t>
            </a:r>
            <a:r>
              <a:rPr lang="fr-FR" sz="2000" dirty="0" err="1">
                <a:latin typeface="Comic Sans MS" pitchFamily="66" charset="0"/>
              </a:rPr>
              <a:t>Msamples</a:t>
            </a:r>
            <a:r>
              <a:rPr lang="fr-FR" sz="2000" dirty="0">
                <a:latin typeface="Comic Sans MS" pitchFamily="66" charset="0"/>
              </a:rPr>
              <a:t>)</a:t>
            </a:r>
          </a:p>
          <a:p>
            <a:pPr marL="742950" lvl="1" indent="-285750">
              <a:lnSpc>
                <a:spcPct val="90000"/>
              </a:lnSpc>
              <a:spcBef>
                <a:spcPct val="20000"/>
              </a:spcBef>
              <a:buClr>
                <a:srgbClr val="0000CC"/>
              </a:buClr>
              <a:buFontTx/>
              <a:buChar char="•"/>
              <a:defRPr/>
            </a:pPr>
            <a:r>
              <a:rPr lang="fr-FR" sz="2000" dirty="0">
                <a:latin typeface="Comic Sans MS" pitchFamily="66" charset="0"/>
              </a:rPr>
              <a:t>ICV 178 : 8 x16 bits inputs up to 1,2 </a:t>
            </a:r>
            <a:r>
              <a:rPr lang="fr-FR" sz="2000" dirty="0" err="1">
                <a:latin typeface="Comic Sans MS" pitchFamily="66" charset="0"/>
              </a:rPr>
              <a:t>Msamples</a:t>
            </a:r>
            <a:r>
              <a:rPr lang="fr-FR" sz="2000" dirty="0">
                <a:latin typeface="Comic Sans MS" pitchFamily="66" charset="0"/>
              </a:rPr>
              <a:t>/s</a:t>
            </a:r>
            <a:endParaRPr lang="fr-FR" sz="2800" dirty="0">
              <a:latin typeface="Comic Sans MS" pitchFamily="66" charset="0"/>
            </a:endParaRPr>
          </a:p>
          <a:p>
            <a:pPr marL="342900" indent="-342900">
              <a:lnSpc>
                <a:spcPct val="90000"/>
              </a:lnSpc>
              <a:spcBef>
                <a:spcPct val="20000"/>
              </a:spcBef>
              <a:buClr>
                <a:srgbClr val="FF0000"/>
              </a:buClr>
              <a:buFont typeface="Wingdings" pitchFamily="2" charset="2"/>
              <a:buChar char="§"/>
              <a:defRPr/>
            </a:pPr>
            <a:r>
              <a:rPr lang="fr-FR" sz="2800" dirty="0">
                <a:latin typeface="Comic Sans MS" pitchFamily="66" charset="0"/>
              </a:rPr>
              <a:t>Software</a:t>
            </a:r>
          </a:p>
          <a:p>
            <a:pPr marL="800100" lvl="1" indent="-342900">
              <a:lnSpc>
                <a:spcPct val="90000"/>
              </a:lnSpc>
              <a:spcBef>
                <a:spcPct val="20000"/>
              </a:spcBef>
              <a:buClr>
                <a:srgbClr val="FF0000"/>
              </a:buClr>
              <a:buFont typeface="Wingdings" pitchFamily="2" charset="2"/>
              <a:buChar char="§"/>
              <a:defRPr/>
            </a:pPr>
            <a:r>
              <a:rPr lang="fr-FR" sz="2800" dirty="0" err="1">
                <a:latin typeface="Comic Sans MS" pitchFamily="66" charset="0"/>
              </a:rPr>
              <a:t>Specific</a:t>
            </a:r>
            <a:r>
              <a:rPr lang="fr-FR" sz="2800" dirty="0">
                <a:latin typeface="Comic Sans MS" pitchFamily="66" charset="0"/>
              </a:rPr>
              <a:t> driver</a:t>
            </a:r>
          </a:p>
          <a:p>
            <a:pPr marL="800100" lvl="1" indent="-342900">
              <a:lnSpc>
                <a:spcPct val="90000"/>
              </a:lnSpc>
              <a:spcBef>
                <a:spcPct val="20000"/>
              </a:spcBef>
              <a:buClr>
                <a:srgbClr val="FF0000"/>
              </a:buClr>
              <a:buFont typeface="Wingdings" pitchFamily="2" charset="2"/>
              <a:buChar char="§"/>
              <a:defRPr/>
            </a:pPr>
            <a:r>
              <a:rPr lang="fr-FR" sz="2800" dirty="0">
                <a:latin typeface="Comic Sans MS" pitchFamily="66" charset="0"/>
              </a:rPr>
              <a:t>EDM</a:t>
            </a:r>
            <a:br>
              <a:rPr lang="fr-FR" sz="2800" dirty="0">
                <a:latin typeface="Comic Sans MS" pitchFamily="66" charset="0"/>
              </a:rPr>
            </a:br>
            <a:r>
              <a:rPr lang="fr-FR" sz="2800" dirty="0" err="1">
                <a:latin typeface="Comic Sans MS" pitchFamily="66" charset="0"/>
              </a:rPr>
              <a:t>screen</a:t>
            </a:r>
            <a:endParaRPr lang="fr-FR" sz="2800" dirty="0">
              <a:latin typeface="Comic Sans MS" pitchFamily="66" charset="0"/>
            </a:endParaRPr>
          </a:p>
          <a:p>
            <a:pPr marL="800100" lvl="1" indent="-342900">
              <a:lnSpc>
                <a:spcPct val="90000"/>
              </a:lnSpc>
              <a:spcBef>
                <a:spcPct val="20000"/>
              </a:spcBef>
              <a:buClr>
                <a:srgbClr val="FF0000"/>
              </a:buClr>
              <a:buFont typeface="Wingdings" pitchFamily="2" charset="2"/>
              <a:buChar char="§"/>
              <a:defRPr/>
            </a:pPr>
            <a:endParaRPr lang="fr-FR" sz="2800" dirty="0">
              <a:latin typeface="Comic Sans MS" pitchFamily="66" charset="0"/>
            </a:endParaRPr>
          </a:p>
          <a:p>
            <a:pPr marL="800100" lvl="1" indent="-342900">
              <a:lnSpc>
                <a:spcPct val="90000"/>
              </a:lnSpc>
              <a:spcBef>
                <a:spcPct val="20000"/>
              </a:spcBef>
              <a:buClr>
                <a:srgbClr val="FF0000"/>
              </a:buClr>
              <a:buFont typeface="Wingdings" pitchFamily="2" charset="2"/>
              <a:buChar char="§"/>
              <a:defRPr/>
            </a:pPr>
            <a:endParaRPr lang="fr-FR" sz="2800" dirty="0">
              <a:latin typeface="Comic Sans MS" pitchFamily="66" charset="0"/>
            </a:endParaRPr>
          </a:p>
          <a:p>
            <a:pPr marL="800100" lvl="1" indent="-342900">
              <a:lnSpc>
                <a:spcPct val="90000"/>
              </a:lnSpc>
              <a:spcBef>
                <a:spcPct val="20000"/>
              </a:spcBef>
              <a:buClr>
                <a:srgbClr val="FF0000"/>
              </a:buClr>
              <a:buFont typeface="Wingdings" pitchFamily="2" charset="2"/>
              <a:buChar char="§"/>
              <a:defRPr/>
            </a:pPr>
            <a:endParaRPr lang="fr-FR" sz="2800" dirty="0">
              <a:latin typeface="Comic Sans MS" pitchFamily="66" charset="0"/>
            </a:endParaRPr>
          </a:p>
          <a:p>
            <a:pPr marL="800100" lvl="1" indent="-342900">
              <a:lnSpc>
                <a:spcPct val="90000"/>
              </a:lnSpc>
              <a:spcBef>
                <a:spcPct val="20000"/>
              </a:spcBef>
              <a:buClr>
                <a:srgbClr val="FF0000"/>
              </a:buClr>
              <a:defRPr/>
            </a:pPr>
            <a:endParaRPr lang="fr-FR" sz="2800" dirty="0">
              <a:latin typeface="Comic Sans MS" pitchFamily="66" charset="0"/>
            </a:endParaRPr>
          </a:p>
          <a:p>
            <a:pPr marL="342900" indent="-342900">
              <a:lnSpc>
                <a:spcPct val="90000"/>
              </a:lnSpc>
              <a:spcBef>
                <a:spcPct val="20000"/>
              </a:spcBef>
              <a:buClr>
                <a:srgbClr val="FF0000"/>
              </a:buClr>
              <a:buFont typeface="Wingdings" pitchFamily="2" charset="2"/>
              <a:buChar char="§"/>
              <a:defRPr/>
            </a:pPr>
            <a:r>
              <a:rPr lang="fr-FR" sz="2800" dirty="0" err="1">
                <a:latin typeface="Comic Sans MS" pitchFamily="66" charset="0"/>
              </a:rPr>
              <a:t>See</a:t>
            </a:r>
            <a:r>
              <a:rPr lang="fr-FR" sz="2800" dirty="0">
                <a:latin typeface="Comic Sans MS" pitchFamily="66" charset="0"/>
              </a:rPr>
              <a:t> F. </a:t>
            </a:r>
            <a:r>
              <a:rPr lang="fr-FR" sz="2800" dirty="0" err="1">
                <a:latin typeface="Comic Sans MS" pitchFamily="66" charset="0"/>
              </a:rPr>
              <a:t>Gougnaud’s</a:t>
            </a:r>
            <a:r>
              <a:rPr lang="fr-FR" sz="2800" dirty="0">
                <a:latin typeface="Comic Sans MS" pitchFamily="66" charset="0"/>
              </a:rPr>
              <a:t> </a:t>
            </a:r>
            <a:r>
              <a:rPr lang="fr-FR" sz="2800" dirty="0" err="1">
                <a:latin typeface="Comic Sans MS" pitchFamily="66" charset="0"/>
              </a:rPr>
              <a:t>presentation</a:t>
            </a:r>
            <a:endParaRPr lang="fr-FR" sz="1800" dirty="0">
              <a:latin typeface="Comic Sans MS" pitchFamily="66" charset="0"/>
            </a:endParaRPr>
          </a:p>
          <a:p>
            <a:pPr marL="342900" indent="-342900">
              <a:lnSpc>
                <a:spcPct val="90000"/>
              </a:lnSpc>
              <a:spcBef>
                <a:spcPct val="20000"/>
              </a:spcBef>
              <a:buClr>
                <a:srgbClr val="FF0000"/>
              </a:buClr>
              <a:buFont typeface="Wingdings" pitchFamily="2" charset="2"/>
              <a:buChar char="§"/>
              <a:defRPr/>
            </a:pPr>
            <a:endParaRPr lang="el-GR" sz="2200" dirty="0">
              <a:solidFill>
                <a:srgbClr val="CC0000"/>
              </a:solidFill>
              <a:latin typeface="Comic Sans MS" pitchFamily="66" charset="0"/>
            </a:endParaRPr>
          </a:p>
        </p:txBody>
      </p:sp>
      <p:pic>
        <p:nvPicPr>
          <p:cNvPr id="16388" name="Picture 4" descr="ICV108_178_2"/>
          <p:cNvPicPr>
            <a:picLocks noChangeAspect="1" noChangeArrowheads="1"/>
          </p:cNvPicPr>
          <p:nvPr/>
        </p:nvPicPr>
        <p:blipFill>
          <a:blip r:embed="rId3" cstate="print"/>
          <a:srcRect/>
          <a:stretch>
            <a:fillRect/>
          </a:stretch>
        </p:blipFill>
        <p:spPr bwMode="auto">
          <a:xfrm>
            <a:off x="7216775" y="757238"/>
            <a:ext cx="1584325" cy="2112962"/>
          </a:xfrm>
          <a:prstGeom prst="rect">
            <a:avLst/>
          </a:prstGeom>
          <a:noFill/>
          <a:ln w="9525">
            <a:noFill/>
            <a:miter lim="800000"/>
            <a:headEnd/>
            <a:tailEnd/>
          </a:ln>
        </p:spPr>
      </p:pic>
      <p:pic>
        <p:nvPicPr>
          <p:cNvPr id="16389" name="Espace réservé du contenu 6" descr="IfoCF13.jpeg"/>
          <p:cNvPicPr>
            <a:picLocks noGrp="1" noChangeAspect="1"/>
          </p:cNvPicPr>
          <p:nvPr>
            <p:ph idx="1"/>
          </p:nvPr>
        </p:nvPicPr>
        <p:blipFill>
          <a:blip r:embed="rId4" cstate="print"/>
          <a:srcRect/>
          <a:stretch>
            <a:fillRect/>
          </a:stretch>
        </p:blipFill>
        <p:spPr>
          <a:xfrm>
            <a:off x="3213100" y="3155950"/>
            <a:ext cx="3705225" cy="2605088"/>
          </a:xfrm>
        </p:spPr>
      </p:pic>
      <p:sp>
        <p:nvSpPr>
          <p:cNvPr id="6"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interfaces</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algn="r"/>
            <a:r>
              <a:rPr lang="en-US" smtClean="0"/>
              <a:t>LLRF CC integration</a:t>
            </a:r>
          </a:p>
        </p:txBody>
      </p:sp>
      <p:pic>
        <p:nvPicPr>
          <p:cNvPr id="17411" name="Picture 5"/>
          <p:cNvPicPr>
            <a:picLocks noGrp="1" noChangeAspect="1" noChangeArrowheads="1"/>
          </p:cNvPicPr>
          <p:nvPr>
            <p:ph type="tbl" idx="1"/>
          </p:nvPr>
        </p:nvPicPr>
        <p:blipFill>
          <a:blip r:embed="rId3" cstate="print"/>
          <a:srcRect/>
          <a:stretch>
            <a:fillRect/>
          </a:stretch>
        </p:blipFill>
        <p:spPr>
          <a:xfrm>
            <a:off x="171450" y="0"/>
            <a:ext cx="4327525" cy="2860675"/>
          </a:xfrm>
          <a:noFill/>
        </p:spPr>
      </p:pic>
      <p:pic>
        <p:nvPicPr>
          <p:cNvPr id="17412" name="Image 7" descr="RCAV.jpg"/>
          <p:cNvPicPr>
            <a:picLocks noChangeAspect="1"/>
          </p:cNvPicPr>
          <p:nvPr/>
        </p:nvPicPr>
        <p:blipFill>
          <a:blip r:embed="rId4" cstate="print"/>
          <a:srcRect/>
          <a:stretch>
            <a:fillRect/>
          </a:stretch>
        </p:blipFill>
        <p:spPr bwMode="auto">
          <a:xfrm>
            <a:off x="3949700" y="1816100"/>
            <a:ext cx="1042988" cy="1389063"/>
          </a:xfrm>
          <a:prstGeom prst="rect">
            <a:avLst/>
          </a:prstGeom>
          <a:noFill/>
          <a:ln w="9525">
            <a:noFill/>
            <a:miter lim="800000"/>
            <a:headEnd/>
            <a:tailEnd/>
          </a:ln>
        </p:spPr>
      </p:pic>
      <p:sp>
        <p:nvSpPr>
          <p:cNvPr id="17413" name="Text Box 48"/>
          <p:cNvSpPr txBox="1">
            <a:spLocks noChangeArrowheads="1"/>
          </p:cNvSpPr>
          <p:nvPr/>
        </p:nvSpPr>
        <p:spPr bwMode="auto">
          <a:xfrm>
            <a:off x="149225" y="2867025"/>
            <a:ext cx="3190875" cy="338138"/>
          </a:xfrm>
          <a:prstGeom prst="rect">
            <a:avLst/>
          </a:prstGeom>
          <a:noFill/>
          <a:ln w="9525">
            <a:noFill/>
            <a:miter lim="800000"/>
            <a:headEnd/>
            <a:tailEnd/>
          </a:ln>
        </p:spPr>
        <p:txBody>
          <a:bodyPr>
            <a:spAutoFit/>
          </a:bodyPr>
          <a:lstStyle/>
          <a:p>
            <a:r>
              <a:rPr lang="fr-FR" b="1">
                <a:solidFill>
                  <a:srgbClr val="003366"/>
                </a:solidFill>
              </a:rPr>
              <a:t>VME64x crates distribution</a:t>
            </a:r>
            <a:endParaRPr lang="fr-FR" i="1">
              <a:solidFill>
                <a:srgbClr val="003366"/>
              </a:solidFill>
            </a:endParaRPr>
          </a:p>
        </p:txBody>
      </p:sp>
      <p:sp>
        <p:nvSpPr>
          <p:cNvPr id="7" name="Rectangle à coins arrondis 6"/>
          <p:cNvSpPr/>
          <p:nvPr/>
        </p:nvSpPr>
        <p:spPr>
          <a:xfrm>
            <a:off x="5376863" y="817563"/>
            <a:ext cx="3608387" cy="3657600"/>
          </a:xfrm>
          <a:prstGeom prst="wedgeRoundRectCallout">
            <a:avLst>
              <a:gd name="adj1" fmla="val -60294"/>
              <a:gd name="adj2" fmla="val 5806"/>
              <a:gd name="adj3" fmla="val 1666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Digital LLRF VME64x </a:t>
            </a:r>
            <a:br>
              <a:rPr lang="en-US" dirty="0">
                <a:solidFill>
                  <a:srgbClr val="002060"/>
                </a:solidFill>
              </a:rPr>
            </a:br>
            <a:r>
              <a:rPr lang="en-US" dirty="0">
                <a:solidFill>
                  <a:srgbClr val="002060"/>
                </a:solidFill>
              </a:rPr>
              <a:t>FPGA based board (CEA-</a:t>
            </a:r>
            <a:r>
              <a:rPr lang="en-US" dirty="0" err="1">
                <a:solidFill>
                  <a:srgbClr val="002060"/>
                </a:solidFill>
              </a:rPr>
              <a:t>Irfu</a:t>
            </a:r>
            <a:r>
              <a:rPr lang="en-US" dirty="0">
                <a:solidFill>
                  <a:srgbClr val="002060"/>
                </a:solidFill>
              </a:rPr>
              <a:t>)</a:t>
            </a:r>
          </a:p>
          <a:p>
            <a:pPr algn="ctr">
              <a:defRPr/>
            </a:pPr>
            <a:endParaRPr lang="en-US" dirty="0">
              <a:solidFill>
                <a:srgbClr val="002060"/>
              </a:solidFill>
            </a:endParaRPr>
          </a:p>
          <a:p>
            <a:pPr>
              <a:buFontTx/>
              <a:buChar char="-"/>
              <a:defRPr/>
            </a:pPr>
            <a:r>
              <a:rPr lang="en-US" dirty="0">
                <a:solidFill>
                  <a:schemeClr val="accent4"/>
                </a:solidFill>
              </a:rPr>
              <a:t>Handles the pilot voltage to control the phase and amplitude</a:t>
            </a:r>
          </a:p>
          <a:p>
            <a:pPr>
              <a:buFontTx/>
              <a:buChar char="-"/>
              <a:defRPr/>
            </a:pPr>
            <a:r>
              <a:rPr lang="en-US" dirty="0">
                <a:solidFill>
                  <a:schemeClr val="accent4"/>
                </a:solidFill>
              </a:rPr>
              <a:t>Controls automatically the startup </a:t>
            </a:r>
          </a:p>
          <a:p>
            <a:pPr>
              <a:buFontTx/>
              <a:buChar char="-"/>
              <a:defRPr/>
            </a:pPr>
            <a:r>
              <a:rPr lang="en-US" dirty="0">
                <a:solidFill>
                  <a:schemeClr val="accent4"/>
                </a:solidFill>
              </a:rPr>
              <a:t>Monitors the </a:t>
            </a:r>
            <a:r>
              <a:rPr lang="en-US" dirty="0" err="1">
                <a:solidFill>
                  <a:schemeClr val="accent4"/>
                </a:solidFill>
              </a:rPr>
              <a:t>multipactor</a:t>
            </a:r>
            <a:r>
              <a:rPr lang="en-US" dirty="0">
                <a:solidFill>
                  <a:schemeClr val="accent4"/>
                </a:solidFill>
              </a:rPr>
              <a:t> phenomena</a:t>
            </a:r>
          </a:p>
          <a:p>
            <a:pPr>
              <a:buFontTx/>
              <a:buChar char="-"/>
              <a:defRPr/>
            </a:pPr>
            <a:r>
              <a:rPr lang="en-US" dirty="0">
                <a:solidFill>
                  <a:schemeClr val="accent4"/>
                </a:solidFill>
              </a:rPr>
              <a:t>Provides to the control system the phase difference for the frequency fine tuning</a:t>
            </a:r>
          </a:p>
          <a:p>
            <a:pPr>
              <a:buFontTx/>
              <a:buChar char="-"/>
              <a:defRPr/>
            </a:pPr>
            <a:r>
              <a:rPr lang="en-US" dirty="0">
                <a:solidFill>
                  <a:schemeClr val="accent4"/>
                </a:solidFill>
              </a:rPr>
              <a:t>Manages a circular buffer for post-mortem analysis</a:t>
            </a:r>
          </a:p>
          <a:p>
            <a:pPr algn="ctr">
              <a:buFontTx/>
              <a:buChar char="-"/>
              <a:defRPr/>
            </a:pPr>
            <a:endParaRPr lang="en-US" dirty="0">
              <a:solidFill>
                <a:srgbClr val="002060"/>
              </a:solidFill>
            </a:endParaRPr>
          </a:p>
        </p:txBody>
      </p:sp>
      <p:cxnSp>
        <p:nvCxnSpPr>
          <p:cNvPr id="9" name="Connecteur droit avec flèche 8"/>
          <p:cNvCxnSpPr/>
          <p:nvPr/>
        </p:nvCxnSpPr>
        <p:spPr>
          <a:xfrm rot="16200000" flipH="1">
            <a:off x="3267869" y="1767681"/>
            <a:ext cx="706438" cy="6572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AutoShape 6"/>
          <p:cNvSpPr>
            <a:spLocks noChangeArrowheads="1"/>
          </p:cNvSpPr>
          <p:nvPr/>
        </p:nvSpPr>
        <p:spPr bwMode="auto">
          <a:xfrm>
            <a:off x="1122363" y="4595813"/>
            <a:ext cx="7131050" cy="1854200"/>
          </a:xfrm>
          <a:prstGeom prst="roundRect">
            <a:avLst>
              <a:gd name="adj" fmla="val 16667"/>
            </a:avLst>
          </a:prstGeom>
          <a:solidFill>
            <a:schemeClr val="bg1"/>
          </a:solidFill>
          <a:ln w="25400" algn="ctr">
            <a:solidFill>
              <a:srgbClr val="800000"/>
            </a:solidFill>
            <a:round/>
            <a:headEnd/>
            <a:tailEnd/>
          </a:ln>
        </p:spPr>
        <p:txBody>
          <a:bodyPr/>
          <a:lstStyle/>
          <a:p>
            <a:pPr marL="342900" indent="-342900">
              <a:lnSpc>
                <a:spcPct val="90000"/>
              </a:lnSpc>
              <a:defRPr/>
            </a:pPr>
            <a:r>
              <a:rPr lang="en-US" sz="1800" dirty="0">
                <a:solidFill>
                  <a:schemeClr val="accent4"/>
                </a:solidFill>
                <a:latin typeface="Comic Sans MS" pitchFamily="66" charset="0"/>
                <a:sym typeface="Wingdings" pitchFamily="2" charset="2"/>
              </a:rPr>
              <a:t>The control system </a:t>
            </a:r>
            <a:r>
              <a:rPr lang="en-US" sz="1800" i="1" dirty="0">
                <a:solidFill>
                  <a:srgbClr val="800000"/>
                </a:solidFill>
                <a:latin typeface="Comic Sans MS" pitchFamily="66" charset="0"/>
                <a:sym typeface="Wingdings" pitchFamily="2" charset="2"/>
              </a:rPr>
              <a:t>(</a:t>
            </a:r>
            <a:r>
              <a:rPr lang="en-US" sz="1800" i="1" dirty="0">
                <a:solidFill>
                  <a:srgbClr val="C00000"/>
                </a:solidFill>
                <a:latin typeface="Comic Sans MS" pitchFamily="66" charset="0"/>
                <a:sym typeface="Wingdings" pitchFamily="2" charset="2"/>
              </a:rPr>
              <a:t>VME CPU within the VME64x crate, private Ethernet network to communicate with the reactive </a:t>
            </a:r>
            <a:r>
              <a:rPr lang="en-US" sz="1800" i="1" dirty="0" err="1">
                <a:solidFill>
                  <a:srgbClr val="C00000"/>
                </a:solidFill>
                <a:latin typeface="Comic Sans MS" pitchFamily="66" charset="0"/>
                <a:sym typeface="Wingdings" pitchFamily="2" charset="2"/>
              </a:rPr>
              <a:t>device,PLC</a:t>
            </a:r>
            <a:r>
              <a:rPr lang="en-US" sz="1800" i="1" dirty="0">
                <a:solidFill>
                  <a:srgbClr val="C00000"/>
                </a:solidFill>
                <a:latin typeface="Comic Sans MS" pitchFamily="66" charset="0"/>
                <a:sym typeface="Wingdings" pitchFamily="2" charset="2"/>
              </a:rPr>
              <a:t>)</a:t>
            </a:r>
            <a:r>
              <a:rPr lang="en-US" sz="1800" dirty="0">
                <a:solidFill>
                  <a:srgbClr val="C00000"/>
                </a:solidFill>
                <a:latin typeface="Comic Sans MS" pitchFamily="66" charset="0"/>
                <a:sym typeface="Wingdings" pitchFamily="2" charset="2"/>
              </a:rPr>
              <a:t> </a:t>
            </a:r>
            <a:r>
              <a:rPr lang="en-US" sz="1800" dirty="0">
                <a:solidFill>
                  <a:schemeClr val="accent4"/>
                </a:solidFill>
                <a:latin typeface="Comic Sans MS" pitchFamily="66" charset="0"/>
                <a:sym typeface="Wingdings" pitchFamily="2" charset="2"/>
              </a:rPr>
              <a:t>will have to provide the feedback loop for the frequency tuning : </a:t>
            </a:r>
            <a:br>
              <a:rPr lang="en-US" sz="1800" dirty="0">
                <a:solidFill>
                  <a:schemeClr val="accent4"/>
                </a:solidFill>
                <a:latin typeface="Comic Sans MS" pitchFamily="66" charset="0"/>
                <a:sym typeface="Wingdings" pitchFamily="2" charset="2"/>
              </a:rPr>
            </a:br>
            <a:r>
              <a:rPr lang="en-US" sz="1800" dirty="0">
                <a:solidFill>
                  <a:schemeClr val="accent4"/>
                </a:solidFill>
                <a:latin typeface="Comic Sans MS" pitchFamily="66" charset="0"/>
                <a:sym typeface="Wingdings" pitchFamily="2" charset="2"/>
              </a:rPr>
              <a:t>- temperature control of the cooling water for the RFQ, </a:t>
            </a:r>
            <a:br>
              <a:rPr lang="en-US" sz="1800" dirty="0">
                <a:solidFill>
                  <a:schemeClr val="accent4"/>
                </a:solidFill>
                <a:latin typeface="Comic Sans MS" pitchFamily="66" charset="0"/>
                <a:sym typeface="Wingdings" pitchFamily="2" charset="2"/>
              </a:rPr>
            </a:br>
            <a:r>
              <a:rPr lang="en-US" sz="1800" dirty="0">
                <a:solidFill>
                  <a:schemeClr val="accent4"/>
                </a:solidFill>
                <a:latin typeface="Comic Sans MS" pitchFamily="66" charset="0"/>
                <a:sym typeface="Wingdings" pitchFamily="2" charset="2"/>
              </a:rPr>
              <a:t>- cavity deformation or plunger and motor for the cavities</a:t>
            </a:r>
            <a:endParaRPr lang="en-US" sz="2000" dirty="0">
              <a:solidFill>
                <a:schemeClr val="accent4"/>
              </a:solidFill>
              <a:latin typeface="Comic Sans MS" pitchFamily="66" charset="0"/>
            </a:endParaRPr>
          </a:p>
        </p:txBody>
      </p:sp>
      <p:sp>
        <p:nvSpPr>
          <p:cNvPr id="10"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interfaces</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3"/>
          <p:cNvSpPr>
            <a:spLocks noGrp="1"/>
          </p:cNvSpPr>
          <p:nvPr>
            <p:ph type="title"/>
          </p:nvPr>
        </p:nvSpPr>
        <p:spPr>
          <a:xfrm>
            <a:off x="1657350" y="0"/>
            <a:ext cx="7242175" cy="681038"/>
          </a:xfrm>
        </p:spPr>
        <p:txBody>
          <a:bodyPr/>
          <a:lstStyle/>
          <a:p>
            <a:r>
              <a:rPr lang="en-US" smtClean="0"/>
              <a:t>High level applications framework specification</a:t>
            </a:r>
          </a:p>
        </p:txBody>
      </p:sp>
      <p:sp>
        <p:nvSpPr>
          <p:cNvPr id="18435" name="Espace réservé du contenu 4"/>
          <p:cNvSpPr>
            <a:spLocks noGrp="1"/>
          </p:cNvSpPr>
          <p:nvPr>
            <p:ph idx="1"/>
          </p:nvPr>
        </p:nvSpPr>
        <p:spPr>
          <a:xfrm>
            <a:off x="195263" y="1158875"/>
            <a:ext cx="8729662" cy="4967288"/>
          </a:xfrm>
        </p:spPr>
        <p:txBody>
          <a:bodyPr/>
          <a:lstStyle/>
          <a:p>
            <a:r>
              <a:rPr lang="en-US" smtClean="0"/>
              <a:t>At the early days …</a:t>
            </a:r>
          </a:p>
          <a:p>
            <a:pPr lvl="1"/>
            <a:r>
              <a:rPr lang="en-US" smtClean="0"/>
              <a:t>Java environment decided</a:t>
            </a:r>
          </a:p>
          <a:p>
            <a:pPr lvl="1"/>
            <a:r>
              <a:rPr lang="en-US" smtClean="0"/>
              <a:t>Xal (SNS) framework ?</a:t>
            </a:r>
          </a:p>
          <a:p>
            <a:pPr lvl="2"/>
            <a:r>
              <a:rPr lang="en-US" smtClean="0"/>
              <a:t>Many capabilities, concepts and powerful</a:t>
            </a:r>
          </a:p>
          <a:p>
            <a:pPr lvl="2"/>
            <a:r>
              <a:rPr lang="en-US" smtClean="0"/>
              <a:t>Quite a large number of applications, packages</a:t>
            </a:r>
          </a:p>
          <a:p>
            <a:pPr lvl="2"/>
            <a:r>
              <a:rPr lang="en-US" smtClean="0"/>
              <a:t>Ability to be adapted to fit our constraints</a:t>
            </a:r>
          </a:p>
          <a:p>
            <a:pPr lvl="3"/>
            <a:r>
              <a:rPr lang="en-US" smtClean="0"/>
              <a:t>Limited manpower</a:t>
            </a:r>
          </a:p>
          <a:p>
            <a:pPr lvl="3"/>
            <a:r>
              <a:rPr lang="en-US" smtClean="0"/>
              <a:t>Machine specificities (multiparticles, link with the CEA TraceWin simulation code …)</a:t>
            </a:r>
          </a:p>
          <a:p>
            <a:pPr lvl="3"/>
            <a:r>
              <a:rPr lang="en-US" smtClean="0"/>
              <a:t>Integration within our Ganil database design approach</a:t>
            </a:r>
          </a:p>
          <a:p>
            <a:r>
              <a:rPr lang="en-US" smtClean="0"/>
              <a:t>Evaluation (end-2007 </a:t>
            </a:r>
            <a:r>
              <a:rPr lang="en-US" smtClean="0">
                <a:sym typeface="Wingdings" pitchFamily="2" charset="2"/>
              </a:rPr>
              <a:t>mid-2009)</a:t>
            </a:r>
          </a:p>
          <a:p>
            <a:pPr lvl="1"/>
            <a:r>
              <a:rPr lang="en-US" smtClean="0"/>
              <a:t>Use of standard Xal applications</a:t>
            </a:r>
          </a:p>
          <a:p>
            <a:pPr lvl="1"/>
            <a:r>
              <a:rPr lang="en-US" smtClean="0"/>
              <a:t>Integration of some Spiral2 specificities within Xal existing ones</a:t>
            </a:r>
          </a:p>
          <a:p>
            <a:pPr lvl="1"/>
            <a:r>
              <a:rPr lang="en-US" smtClean="0"/>
              <a:t>Evaluation of a Xal-derived application framework for Spiral2</a:t>
            </a:r>
          </a:p>
          <a:p>
            <a:pPr lvl="2"/>
            <a:r>
              <a:rPr lang="en-US" smtClean="0"/>
              <a:t>New applications</a:t>
            </a:r>
          </a:p>
          <a:p>
            <a:pPr lvl="2"/>
            <a:r>
              <a:rPr lang="en-US" smtClean="0"/>
              <a:t>Links with the environment (database, simulation code)</a:t>
            </a:r>
          </a:p>
          <a:p>
            <a:pPr lvl="3"/>
            <a:endParaRPr lang="en-US" smtClean="0"/>
          </a:p>
        </p:txBody>
      </p:sp>
      <p:sp>
        <p:nvSpPr>
          <p:cNvPr id="4"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High </a:t>
            </a:r>
            <a:r>
              <a:rPr lang="fr-FR" b="1" i="1" dirty="0" err="1">
                <a:solidFill>
                  <a:schemeClr val="tx1">
                    <a:lumMod val="65000"/>
                    <a:lumOff val="35000"/>
                  </a:schemeClr>
                </a:solidFill>
              </a:rPr>
              <a:t>level</a:t>
            </a:r>
            <a:r>
              <a:rPr lang="fr-FR" b="1" i="1" dirty="0">
                <a:solidFill>
                  <a:schemeClr val="tx1">
                    <a:lumMod val="65000"/>
                    <a:lumOff val="35000"/>
                  </a:schemeClr>
                </a:solidFill>
              </a:rPr>
              <a:t> applications</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06438" y="0"/>
            <a:ext cx="8961437" cy="681038"/>
          </a:xfrm>
        </p:spPr>
        <p:txBody>
          <a:bodyPr/>
          <a:lstStyle/>
          <a:p>
            <a:r>
              <a:rPr lang="en-US" smtClean="0"/>
              <a:t>New applications within the Xal derived framework</a:t>
            </a:r>
          </a:p>
        </p:txBody>
      </p:sp>
      <p:sp>
        <p:nvSpPr>
          <p:cNvPr id="10"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High </a:t>
            </a:r>
            <a:r>
              <a:rPr lang="fr-FR" b="1" i="1" dirty="0" err="1">
                <a:solidFill>
                  <a:schemeClr val="tx1">
                    <a:lumMod val="65000"/>
                    <a:lumOff val="35000"/>
                  </a:schemeClr>
                </a:solidFill>
              </a:rPr>
              <a:t>level</a:t>
            </a:r>
            <a:r>
              <a:rPr lang="fr-FR" b="1" i="1" dirty="0">
                <a:solidFill>
                  <a:schemeClr val="tx1">
                    <a:lumMod val="65000"/>
                    <a:lumOff val="35000"/>
                  </a:schemeClr>
                </a:solidFill>
              </a:rPr>
              <a:t> applications</a:t>
            </a:r>
            <a:endParaRPr lang="fr-FR" i="1" dirty="0">
              <a:solidFill>
                <a:schemeClr val="tx1">
                  <a:lumMod val="65000"/>
                  <a:lumOff val="35000"/>
                </a:schemeClr>
              </a:solidFill>
            </a:endParaRPr>
          </a:p>
        </p:txBody>
      </p:sp>
      <p:pic>
        <p:nvPicPr>
          <p:cNvPr id="19460" name="Espace réservé du contenu 6" descr="snapshot4.png"/>
          <p:cNvPicPr>
            <a:picLocks noGrp="1" noChangeAspect="1"/>
          </p:cNvPicPr>
          <p:nvPr>
            <p:ph idx="1"/>
          </p:nvPr>
        </p:nvPicPr>
        <p:blipFill>
          <a:blip r:embed="rId3" cstate="print"/>
          <a:srcRect/>
          <a:stretch>
            <a:fillRect/>
          </a:stretch>
        </p:blipFill>
        <p:spPr>
          <a:xfrm>
            <a:off x="149225" y="512763"/>
            <a:ext cx="5113338" cy="4089400"/>
          </a:xfrm>
        </p:spPr>
      </p:pic>
      <p:pic>
        <p:nvPicPr>
          <p:cNvPr id="19461" name="Picture 2"/>
          <p:cNvPicPr>
            <a:picLocks noChangeAspect="1" noChangeArrowheads="1"/>
          </p:cNvPicPr>
          <p:nvPr/>
        </p:nvPicPr>
        <p:blipFill>
          <a:blip r:embed="rId4" cstate="print"/>
          <a:srcRect/>
          <a:stretch>
            <a:fillRect/>
          </a:stretch>
        </p:blipFill>
        <p:spPr bwMode="auto">
          <a:xfrm>
            <a:off x="3676650" y="2751138"/>
            <a:ext cx="5272088" cy="3741737"/>
          </a:xfrm>
          <a:prstGeom prst="rect">
            <a:avLst/>
          </a:prstGeom>
          <a:noFill/>
          <a:ln w="22225">
            <a:noFill/>
            <a:miter lim="800000"/>
            <a:headEnd/>
            <a:tailEnd/>
          </a:ln>
        </p:spPr>
      </p:pic>
      <p:sp>
        <p:nvSpPr>
          <p:cNvPr id="19462" name="Rectangle à coins arrondis 14"/>
          <p:cNvSpPr>
            <a:spLocks noChangeArrowheads="1"/>
          </p:cNvSpPr>
          <p:nvPr/>
        </p:nvSpPr>
        <p:spPr bwMode="auto">
          <a:xfrm>
            <a:off x="6681788" y="2482850"/>
            <a:ext cx="2157412" cy="406400"/>
          </a:xfrm>
          <a:prstGeom prst="roundRect">
            <a:avLst>
              <a:gd name="adj" fmla="val 16667"/>
            </a:avLst>
          </a:prstGeom>
          <a:solidFill>
            <a:srgbClr val="FFFFCC"/>
          </a:solidFill>
          <a:ln w="22225" algn="ctr">
            <a:solidFill>
              <a:srgbClr val="C00000"/>
            </a:solidFill>
            <a:round/>
            <a:headEnd/>
            <a:tailEnd/>
          </a:ln>
        </p:spPr>
        <p:txBody>
          <a:bodyPr/>
          <a:lstStyle/>
          <a:p>
            <a:pPr algn="ctr"/>
            <a:r>
              <a:rPr lang="en-US" b="1"/>
              <a:t>Beam optimization</a:t>
            </a:r>
          </a:p>
        </p:txBody>
      </p:sp>
      <p:sp>
        <p:nvSpPr>
          <p:cNvPr id="19463" name="Rectangle à coins arrondis 14"/>
          <p:cNvSpPr>
            <a:spLocks noChangeArrowheads="1"/>
          </p:cNvSpPr>
          <p:nvPr/>
        </p:nvSpPr>
        <p:spPr bwMode="auto">
          <a:xfrm>
            <a:off x="146050" y="4414838"/>
            <a:ext cx="1963738" cy="620712"/>
          </a:xfrm>
          <a:prstGeom prst="roundRect">
            <a:avLst>
              <a:gd name="adj" fmla="val 16667"/>
            </a:avLst>
          </a:prstGeom>
          <a:solidFill>
            <a:srgbClr val="FFFFCC"/>
          </a:solidFill>
          <a:ln w="22225" algn="ctr">
            <a:solidFill>
              <a:srgbClr val="C00000"/>
            </a:solidFill>
            <a:round/>
            <a:headEnd/>
            <a:tailEnd/>
          </a:ln>
        </p:spPr>
        <p:txBody>
          <a:bodyPr/>
          <a:lstStyle/>
          <a:p>
            <a:pPr algn="ctr"/>
            <a:r>
              <a:rPr lang="en-US" b="1"/>
              <a:t>Beam profile viewer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sz="2000" smtClean="0"/>
              <a:t>Development of an alarm manager </a:t>
            </a:r>
          </a:p>
        </p:txBody>
      </p:sp>
      <p:pic>
        <p:nvPicPr>
          <p:cNvPr id="20483" name="Picture 4" descr="visu_alarme"/>
          <p:cNvPicPr>
            <a:picLocks noChangeAspect="1" noChangeArrowheads="1"/>
          </p:cNvPicPr>
          <p:nvPr/>
        </p:nvPicPr>
        <p:blipFill>
          <a:blip r:embed="rId3" cstate="print"/>
          <a:srcRect/>
          <a:stretch>
            <a:fillRect/>
          </a:stretch>
        </p:blipFill>
        <p:spPr bwMode="auto">
          <a:xfrm>
            <a:off x="11826875" y="35590163"/>
            <a:ext cx="4968875" cy="2874962"/>
          </a:xfrm>
          <a:prstGeom prst="rect">
            <a:avLst/>
          </a:prstGeom>
          <a:noFill/>
          <a:ln w="9525">
            <a:noFill/>
            <a:miter lim="800000"/>
            <a:headEnd/>
            <a:tailEnd/>
          </a:ln>
        </p:spPr>
      </p:pic>
      <p:pic>
        <p:nvPicPr>
          <p:cNvPr id="20484" name="Picture 5" descr="visu_alarme"/>
          <p:cNvPicPr>
            <a:picLocks noChangeAspect="1" noChangeArrowheads="1"/>
          </p:cNvPicPr>
          <p:nvPr>
            <p:ph type="body" idx="1"/>
          </p:nvPr>
        </p:nvPicPr>
        <p:blipFill>
          <a:blip r:embed="rId3" cstate="print"/>
          <a:srcRect/>
          <a:stretch>
            <a:fillRect/>
          </a:stretch>
        </p:blipFill>
        <p:spPr>
          <a:xfrm>
            <a:off x="0" y="555625"/>
            <a:ext cx="6583363" cy="3382963"/>
          </a:xfrm>
          <a:noFill/>
        </p:spPr>
      </p:pic>
      <p:sp>
        <p:nvSpPr>
          <p:cNvPr id="20485" name="AutoShape 6"/>
          <p:cNvSpPr>
            <a:spLocks noChangeArrowheads="1"/>
          </p:cNvSpPr>
          <p:nvPr/>
        </p:nvSpPr>
        <p:spPr bwMode="auto">
          <a:xfrm>
            <a:off x="3600450" y="2336800"/>
            <a:ext cx="5324475" cy="1198563"/>
          </a:xfrm>
          <a:prstGeom prst="roundRect">
            <a:avLst>
              <a:gd name="adj" fmla="val 16667"/>
            </a:avLst>
          </a:prstGeom>
          <a:solidFill>
            <a:schemeClr val="bg1"/>
          </a:solidFill>
          <a:ln w="25400" algn="ctr">
            <a:solidFill>
              <a:srgbClr val="800000"/>
            </a:solidFill>
            <a:round/>
            <a:headEnd/>
            <a:tailEnd/>
          </a:ln>
        </p:spPr>
        <p:txBody>
          <a:bodyPr/>
          <a:lstStyle/>
          <a:p>
            <a:pPr marL="342900" indent="-342900">
              <a:lnSpc>
                <a:spcPct val="90000"/>
              </a:lnSpc>
            </a:pPr>
            <a:r>
              <a:rPr lang="en-US" sz="1800">
                <a:solidFill>
                  <a:srgbClr val="CC3300"/>
                </a:solidFill>
                <a:latin typeface="Comic Sans MS" pitchFamily="66" charset="0"/>
                <a:sym typeface="Wingdings" pitchFamily="2" charset="2"/>
              </a:rPr>
              <a:t></a:t>
            </a:r>
            <a:r>
              <a:rPr lang="en-US" sz="1800">
                <a:latin typeface="Comic Sans MS" pitchFamily="66" charset="0"/>
              </a:rPr>
              <a:t>To provide a common alarm manager both for the existing Ganil machine and the future Spiral2 facility</a:t>
            </a:r>
          </a:p>
          <a:p>
            <a:pPr marL="342900" indent="-342900">
              <a:lnSpc>
                <a:spcPct val="90000"/>
              </a:lnSpc>
            </a:pPr>
            <a:r>
              <a:rPr lang="en-US" sz="1800">
                <a:solidFill>
                  <a:srgbClr val="CC3300"/>
                </a:solidFill>
                <a:latin typeface="Comic Sans MS" pitchFamily="66" charset="0"/>
                <a:sym typeface="Wingdings" pitchFamily="2" charset="2"/>
              </a:rPr>
              <a:t></a:t>
            </a:r>
            <a:r>
              <a:rPr lang="en-US" sz="1800">
                <a:latin typeface="Comic Sans MS" pitchFamily="66" charset="0"/>
              </a:rPr>
              <a:t> Java / log4j based (+log4Ada</a:t>
            </a:r>
            <a:r>
              <a:rPr lang="en-US" sz="2000">
                <a:latin typeface="Comic Sans MS" pitchFamily="66" charset="0"/>
              </a:rPr>
              <a:t>)</a:t>
            </a:r>
          </a:p>
        </p:txBody>
      </p:sp>
      <p:pic>
        <p:nvPicPr>
          <p:cNvPr id="20486" name="Image 3" descr="alarm_epics_disj_alim_epics.png"/>
          <p:cNvPicPr>
            <a:picLocks noChangeAspect="1"/>
          </p:cNvPicPr>
          <p:nvPr/>
        </p:nvPicPr>
        <p:blipFill>
          <a:blip r:embed="rId4" cstate="print"/>
          <a:srcRect/>
          <a:stretch>
            <a:fillRect/>
          </a:stretch>
        </p:blipFill>
        <p:spPr bwMode="auto">
          <a:xfrm>
            <a:off x="2554288" y="5426075"/>
            <a:ext cx="6400800" cy="692150"/>
          </a:xfrm>
          <a:prstGeom prst="rect">
            <a:avLst/>
          </a:prstGeom>
          <a:noFill/>
          <a:ln w="9525">
            <a:noFill/>
            <a:miter lim="800000"/>
            <a:headEnd/>
            <a:tailEnd/>
          </a:ln>
        </p:spPr>
      </p:pic>
      <p:pic>
        <p:nvPicPr>
          <p:cNvPr id="20487" name="Image 9" descr="alarm_epics_disj_alim_epics2.png"/>
          <p:cNvPicPr>
            <a:picLocks noChangeAspect="1"/>
          </p:cNvPicPr>
          <p:nvPr/>
        </p:nvPicPr>
        <p:blipFill>
          <a:blip r:embed="rId5" cstate="print"/>
          <a:srcRect r="29558" b="5319"/>
          <a:stretch>
            <a:fillRect/>
          </a:stretch>
        </p:blipFill>
        <p:spPr bwMode="auto">
          <a:xfrm>
            <a:off x="2513013" y="6202363"/>
            <a:ext cx="6630987" cy="439737"/>
          </a:xfrm>
          <a:prstGeom prst="rect">
            <a:avLst/>
          </a:prstGeom>
          <a:noFill/>
          <a:ln w="9525">
            <a:noFill/>
            <a:miter lim="800000"/>
            <a:headEnd/>
            <a:tailEnd/>
          </a:ln>
        </p:spPr>
      </p:pic>
      <p:sp>
        <p:nvSpPr>
          <p:cNvPr id="8" name="Rectangle à coins arrondis 7"/>
          <p:cNvSpPr/>
          <p:nvPr/>
        </p:nvSpPr>
        <p:spPr>
          <a:xfrm>
            <a:off x="6645275" y="1377950"/>
            <a:ext cx="962025" cy="354013"/>
          </a:xfrm>
          <a:prstGeom prst="wedgeRoundRectCallout">
            <a:avLst>
              <a:gd name="adj1" fmla="val -58808"/>
              <a:gd name="adj2" fmla="val 120395"/>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rgbClr val="C00000"/>
                </a:solidFill>
              </a:rPr>
              <a:t>Display</a:t>
            </a:r>
          </a:p>
        </p:txBody>
      </p:sp>
      <p:sp>
        <p:nvSpPr>
          <p:cNvPr id="9" name="Rectangle à coins arrondis 8"/>
          <p:cNvSpPr/>
          <p:nvPr/>
        </p:nvSpPr>
        <p:spPr>
          <a:xfrm>
            <a:off x="255588" y="4065588"/>
            <a:ext cx="4449762" cy="1092200"/>
          </a:xfrm>
          <a:prstGeom prst="wedgeRoundRectCallout">
            <a:avLst>
              <a:gd name="adj1" fmla="val 30977"/>
              <a:gd name="adj2" fmla="val 74387"/>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rgbClr val="C00000"/>
                </a:solidFill>
              </a:rPr>
              <a:t>Configuration alarm server database :</a:t>
            </a:r>
          </a:p>
          <a:p>
            <a:pPr>
              <a:buFontTx/>
              <a:buChar char="-"/>
              <a:defRPr/>
            </a:pPr>
            <a:r>
              <a:rPr lang="en-US" sz="1400" dirty="0">
                <a:solidFill>
                  <a:schemeClr val="accent4"/>
                </a:solidFill>
              </a:rPr>
              <a:t>PV to be monitored </a:t>
            </a:r>
          </a:p>
          <a:p>
            <a:pPr>
              <a:buFontTx/>
              <a:buChar char="-"/>
              <a:defRPr/>
            </a:pPr>
            <a:r>
              <a:rPr lang="en-US" sz="1400" dirty="0">
                <a:solidFill>
                  <a:schemeClr val="accent4"/>
                </a:solidFill>
              </a:rPr>
              <a:t>related display text data </a:t>
            </a:r>
            <a:br>
              <a:rPr lang="en-US" sz="1400" dirty="0">
                <a:solidFill>
                  <a:schemeClr val="accent4"/>
                </a:solidFill>
              </a:rPr>
            </a:br>
            <a:r>
              <a:rPr lang="en-US" sz="1400" dirty="0">
                <a:solidFill>
                  <a:schemeClr val="accent4"/>
                </a:solidFill>
              </a:rPr>
              <a:t>(static text, PV to get additional information …)</a:t>
            </a:r>
          </a:p>
        </p:txBody>
      </p:sp>
      <p:sp>
        <p:nvSpPr>
          <p:cNvPr id="10"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High </a:t>
            </a:r>
            <a:r>
              <a:rPr lang="fr-FR" b="1" i="1" dirty="0" err="1">
                <a:solidFill>
                  <a:schemeClr val="tx1">
                    <a:lumMod val="65000"/>
                    <a:lumOff val="35000"/>
                  </a:schemeClr>
                </a:solidFill>
              </a:rPr>
              <a:t>level</a:t>
            </a:r>
            <a:r>
              <a:rPr lang="fr-FR" b="1" i="1" dirty="0">
                <a:solidFill>
                  <a:schemeClr val="tx1">
                    <a:lumMod val="65000"/>
                    <a:lumOff val="35000"/>
                  </a:schemeClr>
                </a:solidFill>
              </a:rPr>
              <a:t> applications</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en-US" smtClean="0"/>
              <a:t>Xal style use for Spiral2</a:t>
            </a:r>
          </a:p>
        </p:txBody>
      </p:sp>
      <p:sp>
        <p:nvSpPr>
          <p:cNvPr id="21507" name="Espace réservé du contenu 2"/>
          <p:cNvSpPr>
            <a:spLocks noGrp="1"/>
          </p:cNvSpPr>
          <p:nvPr>
            <p:ph idx="1"/>
          </p:nvPr>
        </p:nvSpPr>
        <p:spPr>
          <a:xfrm>
            <a:off x="457200" y="1158875"/>
            <a:ext cx="8686800" cy="4967288"/>
          </a:xfrm>
        </p:spPr>
        <p:txBody>
          <a:bodyPr/>
          <a:lstStyle/>
          <a:p>
            <a:r>
              <a:rPr lang="en-US" smtClean="0"/>
              <a:t>Current status :</a:t>
            </a:r>
          </a:p>
          <a:p>
            <a:pPr lvl="1"/>
            <a:r>
              <a:rPr lang="en-US" smtClean="0"/>
              <a:t>Used as a tool box</a:t>
            </a:r>
          </a:p>
          <a:p>
            <a:pPr lvl="1"/>
            <a:r>
              <a:rPr lang="en-US" smtClean="0"/>
              <a:t>Spiral2 specificities integrated</a:t>
            </a:r>
          </a:p>
          <a:p>
            <a:pPr lvl="1"/>
            <a:r>
              <a:rPr lang="en-US" smtClean="0"/>
              <a:t>Still some questions : </a:t>
            </a:r>
          </a:p>
          <a:p>
            <a:pPr lvl="2"/>
            <a:r>
              <a:rPr lang="en-US" smtClean="0"/>
              <a:t>E-logging</a:t>
            </a:r>
          </a:p>
          <a:p>
            <a:pPr lvl="2"/>
            <a:r>
              <a:rPr lang="en-US" smtClean="0"/>
              <a:t>Xml and database synchronization</a:t>
            </a:r>
          </a:p>
          <a:p>
            <a:pPr lvl="2"/>
            <a:r>
              <a:rPr lang="en-US" smtClean="0"/>
              <a:t>Xal V logger / CSS archiving ?</a:t>
            </a:r>
          </a:p>
          <a:p>
            <a:r>
              <a:rPr lang="en-US" smtClean="0"/>
              <a:t>Plans</a:t>
            </a:r>
          </a:p>
          <a:p>
            <a:pPr lvl="1"/>
            <a:r>
              <a:rPr lang="en-US" smtClean="0"/>
              <a:t>First real tests this summer at Saclay : alarms, </a:t>
            </a:r>
            <a:br>
              <a:rPr lang="en-US" smtClean="0"/>
            </a:br>
            <a:r>
              <a:rPr lang="en-US" smtClean="0"/>
              <a:t>parameters management, beam profilers display, optimization</a:t>
            </a:r>
          </a:p>
          <a:p>
            <a:pPr lvl="1"/>
            <a:r>
              <a:rPr lang="en-US" smtClean="0"/>
              <a:t>Adapt or develop new Xal style applications : alignment, cavity tuning, matching …</a:t>
            </a:r>
          </a:p>
          <a:p>
            <a:r>
              <a:rPr lang="en-US" b="1" smtClean="0">
                <a:solidFill>
                  <a:srgbClr val="C00000"/>
                </a:solidFill>
              </a:rPr>
              <a:t>Warm thanks to the XAL community and the help we got</a:t>
            </a:r>
          </a:p>
        </p:txBody>
      </p:sp>
      <p:sp>
        <p:nvSpPr>
          <p:cNvPr id="4"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High </a:t>
            </a:r>
            <a:r>
              <a:rPr lang="fr-FR" b="1" i="1" dirty="0" err="1">
                <a:solidFill>
                  <a:schemeClr val="tx1">
                    <a:lumMod val="65000"/>
                    <a:lumOff val="35000"/>
                  </a:schemeClr>
                </a:solidFill>
              </a:rPr>
              <a:t>level</a:t>
            </a:r>
            <a:r>
              <a:rPr lang="fr-FR" b="1" i="1" dirty="0">
                <a:solidFill>
                  <a:schemeClr val="tx1">
                    <a:lumMod val="65000"/>
                    <a:lumOff val="35000"/>
                  </a:schemeClr>
                </a:solidFill>
              </a:rPr>
              <a:t> applications</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fr-FR" smtClean="0"/>
              <a:t>Machine configuration management</a:t>
            </a:r>
          </a:p>
        </p:txBody>
      </p:sp>
      <p:pic>
        <p:nvPicPr>
          <p:cNvPr id="1028" name="Picture 6" descr="lecture_d11_en_Cours"/>
          <p:cNvPicPr>
            <a:picLocks noGrp="1" noChangeAspect="1" noChangeArrowheads="1"/>
          </p:cNvPicPr>
          <p:nvPr>
            <p:ph sz="half" idx="2"/>
          </p:nvPr>
        </p:nvPicPr>
        <p:blipFill>
          <a:blip r:embed="rId4" cstate="print"/>
          <a:srcRect/>
          <a:stretch>
            <a:fillRect/>
          </a:stretch>
        </p:blipFill>
        <p:spPr>
          <a:xfrm>
            <a:off x="768350" y="574675"/>
            <a:ext cx="8083550" cy="5957888"/>
          </a:xfrm>
        </p:spPr>
      </p:pic>
      <p:sp>
        <p:nvSpPr>
          <p:cNvPr id="1029" name="Flèche gauche 5"/>
          <p:cNvSpPr>
            <a:spLocks noChangeArrowheads="1"/>
          </p:cNvSpPr>
          <p:nvPr/>
        </p:nvSpPr>
        <p:spPr bwMode="auto">
          <a:xfrm>
            <a:off x="1917700" y="1108075"/>
            <a:ext cx="1460500" cy="685800"/>
          </a:xfrm>
          <a:prstGeom prst="leftArrow">
            <a:avLst>
              <a:gd name="adj1" fmla="val 50000"/>
              <a:gd name="adj2" fmla="val 49997"/>
            </a:avLst>
          </a:prstGeom>
          <a:solidFill>
            <a:srgbClr val="FFFFCC"/>
          </a:solidFill>
          <a:ln w="22225" algn="ctr">
            <a:solidFill>
              <a:srgbClr val="800080"/>
            </a:solidFill>
            <a:round/>
            <a:headEnd/>
            <a:tailEnd/>
          </a:ln>
        </p:spPr>
        <p:txBody>
          <a:bodyPr/>
          <a:lstStyle/>
          <a:p>
            <a:r>
              <a:rPr lang="en-US" b="1"/>
              <a:t>Sequences</a:t>
            </a:r>
          </a:p>
        </p:txBody>
      </p:sp>
      <p:sp>
        <p:nvSpPr>
          <p:cNvPr id="1030" name="Flèche gauche 6"/>
          <p:cNvSpPr>
            <a:spLocks noChangeArrowheads="1"/>
          </p:cNvSpPr>
          <p:nvPr/>
        </p:nvSpPr>
        <p:spPr bwMode="auto">
          <a:xfrm flipH="1">
            <a:off x="190500" y="1890713"/>
            <a:ext cx="990600" cy="685800"/>
          </a:xfrm>
          <a:prstGeom prst="leftArrow">
            <a:avLst>
              <a:gd name="adj1" fmla="val 50000"/>
              <a:gd name="adj2" fmla="val 50001"/>
            </a:avLst>
          </a:prstGeom>
          <a:solidFill>
            <a:srgbClr val="FFFFCC"/>
          </a:solidFill>
          <a:ln w="22225" algn="ctr">
            <a:solidFill>
              <a:srgbClr val="800080"/>
            </a:solidFill>
            <a:round/>
            <a:headEnd/>
            <a:tailEnd/>
          </a:ln>
        </p:spPr>
        <p:txBody>
          <a:bodyPr/>
          <a:lstStyle/>
          <a:p>
            <a:r>
              <a:rPr lang="en-US" b="1"/>
              <a:t>Nodes</a:t>
            </a:r>
          </a:p>
        </p:txBody>
      </p:sp>
      <p:sp>
        <p:nvSpPr>
          <p:cNvPr id="1031" name="Flèche gauche 7"/>
          <p:cNvSpPr>
            <a:spLocks noChangeArrowheads="1"/>
          </p:cNvSpPr>
          <p:nvPr/>
        </p:nvSpPr>
        <p:spPr bwMode="auto">
          <a:xfrm>
            <a:off x="7708900" y="1473200"/>
            <a:ext cx="1206500" cy="685800"/>
          </a:xfrm>
          <a:prstGeom prst="leftArrow">
            <a:avLst>
              <a:gd name="adj1" fmla="val 50000"/>
              <a:gd name="adj2" fmla="val 50000"/>
            </a:avLst>
          </a:prstGeom>
          <a:solidFill>
            <a:srgbClr val="FFFFCC"/>
          </a:solidFill>
          <a:ln w="22225" algn="ctr">
            <a:solidFill>
              <a:srgbClr val="800080"/>
            </a:solidFill>
            <a:round/>
            <a:headEnd/>
            <a:tailEnd/>
          </a:ln>
        </p:spPr>
        <p:txBody>
          <a:bodyPr/>
          <a:lstStyle/>
          <a:p>
            <a:r>
              <a:rPr lang="en-US" b="1"/>
              <a:t>Handles</a:t>
            </a:r>
          </a:p>
        </p:txBody>
      </p:sp>
      <p:sp>
        <p:nvSpPr>
          <p:cNvPr id="8" name="Flèche vers le bas 7"/>
          <p:cNvSpPr/>
          <p:nvPr/>
        </p:nvSpPr>
        <p:spPr>
          <a:xfrm>
            <a:off x="5949950" y="2359025"/>
            <a:ext cx="292100" cy="452438"/>
          </a:xfrm>
          <a:prstGeom prst="downArrow">
            <a:avLst/>
          </a:prstGeom>
          <a:solidFill>
            <a:srgbClr val="FFCC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3" name="ZoneTexte 8"/>
          <p:cNvSpPr txBox="1">
            <a:spLocks noChangeArrowheads="1"/>
          </p:cNvSpPr>
          <p:nvPr/>
        </p:nvSpPr>
        <p:spPr bwMode="auto">
          <a:xfrm>
            <a:off x="5813425" y="2844800"/>
            <a:ext cx="587375" cy="338138"/>
          </a:xfrm>
          <a:prstGeom prst="rect">
            <a:avLst/>
          </a:prstGeom>
          <a:noFill/>
          <a:ln w="9525">
            <a:noFill/>
            <a:miter lim="800000"/>
            <a:headEnd/>
            <a:tailEnd/>
          </a:ln>
        </p:spPr>
        <p:txBody>
          <a:bodyPr>
            <a:spAutoFit/>
          </a:bodyPr>
          <a:lstStyle/>
          <a:p>
            <a:r>
              <a:rPr lang="en-US" b="1" i="1"/>
              <a:t>PVs</a:t>
            </a:r>
          </a:p>
        </p:txBody>
      </p:sp>
      <p:sp>
        <p:nvSpPr>
          <p:cNvPr id="10"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Machine configuration </a:t>
            </a:r>
            <a:r>
              <a:rPr lang="fr-FR" b="1" i="1" dirty="0" err="1">
                <a:solidFill>
                  <a:schemeClr val="tx1">
                    <a:lumMod val="65000"/>
                    <a:lumOff val="35000"/>
                  </a:schemeClr>
                </a:solidFill>
              </a:rPr>
              <a:t>database</a:t>
            </a:r>
            <a:endParaRPr lang="fr-FR" i="1" dirty="0">
              <a:solidFill>
                <a:schemeClr val="tx1">
                  <a:lumMod val="65000"/>
                  <a:lumOff val="35000"/>
                </a:schemeClr>
              </a:solidFill>
            </a:endParaRPr>
          </a:p>
        </p:txBody>
      </p:sp>
      <p:graphicFrame>
        <p:nvGraphicFramePr>
          <p:cNvPr id="1026" name="Object 3"/>
          <p:cNvGraphicFramePr>
            <a:graphicFrameLocks noChangeAspect="1"/>
          </p:cNvGraphicFramePr>
          <p:nvPr/>
        </p:nvGraphicFramePr>
        <p:xfrm>
          <a:off x="6589713" y="3141663"/>
          <a:ext cx="2395537" cy="3357562"/>
        </p:xfrm>
        <a:graphic>
          <a:graphicData uri="http://schemas.openxmlformats.org/presentationml/2006/ole">
            <p:oleObj spid="_x0000_s1026" name="Acrobat Document" r:id="rId5" imgW="5324475" imgH="7458075" progId="AcroExch.Document.7">
              <p:embed/>
            </p:oleObj>
          </a:graphicData>
        </a:graphic>
      </p:graphicFrame>
      <p:sp>
        <p:nvSpPr>
          <p:cNvPr id="13" name="AutoShape 5"/>
          <p:cNvSpPr>
            <a:spLocks noChangeArrowheads="1"/>
          </p:cNvSpPr>
          <p:nvPr/>
        </p:nvSpPr>
        <p:spPr bwMode="auto">
          <a:xfrm>
            <a:off x="5041900" y="5664200"/>
            <a:ext cx="2249488" cy="809625"/>
          </a:xfrm>
          <a:prstGeom prst="wedgeRoundRectCallout">
            <a:avLst>
              <a:gd name="adj1" fmla="val -26210"/>
              <a:gd name="adj2" fmla="val -47708"/>
              <a:gd name="adj3" fmla="val 16667"/>
            </a:avLst>
          </a:prstGeom>
          <a:solidFill>
            <a:schemeClr val="bg1">
              <a:lumMod val="85000"/>
            </a:schemeClr>
          </a:solidFill>
          <a:ln w="19050">
            <a:solidFill>
              <a:srgbClr val="FF0000"/>
            </a:solidFill>
            <a:miter lim="800000"/>
            <a:headEnd/>
            <a:tailEnd/>
          </a:ln>
        </p:spPr>
        <p:txBody>
          <a:bodyPr/>
          <a:lstStyle/>
          <a:p>
            <a:pPr algn="ctr">
              <a:defRPr/>
            </a:pPr>
            <a:r>
              <a:rPr lang="fr-FR" sz="1400" i="1" dirty="0" err="1"/>
              <a:t>Fits</a:t>
            </a:r>
            <a:r>
              <a:rPr lang="fr-FR" sz="1400" i="1" dirty="0"/>
              <a:t> </a:t>
            </a:r>
            <a:r>
              <a:rPr lang="fr-FR" sz="1400" i="1" dirty="0" err="1"/>
              <a:t>both</a:t>
            </a:r>
            <a:r>
              <a:rPr lang="fr-FR" sz="1400" i="1" dirty="0"/>
              <a:t> the </a:t>
            </a:r>
            <a:r>
              <a:rPr lang="fr-FR" sz="1400" i="1" dirty="0" err="1"/>
              <a:t>existing</a:t>
            </a:r>
            <a:r>
              <a:rPr lang="fr-FR" sz="1400" i="1" dirty="0"/>
              <a:t> Spiral2 </a:t>
            </a:r>
            <a:r>
              <a:rPr lang="fr-FR" sz="1400" i="1" dirty="0" err="1"/>
              <a:t>constraints</a:t>
            </a:r>
            <a:r>
              <a:rPr lang="fr-FR" sz="1400" i="1" dirty="0"/>
              <a:t> and the </a:t>
            </a:r>
            <a:r>
              <a:rPr lang="fr-FR" sz="1400" i="1" dirty="0" err="1"/>
              <a:t>Xal</a:t>
            </a:r>
            <a:r>
              <a:rPr lang="fr-FR" sz="1400" i="1" dirty="0"/>
              <a:t> concepts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Outline</a:t>
            </a:r>
          </a:p>
        </p:txBody>
      </p:sp>
      <p:sp>
        <p:nvSpPr>
          <p:cNvPr id="5123" name="Rectangle 3"/>
          <p:cNvSpPr>
            <a:spLocks noGrp="1" noChangeArrowheads="1"/>
          </p:cNvSpPr>
          <p:nvPr>
            <p:ph type="body" idx="1"/>
          </p:nvPr>
        </p:nvSpPr>
        <p:spPr>
          <a:xfrm>
            <a:off x="477838" y="1050925"/>
            <a:ext cx="8499475" cy="5807075"/>
          </a:xfrm>
        </p:spPr>
        <p:txBody>
          <a:bodyPr/>
          <a:lstStyle/>
          <a:p>
            <a:pPr eaLnBrk="1" hangingPunct="1">
              <a:lnSpc>
                <a:spcPct val="90000"/>
              </a:lnSpc>
            </a:pPr>
            <a:r>
              <a:rPr lang="fr-FR" smtClean="0"/>
              <a:t>The Spiral2 project overview and status</a:t>
            </a:r>
          </a:p>
          <a:p>
            <a:pPr lvl="1" eaLnBrk="1" hangingPunct="1">
              <a:lnSpc>
                <a:spcPct val="90000"/>
              </a:lnSpc>
            </a:pPr>
            <a:r>
              <a:rPr lang="fr-FR" sz="1800" smtClean="0"/>
              <a:t>Global overview</a:t>
            </a:r>
          </a:p>
          <a:p>
            <a:pPr lvl="1" eaLnBrk="1" hangingPunct="1">
              <a:lnSpc>
                <a:spcPct val="90000"/>
              </a:lnSpc>
            </a:pPr>
            <a:r>
              <a:rPr lang="fr-FR" sz="1800" smtClean="0"/>
              <a:t>Planning</a:t>
            </a:r>
          </a:p>
          <a:p>
            <a:pPr lvl="1" eaLnBrk="1" hangingPunct="1">
              <a:lnSpc>
                <a:spcPct val="90000"/>
              </a:lnSpc>
            </a:pPr>
            <a:r>
              <a:rPr lang="fr-FR" sz="1800" smtClean="0"/>
              <a:t>First beam tests  </a:t>
            </a:r>
            <a:endParaRPr lang="en-US" sz="1800" smtClean="0"/>
          </a:p>
          <a:p>
            <a:pPr eaLnBrk="1" hangingPunct="1">
              <a:lnSpc>
                <a:spcPct val="90000"/>
              </a:lnSpc>
            </a:pPr>
            <a:r>
              <a:rPr lang="en-US" smtClean="0"/>
              <a:t>Control system introduction</a:t>
            </a:r>
          </a:p>
          <a:p>
            <a:pPr lvl="1" eaLnBrk="1" hangingPunct="1">
              <a:lnSpc>
                <a:spcPct val="90000"/>
              </a:lnSpc>
            </a:pPr>
            <a:r>
              <a:rPr lang="en-US" sz="1800" smtClean="0"/>
              <a:t>Main options</a:t>
            </a:r>
          </a:p>
          <a:p>
            <a:pPr lvl="1" eaLnBrk="1" hangingPunct="1">
              <a:lnSpc>
                <a:spcPct val="90000"/>
              </a:lnSpc>
            </a:pPr>
            <a:r>
              <a:rPr lang="en-US" sz="1800" smtClean="0"/>
              <a:t>Use of some specific tools</a:t>
            </a:r>
          </a:p>
          <a:p>
            <a:pPr eaLnBrk="1" hangingPunct="1">
              <a:lnSpc>
                <a:spcPct val="90000"/>
              </a:lnSpc>
            </a:pPr>
            <a:r>
              <a:rPr lang="en-US" smtClean="0"/>
              <a:t>Equipment integration</a:t>
            </a:r>
          </a:p>
          <a:p>
            <a:pPr lvl="1" eaLnBrk="1" hangingPunct="1">
              <a:lnSpc>
                <a:spcPct val="90000"/>
              </a:lnSpc>
            </a:pPr>
            <a:r>
              <a:rPr lang="en-US" sz="1800" smtClean="0"/>
              <a:t>Power supplies</a:t>
            </a:r>
          </a:p>
          <a:p>
            <a:pPr lvl="1" eaLnBrk="1" hangingPunct="1">
              <a:lnSpc>
                <a:spcPct val="90000"/>
              </a:lnSpc>
            </a:pPr>
            <a:r>
              <a:rPr lang="en-US" sz="1800" smtClean="0"/>
              <a:t>Beam diagnostics</a:t>
            </a:r>
          </a:p>
          <a:p>
            <a:pPr lvl="1" eaLnBrk="1" hangingPunct="1">
              <a:lnSpc>
                <a:spcPct val="90000"/>
              </a:lnSpc>
            </a:pPr>
            <a:r>
              <a:rPr lang="en-US" sz="1800" smtClean="0"/>
              <a:t>LLRF</a:t>
            </a:r>
          </a:p>
          <a:p>
            <a:pPr eaLnBrk="1" hangingPunct="1">
              <a:lnSpc>
                <a:spcPct val="90000"/>
              </a:lnSpc>
            </a:pPr>
            <a:r>
              <a:rPr lang="en-US" smtClean="0"/>
              <a:t>High level applications </a:t>
            </a:r>
          </a:p>
          <a:p>
            <a:pPr lvl="1" eaLnBrk="1" hangingPunct="1">
              <a:lnSpc>
                <a:spcPct val="90000"/>
              </a:lnSpc>
            </a:pPr>
            <a:r>
              <a:rPr lang="en-US" smtClean="0"/>
              <a:t>Use of a XAL based framework</a:t>
            </a:r>
          </a:p>
          <a:p>
            <a:pPr lvl="1" eaLnBrk="1" hangingPunct="1">
              <a:lnSpc>
                <a:spcPct val="90000"/>
              </a:lnSpc>
            </a:pPr>
            <a:r>
              <a:rPr lang="en-US" smtClean="0"/>
              <a:t>Machine description and configuration database</a:t>
            </a:r>
          </a:p>
          <a:p>
            <a:pPr lvl="1" eaLnBrk="1" hangingPunct="1">
              <a:lnSpc>
                <a:spcPct val="90000"/>
              </a:lnSpc>
            </a:pPr>
            <a:r>
              <a:rPr lang="en-US" smtClean="0"/>
              <a:t>IOC interface  </a:t>
            </a:r>
          </a:p>
          <a:p>
            <a:pPr eaLnBrk="1" hangingPunct="1">
              <a:lnSpc>
                <a:spcPct val="90000"/>
              </a:lnSpc>
            </a:pPr>
            <a:r>
              <a:rPr lang="en-US" smtClean="0"/>
              <a:t>Equipment database management</a:t>
            </a:r>
          </a:p>
          <a:p>
            <a:pPr lvl="1" eaLnBrk="1" hangingPunct="1">
              <a:lnSpc>
                <a:spcPct val="90000"/>
              </a:lnSpc>
            </a:pPr>
            <a:endParaRPr lang="en-US" sz="1800" smtClean="0"/>
          </a:p>
          <a:p>
            <a:pPr lvl="1" eaLnBrk="1" hangingPunct="1">
              <a:lnSpc>
                <a:spcPct val="90000"/>
              </a:lnSpc>
            </a:pPr>
            <a:endParaRPr lang="en-US" sz="1800" smtClean="0"/>
          </a:p>
        </p:txBody>
      </p:sp>
      <p:sp>
        <p:nvSpPr>
          <p:cNvPr id="4" name="Text Box 48"/>
          <p:cNvSpPr txBox="1">
            <a:spLocks noChangeArrowheads="1"/>
          </p:cNvSpPr>
          <p:nvPr/>
        </p:nvSpPr>
        <p:spPr bwMode="auto">
          <a:xfrm>
            <a:off x="547370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Introduction</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5"/>
          <p:cNvSpPr>
            <a:spLocks noGrp="1"/>
          </p:cNvSpPr>
          <p:nvPr>
            <p:ph type="title"/>
          </p:nvPr>
        </p:nvSpPr>
        <p:spPr/>
        <p:txBody>
          <a:bodyPr/>
          <a:lstStyle/>
          <a:p>
            <a:r>
              <a:rPr lang="en-US" smtClean="0"/>
              <a:t>IOC interface (1/3)</a:t>
            </a:r>
          </a:p>
        </p:txBody>
      </p:sp>
      <p:sp>
        <p:nvSpPr>
          <p:cNvPr id="22531" name="Espace réservé du contenu 6"/>
          <p:cNvSpPr>
            <a:spLocks noGrp="1"/>
          </p:cNvSpPr>
          <p:nvPr>
            <p:ph idx="1"/>
          </p:nvPr>
        </p:nvSpPr>
        <p:spPr/>
        <p:txBody>
          <a:bodyPr/>
          <a:lstStyle/>
          <a:p>
            <a:r>
              <a:rPr lang="en-US" b="1" smtClean="0">
                <a:solidFill>
                  <a:srgbClr val="C00000"/>
                </a:solidFill>
              </a:rPr>
              <a:t>Objective :</a:t>
            </a:r>
            <a:r>
              <a:rPr lang="en-US" smtClean="0"/>
              <a:t> High level applications would have to interface equipment always in the same way, independently from the IOC implementation and hardware</a:t>
            </a:r>
          </a:p>
          <a:p>
            <a:r>
              <a:rPr lang="en-US" smtClean="0"/>
              <a:t>Codification project rules</a:t>
            </a:r>
            <a:br>
              <a:rPr lang="en-US" smtClean="0"/>
            </a:br>
            <a:r>
              <a:rPr lang="en-US" smtClean="0"/>
              <a:t>        DDDDD-RRRRRRR[-CCCCCC]:SsssssSsssss</a:t>
            </a:r>
            <a:br>
              <a:rPr lang="en-US" smtClean="0"/>
            </a:br>
            <a:r>
              <a:rPr lang="en-US" smtClean="0"/>
              <a:t>                       </a:t>
            </a:r>
            <a:r>
              <a:rPr lang="en-US" i="1" smtClean="0">
                <a:solidFill>
                  <a:srgbClr val="002060"/>
                </a:solidFill>
              </a:rPr>
              <a:t>EQPT                          Signal</a:t>
            </a:r>
          </a:p>
          <a:p>
            <a:r>
              <a:rPr lang="en-US" smtClean="0"/>
              <a:t>Need to standardize the interface between the high level applications and the PVs </a:t>
            </a:r>
            <a:r>
              <a:rPr lang="en-US" smtClean="0">
                <a:sym typeface="Wingdings" pitchFamily="2" charset="2"/>
              </a:rPr>
              <a:t> </a:t>
            </a:r>
          </a:p>
          <a:p>
            <a:pPr lvl="1"/>
            <a:r>
              <a:rPr lang="en-US" smtClean="0">
                <a:sym typeface="Wingdings" pitchFamily="2" charset="2"/>
              </a:rPr>
              <a:t>IOC specific database design</a:t>
            </a:r>
          </a:p>
          <a:p>
            <a:pPr lvl="1"/>
            <a:r>
              <a:rPr lang="en-US" smtClean="0">
                <a:sym typeface="Wingdings" pitchFamily="2" charset="2"/>
              </a:rPr>
              <a:t>Enhanced codification rules</a:t>
            </a:r>
            <a:endParaRPr lang="en-US" smtClean="0"/>
          </a:p>
          <a:p>
            <a:pPr lvl="2"/>
            <a:r>
              <a:rPr lang="en-US" smtClean="0"/>
              <a:t>Settings 	</a:t>
            </a:r>
            <a:r>
              <a:rPr lang="en-US" smtClean="0">
                <a:solidFill>
                  <a:srgbClr val="C00000"/>
                </a:solidFill>
                <a:sym typeface="Wingdings" pitchFamily="2" charset="2"/>
              </a:rPr>
              <a:t></a:t>
            </a:r>
            <a:r>
              <a:rPr lang="en-US" smtClean="0">
                <a:sym typeface="Wingdings" pitchFamily="2" charset="2"/>
              </a:rPr>
              <a:t> </a:t>
            </a:r>
            <a:r>
              <a:rPr lang="fr-FR" smtClean="0">
                <a:solidFill>
                  <a:srgbClr val="002060"/>
                </a:solidFill>
              </a:rPr>
              <a:t>$(EQPT):ABCDCons </a:t>
            </a:r>
            <a:endParaRPr lang="en-US" smtClean="0"/>
          </a:p>
          <a:p>
            <a:pPr lvl="2"/>
            <a:r>
              <a:rPr lang="en-US" smtClean="0"/>
              <a:t>Readbacks</a:t>
            </a:r>
            <a:r>
              <a:rPr lang="en-US" smtClean="0">
                <a:solidFill>
                  <a:srgbClr val="C00000"/>
                </a:solidFill>
                <a:sym typeface="Wingdings" pitchFamily="2" charset="2"/>
              </a:rPr>
              <a:t> 	</a:t>
            </a:r>
            <a:r>
              <a:rPr lang="en-US" smtClean="0">
                <a:sym typeface="Wingdings" pitchFamily="2" charset="2"/>
              </a:rPr>
              <a:t> </a:t>
            </a:r>
            <a:r>
              <a:rPr lang="fr-FR" smtClean="0">
                <a:solidFill>
                  <a:srgbClr val="002060"/>
                </a:solidFill>
              </a:rPr>
              <a:t>$(EQPT):ABCDAct  </a:t>
            </a:r>
            <a:endParaRPr lang="en-US" smtClean="0"/>
          </a:p>
          <a:p>
            <a:pPr lvl="2"/>
            <a:r>
              <a:rPr lang="en-US" smtClean="0"/>
              <a:t>Measurements</a:t>
            </a:r>
            <a:r>
              <a:rPr lang="en-US" smtClean="0">
                <a:solidFill>
                  <a:srgbClr val="C00000"/>
                </a:solidFill>
                <a:sym typeface="Wingdings" pitchFamily="2" charset="2"/>
              </a:rPr>
              <a:t> </a:t>
            </a:r>
            <a:r>
              <a:rPr lang="en-US" smtClean="0">
                <a:sym typeface="Wingdings" pitchFamily="2" charset="2"/>
              </a:rPr>
              <a:t> </a:t>
            </a:r>
            <a:r>
              <a:rPr lang="fr-FR" smtClean="0">
                <a:solidFill>
                  <a:srgbClr val="002060"/>
                </a:solidFill>
              </a:rPr>
              <a:t>$(EQPT):ABCDMes </a:t>
            </a:r>
            <a:endParaRPr lang="en-US" smtClean="0"/>
          </a:p>
          <a:p>
            <a:endParaRPr lang="en-US" smtClean="0"/>
          </a:p>
        </p:txBody>
      </p:sp>
      <p:sp>
        <p:nvSpPr>
          <p:cNvPr id="4"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IOC  communication</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5"/>
          <p:cNvSpPr>
            <a:spLocks noGrp="1"/>
          </p:cNvSpPr>
          <p:nvPr>
            <p:ph type="title"/>
          </p:nvPr>
        </p:nvSpPr>
        <p:spPr/>
        <p:txBody>
          <a:bodyPr/>
          <a:lstStyle/>
          <a:p>
            <a:r>
              <a:rPr lang="en-US" smtClean="0"/>
              <a:t>IOC interface (2/3)</a:t>
            </a:r>
          </a:p>
        </p:txBody>
      </p:sp>
      <p:sp>
        <p:nvSpPr>
          <p:cNvPr id="7" name="Espace réservé du contenu 6"/>
          <p:cNvSpPr>
            <a:spLocks noGrp="1"/>
          </p:cNvSpPr>
          <p:nvPr>
            <p:ph idx="1"/>
          </p:nvPr>
        </p:nvSpPr>
        <p:spPr>
          <a:xfrm>
            <a:off x="444500" y="1036638"/>
            <a:ext cx="8699500" cy="5267325"/>
          </a:xfrm>
        </p:spPr>
        <p:txBody>
          <a:bodyPr/>
          <a:lstStyle/>
          <a:p>
            <a:pPr>
              <a:defRPr/>
            </a:pPr>
            <a:r>
              <a:rPr lang="fr-FR" dirty="0" err="1" smtClean="0"/>
              <a:t>genSub</a:t>
            </a:r>
            <a:r>
              <a:rPr lang="fr-FR" dirty="0" smtClean="0"/>
              <a:t> record </a:t>
            </a:r>
            <a:r>
              <a:rPr lang="fr-FR" dirty="0" err="1" smtClean="0"/>
              <a:t>added</a:t>
            </a:r>
            <a:r>
              <a:rPr lang="fr-FR" dirty="0" smtClean="0"/>
              <a:t> to </a:t>
            </a:r>
            <a:r>
              <a:rPr lang="fr-FR" dirty="0" err="1" smtClean="0"/>
              <a:t>provide</a:t>
            </a:r>
            <a:endParaRPr lang="fr-FR" dirty="0" smtClean="0"/>
          </a:p>
          <a:p>
            <a:pPr lvl="1">
              <a:defRPr/>
            </a:pPr>
            <a:r>
              <a:rPr lang="fr-FR" dirty="0" err="1" smtClean="0"/>
              <a:t>Status</a:t>
            </a:r>
            <a:endParaRPr lang="fr-FR" dirty="0" smtClean="0"/>
          </a:p>
          <a:p>
            <a:pPr lvl="2">
              <a:defRPr/>
            </a:pPr>
            <a:r>
              <a:rPr lang="fr-FR" dirty="0" err="1" smtClean="0"/>
              <a:t>Current</a:t>
            </a:r>
            <a:r>
              <a:rPr lang="fr-FR" dirty="0" smtClean="0"/>
              <a:t> </a:t>
            </a:r>
            <a:r>
              <a:rPr lang="fr-FR" dirty="0" err="1" smtClean="0"/>
              <a:t>status</a:t>
            </a:r>
            <a:r>
              <a:rPr lang="fr-FR" dirty="0" smtClean="0"/>
              <a:t> </a:t>
            </a:r>
            <a:r>
              <a:rPr lang="fr-FR" dirty="0" err="1" smtClean="0"/>
              <a:t>word</a:t>
            </a:r>
            <a:r>
              <a:rPr lang="fr-FR" dirty="0" smtClean="0"/>
              <a:t>   	</a:t>
            </a:r>
            <a:r>
              <a:rPr lang="en-US" dirty="0" smtClean="0">
                <a:solidFill>
                  <a:srgbClr val="C00000"/>
                </a:solidFill>
                <a:sym typeface="Wingdings"/>
              </a:rPr>
              <a:t></a:t>
            </a:r>
            <a:r>
              <a:rPr lang="en-US" dirty="0" smtClean="0">
                <a:sym typeface="Wingdings"/>
              </a:rPr>
              <a:t> </a:t>
            </a:r>
            <a:r>
              <a:rPr lang="fr-FR" dirty="0" smtClean="0">
                <a:solidFill>
                  <a:srgbClr val="002060"/>
                </a:solidFill>
              </a:rPr>
              <a:t>$(EQPT):</a:t>
            </a:r>
            <a:r>
              <a:rPr lang="fr-FR" dirty="0" err="1" smtClean="0">
                <a:solidFill>
                  <a:srgbClr val="002060"/>
                </a:solidFill>
              </a:rPr>
              <a:t>InterfaceRecord.VALa</a:t>
            </a:r>
            <a:endParaRPr lang="fr-FR" dirty="0" smtClean="0">
              <a:solidFill>
                <a:srgbClr val="002060"/>
              </a:solidFill>
            </a:endParaRPr>
          </a:p>
          <a:p>
            <a:pPr lvl="2">
              <a:defRPr/>
            </a:pPr>
            <a:r>
              <a:rPr lang="fr-FR" dirty="0" err="1" smtClean="0">
                <a:solidFill>
                  <a:schemeClr val="accent4"/>
                </a:solidFill>
              </a:rPr>
              <a:t>Meaning</a:t>
            </a:r>
            <a:r>
              <a:rPr lang="fr-FR" dirty="0" smtClean="0">
                <a:solidFill>
                  <a:schemeClr val="accent4"/>
                </a:solidFill>
              </a:rPr>
              <a:t> of </a:t>
            </a:r>
            <a:r>
              <a:rPr lang="fr-FR" dirty="0" err="1" smtClean="0">
                <a:solidFill>
                  <a:schemeClr val="accent4"/>
                </a:solidFill>
              </a:rPr>
              <a:t>status</a:t>
            </a:r>
            <a:r>
              <a:rPr lang="fr-FR" dirty="0" smtClean="0">
                <a:solidFill>
                  <a:schemeClr val="accent4"/>
                </a:solidFill>
              </a:rPr>
              <a:t> bits set to ‘1’ (string </a:t>
            </a:r>
            <a:r>
              <a:rPr lang="fr-FR" dirty="0" err="1" smtClean="0">
                <a:solidFill>
                  <a:schemeClr val="accent4"/>
                </a:solidFill>
              </a:rPr>
              <a:t>array</a:t>
            </a:r>
            <a:r>
              <a:rPr lang="fr-FR" dirty="0" smtClean="0">
                <a:solidFill>
                  <a:schemeClr val="accent4"/>
                </a:solidFill>
              </a:rPr>
              <a:t>)</a:t>
            </a:r>
          </a:p>
          <a:p>
            <a:pPr lvl="2">
              <a:buFont typeface="Wingdings" pitchFamily="2" charset="2"/>
              <a:buNone/>
              <a:defRPr/>
            </a:pPr>
            <a:r>
              <a:rPr lang="fr-FR" dirty="0" smtClean="0">
                <a:solidFill>
                  <a:schemeClr val="accent4"/>
                </a:solidFill>
                <a:sym typeface="Wingdings"/>
              </a:rPr>
              <a:t>				</a:t>
            </a:r>
            <a:r>
              <a:rPr lang="en-US" dirty="0" smtClean="0">
                <a:solidFill>
                  <a:srgbClr val="C00000"/>
                </a:solidFill>
                <a:sym typeface="Wingdings"/>
              </a:rPr>
              <a:t></a:t>
            </a:r>
            <a:r>
              <a:rPr lang="en-US" dirty="0" smtClean="0">
                <a:sym typeface="Wingdings"/>
              </a:rPr>
              <a:t> </a:t>
            </a:r>
            <a:r>
              <a:rPr lang="fr-FR" dirty="0" smtClean="0">
                <a:solidFill>
                  <a:srgbClr val="002060"/>
                </a:solidFill>
              </a:rPr>
              <a:t>$(EQPT):</a:t>
            </a:r>
            <a:r>
              <a:rPr lang="fr-FR" dirty="0" err="1" smtClean="0">
                <a:solidFill>
                  <a:srgbClr val="002060"/>
                </a:solidFill>
              </a:rPr>
              <a:t>InterfaceRecord.VALb</a:t>
            </a:r>
            <a:endParaRPr lang="fr-FR" dirty="0" smtClean="0">
              <a:solidFill>
                <a:srgbClr val="002060"/>
              </a:solidFill>
            </a:endParaRPr>
          </a:p>
          <a:p>
            <a:pPr lvl="2">
              <a:defRPr/>
            </a:pPr>
            <a:r>
              <a:rPr lang="fr-FR" dirty="0" err="1" smtClean="0">
                <a:solidFill>
                  <a:schemeClr val="accent4"/>
                </a:solidFill>
              </a:rPr>
              <a:t>Meaning</a:t>
            </a:r>
            <a:r>
              <a:rPr lang="fr-FR" dirty="0" smtClean="0">
                <a:solidFill>
                  <a:schemeClr val="accent4"/>
                </a:solidFill>
              </a:rPr>
              <a:t> of </a:t>
            </a:r>
            <a:r>
              <a:rPr lang="fr-FR" dirty="0" err="1" smtClean="0">
                <a:solidFill>
                  <a:schemeClr val="accent4"/>
                </a:solidFill>
              </a:rPr>
              <a:t>status</a:t>
            </a:r>
            <a:r>
              <a:rPr lang="fr-FR" dirty="0" smtClean="0">
                <a:solidFill>
                  <a:schemeClr val="accent4"/>
                </a:solidFill>
              </a:rPr>
              <a:t> bits set to ‘0’ (string </a:t>
            </a:r>
            <a:r>
              <a:rPr lang="fr-FR" dirty="0" err="1" smtClean="0">
                <a:solidFill>
                  <a:schemeClr val="accent4"/>
                </a:solidFill>
              </a:rPr>
              <a:t>array</a:t>
            </a:r>
            <a:r>
              <a:rPr lang="fr-FR" dirty="0" smtClean="0">
                <a:solidFill>
                  <a:schemeClr val="accent4"/>
                </a:solidFill>
              </a:rPr>
              <a:t>)</a:t>
            </a:r>
          </a:p>
          <a:p>
            <a:pPr lvl="2">
              <a:buFont typeface="Wingdings" pitchFamily="2" charset="2"/>
              <a:buNone/>
              <a:defRPr/>
            </a:pPr>
            <a:r>
              <a:rPr lang="fr-FR" dirty="0" smtClean="0">
                <a:solidFill>
                  <a:schemeClr val="accent4"/>
                </a:solidFill>
                <a:sym typeface="Wingdings"/>
              </a:rPr>
              <a:t>				</a:t>
            </a:r>
            <a:r>
              <a:rPr lang="en-US" dirty="0" smtClean="0">
                <a:solidFill>
                  <a:srgbClr val="C00000"/>
                </a:solidFill>
                <a:sym typeface="Wingdings"/>
              </a:rPr>
              <a:t></a:t>
            </a:r>
            <a:r>
              <a:rPr lang="en-US" dirty="0" smtClean="0">
                <a:sym typeface="Wingdings"/>
              </a:rPr>
              <a:t> </a:t>
            </a:r>
            <a:r>
              <a:rPr lang="fr-FR" dirty="0" smtClean="0">
                <a:solidFill>
                  <a:srgbClr val="002060"/>
                </a:solidFill>
              </a:rPr>
              <a:t>$(EQPT):</a:t>
            </a:r>
            <a:r>
              <a:rPr lang="fr-FR" dirty="0" err="1" smtClean="0">
                <a:solidFill>
                  <a:srgbClr val="002060"/>
                </a:solidFill>
              </a:rPr>
              <a:t>InterfaceRecord.VALc</a:t>
            </a:r>
            <a:endParaRPr lang="fr-FR" dirty="0" smtClean="0">
              <a:solidFill>
                <a:srgbClr val="002060"/>
              </a:solidFill>
            </a:endParaRPr>
          </a:p>
          <a:p>
            <a:pPr lvl="1">
              <a:defRPr/>
            </a:pPr>
            <a:r>
              <a:rPr lang="fr-FR" dirty="0" smtClean="0">
                <a:solidFill>
                  <a:schemeClr val="accent4"/>
                </a:solidFill>
              </a:rPr>
              <a:t>Defaults</a:t>
            </a:r>
          </a:p>
          <a:p>
            <a:pPr lvl="2">
              <a:defRPr/>
            </a:pPr>
            <a:r>
              <a:rPr lang="fr-FR" dirty="0" smtClean="0">
                <a:solidFill>
                  <a:schemeClr val="accent4"/>
                </a:solidFill>
              </a:rPr>
              <a:t>List of </a:t>
            </a:r>
            <a:r>
              <a:rPr lang="fr-FR" dirty="0" err="1" smtClean="0">
                <a:solidFill>
                  <a:schemeClr val="accent4"/>
                </a:solidFill>
              </a:rPr>
              <a:t>current</a:t>
            </a:r>
            <a:r>
              <a:rPr lang="fr-FR" dirty="0" smtClean="0">
                <a:solidFill>
                  <a:schemeClr val="accent4"/>
                </a:solidFill>
              </a:rPr>
              <a:t> defaults (string </a:t>
            </a:r>
            <a:r>
              <a:rPr lang="fr-FR" dirty="0" err="1" smtClean="0">
                <a:solidFill>
                  <a:schemeClr val="accent4"/>
                </a:solidFill>
              </a:rPr>
              <a:t>array</a:t>
            </a:r>
            <a:r>
              <a:rPr lang="fr-FR" dirty="0" smtClean="0">
                <a:solidFill>
                  <a:schemeClr val="accent4"/>
                </a:solidFill>
              </a:rPr>
              <a:t>)</a:t>
            </a:r>
          </a:p>
          <a:p>
            <a:pPr lvl="2">
              <a:buFont typeface="Wingdings" pitchFamily="2" charset="2"/>
              <a:buNone/>
              <a:defRPr/>
            </a:pPr>
            <a:r>
              <a:rPr lang="fr-FR" dirty="0" smtClean="0">
                <a:solidFill>
                  <a:schemeClr val="accent4"/>
                </a:solidFill>
                <a:sym typeface="Wingdings"/>
              </a:rPr>
              <a:t>				</a:t>
            </a:r>
            <a:r>
              <a:rPr lang="en-US" dirty="0" smtClean="0">
                <a:solidFill>
                  <a:srgbClr val="C00000"/>
                </a:solidFill>
                <a:sym typeface="Wingdings"/>
              </a:rPr>
              <a:t></a:t>
            </a:r>
            <a:r>
              <a:rPr lang="en-US" dirty="0" smtClean="0">
                <a:sym typeface="Wingdings"/>
              </a:rPr>
              <a:t> </a:t>
            </a:r>
            <a:r>
              <a:rPr lang="fr-FR" dirty="0" smtClean="0">
                <a:solidFill>
                  <a:srgbClr val="002060"/>
                </a:solidFill>
              </a:rPr>
              <a:t>$(EQPT):</a:t>
            </a:r>
            <a:r>
              <a:rPr lang="fr-FR" dirty="0" err="1" smtClean="0">
                <a:solidFill>
                  <a:srgbClr val="002060"/>
                </a:solidFill>
              </a:rPr>
              <a:t>InterfaceRecord.VALd</a:t>
            </a:r>
            <a:endParaRPr lang="fr-FR" dirty="0" smtClean="0">
              <a:solidFill>
                <a:srgbClr val="002060"/>
              </a:solidFill>
            </a:endParaRPr>
          </a:p>
          <a:p>
            <a:pPr lvl="2">
              <a:defRPr/>
            </a:pPr>
            <a:r>
              <a:rPr lang="fr-FR" dirty="0" smtClean="0">
                <a:solidFill>
                  <a:schemeClr val="accent4"/>
                </a:solidFill>
              </a:rPr>
              <a:t>List of all possible defaults (string </a:t>
            </a:r>
            <a:r>
              <a:rPr lang="fr-FR" dirty="0" err="1" smtClean="0">
                <a:solidFill>
                  <a:schemeClr val="accent4"/>
                </a:solidFill>
              </a:rPr>
              <a:t>array</a:t>
            </a:r>
            <a:r>
              <a:rPr lang="fr-FR" dirty="0" smtClean="0">
                <a:solidFill>
                  <a:schemeClr val="accent4"/>
                </a:solidFill>
              </a:rPr>
              <a:t>)</a:t>
            </a:r>
          </a:p>
          <a:p>
            <a:pPr lvl="2">
              <a:buFont typeface="Wingdings" pitchFamily="2" charset="2"/>
              <a:buNone/>
              <a:defRPr/>
            </a:pPr>
            <a:r>
              <a:rPr lang="fr-FR" dirty="0" smtClean="0">
                <a:solidFill>
                  <a:schemeClr val="accent4"/>
                </a:solidFill>
                <a:sym typeface="Wingdings"/>
              </a:rPr>
              <a:t>				</a:t>
            </a:r>
            <a:r>
              <a:rPr lang="en-US" dirty="0" smtClean="0">
                <a:solidFill>
                  <a:srgbClr val="C00000"/>
                </a:solidFill>
                <a:sym typeface="Wingdings"/>
              </a:rPr>
              <a:t></a:t>
            </a:r>
            <a:r>
              <a:rPr lang="en-US" dirty="0" smtClean="0">
                <a:sym typeface="Wingdings"/>
              </a:rPr>
              <a:t> </a:t>
            </a:r>
            <a:r>
              <a:rPr lang="fr-FR" dirty="0" smtClean="0">
                <a:solidFill>
                  <a:srgbClr val="002060"/>
                </a:solidFill>
              </a:rPr>
              <a:t>$(EQPT):</a:t>
            </a:r>
            <a:r>
              <a:rPr lang="fr-FR" dirty="0" err="1" smtClean="0">
                <a:solidFill>
                  <a:srgbClr val="002060"/>
                </a:solidFill>
              </a:rPr>
              <a:t>InterfaceRecord.VALe</a:t>
            </a:r>
            <a:endParaRPr lang="fr-FR" dirty="0" smtClean="0">
              <a:solidFill>
                <a:schemeClr val="accent4"/>
              </a:solidFill>
            </a:endParaRPr>
          </a:p>
          <a:p>
            <a:pPr lvl="1">
              <a:defRPr/>
            </a:pPr>
            <a:r>
              <a:rPr lang="fr-FR" dirty="0" err="1" smtClean="0">
                <a:solidFill>
                  <a:schemeClr val="accent4"/>
                </a:solidFill>
              </a:rPr>
              <a:t>Commands</a:t>
            </a:r>
            <a:endParaRPr lang="fr-FR" dirty="0" smtClean="0">
              <a:solidFill>
                <a:schemeClr val="accent4"/>
              </a:solidFill>
            </a:endParaRPr>
          </a:p>
          <a:p>
            <a:pPr lvl="2">
              <a:defRPr/>
            </a:pPr>
            <a:r>
              <a:rPr lang="fr-FR" dirty="0" smtClean="0">
                <a:solidFill>
                  <a:schemeClr val="accent4"/>
                </a:solidFill>
              </a:rPr>
              <a:t>List of </a:t>
            </a:r>
            <a:r>
              <a:rPr lang="fr-FR" dirty="0" err="1" smtClean="0">
                <a:solidFill>
                  <a:schemeClr val="accent4"/>
                </a:solidFill>
              </a:rPr>
              <a:t>available</a:t>
            </a:r>
            <a:r>
              <a:rPr lang="fr-FR" dirty="0" smtClean="0">
                <a:solidFill>
                  <a:schemeClr val="accent4"/>
                </a:solidFill>
              </a:rPr>
              <a:t> </a:t>
            </a:r>
            <a:r>
              <a:rPr lang="fr-FR" dirty="0" err="1" smtClean="0">
                <a:solidFill>
                  <a:schemeClr val="accent4"/>
                </a:solidFill>
              </a:rPr>
              <a:t>commands</a:t>
            </a:r>
            <a:r>
              <a:rPr lang="fr-FR" dirty="0" smtClean="0">
                <a:solidFill>
                  <a:schemeClr val="accent4"/>
                </a:solidFill>
              </a:rPr>
              <a:t> (string </a:t>
            </a:r>
            <a:r>
              <a:rPr lang="fr-FR" dirty="0" err="1" smtClean="0">
                <a:solidFill>
                  <a:schemeClr val="accent4"/>
                </a:solidFill>
              </a:rPr>
              <a:t>array</a:t>
            </a:r>
            <a:r>
              <a:rPr lang="fr-FR" dirty="0" smtClean="0">
                <a:solidFill>
                  <a:schemeClr val="accent4"/>
                </a:solidFill>
              </a:rPr>
              <a:t>)</a:t>
            </a:r>
          </a:p>
          <a:p>
            <a:pPr lvl="2">
              <a:buFont typeface="Wingdings" pitchFamily="2" charset="2"/>
              <a:buNone/>
              <a:defRPr/>
            </a:pPr>
            <a:r>
              <a:rPr lang="fr-FR" dirty="0" smtClean="0">
                <a:solidFill>
                  <a:schemeClr val="accent4"/>
                </a:solidFill>
                <a:sym typeface="Wingdings"/>
              </a:rPr>
              <a:t>				</a:t>
            </a:r>
            <a:r>
              <a:rPr lang="en-US" dirty="0" smtClean="0">
                <a:solidFill>
                  <a:srgbClr val="C00000"/>
                </a:solidFill>
                <a:sym typeface="Wingdings"/>
              </a:rPr>
              <a:t></a:t>
            </a:r>
            <a:r>
              <a:rPr lang="en-US" dirty="0" smtClean="0">
                <a:sym typeface="Wingdings"/>
              </a:rPr>
              <a:t> </a:t>
            </a:r>
            <a:r>
              <a:rPr lang="fr-FR" dirty="0" smtClean="0">
                <a:solidFill>
                  <a:srgbClr val="002060"/>
                </a:solidFill>
              </a:rPr>
              <a:t>$(EQPT):</a:t>
            </a:r>
            <a:r>
              <a:rPr lang="fr-FR" dirty="0" err="1" smtClean="0">
                <a:solidFill>
                  <a:srgbClr val="002060"/>
                </a:solidFill>
              </a:rPr>
              <a:t>InterfaceRecord.VALf</a:t>
            </a:r>
            <a:endParaRPr lang="fr-FR" dirty="0" smtClean="0">
              <a:solidFill>
                <a:srgbClr val="002060"/>
              </a:solidFill>
            </a:endParaRPr>
          </a:p>
          <a:p>
            <a:pPr>
              <a:defRPr/>
            </a:pPr>
            <a:endParaRPr lang="en-US" dirty="0"/>
          </a:p>
        </p:txBody>
      </p:sp>
      <p:sp>
        <p:nvSpPr>
          <p:cNvPr id="4"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IOC  communication</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p:txBody>
          <a:bodyPr/>
          <a:lstStyle/>
          <a:p>
            <a:r>
              <a:rPr lang="en-US" smtClean="0"/>
              <a:t>IOC interface (3/3)</a:t>
            </a:r>
          </a:p>
        </p:txBody>
      </p:sp>
      <p:sp>
        <p:nvSpPr>
          <p:cNvPr id="7" name="Espace réservé du contenu 6"/>
          <p:cNvSpPr>
            <a:spLocks noGrp="1"/>
          </p:cNvSpPr>
          <p:nvPr>
            <p:ph idx="1"/>
          </p:nvPr>
        </p:nvSpPr>
        <p:spPr>
          <a:xfrm>
            <a:off x="444500" y="1036638"/>
            <a:ext cx="8699500" cy="5267325"/>
          </a:xfrm>
        </p:spPr>
        <p:txBody>
          <a:bodyPr/>
          <a:lstStyle/>
          <a:p>
            <a:pPr>
              <a:defRPr/>
            </a:pPr>
            <a:r>
              <a:rPr lang="fr-FR" dirty="0" err="1" smtClean="0"/>
              <a:t>Commands</a:t>
            </a:r>
            <a:endParaRPr lang="fr-FR" dirty="0" smtClean="0"/>
          </a:p>
          <a:p>
            <a:pPr lvl="1">
              <a:defRPr/>
            </a:pPr>
            <a:r>
              <a:rPr lang="fr-FR" dirty="0" smtClean="0">
                <a:solidFill>
                  <a:srgbClr val="002060"/>
                </a:solidFill>
              </a:rPr>
              <a:t>$(EQPT):Cmd </a:t>
            </a:r>
            <a:r>
              <a:rPr lang="fr-FR" dirty="0" err="1" smtClean="0">
                <a:solidFill>
                  <a:schemeClr val="accent4"/>
                </a:solidFill>
              </a:rPr>
              <a:t>mbbo</a:t>
            </a:r>
            <a:r>
              <a:rPr lang="fr-FR" dirty="0" smtClean="0">
                <a:solidFill>
                  <a:srgbClr val="002060"/>
                </a:solidFill>
              </a:rPr>
              <a:t> </a:t>
            </a:r>
            <a:r>
              <a:rPr lang="fr-FR" dirty="0" smtClean="0">
                <a:solidFill>
                  <a:schemeClr val="accent4"/>
                </a:solidFill>
              </a:rPr>
              <a:t>record</a:t>
            </a:r>
            <a:r>
              <a:rPr lang="fr-FR" dirty="0" smtClean="0">
                <a:solidFill>
                  <a:srgbClr val="002060"/>
                </a:solidFill>
              </a:rPr>
              <a:t> </a:t>
            </a:r>
            <a:r>
              <a:rPr lang="fr-FR" dirty="0" smtClean="0">
                <a:solidFill>
                  <a:schemeClr val="accent4"/>
                </a:solidFill>
              </a:rPr>
              <a:t>to </a:t>
            </a:r>
            <a:r>
              <a:rPr lang="fr-FR" dirty="0" err="1" smtClean="0">
                <a:solidFill>
                  <a:schemeClr val="accent4"/>
                </a:solidFill>
              </a:rPr>
              <a:t>send</a:t>
            </a:r>
            <a:r>
              <a:rPr lang="fr-FR" dirty="0" smtClean="0">
                <a:solidFill>
                  <a:schemeClr val="accent4"/>
                </a:solidFill>
              </a:rPr>
              <a:t> </a:t>
            </a:r>
            <a:r>
              <a:rPr lang="fr-FR" dirty="0" err="1" smtClean="0">
                <a:solidFill>
                  <a:schemeClr val="accent4"/>
                </a:solidFill>
              </a:rPr>
              <a:t>any</a:t>
            </a:r>
            <a:r>
              <a:rPr lang="fr-FR" dirty="0" smtClean="0">
                <a:solidFill>
                  <a:schemeClr val="accent4"/>
                </a:solidFill>
              </a:rPr>
              <a:t> command</a:t>
            </a:r>
            <a:br>
              <a:rPr lang="fr-FR" dirty="0" smtClean="0">
                <a:solidFill>
                  <a:schemeClr val="accent4"/>
                </a:solidFill>
              </a:rPr>
            </a:br>
            <a:r>
              <a:rPr lang="fr-FR" dirty="0" smtClean="0">
                <a:solidFill>
                  <a:schemeClr val="accent4"/>
                </a:solidFill>
              </a:rPr>
              <a:t>         </a:t>
            </a:r>
            <a:r>
              <a:rPr lang="fr-FR" sz="1800" i="1" dirty="0" smtClean="0">
                <a:solidFill>
                  <a:schemeClr val="accent4"/>
                </a:solidFill>
              </a:rPr>
              <a:t>(</a:t>
            </a:r>
            <a:r>
              <a:rPr lang="fr-FR" sz="1800" i="1" dirty="0" err="1" smtClean="0">
                <a:solidFill>
                  <a:schemeClr val="accent4"/>
                </a:solidFill>
              </a:rPr>
              <a:t>previously</a:t>
            </a:r>
            <a:r>
              <a:rPr lang="fr-FR" sz="1800" i="1" dirty="0" smtClean="0">
                <a:solidFill>
                  <a:schemeClr val="accent4"/>
                </a:solidFill>
              </a:rPr>
              <a:t> : $(EQPT):</a:t>
            </a:r>
            <a:r>
              <a:rPr lang="fr-FR" sz="1800" i="1" dirty="0" err="1" smtClean="0">
                <a:solidFill>
                  <a:schemeClr val="accent4"/>
                </a:solidFill>
              </a:rPr>
              <a:t>OnOff</a:t>
            </a:r>
            <a:r>
              <a:rPr lang="fr-FR" sz="1800" i="1" dirty="0" smtClean="0">
                <a:solidFill>
                  <a:schemeClr val="accent4"/>
                </a:solidFill>
              </a:rPr>
              <a:t>, $</a:t>
            </a:r>
            <a:r>
              <a:rPr lang="fr-FR" sz="1800" i="1" dirty="0" err="1" smtClean="0">
                <a:solidFill>
                  <a:schemeClr val="accent4"/>
                </a:solidFill>
              </a:rPr>
              <a:t>EQPT:Reset</a:t>
            </a:r>
            <a:r>
              <a:rPr lang="fr-FR" sz="1800" i="1" dirty="0" smtClean="0">
                <a:solidFill>
                  <a:schemeClr val="accent4"/>
                </a:solidFill>
              </a:rPr>
              <a:t> </a:t>
            </a:r>
            <a:r>
              <a:rPr lang="fr-FR" sz="1800" i="1" dirty="0" err="1" smtClean="0">
                <a:solidFill>
                  <a:schemeClr val="accent4"/>
                </a:solidFill>
              </a:rPr>
              <a:t>etc</a:t>
            </a:r>
            <a:r>
              <a:rPr lang="fr-FR" sz="1800" i="1" dirty="0" smtClean="0">
                <a:solidFill>
                  <a:schemeClr val="accent4"/>
                </a:solidFill>
              </a:rPr>
              <a:t> …</a:t>
            </a:r>
            <a:br>
              <a:rPr lang="fr-FR" sz="1800" i="1" dirty="0" smtClean="0">
                <a:solidFill>
                  <a:schemeClr val="accent4"/>
                </a:solidFill>
              </a:rPr>
            </a:br>
            <a:r>
              <a:rPr lang="fr-FR" sz="1800" i="1" dirty="0" smtClean="0">
                <a:solidFill>
                  <a:schemeClr val="accent4"/>
                </a:solidFill>
              </a:rPr>
              <a:t>           </a:t>
            </a:r>
            <a:r>
              <a:rPr lang="fr-FR" sz="1800" i="1" dirty="0" err="1" smtClean="0">
                <a:solidFill>
                  <a:schemeClr val="accent4"/>
                </a:solidFill>
              </a:rPr>
              <a:t>according</a:t>
            </a:r>
            <a:r>
              <a:rPr lang="fr-FR" sz="1800" i="1" dirty="0" smtClean="0">
                <a:solidFill>
                  <a:schemeClr val="accent4"/>
                </a:solidFill>
              </a:rPr>
              <a:t> to the </a:t>
            </a:r>
            <a:r>
              <a:rPr lang="fr-FR" sz="1800" i="1" dirty="0" err="1" smtClean="0">
                <a:solidFill>
                  <a:schemeClr val="accent4"/>
                </a:solidFill>
              </a:rPr>
              <a:t>equipment</a:t>
            </a:r>
            <a:r>
              <a:rPr lang="fr-FR" sz="1800" i="1" dirty="0" smtClean="0">
                <a:solidFill>
                  <a:schemeClr val="accent4"/>
                </a:solidFill>
              </a:rPr>
              <a:t> class)				</a:t>
            </a:r>
          </a:p>
          <a:p>
            <a:pPr>
              <a:defRPr/>
            </a:pPr>
            <a:r>
              <a:rPr lang="fr-FR" dirty="0" err="1" smtClean="0"/>
              <a:t>Current</a:t>
            </a:r>
            <a:r>
              <a:rPr lang="fr-FR" dirty="0" smtClean="0"/>
              <a:t> </a:t>
            </a:r>
            <a:r>
              <a:rPr lang="fr-FR" dirty="0" err="1" smtClean="0"/>
              <a:t>work</a:t>
            </a:r>
            <a:r>
              <a:rPr lang="fr-FR" dirty="0" smtClean="0"/>
              <a:t> </a:t>
            </a:r>
            <a:r>
              <a:rPr lang="fr-FR" dirty="0" err="1" smtClean="0"/>
              <a:t>status</a:t>
            </a:r>
            <a:endParaRPr lang="fr-FR" dirty="0" smtClean="0"/>
          </a:p>
          <a:p>
            <a:pPr lvl="1">
              <a:defRPr/>
            </a:pPr>
            <a:r>
              <a:rPr lang="fr-FR" dirty="0" smtClean="0">
                <a:solidFill>
                  <a:schemeClr val="accent4"/>
                </a:solidFill>
              </a:rPr>
              <a:t>First </a:t>
            </a:r>
            <a:r>
              <a:rPr lang="fr-FR" dirty="0" err="1" smtClean="0">
                <a:solidFill>
                  <a:schemeClr val="accent4"/>
                </a:solidFill>
              </a:rPr>
              <a:t>implementation</a:t>
            </a:r>
            <a:r>
              <a:rPr lang="fr-FR" dirty="0" smtClean="0">
                <a:solidFill>
                  <a:schemeClr val="accent4"/>
                </a:solidFill>
              </a:rPr>
              <a:t> for the power supplies interface</a:t>
            </a:r>
          </a:p>
          <a:p>
            <a:pPr lvl="2">
              <a:defRPr/>
            </a:pPr>
            <a:r>
              <a:rPr lang="fr-FR" dirty="0" err="1" smtClean="0">
                <a:solidFill>
                  <a:schemeClr val="accent4"/>
                </a:solidFill>
              </a:rPr>
              <a:t>Validated</a:t>
            </a:r>
            <a:r>
              <a:rPr lang="fr-FR" dirty="0" smtClean="0">
                <a:solidFill>
                  <a:schemeClr val="accent4"/>
                </a:solidFill>
              </a:rPr>
              <a:t> for </a:t>
            </a:r>
            <a:r>
              <a:rPr lang="fr-FR" dirty="0" err="1" smtClean="0">
                <a:solidFill>
                  <a:schemeClr val="accent4"/>
                </a:solidFill>
              </a:rPr>
              <a:t>high</a:t>
            </a:r>
            <a:r>
              <a:rPr lang="fr-FR" dirty="0" smtClean="0">
                <a:solidFill>
                  <a:schemeClr val="accent4"/>
                </a:solidFill>
              </a:rPr>
              <a:t> </a:t>
            </a:r>
            <a:r>
              <a:rPr lang="fr-FR" dirty="0" err="1" smtClean="0">
                <a:solidFill>
                  <a:schemeClr val="accent4"/>
                </a:solidFill>
              </a:rPr>
              <a:t>level</a:t>
            </a:r>
            <a:r>
              <a:rPr lang="fr-FR" dirty="0" smtClean="0">
                <a:solidFill>
                  <a:schemeClr val="accent4"/>
                </a:solidFill>
              </a:rPr>
              <a:t> </a:t>
            </a:r>
            <a:br>
              <a:rPr lang="fr-FR" dirty="0" smtClean="0">
                <a:solidFill>
                  <a:schemeClr val="accent4"/>
                </a:solidFill>
              </a:rPr>
            </a:br>
            <a:r>
              <a:rPr lang="fr-FR" dirty="0" smtClean="0">
                <a:solidFill>
                  <a:schemeClr val="accent4"/>
                </a:solidFill>
              </a:rPr>
              <a:t>applications </a:t>
            </a:r>
          </a:p>
          <a:p>
            <a:pPr lvl="2">
              <a:defRPr/>
            </a:pPr>
            <a:endParaRPr lang="fr-FR" dirty="0" smtClean="0">
              <a:solidFill>
                <a:schemeClr val="accent4"/>
              </a:solidFill>
            </a:endParaRPr>
          </a:p>
          <a:p>
            <a:pPr lvl="2">
              <a:defRPr/>
            </a:pPr>
            <a:endParaRPr lang="fr-FR" dirty="0" smtClean="0">
              <a:solidFill>
                <a:schemeClr val="accent4"/>
              </a:solidFill>
            </a:endParaRPr>
          </a:p>
          <a:p>
            <a:pPr lvl="2">
              <a:defRPr/>
            </a:pPr>
            <a:endParaRPr lang="fr-FR" dirty="0" smtClean="0">
              <a:solidFill>
                <a:schemeClr val="accent4"/>
              </a:solidFill>
            </a:endParaRPr>
          </a:p>
          <a:p>
            <a:pPr lvl="2">
              <a:defRPr/>
            </a:pPr>
            <a:endParaRPr lang="fr-FR" dirty="0" smtClean="0">
              <a:solidFill>
                <a:schemeClr val="accent4"/>
              </a:solidFill>
            </a:endParaRPr>
          </a:p>
          <a:p>
            <a:pPr lvl="2">
              <a:defRPr/>
            </a:pPr>
            <a:endParaRPr lang="fr-FR" dirty="0" smtClean="0">
              <a:solidFill>
                <a:schemeClr val="accent4"/>
              </a:solidFill>
            </a:endParaRPr>
          </a:p>
          <a:p>
            <a:pPr lvl="2">
              <a:defRPr/>
            </a:pPr>
            <a:r>
              <a:rPr lang="fr-FR" dirty="0" smtClean="0">
                <a:solidFill>
                  <a:schemeClr val="accent4"/>
                </a:solidFill>
              </a:rPr>
              <a:t>To </a:t>
            </a:r>
            <a:r>
              <a:rPr lang="fr-FR" dirty="0" err="1" smtClean="0">
                <a:solidFill>
                  <a:schemeClr val="accent4"/>
                </a:solidFill>
              </a:rPr>
              <a:t>be</a:t>
            </a:r>
            <a:r>
              <a:rPr lang="fr-FR" dirty="0" smtClean="0">
                <a:solidFill>
                  <a:schemeClr val="accent4"/>
                </a:solidFill>
              </a:rPr>
              <a:t> </a:t>
            </a:r>
            <a:r>
              <a:rPr lang="fr-FR" dirty="0" err="1" smtClean="0">
                <a:solidFill>
                  <a:schemeClr val="accent4"/>
                </a:solidFill>
              </a:rPr>
              <a:t>checked</a:t>
            </a:r>
            <a:r>
              <a:rPr lang="fr-FR" dirty="0" smtClean="0">
                <a:solidFill>
                  <a:schemeClr val="accent4"/>
                </a:solidFill>
              </a:rPr>
              <a:t> for the standard Epics </a:t>
            </a:r>
            <a:r>
              <a:rPr lang="fr-FR" dirty="0" err="1" smtClean="0">
                <a:solidFill>
                  <a:schemeClr val="accent4"/>
                </a:solidFill>
              </a:rPr>
              <a:t>tools</a:t>
            </a:r>
            <a:r>
              <a:rPr lang="fr-FR" dirty="0" smtClean="0">
                <a:solidFill>
                  <a:schemeClr val="accent4"/>
                </a:solidFill>
              </a:rPr>
              <a:t> </a:t>
            </a:r>
            <a:r>
              <a:rPr lang="fr-FR" dirty="0" err="1" smtClean="0">
                <a:solidFill>
                  <a:schemeClr val="accent4"/>
                </a:solidFill>
              </a:rPr>
              <a:t>integration</a:t>
            </a:r>
            <a:r>
              <a:rPr lang="fr-FR" dirty="0" smtClean="0">
                <a:solidFill>
                  <a:schemeClr val="accent4"/>
                </a:solidFill>
              </a:rPr>
              <a:t> (EDM)</a:t>
            </a:r>
          </a:p>
          <a:p>
            <a:pPr lvl="1">
              <a:defRPr/>
            </a:pPr>
            <a:r>
              <a:rPr lang="fr-FR" dirty="0" smtClean="0">
                <a:solidFill>
                  <a:schemeClr val="accent4"/>
                </a:solidFill>
              </a:rPr>
              <a:t>To </a:t>
            </a:r>
            <a:r>
              <a:rPr lang="fr-FR" dirty="0" err="1" smtClean="0">
                <a:solidFill>
                  <a:schemeClr val="accent4"/>
                </a:solidFill>
              </a:rPr>
              <a:t>be</a:t>
            </a:r>
            <a:r>
              <a:rPr lang="fr-FR" dirty="0" smtClean="0">
                <a:solidFill>
                  <a:schemeClr val="accent4"/>
                </a:solidFill>
              </a:rPr>
              <a:t> </a:t>
            </a:r>
            <a:r>
              <a:rPr lang="fr-FR" dirty="0" err="1" smtClean="0">
                <a:solidFill>
                  <a:schemeClr val="accent4"/>
                </a:solidFill>
              </a:rPr>
              <a:t>evaluated</a:t>
            </a:r>
            <a:r>
              <a:rPr lang="fr-FR" dirty="0" smtClean="0">
                <a:solidFill>
                  <a:schemeClr val="accent4"/>
                </a:solidFill>
              </a:rPr>
              <a:t> for </a:t>
            </a:r>
            <a:r>
              <a:rPr lang="fr-FR" dirty="0" err="1" smtClean="0">
                <a:solidFill>
                  <a:schemeClr val="accent4"/>
                </a:solidFill>
              </a:rPr>
              <a:t>other</a:t>
            </a:r>
            <a:r>
              <a:rPr lang="fr-FR" dirty="0" smtClean="0">
                <a:solidFill>
                  <a:schemeClr val="accent4"/>
                </a:solidFill>
              </a:rPr>
              <a:t> </a:t>
            </a:r>
            <a:r>
              <a:rPr lang="fr-FR" dirty="0" err="1" smtClean="0">
                <a:solidFill>
                  <a:schemeClr val="accent4"/>
                </a:solidFill>
              </a:rPr>
              <a:t>equipment</a:t>
            </a:r>
            <a:r>
              <a:rPr lang="fr-FR" dirty="0" smtClean="0">
                <a:solidFill>
                  <a:schemeClr val="accent4"/>
                </a:solidFill>
              </a:rPr>
              <a:t> types</a:t>
            </a:r>
          </a:p>
          <a:p>
            <a:pPr lvl="1">
              <a:defRPr/>
            </a:pPr>
            <a:endParaRPr lang="fr-FR" dirty="0" smtClean="0">
              <a:solidFill>
                <a:schemeClr val="accent4"/>
              </a:solidFill>
            </a:endParaRPr>
          </a:p>
          <a:p>
            <a:pPr lvl="1">
              <a:defRPr/>
            </a:pPr>
            <a:endParaRPr lang="fr-FR" dirty="0" smtClean="0">
              <a:solidFill>
                <a:srgbClr val="002060"/>
              </a:solidFill>
            </a:endParaRPr>
          </a:p>
          <a:p>
            <a:pPr>
              <a:defRPr/>
            </a:pPr>
            <a:endParaRPr lang="en-US" dirty="0"/>
          </a:p>
        </p:txBody>
      </p:sp>
      <p:pic>
        <p:nvPicPr>
          <p:cNvPr id="24580" name="Picture 4"/>
          <p:cNvPicPr>
            <a:picLocks noChangeAspect="1" noChangeArrowheads="1"/>
          </p:cNvPicPr>
          <p:nvPr/>
        </p:nvPicPr>
        <p:blipFill>
          <a:blip r:embed="rId3" cstate="print"/>
          <a:srcRect/>
          <a:stretch>
            <a:fillRect/>
          </a:stretch>
        </p:blipFill>
        <p:spPr bwMode="auto">
          <a:xfrm>
            <a:off x="4584700" y="3206750"/>
            <a:ext cx="2986088" cy="2041525"/>
          </a:xfrm>
          <a:prstGeom prst="rect">
            <a:avLst/>
          </a:prstGeom>
          <a:noFill/>
          <a:ln w="22225">
            <a:noFill/>
            <a:miter lim="800000"/>
            <a:headEnd/>
            <a:tailEnd/>
          </a:ln>
        </p:spPr>
      </p:pic>
      <p:sp>
        <p:nvSpPr>
          <p:cNvPr id="5"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IOC  communication</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000" smtClean="0"/>
              <a:t>Equipment management</a:t>
            </a:r>
          </a:p>
        </p:txBody>
      </p:sp>
      <p:pic>
        <p:nvPicPr>
          <p:cNvPr id="25603" name="Picture 7"/>
          <p:cNvPicPr>
            <a:picLocks noChangeAspect="1" noChangeArrowheads="1"/>
          </p:cNvPicPr>
          <p:nvPr/>
        </p:nvPicPr>
        <p:blipFill>
          <a:blip r:embed="rId3" cstate="print"/>
          <a:srcRect/>
          <a:stretch>
            <a:fillRect/>
          </a:stretch>
        </p:blipFill>
        <p:spPr bwMode="auto">
          <a:xfrm>
            <a:off x="4090988" y="1289050"/>
            <a:ext cx="2646362" cy="844550"/>
          </a:xfrm>
          <a:prstGeom prst="rect">
            <a:avLst/>
          </a:prstGeom>
          <a:noFill/>
          <a:ln w="9525">
            <a:noFill/>
            <a:miter lim="800000"/>
            <a:headEnd/>
            <a:tailEnd/>
          </a:ln>
        </p:spPr>
      </p:pic>
      <p:sp>
        <p:nvSpPr>
          <p:cNvPr id="25604" name="Text Box 9"/>
          <p:cNvSpPr txBox="1">
            <a:spLocks noChangeArrowheads="1"/>
          </p:cNvSpPr>
          <p:nvPr/>
        </p:nvSpPr>
        <p:spPr bwMode="auto">
          <a:xfrm>
            <a:off x="6413500" y="5441950"/>
            <a:ext cx="2181225" cy="914400"/>
          </a:xfrm>
          <a:prstGeom prst="rect">
            <a:avLst/>
          </a:prstGeom>
          <a:noFill/>
          <a:ln w="9525">
            <a:noFill/>
            <a:miter lim="800000"/>
            <a:headEnd/>
            <a:tailEnd/>
          </a:ln>
        </p:spPr>
        <p:txBody>
          <a:bodyPr>
            <a:spAutoFit/>
          </a:bodyPr>
          <a:lstStyle/>
          <a:p>
            <a:pPr>
              <a:spcBef>
                <a:spcPct val="50000"/>
              </a:spcBef>
            </a:pPr>
            <a:r>
              <a:rPr lang="fr-FR" sz="5400">
                <a:solidFill>
                  <a:srgbClr val="FF0000"/>
                </a:solidFill>
                <a:sym typeface="Wingdings" pitchFamily="2" charset="2"/>
              </a:rPr>
              <a:t></a:t>
            </a:r>
            <a:r>
              <a:rPr lang="fr-FR" sz="1800">
                <a:sym typeface="Wingdings" pitchFamily="2" charset="2"/>
              </a:rPr>
              <a:t> </a:t>
            </a:r>
            <a:r>
              <a:rPr lang="en-US" sz="1800">
                <a:sym typeface="Wingdings" pitchFamily="2" charset="2"/>
              </a:rPr>
              <a:t>Epics IOCs</a:t>
            </a:r>
          </a:p>
        </p:txBody>
      </p:sp>
      <p:sp>
        <p:nvSpPr>
          <p:cNvPr id="25605" name="Text Box 10"/>
          <p:cNvSpPr txBox="1">
            <a:spLocks noChangeArrowheads="1"/>
          </p:cNvSpPr>
          <p:nvPr/>
        </p:nvSpPr>
        <p:spPr bwMode="auto">
          <a:xfrm>
            <a:off x="4962525" y="838200"/>
            <a:ext cx="779463" cy="338138"/>
          </a:xfrm>
          <a:prstGeom prst="rect">
            <a:avLst/>
          </a:prstGeom>
          <a:noFill/>
          <a:ln w="9525">
            <a:noFill/>
            <a:miter lim="800000"/>
            <a:headEnd/>
            <a:tailEnd/>
          </a:ln>
        </p:spPr>
        <p:txBody>
          <a:bodyPr>
            <a:spAutoFit/>
          </a:bodyPr>
          <a:lstStyle/>
          <a:p>
            <a:pPr>
              <a:spcBef>
                <a:spcPct val="50000"/>
              </a:spcBef>
            </a:pPr>
            <a:r>
              <a:rPr lang="fr-FR" b="1"/>
              <a:t>VDCT</a:t>
            </a:r>
          </a:p>
        </p:txBody>
      </p:sp>
      <p:grpSp>
        <p:nvGrpSpPr>
          <p:cNvPr id="2" name="Group 32"/>
          <p:cNvGrpSpPr>
            <a:grpSpLocks/>
          </p:cNvGrpSpPr>
          <p:nvPr/>
        </p:nvGrpSpPr>
        <p:grpSpPr bwMode="auto">
          <a:xfrm>
            <a:off x="0" y="1174750"/>
            <a:ext cx="7070725" cy="4737100"/>
            <a:chOff x="0" y="740"/>
            <a:chExt cx="4454" cy="2984"/>
          </a:xfrm>
        </p:grpSpPr>
        <p:sp>
          <p:nvSpPr>
            <p:cNvPr id="25614" name="AutoShape 19"/>
            <p:cNvSpPr>
              <a:spLocks noChangeArrowheads="1"/>
            </p:cNvSpPr>
            <p:nvPr/>
          </p:nvSpPr>
          <p:spPr bwMode="auto">
            <a:xfrm>
              <a:off x="730" y="2530"/>
              <a:ext cx="756" cy="1194"/>
            </a:xfrm>
            <a:prstGeom prst="can">
              <a:avLst>
                <a:gd name="adj" fmla="val 39484"/>
              </a:avLst>
            </a:prstGeom>
            <a:solidFill>
              <a:schemeClr val="bg1"/>
            </a:solidFill>
            <a:ln w="15875">
              <a:solidFill>
                <a:srgbClr val="666699"/>
              </a:solidFill>
              <a:round/>
              <a:headEnd/>
              <a:tailEnd/>
            </a:ln>
          </p:spPr>
          <p:txBody>
            <a:bodyPr wrap="none" anchor="ctr"/>
            <a:lstStyle/>
            <a:p>
              <a:pPr algn="ctr"/>
              <a:r>
                <a:rPr lang="en-US" sz="1400"/>
                <a:t>Relational</a:t>
              </a:r>
            </a:p>
            <a:p>
              <a:pPr algn="ctr"/>
              <a:r>
                <a:rPr lang="en-US" sz="1400"/>
                <a:t>database</a:t>
              </a:r>
            </a:p>
            <a:p>
              <a:pPr algn="ctr"/>
              <a:endParaRPr lang="en-US" sz="1200" i="1"/>
            </a:p>
            <a:p>
              <a:pPr algn="ctr"/>
              <a:r>
                <a:rPr lang="en-US" sz="1200" i="1">
                  <a:solidFill>
                    <a:srgbClr val="0000CC"/>
                  </a:solidFill>
                </a:rPr>
                <a:t>(Ingres)</a:t>
              </a:r>
            </a:p>
          </p:txBody>
        </p:sp>
        <p:sp>
          <p:nvSpPr>
            <p:cNvPr id="25615" name="AutoShape 20"/>
            <p:cNvSpPr>
              <a:spLocks noChangeArrowheads="1"/>
            </p:cNvSpPr>
            <p:nvPr/>
          </p:nvSpPr>
          <p:spPr bwMode="auto">
            <a:xfrm>
              <a:off x="2294" y="1743"/>
              <a:ext cx="618" cy="731"/>
            </a:xfrm>
            <a:prstGeom prst="can">
              <a:avLst>
                <a:gd name="adj" fmla="val 26455"/>
              </a:avLst>
            </a:prstGeom>
            <a:solidFill>
              <a:schemeClr val="bg1"/>
            </a:solidFill>
            <a:ln w="15875">
              <a:solidFill>
                <a:srgbClr val="666699"/>
              </a:solidFill>
              <a:round/>
              <a:headEnd/>
              <a:tailEnd/>
            </a:ln>
          </p:spPr>
          <p:txBody>
            <a:bodyPr wrap="none" anchor="ctr"/>
            <a:lstStyle/>
            <a:p>
              <a:pPr algn="ctr"/>
              <a:r>
                <a:rPr lang="en-US"/>
                <a:t>Template</a:t>
              </a:r>
            </a:p>
            <a:p>
              <a:pPr algn="ctr"/>
              <a:r>
                <a:rPr lang="en-US"/>
                <a:t>Files</a:t>
              </a:r>
              <a:br>
                <a:rPr lang="en-US"/>
              </a:br>
              <a:endParaRPr lang="en-US"/>
            </a:p>
          </p:txBody>
        </p:sp>
        <p:sp>
          <p:nvSpPr>
            <p:cNvPr id="25616" name="AutoShape 21"/>
            <p:cNvSpPr>
              <a:spLocks noChangeArrowheads="1"/>
            </p:cNvSpPr>
            <p:nvPr/>
          </p:nvSpPr>
          <p:spPr bwMode="auto">
            <a:xfrm>
              <a:off x="996" y="2106"/>
              <a:ext cx="210" cy="390"/>
            </a:xfrm>
            <a:prstGeom prst="downArrow">
              <a:avLst>
                <a:gd name="adj1" fmla="val 50000"/>
                <a:gd name="adj2" fmla="val 46429"/>
              </a:avLst>
            </a:prstGeom>
            <a:solidFill>
              <a:srgbClr val="CCFFFF"/>
            </a:solidFill>
            <a:ln w="12700">
              <a:solidFill>
                <a:srgbClr val="000080"/>
              </a:solidFill>
              <a:miter lim="800000"/>
              <a:headEnd/>
              <a:tailEnd/>
            </a:ln>
          </p:spPr>
          <p:txBody>
            <a:bodyPr wrap="none" anchor="ctr"/>
            <a:lstStyle/>
            <a:p>
              <a:endParaRPr lang="en-US"/>
            </a:p>
          </p:txBody>
        </p:sp>
        <p:sp>
          <p:nvSpPr>
            <p:cNvPr id="25617" name="Text Box 22"/>
            <p:cNvSpPr txBox="1">
              <a:spLocks noChangeArrowheads="1"/>
            </p:cNvSpPr>
            <p:nvPr/>
          </p:nvSpPr>
          <p:spPr bwMode="auto">
            <a:xfrm>
              <a:off x="0" y="740"/>
              <a:ext cx="2296" cy="194"/>
            </a:xfrm>
            <a:prstGeom prst="rect">
              <a:avLst/>
            </a:prstGeom>
            <a:noFill/>
            <a:ln w="9525">
              <a:noFill/>
              <a:miter lim="800000"/>
              <a:headEnd/>
              <a:tailEnd/>
            </a:ln>
          </p:spPr>
          <p:txBody>
            <a:bodyPr>
              <a:spAutoFit/>
            </a:bodyPr>
            <a:lstStyle/>
            <a:p>
              <a:pPr>
                <a:spcBef>
                  <a:spcPct val="50000"/>
                </a:spcBef>
              </a:pPr>
              <a:r>
                <a:rPr lang="en-US" sz="1400" i="1"/>
                <a:t>Home made database user interface (Java)</a:t>
              </a:r>
            </a:p>
          </p:txBody>
        </p:sp>
        <p:sp>
          <p:nvSpPr>
            <p:cNvPr id="25618" name="Line 23"/>
            <p:cNvSpPr>
              <a:spLocks noChangeShapeType="1"/>
            </p:cNvSpPr>
            <p:nvPr/>
          </p:nvSpPr>
          <p:spPr bwMode="auto">
            <a:xfrm flipH="1">
              <a:off x="2904" y="1359"/>
              <a:ext cx="383" cy="639"/>
            </a:xfrm>
            <a:prstGeom prst="line">
              <a:avLst/>
            </a:prstGeom>
            <a:noFill/>
            <a:ln w="25400">
              <a:solidFill>
                <a:srgbClr val="FF00FF"/>
              </a:solidFill>
              <a:round/>
              <a:headEnd/>
              <a:tailEnd type="triangle" w="med" len="med"/>
            </a:ln>
          </p:spPr>
          <p:txBody>
            <a:bodyPr/>
            <a:lstStyle/>
            <a:p>
              <a:endParaRPr lang="en-US"/>
            </a:p>
          </p:txBody>
        </p:sp>
        <p:sp>
          <p:nvSpPr>
            <p:cNvPr id="25619" name="Line 25"/>
            <p:cNvSpPr>
              <a:spLocks noChangeShapeType="1"/>
            </p:cNvSpPr>
            <p:nvPr/>
          </p:nvSpPr>
          <p:spPr bwMode="auto">
            <a:xfrm>
              <a:off x="1498" y="3100"/>
              <a:ext cx="2448" cy="6"/>
            </a:xfrm>
            <a:prstGeom prst="line">
              <a:avLst/>
            </a:prstGeom>
            <a:noFill/>
            <a:ln w="38100">
              <a:solidFill>
                <a:srgbClr val="FF6600"/>
              </a:solidFill>
              <a:round/>
              <a:headEnd/>
              <a:tailEnd type="triangle" w="med" len="med"/>
            </a:ln>
          </p:spPr>
          <p:txBody>
            <a:bodyPr/>
            <a:lstStyle/>
            <a:p>
              <a:endParaRPr lang="en-US"/>
            </a:p>
          </p:txBody>
        </p:sp>
        <p:sp>
          <p:nvSpPr>
            <p:cNvPr id="25620" name="Line 26"/>
            <p:cNvSpPr>
              <a:spLocks noChangeShapeType="1"/>
            </p:cNvSpPr>
            <p:nvPr/>
          </p:nvSpPr>
          <p:spPr bwMode="auto">
            <a:xfrm>
              <a:off x="2918" y="2414"/>
              <a:ext cx="1002" cy="630"/>
            </a:xfrm>
            <a:prstGeom prst="line">
              <a:avLst/>
            </a:prstGeom>
            <a:noFill/>
            <a:ln w="38100">
              <a:solidFill>
                <a:srgbClr val="FF6600"/>
              </a:solidFill>
              <a:round/>
              <a:headEnd/>
              <a:tailEnd type="triangle" w="med" len="med"/>
            </a:ln>
          </p:spPr>
          <p:txBody>
            <a:bodyPr/>
            <a:lstStyle/>
            <a:p>
              <a:endParaRPr lang="en-US"/>
            </a:p>
          </p:txBody>
        </p:sp>
        <p:sp>
          <p:nvSpPr>
            <p:cNvPr id="25621" name="Text Box 31"/>
            <p:cNvSpPr txBox="1">
              <a:spLocks noChangeArrowheads="1"/>
            </p:cNvSpPr>
            <p:nvPr/>
          </p:nvSpPr>
          <p:spPr bwMode="auto">
            <a:xfrm>
              <a:off x="2027" y="2775"/>
              <a:ext cx="1772" cy="330"/>
            </a:xfrm>
            <a:prstGeom prst="rect">
              <a:avLst/>
            </a:prstGeom>
            <a:noFill/>
            <a:ln w="9525">
              <a:noFill/>
              <a:miter lim="800000"/>
              <a:headEnd/>
              <a:tailEnd/>
            </a:ln>
          </p:spPr>
          <p:txBody>
            <a:bodyPr>
              <a:spAutoFit/>
            </a:bodyPr>
            <a:lstStyle/>
            <a:p>
              <a:pPr algn="ctr">
                <a:spcBef>
                  <a:spcPct val="50000"/>
                </a:spcBef>
              </a:pPr>
              <a:r>
                <a:rPr lang="en-US" sz="1400" b="1"/>
                <a:t>genIOC</a:t>
              </a:r>
              <a:r>
                <a:rPr lang="en-US" sz="1400" i="1"/>
                <a:t/>
              </a:r>
              <a:br>
                <a:rPr lang="en-US" sz="1400" i="1"/>
              </a:br>
              <a:r>
                <a:rPr lang="en-US" sz="1400" i="1"/>
                <a:t>Java generation procedures</a:t>
              </a:r>
            </a:p>
          </p:txBody>
        </p:sp>
        <p:sp>
          <p:nvSpPr>
            <p:cNvPr id="25622" name="Text Box 31"/>
            <p:cNvSpPr txBox="1">
              <a:spLocks noChangeArrowheads="1"/>
            </p:cNvSpPr>
            <p:nvPr/>
          </p:nvSpPr>
          <p:spPr bwMode="auto">
            <a:xfrm>
              <a:off x="3951" y="2595"/>
              <a:ext cx="503" cy="213"/>
            </a:xfrm>
            <a:prstGeom prst="rect">
              <a:avLst/>
            </a:prstGeom>
            <a:noFill/>
            <a:ln w="9525">
              <a:noFill/>
              <a:miter lim="800000"/>
              <a:headEnd/>
              <a:tailEnd/>
            </a:ln>
          </p:spPr>
          <p:txBody>
            <a:bodyPr>
              <a:spAutoFit/>
            </a:bodyPr>
            <a:lstStyle/>
            <a:p>
              <a:pPr>
                <a:spcBef>
                  <a:spcPct val="50000"/>
                </a:spcBef>
              </a:pPr>
              <a:r>
                <a:rPr lang="en-US" b="1"/>
                <a:t>.cmd</a:t>
              </a:r>
            </a:p>
          </p:txBody>
        </p:sp>
      </p:grpSp>
      <p:sp>
        <p:nvSpPr>
          <p:cNvPr id="25607" name="Rectangle 25"/>
          <p:cNvSpPr>
            <a:spLocks noChangeArrowheads="1"/>
          </p:cNvSpPr>
          <p:nvPr/>
        </p:nvSpPr>
        <p:spPr bwMode="auto">
          <a:xfrm>
            <a:off x="6229350" y="4170363"/>
            <a:ext cx="830263" cy="2370137"/>
          </a:xfrm>
          <a:prstGeom prst="rect">
            <a:avLst/>
          </a:prstGeom>
          <a:noFill/>
          <a:ln w="9525">
            <a:noFill/>
            <a:miter lim="800000"/>
            <a:headEnd/>
            <a:tailEnd/>
          </a:ln>
        </p:spPr>
        <p:txBody>
          <a:bodyPr>
            <a:spAutoFit/>
          </a:bodyPr>
          <a:lstStyle/>
          <a:p>
            <a:pPr>
              <a:spcBef>
                <a:spcPct val="20000"/>
              </a:spcBef>
              <a:buClr>
                <a:srgbClr val="FF0000"/>
              </a:buClr>
            </a:pPr>
            <a:r>
              <a:rPr lang="en-US" sz="8800">
                <a:solidFill>
                  <a:srgbClr val="0000CC"/>
                </a:solidFill>
                <a:sym typeface="Wingdings" pitchFamily="2" charset="2"/>
              </a:rPr>
              <a:t></a:t>
            </a:r>
          </a:p>
          <a:p>
            <a:pPr>
              <a:spcBef>
                <a:spcPct val="50000"/>
              </a:spcBef>
            </a:pPr>
            <a:endParaRPr lang="fr-FR" sz="4000">
              <a:solidFill>
                <a:srgbClr val="000000"/>
              </a:solidFill>
            </a:endParaRPr>
          </a:p>
        </p:txBody>
      </p:sp>
      <p:sp>
        <p:nvSpPr>
          <p:cNvPr id="29" name="Rectangle à coins arrondis 28"/>
          <p:cNvSpPr/>
          <p:nvPr/>
        </p:nvSpPr>
        <p:spPr>
          <a:xfrm>
            <a:off x="6254750" y="2365375"/>
            <a:ext cx="2608263" cy="1425575"/>
          </a:xfrm>
          <a:prstGeom prst="wedgeRoundRectCallout">
            <a:avLst>
              <a:gd name="adj1" fmla="val -35619"/>
              <a:gd name="adj2" fmla="val 75532"/>
              <a:gd name="adj3" fmla="val 16667"/>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en-US" dirty="0">
                <a:solidFill>
                  <a:srgbClr val="002060"/>
                </a:solidFill>
              </a:rPr>
              <a:t>Initialization and configuration commands</a:t>
            </a:r>
            <a:br>
              <a:rPr lang="en-US" dirty="0">
                <a:solidFill>
                  <a:srgbClr val="002060"/>
                </a:solidFill>
              </a:rPr>
            </a:br>
            <a:r>
              <a:rPr lang="en-US" dirty="0">
                <a:solidFill>
                  <a:srgbClr val="002060"/>
                </a:solidFill>
              </a:rPr>
              <a:t>- Substitutions for template files</a:t>
            </a:r>
          </a:p>
          <a:p>
            <a:pPr>
              <a:buFontTx/>
              <a:buChar char="-"/>
              <a:defRPr/>
            </a:pPr>
            <a:r>
              <a:rPr lang="en-US" i="1" dirty="0">
                <a:solidFill>
                  <a:schemeClr val="bg2"/>
                </a:solidFill>
              </a:rPr>
              <a:t>(Sequences)</a:t>
            </a:r>
            <a:endParaRPr lang="en-US" dirty="0">
              <a:solidFill>
                <a:srgbClr val="002060"/>
              </a:solidFill>
            </a:endParaRPr>
          </a:p>
        </p:txBody>
      </p:sp>
      <p:pic>
        <p:nvPicPr>
          <p:cNvPr id="25609" name="Picture 4" descr="genioc_equipement_configurations"/>
          <p:cNvPicPr>
            <a:picLocks noChangeAspect="1" noChangeArrowheads="1"/>
          </p:cNvPicPr>
          <p:nvPr/>
        </p:nvPicPr>
        <p:blipFill>
          <a:blip r:embed="rId4" cstate="print"/>
          <a:srcRect/>
          <a:stretch>
            <a:fillRect/>
          </a:stretch>
        </p:blipFill>
        <p:spPr bwMode="auto">
          <a:xfrm>
            <a:off x="304800" y="1524000"/>
            <a:ext cx="3041650" cy="1692275"/>
          </a:xfrm>
          <a:prstGeom prst="rect">
            <a:avLst/>
          </a:prstGeom>
          <a:noFill/>
          <a:ln w="9525">
            <a:noFill/>
            <a:miter lim="800000"/>
            <a:headEnd/>
            <a:tailEnd/>
          </a:ln>
        </p:spPr>
      </p:pic>
      <p:sp>
        <p:nvSpPr>
          <p:cNvPr id="19"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management</a:t>
            </a:r>
            <a:endParaRPr lang="fr-FR" i="1" dirty="0">
              <a:solidFill>
                <a:schemeClr val="tx1">
                  <a:lumMod val="65000"/>
                  <a:lumOff val="35000"/>
                </a:schemeClr>
              </a:solidFill>
            </a:endParaRPr>
          </a:p>
        </p:txBody>
      </p:sp>
      <p:sp>
        <p:nvSpPr>
          <p:cNvPr id="25611" name="AutoShape 20"/>
          <p:cNvSpPr>
            <a:spLocks noChangeArrowheads="1"/>
          </p:cNvSpPr>
          <p:nvPr/>
        </p:nvSpPr>
        <p:spPr bwMode="auto">
          <a:xfrm>
            <a:off x="7632700" y="4230688"/>
            <a:ext cx="889000" cy="1011237"/>
          </a:xfrm>
          <a:prstGeom prst="can">
            <a:avLst>
              <a:gd name="adj" fmla="val 26468"/>
            </a:avLst>
          </a:prstGeom>
          <a:solidFill>
            <a:schemeClr val="bg1"/>
          </a:solidFill>
          <a:ln w="15875">
            <a:solidFill>
              <a:srgbClr val="666699"/>
            </a:solidFill>
            <a:round/>
            <a:headEnd/>
            <a:tailEnd/>
          </a:ln>
        </p:spPr>
        <p:txBody>
          <a:bodyPr wrap="none" anchor="ctr"/>
          <a:lstStyle/>
          <a:p>
            <a:pPr algn="ctr"/>
            <a:endParaRPr lang="en-US"/>
          </a:p>
          <a:p>
            <a:pPr algn="ctr"/>
            <a:r>
              <a:rPr lang="en-US"/>
              <a:t>Irmis </a:t>
            </a:r>
            <a:br>
              <a:rPr lang="en-US"/>
            </a:br>
            <a:r>
              <a:rPr lang="en-US"/>
              <a:t>(v2)</a:t>
            </a:r>
            <a:br>
              <a:rPr lang="en-US"/>
            </a:br>
            <a:endParaRPr lang="en-US"/>
          </a:p>
        </p:txBody>
      </p:sp>
      <p:sp>
        <p:nvSpPr>
          <p:cNvPr id="21" name="Flèche vers le haut 20"/>
          <p:cNvSpPr/>
          <p:nvPr/>
        </p:nvSpPr>
        <p:spPr>
          <a:xfrm>
            <a:off x="7912100" y="5291138"/>
            <a:ext cx="257175" cy="57308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3" name="Text Box 22"/>
          <p:cNvSpPr txBox="1">
            <a:spLocks noChangeArrowheads="1"/>
          </p:cNvSpPr>
          <p:nvPr/>
        </p:nvSpPr>
        <p:spPr bwMode="auto">
          <a:xfrm>
            <a:off x="8205788" y="5362575"/>
            <a:ext cx="1571625" cy="523875"/>
          </a:xfrm>
          <a:prstGeom prst="rect">
            <a:avLst/>
          </a:prstGeom>
          <a:noFill/>
          <a:ln w="9525">
            <a:noFill/>
            <a:miter lim="800000"/>
            <a:headEnd/>
            <a:tailEnd/>
          </a:ln>
        </p:spPr>
        <p:txBody>
          <a:bodyPr>
            <a:spAutoFit/>
          </a:bodyPr>
          <a:lstStyle/>
          <a:p>
            <a:pPr>
              <a:spcBef>
                <a:spcPct val="50000"/>
              </a:spcBef>
            </a:pPr>
            <a:r>
              <a:rPr lang="en-US" sz="1400" i="1"/>
              <a:t>PV </a:t>
            </a:r>
            <a:br>
              <a:rPr lang="en-US" sz="1400" i="1"/>
            </a:br>
            <a:r>
              <a:rPr lang="en-US" sz="1400" i="1"/>
              <a:t>crawler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fr-FR" smtClean="0"/>
              <a:t>Definition of general configuration</a:t>
            </a:r>
          </a:p>
        </p:txBody>
      </p:sp>
      <p:pic>
        <p:nvPicPr>
          <p:cNvPr id="26627" name="Picture 5" descr="genioc_typeConfiguration"/>
          <p:cNvPicPr>
            <a:picLocks noChangeAspect="1" noChangeArrowheads="1"/>
          </p:cNvPicPr>
          <p:nvPr/>
        </p:nvPicPr>
        <p:blipFill>
          <a:blip r:embed="rId3" cstate="print"/>
          <a:srcRect/>
          <a:stretch>
            <a:fillRect/>
          </a:stretch>
        </p:blipFill>
        <p:spPr bwMode="auto">
          <a:xfrm>
            <a:off x="219075" y="1271588"/>
            <a:ext cx="8742363" cy="4879975"/>
          </a:xfrm>
          <a:prstGeom prst="rect">
            <a:avLst/>
          </a:prstGeom>
          <a:noFill/>
          <a:ln w="9525">
            <a:noFill/>
            <a:miter lim="800000"/>
            <a:headEnd/>
            <a:tailEnd/>
          </a:ln>
        </p:spPr>
      </p:pic>
      <p:sp>
        <p:nvSpPr>
          <p:cNvPr id="26628" name="AutoShape 6"/>
          <p:cNvSpPr>
            <a:spLocks noChangeArrowheads="1"/>
          </p:cNvSpPr>
          <p:nvPr/>
        </p:nvSpPr>
        <p:spPr bwMode="auto">
          <a:xfrm>
            <a:off x="4900613" y="2105025"/>
            <a:ext cx="4084637" cy="1211263"/>
          </a:xfrm>
          <a:prstGeom prst="roundRect">
            <a:avLst>
              <a:gd name="adj" fmla="val 16667"/>
            </a:avLst>
          </a:prstGeom>
          <a:solidFill>
            <a:schemeClr val="bg1"/>
          </a:solidFill>
          <a:ln w="25400" algn="ctr">
            <a:solidFill>
              <a:srgbClr val="800000"/>
            </a:solidFill>
            <a:round/>
            <a:headEnd/>
            <a:tailEnd/>
          </a:ln>
        </p:spPr>
        <p:txBody>
          <a:bodyPr/>
          <a:lstStyle/>
          <a:p>
            <a:pPr>
              <a:lnSpc>
                <a:spcPct val="90000"/>
              </a:lnSpc>
            </a:pPr>
            <a:r>
              <a:rPr lang="en-US" sz="1800">
                <a:solidFill>
                  <a:srgbClr val="CC3300"/>
                </a:solidFill>
                <a:latin typeface="Comic Sans MS" pitchFamily="66" charset="0"/>
                <a:sym typeface="Wingdings" pitchFamily="2" charset="2"/>
              </a:rPr>
              <a:t>Exemple : </a:t>
            </a:r>
            <a:br>
              <a:rPr lang="en-US" sz="1800">
                <a:solidFill>
                  <a:srgbClr val="CC3300"/>
                </a:solidFill>
                <a:latin typeface="Comic Sans MS" pitchFamily="66" charset="0"/>
                <a:sym typeface="Wingdings" pitchFamily="2" charset="2"/>
              </a:rPr>
            </a:br>
            <a:r>
              <a:rPr lang="en-US" sz="1800">
                <a:solidFill>
                  <a:srgbClr val="002060"/>
                </a:solidFill>
                <a:latin typeface="Comic Sans MS" pitchFamily="66" charset="0"/>
                <a:sym typeface="Wingdings" pitchFamily="2" charset="2"/>
              </a:rPr>
              <a:t>configuration of the Modbus communication </a:t>
            </a:r>
          </a:p>
          <a:p>
            <a:pPr>
              <a:lnSpc>
                <a:spcPct val="90000"/>
              </a:lnSpc>
            </a:pPr>
            <a:r>
              <a:rPr lang="en-US" sz="1800">
                <a:solidFill>
                  <a:srgbClr val="002060"/>
                </a:solidFill>
                <a:latin typeface="Comic Sans MS" pitchFamily="66" charset="0"/>
                <a:sym typeface="Wingdings" pitchFamily="2" charset="2"/>
              </a:rPr>
              <a:t>(2 command lines to be generated)</a:t>
            </a:r>
            <a:endParaRPr lang="en-US" sz="2000">
              <a:solidFill>
                <a:srgbClr val="002060"/>
              </a:solidFill>
              <a:latin typeface="Comic Sans MS" pitchFamily="66" charset="0"/>
            </a:endParaRPr>
          </a:p>
        </p:txBody>
      </p:sp>
      <p:sp>
        <p:nvSpPr>
          <p:cNvPr id="7" name="ZoneTexte 6"/>
          <p:cNvSpPr txBox="1"/>
          <p:nvPr/>
        </p:nvSpPr>
        <p:spPr>
          <a:xfrm>
            <a:off x="6924675" y="781050"/>
            <a:ext cx="2036763" cy="338138"/>
          </a:xfrm>
          <a:prstGeom prst="rect">
            <a:avLst/>
          </a:prstGeom>
          <a:noFill/>
        </p:spPr>
        <p:txBody>
          <a:bodyPr>
            <a:spAutoFit/>
          </a:bodyPr>
          <a:lstStyle/>
          <a:p>
            <a:pPr>
              <a:defRPr/>
            </a:pPr>
            <a:r>
              <a:rPr lang="en-US" i="1" dirty="0">
                <a:solidFill>
                  <a:srgbClr val="002060"/>
                </a:solidFill>
                <a:latin typeface="+mj-lt"/>
              </a:rPr>
              <a:t>Developer use only</a:t>
            </a:r>
          </a:p>
        </p:txBody>
      </p:sp>
      <p:grpSp>
        <p:nvGrpSpPr>
          <p:cNvPr id="26630" name="Groupe 12"/>
          <p:cNvGrpSpPr>
            <a:grpSpLocks/>
          </p:cNvGrpSpPr>
          <p:nvPr/>
        </p:nvGrpSpPr>
        <p:grpSpPr bwMode="auto">
          <a:xfrm>
            <a:off x="3633788" y="5357813"/>
            <a:ext cx="3168650" cy="1106487"/>
            <a:chOff x="3633216" y="5358384"/>
            <a:chExt cx="3169920" cy="1106650"/>
          </a:xfrm>
        </p:grpSpPr>
        <p:sp>
          <p:nvSpPr>
            <p:cNvPr id="9" name="Flèche vers le haut 8"/>
            <p:cNvSpPr/>
            <p:nvPr/>
          </p:nvSpPr>
          <p:spPr>
            <a:xfrm>
              <a:off x="6004303" y="5358384"/>
              <a:ext cx="281101" cy="536654"/>
            </a:xfrm>
            <a:prstGeom prst="up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èche vers le haut 7"/>
            <p:cNvSpPr/>
            <p:nvPr/>
          </p:nvSpPr>
          <p:spPr>
            <a:xfrm>
              <a:off x="4365346" y="5377437"/>
              <a:ext cx="279512" cy="535066"/>
            </a:xfrm>
            <a:prstGeom prst="up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ZoneTexte 9"/>
            <p:cNvSpPr txBox="1"/>
            <p:nvPr/>
          </p:nvSpPr>
          <p:spPr>
            <a:xfrm>
              <a:off x="3633216" y="6126847"/>
              <a:ext cx="3169920" cy="338187"/>
            </a:xfrm>
            <a:prstGeom prst="rect">
              <a:avLst/>
            </a:prstGeom>
            <a:noFill/>
          </p:spPr>
          <p:txBody>
            <a:bodyPr>
              <a:spAutoFit/>
            </a:bodyPr>
            <a:lstStyle/>
            <a:p>
              <a:pPr>
                <a:defRPr/>
              </a:pPr>
              <a:r>
                <a:rPr lang="en-US" dirty="0">
                  <a:solidFill>
                    <a:srgbClr val="0000FF"/>
                  </a:solidFill>
                  <a:latin typeface="+mj-lt"/>
                </a:rPr>
                <a:t>Separators for file generation</a:t>
              </a:r>
            </a:p>
          </p:txBody>
        </p:sp>
      </p:grpSp>
      <p:sp>
        <p:nvSpPr>
          <p:cNvPr id="14" name="Flèche gauche 13"/>
          <p:cNvSpPr/>
          <p:nvPr/>
        </p:nvSpPr>
        <p:spPr>
          <a:xfrm>
            <a:off x="3170238" y="3852863"/>
            <a:ext cx="292100" cy="195262"/>
          </a:xfrm>
          <a:prstGeom prst="lef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ZoneTexte 14"/>
          <p:cNvSpPr txBox="1"/>
          <p:nvPr/>
        </p:nvSpPr>
        <p:spPr>
          <a:xfrm>
            <a:off x="3633788" y="3810000"/>
            <a:ext cx="2590800" cy="276225"/>
          </a:xfrm>
          <a:prstGeom prst="rect">
            <a:avLst/>
          </a:prstGeom>
          <a:noFill/>
        </p:spPr>
        <p:txBody>
          <a:bodyPr>
            <a:spAutoFit/>
          </a:bodyPr>
          <a:lstStyle/>
          <a:p>
            <a:pPr>
              <a:defRPr/>
            </a:pPr>
            <a:r>
              <a:rPr lang="en-US" sz="1200" i="1" dirty="0">
                <a:solidFill>
                  <a:schemeClr val="accent4"/>
                </a:solidFill>
                <a:latin typeface="+mj-lt"/>
              </a:rPr>
              <a:t>Command line beginning</a:t>
            </a:r>
          </a:p>
        </p:txBody>
      </p:sp>
      <p:sp>
        <p:nvSpPr>
          <p:cNvPr id="16" name="Flèche gauche 15"/>
          <p:cNvSpPr/>
          <p:nvPr/>
        </p:nvSpPr>
        <p:spPr>
          <a:xfrm>
            <a:off x="6626225" y="4821238"/>
            <a:ext cx="292100" cy="195262"/>
          </a:xfrm>
          <a:prstGeom prst="lef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ZoneTexte 16"/>
          <p:cNvSpPr txBox="1"/>
          <p:nvPr/>
        </p:nvSpPr>
        <p:spPr>
          <a:xfrm>
            <a:off x="7089775" y="4779963"/>
            <a:ext cx="1736725" cy="276225"/>
          </a:xfrm>
          <a:prstGeom prst="rect">
            <a:avLst/>
          </a:prstGeom>
          <a:noFill/>
        </p:spPr>
        <p:txBody>
          <a:bodyPr>
            <a:spAutoFit/>
          </a:bodyPr>
          <a:lstStyle/>
          <a:p>
            <a:pPr>
              <a:defRPr/>
            </a:pPr>
            <a:r>
              <a:rPr lang="en-US" sz="1200" i="1" dirty="0">
                <a:solidFill>
                  <a:schemeClr val="accent4"/>
                </a:solidFill>
                <a:latin typeface="+mj-lt"/>
              </a:rPr>
              <a:t>Command parameters</a:t>
            </a:r>
          </a:p>
        </p:txBody>
      </p:sp>
      <p:sp>
        <p:nvSpPr>
          <p:cNvPr id="18"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management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FR" smtClean="0"/>
              <a:t>Définition of equipment type</a:t>
            </a:r>
          </a:p>
        </p:txBody>
      </p:sp>
      <p:pic>
        <p:nvPicPr>
          <p:cNvPr id="27651" name="Picture 5" descr="genioc_typeEquipement_generation"/>
          <p:cNvPicPr>
            <a:picLocks noChangeAspect="1" noChangeArrowheads="1"/>
          </p:cNvPicPr>
          <p:nvPr/>
        </p:nvPicPr>
        <p:blipFill>
          <a:blip r:embed="rId3" cstate="print"/>
          <a:srcRect/>
          <a:stretch>
            <a:fillRect/>
          </a:stretch>
        </p:blipFill>
        <p:spPr bwMode="auto">
          <a:xfrm>
            <a:off x="865188" y="1055688"/>
            <a:ext cx="7632700" cy="5521325"/>
          </a:xfrm>
          <a:prstGeom prst="rect">
            <a:avLst/>
          </a:prstGeom>
          <a:noFill/>
          <a:ln w="9525">
            <a:noFill/>
            <a:miter lim="800000"/>
            <a:headEnd/>
            <a:tailEnd/>
          </a:ln>
        </p:spPr>
      </p:pic>
      <p:sp>
        <p:nvSpPr>
          <p:cNvPr id="4" name="ZoneTexte 3"/>
          <p:cNvSpPr txBox="1"/>
          <p:nvPr/>
        </p:nvSpPr>
        <p:spPr>
          <a:xfrm>
            <a:off x="6950075" y="695325"/>
            <a:ext cx="2035175" cy="338138"/>
          </a:xfrm>
          <a:prstGeom prst="rect">
            <a:avLst/>
          </a:prstGeom>
          <a:noFill/>
        </p:spPr>
        <p:txBody>
          <a:bodyPr>
            <a:spAutoFit/>
          </a:bodyPr>
          <a:lstStyle/>
          <a:p>
            <a:pPr>
              <a:defRPr/>
            </a:pPr>
            <a:r>
              <a:rPr lang="en-US" i="1" dirty="0">
                <a:solidFill>
                  <a:srgbClr val="002060"/>
                </a:solidFill>
                <a:latin typeface="+mj-lt"/>
              </a:rPr>
              <a:t>Developer use only</a:t>
            </a:r>
          </a:p>
        </p:txBody>
      </p:sp>
      <p:sp>
        <p:nvSpPr>
          <p:cNvPr id="27653" name="AutoShape 6"/>
          <p:cNvSpPr>
            <a:spLocks noChangeArrowheads="1"/>
          </p:cNvSpPr>
          <p:nvPr/>
        </p:nvSpPr>
        <p:spPr bwMode="auto">
          <a:xfrm>
            <a:off x="5364163" y="2520950"/>
            <a:ext cx="3451225" cy="941388"/>
          </a:xfrm>
          <a:prstGeom prst="roundRect">
            <a:avLst>
              <a:gd name="adj" fmla="val 16667"/>
            </a:avLst>
          </a:prstGeom>
          <a:solidFill>
            <a:schemeClr val="bg1"/>
          </a:solidFill>
          <a:ln w="25400" algn="ctr">
            <a:solidFill>
              <a:srgbClr val="800000"/>
            </a:solidFill>
            <a:round/>
            <a:headEnd/>
            <a:tailEnd/>
          </a:ln>
        </p:spPr>
        <p:txBody>
          <a:bodyPr/>
          <a:lstStyle/>
          <a:p>
            <a:pPr>
              <a:lnSpc>
                <a:spcPct val="90000"/>
              </a:lnSpc>
            </a:pPr>
            <a:r>
              <a:rPr lang="en-US" sz="1800">
                <a:solidFill>
                  <a:srgbClr val="CC3300"/>
                </a:solidFill>
                <a:latin typeface="Comic Sans MS" pitchFamily="66" charset="0"/>
                <a:sym typeface="Wingdings" pitchFamily="2" charset="2"/>
              </a:rPr>
              <a:t>Exemple : </a:t>
            </a:r>
            <a:br>
              <a:rPr lang="en-US" sz="1800">
                <a:solidFill>
                  <a:srgbClr val="CC3300"/>
                </a:solidFill>
                <a:latin typeface="Comic Sans MS" pitchFamily="66" charset="0"/>
                <a:sym typeface="Wingdings" pitchFamily="2" charset="2"/>
              </a:rPr>
            </a:br>
            <a:r>
              <a:rPr lang="en-US" sz="1800">
                <a:solidFill>
                  <a:srgbClr val="002060"/>
                </a:solidFill>
                <a:latin typeface="Comic Sans MS" pitchFamily="66" charset="0"/>
                <a:sym typeface="Wingdings" pitchFamily="2" charset="2"/>
              </a:rPr>
              <a:t>Definition of the power supply ALIMHZ type</a:t>
            </a:r>
            <a:endParaRPr lang="en-US" sz="2000">
              <a:solidFill>
                <a:srgbClr val="002060"/>
              </a:solidFill>
              <a:latin typeface="Comic Sans MS" pitchFamily="66" charset="0"/>
            </a:endParaRPr>
          </a:p>
        </p:txBody>
      </p:sp>
      <p:sp>
        <p:nvSpPr>
          <p:cNvPr id="6" name="Flèche gauche 5"/>
          <p:cNvSpPr/>
          <p:nvPr/>
        </p:nvSpPr>
        <p:spPr>
          <a:xfrm>
            <a:off x="5267325" y="5010150"/>
            <a:ext cx="292100" cy="195263"/>
          </a:xfrm>
          <a:prstGeom prst="lef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ZoneTexte 14"/>
          <p:cNvSpPr txBox="1"/>
          <p:nvPr/>
        </p:nvSpPr>
        <p:spPr>
          <a:xfrm>
            <a:off x="5730875" y="4968875"/>
            <a:ext cx="2590800" cy="276225"/>
          </a:xfrm>
          <a:prstGeom prst="rect">
            <a:avLst/>
          </a:prstGeom>
          <a:noFill/>
        </p:spPr>
        <p:txBody>
          <a:bodyPr>
            <a:spAutoFit/>
          </a:bodyPr>
          <a:lstStyle/>
          <a:p>
            <a:pPr>
              <a:defRPr/>
            </a:pPr>
            <a:r>
              <a:rPr lang="en-US" sz="1200" i="1" dirty="0" err="1">
                <a:solidFill>
                  <a:schemeClr val="accent4"/>
                </a:solidFill>
                <a:latin typeface="+mj-lt"/>
              </a:rPr>
              <a:t>Modbus</a:t>
            </a:r>
            <a:r>
              <a:rPr lang="en-US" sz="1200" i="1" dirty="0">
                <a:solidFill>
                  <a:schemeClr val="accent4"/>
                </a:solidFill>
                <a:latin typeface="+mj-lt"/>
              </a:rPr>
              <a:t> function parameter</a:t>
            </a:r>
          </a:p>
        </p:txBody>
      </p:sp>
      <p:sp>
        <p:nvSpPr>
          <p:cNvPr id="16" name="Flèche gauche 15"/>
          <p:cNvSpPr/>
          <p:nvPr/>
        </p:nvSpPr>
        <p:spPr>
          <a:xfrm>
            <a:off x="5248275" y="5870575"/>
            <a:ext cx="293688" cy="195263"/>
          </a:xfrm>
          <a:prstGeom prst="lef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ZoneTexte 16"/>
          <p:cNvSpPr txBox="1"/>
          <p:nvPr/>
        </p:nvSpPr>
        <p:spPr>
          <a:xfrm>
            <a:off x="5711825" y="5827713"/>
            <a:ext cx="2590800" cy="277812"/>
          </a:xfrm>
          <a:prstGeom prst="rect">
            <a:avLst/>
          </a:prstGeom>
          <a:noFill/>
        </p:spPr>
        <p:txBody>
          <a:bodyPr>
            <a:spAutoFit/>
          </a:bodyPr>
          <a:lstStyle/>
          <a:p>
            <a:pPr>
              <a:defRPr/>
            </a:pPr>
            <a:r>
              <a:rPr lang="en-US" sz="1200" i="1" dirty="0">
                <a:solidFill>
                  <a:schemeClr val="accent4"/>
                </a:solidFill>
                <a:latin typeface="+mj-lt"/>
              </a:rPr>
              <a:t>Substitution macros</a:t>
            </a:r>
          </a:p>
        </p:txBody>
      </p:sp>
      <p:sp>
        <p:nvSpPr>
          <p:cNvPr id="20" name="Flèche vers le haut 19"/>
          <p:cNvSpPr/>
          <p:nvPr/>
        </p:nvSpPr>
        <p:spPr>
          <a:xfrm>
            <a:off x="4352925" y="6229350"/>
            <a:ext cx="242888" cy="304800"/>
          </a:xfrm>
          <a:prstGeom prst="up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ZoneTexte 20"/>
          <p:cNvSpPr txBox="1"/>
          <p:nvPr/>
        </p:nvSpPr>
        <p:spPr>
          <a:xfrm>
            <a:off x="3644900" y="6519863"/>
            <a:ext cx="3170238" cy="338137"/>
          </a:xfrm>
          <a:prstGeom prst="rect">
            <a:avLst/>
          </a:prstGeom>
          <a:noFill/>
        </p:spPr>
        <p:txBody>
          <a:bodyPr>
            <a:spAutoFit/>
          </a:bodyPr>
          <a:lstStyle/>
          <a:p>
            <a:pPr>
              <a:defRPr/>
            </a:pPr>
            <a:r>
              <a:rPr lang="en-US" dirty="0">
                <a:solidFill>
                  <a:srgbClr val="0000FF"/>
                </a:solidFill>
                <a:latin typeface="+mj-lt"/>
              </a:rPr>
              <a:t>Separators for file generation</a:t>
            </a:r>
          </a:p>
        </p:txBody>
      </p:sp>
      <p:sp>
        <p:nvSpPr>
          <p:cNvPr id="22" name="Flèche vers le haut 21"/>
          <p:cNvSpPr/>
          <p:nvPr/>
        </p:nvSpPr>
        <p:spPr>
          <a:xfrm>
            <a:off x="5638800" y="6224588"/>
            <a:ext cx="244475" cy="304800"/>
          </a:xfrm>
          <a:prstGeom prst="up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FR" smtClean="0"/>
              <a:t>Equipment characteristics</a:t>
            </a:r>
          </a:p>
        </p:txBody>
      </p:sp>
      <p:pic>
        <p:nvPicPr>
          <p:cNvPr id="28675" name="Picture 4" descr="genioc_equipement_charactéristique"/>
          <p:cNvPicPr>
            <a:picLocks noChangeAspect="1" noChangeArrowheads="1"/>
          </p:cNvPicPr>
          <p:nvPr/>
        </p:nvPicPr>
        <p:blipFill>
          <a:blip r:embed="rId3" cstate="print"/>
          <a:srcRect/>
          <a:stretch>
            <a:fillRect/>
          </a:stretch>
        </p:blipFill>
        <p:spPr bwMode="auto">
          <a:xfrm>
            <a:off x="250825" y="1412875"/>
            <a:ext cx="8748713" cy="4906963"/>
          </a:xfrm>
          <a:prstGeom prst="rect">
            <a:avLst/>
          </a:prstGeom>
          <a:noFill/>
          <a:ln w="9525">
            <a:noFill/>
            <a:miter lim="800000"/>
            <a:headEnd/>
            <a:tailEnd/>
          </a:ln>
        </p:spPr>
      </p:pic>
      <p:sp>
        <p:nvSpPr>
          <p:cNvPr id="5" name="ZoneTexte 4"/>
          <p:cNvSpPr txBox="1"/>
          <p:nvPr/>
        </p:nvSpPr>
        <p:spPr>
          <a:xfrm>
            <a:off x="7888288" y="706438"/>
            <a:ext cx="1060450" cy="339725"/>
          </a:xfrm>
          <a:prstGeom prst="rect">
            <a:avLst/>
          </a:prstGeom>
          <a:noFill/>
        </p:spPr>
        <p:txBody>
          <a:bodyPr>
            <a:spAutoFit/>
          </a:bodyPr>
          <a:lstStyle/>
          <a:p>
            <a:pPr>
              <a:defRPr/>
            </a:pPr>
            <a:r>
              <a:rPr lang="en-US" i="1" dirty="0">
                <a:solidFill>
                  <a:srgbClr val="002060"/>
                </a:solidFill>
                <a:latin typeface="+mj-lt"/>
              </a:rPr>
              <a:t>End-user</a:t>
            </a:r>
          </a:p>
        </p:txBody>
      </p:sp>
      <p:sp>
        <p:nvSpPr>
          <p:cNvPr id="28677" name="AutoShape 6"/>
          <p:cNvSpPr>
            <a:spLocks noChangeArrowheads="1"/>
          </p:cNvSpPr>
          <p:nvPr/>
        </p:nvSpPr>
        <p:spPr bwMode="auto">
          <a:xfrm>
            <a:off x="4243388" y="1752600"/>
            <a:ext cx="4692650" cy="941388"/>
          </a:xfrm>
          <a:prstGeom prst="roundRect">
            <a:avLst>
              <a:gd name="adj" fmla="val 16667"/>
            </a:avLst>
          </a:prstGeom>
          <a:solidFill>
            <a:schemeClr val="bg1"/>
          </a:solidFill>
          <a:ln w="25400" algn="ctr">
            <a:solidFill>
              <a:srgbClr val="800000"/>
            </a:solidFill>
            <a:round/>
            <a:headEnd/>
            <a:tailEnd/>
          </a:ln>
        </p:spPr>
        <p:txBody>
          <a:bodyPr/>
          <a:lstStyle/>
          <a:p>
            <a:pPr>
              <a:lnSpc>
                <a:spcPct val="90000"/>
              </a:lnSpc>
            </a:pPr>
            <a:r>
              <a:rPr lang="en-US" sz="1800">
                <a:solidFill>
                  <a:srgbClr val="CC3300"/>
                </a:solidFill>
                <a:latin typeface="Comic Sans MS" pitchFamily="66" charset="0"/>
                <a:sym typeface="Wingdings" pitchFamily="2" charset="2"/>
              </a:rPr>
              <a:t>Exemple : </a:t>
            </a:r>
            <a:br>
              <a:rPr lang="en-US" sz="1800">
                <a:solidFill>
                  <a:srgbClr val="CC3300"/>
                </a:solidFill>
                <a:latin typeface="Comic Sans MS" pitchFamily="66" charset="0"/>
                <a:sym typeface="Wingdings" pitchFamily="2" charset="2"/>
              </a:rPr>
            </a:br>
            <a:r>
              <a:rPr lang="en-US" sz="1800">
                <a:solidFill>
                  <a:srgbClr val="002060"/>
                </a:solidFill>
                <a:latin typeface="Comic Sans MS" pitchFamily="66" charset="0"/>
                <a:sym typeface="Wingdings" pitchFamily="2" charset="2"/>
              </a:rPr>
              <a:t>Configuration of a power supply  (instance of an ALIMHZ equipment type)</a:t>
            </a:r>
            <a:endParaRPr lang="en-US" sz="2000">
              <a:solidFill>
                <a:srgbClr val="002060"/>
              </a:solidFill>
              <a:latin typeface="Comic Sans MS" pitchFamily="66" charset="0"/>
            </a:endParaRPr>
          </a:p>
        </p:txBody>
      </p:sp>
      <p:sp>
        <p:nvSpPr>
          <p:cNvPr id="6"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management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r-FR" smtClean="0"/>
              <a:t>Generated configuration file</a:t>
            </a:r>
          </a:p>
        </p:txBody>
      </p:sp>
      <p:pic>
        <p:nvPicPr>
          <p:cNvPr id="29699" name="Picture 4"/>
          <p:cNvPicPr>
            <a:picLocks noChangeAspect="1" noChangeArrowheads="1"/>
          </p:cNvPicPr>
          <p:nvPr>
            <p:ph type="body" idx="1"/>
          </p:nvPr>
        </p:nvPicPr>
        <p:blipFill>
          <a:blip r:embed="rId3" cstate="print"/>
          <a:srcRect/>
          <a:stretch>
            <a:fillRect/>
          </a:stretch>
        </p:blipFill>
        <p:spPr>
          <a:xfrm>
            <a:off x="0" y="1317625"/>
            <a:ext cx="8202613" cy="4124325"/>
          </a:xfrm>
          <a:noFill/>
        </p:spPr>
      </p:pic>
      <p:sp>
        <p:nvSpPr>
          <p:cNvPr id="4" name="ZoneTexte 3"/>
          <p:cNvSpPr txBox="1"/>
          <p:nvPr/>
        </p:nvSpPr>
        <p:spPr>
          <a:xfrm>
            <a:off x="5400675" y="719138"/>
            <a:ext cx="3597275" cy="338137"/>
          </a:xfrm>
          <a:prstGeom prst="rect">
            <a:avLst/>
          </a:prstGeom>
          <a:noFill/>
        </p:spPr>
        <p:txBody>
          <a:bodyPr>
            <a:spAutoFit/>
          </a:bodyPr>
          <a:lstStyle/>
          <a:p>
            <a:pPr>
              <a:defRPr/>
            </a:pPr>
            <a:r>
              <a:rPr lang="en-US" i="1" dirty="0">
                <a:solidFill>
                  <a:srgbClr val="002060"/>
                </a:solidFill>
                <a:latin typeface="+mj-lt"/>
              </a:rPr>
              <a:t>To be included into the .</a:t>
            </a:r>
            <a:r>
              <a:rPr lang="en-US" i="1" dirty="0" err="1">
                <a:solidFill>
                  <a:srgbClr val="002060"/>
                </a:solidFill>
                <a:latin typeface="+mj-lt"/>
              </a:rPr>
              <a:t>cmd</a:t>
            </a:r>
            <a:r>
              <a:rPr lang="en-US" i="1" dirty="0">
                <a:solidFill>
                  <a:srgbClr val="002060"/>
                </a:solidFill>
                <a:latin typeface="+mj-lt"/>
              </a:rPr>
              <a:t> script</a:t>
            </a:r>
          </a:p>
        </p:txBody>
      </p:sp>
      <p:sp>
        <p:nvSpPr>
          <p:cNvPr id="5" name="Accolade fermante 4"/>
          <p:cNvSpPr/>
          <p:nvPr/>
        </p:nvSpPr>
        <p:spPr>
          <a:xfrm>
            <a:off x="5730875" y="2133600"/>
            <a:ext cx="182563" cy="68262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C00000"/>
              </a:solidFill>
            </a:endParaRPr>
          </a:p>
        </p:txBody>
      </p:sp>
      <p:sp>
        <p:nvSpPr>
          <p:cNvPr id="6" name="ZoneTexte 5"/>
          <p:cNvSpPr txBox="1"/>
          <p:nvPr/>
        </p:nvSpPr>
        <p:spPr>
          <a:xfrm>
            <a:off x="5999163" y="2182813"/>
            <a:ext cx="2925762" cy="584200"/>
          </a:xfrm>
          <a:prstGeom prst="rect">
            <a:avLst/>
          </a:prstGeom>
          <a:noFill/>
        </p:spPr>
        <p:txBody>
          <a:bodyPr>
            <a:spAutoFit/>
          </a:bodyPr>
          <a:lstStyle/>
          <a:p>
            <a:pPr>
              <a:defRPr/>
            </a:pPr>
            <a:r>
              <a:rPr lang="en-US" dirty="0">
                <a:latin typeface="+mn-lt"/>
              </a:rPr>
              <a:t>From the equipment configuration  type</a:t>
            </a:r>
          </a:p>
        </p:txBody>
      </p:sp>
      <p:sp>
        <p:nvSpPr>
          <p:cNvPr id="7" name="Accolade fermante 6"/>
          <p:cNvSpPr/>
          <p:nvPr/>
        </p:nvSpPr>
        <p:spPr>
          <a:xfrm>
            <a:off x="7985125" y="2974975"/>
            <a:ext cx="427038" cy="227965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C00000"/>
              </a:solidFill>
            </a:endParaRPr>
          </a:p>
        </p:txBody>
      </p:sp>
      <p:sp>
        <p:nvSpPr>
          <p:cNvPr id="8" name="ZoneTexte 7"/>
          <p:cNvSpPr txBox="1"/>
          <p:nvPr/>
        </p:nvSpPr>
        <p:spPr>
          <a:xfrm>
            <a:off x="5462588" y="5492750"/>
            <a:ext cx="3681412" cy="338138"/>
          </a:xfrm>
          <a:prstGeom prst="rect">
            <a:avLst/>
          </a:prstGeom>
          <a:noFill/>
        </p:spPr>
        <p:txBody>
          <a:bodyPr>
            <a:spAutoFit/>
          </a:bodyPr>
          <a:lstStyle/>
          <a:p>
            <a:pPr>
              <a:defRPr/>
            </a:pPr>
            <a:r>
              <a:rPr lang="en-US" dirty="0">
                <a:latin typeface="+mn-lt"/>
              </a:rPr>
              <a:t>From the equipment characteristics</a:t>
            </a:r>
          </a:p>
        </p:txBody>
      </p:sp>
      <p:sp>
        <p:nvSpPr>
          <p:cNvPr id="9"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management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0" y="1241425"/>
            <a:ext cx="8785225" cy="2016125"/>
          </a:xfrm>
          <a:prstGeom prst="rect">
            <a:avLst/>
          </a:prstGeom>
          <a:noFill/>
          <a:ln w="9525">
            <a:noFill/>
            <a:miter lim="800000"/>
            <a:headEnd/>
            <a:tailEnd/>
          </a:ln>
        </p:spPr>
      </p:pic>
      <p:sp>
        <p:nvSpPr>
          <p:cNvPr id="30723" name="Rectangle 7"/>
          <p:cNvSpPr>
            <a:spLocks noGrp="1" noChangeArrowheads="1"/>
          </p:cNvSpPr>
          <p:nvPr>
            <p:ph type="title"/>
          </p:nvPr>
        </p:nvSpPr>
        <p:spPr/>
        <p:txBody>
          <a:bodyPr/>
          <a:lstStyle/>
          <a:p>
            <a:r>
              <a:rPr lang="fr-FR" smtClean="0"/>
              <a:t>Generated substitution file</a:t>
            </a:r>
          </a:p>
        </p:txBody>
      </p:sp>
      <p:sp>
        <p:nvSpPr>
          <p:cNvPr id="4" name="ZoneTexte 3"/>
          <p:cNvSpPr txBox="1"/>
          <p:nvPr/>
        </p:nvSpPr>
        <p:spPr>
          <a:xfrm>
            <a:off x="5400675" y="719138"/>
            <a:ext cx="3597275" cy="338137"/>
          </a:xfrm>
          <a:prstGeom prst="rect">
            <a:avLst/>
          </a:prstGeom>
          <a:noFill/>
        </p:spPr>
        <p:txBody>
          <a:bodyPr>
            <a:spAutoFit/>
          </a:bodyPr>
          <a:lstStyle/>
          <a:p>
            <a:pPr>
              <a:defRPr/>
            </a:pPr>
            <a:r>
              <a:rPr lang="en-US" i="1" dirty="0">
                <a:solidFill>
                  <a:srgbClr val="002060"/>
                </a:solidFill>
                <a:latin typeface="+mj-lt"/>
              </a:rPr>
              <a:t>To be included into the .</a:t>
            </a:r>
            <a:r>
              <a:rPr lang="en-US" i="1" dirty="0" err="1">
                <a:solidFill>
                  <a:srgbClr val="002060"/>
                </a:solidFill>
                <a:latin typeface="+mj-lt"/>
              </a:rPr>
              <a:t>cmd</a:t>
            </a:r>
            <a:r>
              <a:rPr lang="en-US" i="1" dirty="0">
                <a:solidFill>
                  <a:srgbClr val="002060"/>
                </a:solidFill>
                <a:latin typeface="+mj-lt"/>
              </a:rPr>
              <a:t> script</a:t>
            </a:r>
          </a:p>
        </p:txBody>
      </p:sp>
      <p:sp>
        <p:nvSpPr>
          <p:cNvPr id="5" name="ZoneTexte 4"/>
          <p:cNvSpPr txBox="1"/>
          <p:nvPr/>
        </p:nvSpPr>
        <p:spPr>
          <a:xfrm>
            <a:off x="5364163" y="3335338"/>
            <a:ext cx="3621087" cy="338137"/>
          </a:xfrm>
          <a:prstGeom prst="rect">
            <a:avLst/>
          </a:prstGeom>
          <a:noFill/>
        </p:spPr>
        <p:txBody>
          <a:bodyPr>
            <a:spAutoFit/>
          </a:bodyPr>
          <a:lstStyle/>
          <a:p>
            <a:pPr>
              <a:defRPr/>
            </a:pPr>
            <a:r>
              <a:rPr lang="en-US" dirty="0">
                <a:latin typeface="+mn-lt"/>
              </a:rPr>
              <a:t>From the equipment characteristics</a:t>
            </a:r>
          </a:p>
        </p:txBody>
      </p:sp>
      <p:sp>
        <p:nvSpPr>
          <p:cNvPr id="6" name="Accolade fermante 5"/>
          <p:cNvSpPr/>
          <p:nvPr/>
        </p:nvSpPr>
        <p:spPr>
          <a:xfrm>
            <a:off x="8705850" y="2487613"/>
            <a:ext cx="193675" cy="45085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C00000"/>
              </a:solidFill>
            </a:endParaRPr>
          </a:p>
        </p:txBody>
      </p:sp>
      <p:sp>
        <p:nvSpPr>
          <p:cNvPr id="7"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management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r-FR" smtClean="0"/>
              <a:t>Work in progress …</a:t>
            </a:r>
          </a:p>
        </p:txBody>
      </p:sp>
      <p:sp>
        <p:nvSpPr>
          <p:cNvPr id="31747" name="Rectangle 3"/>
          <p:cNvSpPr>
            <a:spLocks noGrp="1" noChangeArrowheads="1"/>
          </p:cNvSpPr>
          <p:nvPr>
            <p:ph type="body" idx="1"/>
          </p:nvPr>
        </p:nvSpPr>
        <p:spPr/>
        <p:txBody>
          <a:bodyPr/>
          <a:lstStyle/>
          <a:p>
            <a:r>
              <a:rPr lang="fr-FR" smtClean="0"/>
              <a:t>Three files to be generated and called from the .cmd file</a:t>
            </a:r>
          </a:p>
          <a:p>
            <a:pPr lvl="1"/>
            <a:r>
              <a:rPr lang="fr-FR" smtClean="0"/>
              <a:t>Configuration file</a:t>
            </a:r>
          </a:p>
          <a:p>
            <a:pPr lvl="1"/>
            <a:r>
              <a:rPr lang="fr-FR" smtClean="0"/>
              <a:t>Substitution file</a:t>
            </a:r>
          </a:p>
          <a:p>
            <a:pPr lvl="1"/>
            <a:r>
              <a:rPr lang="fr-FR" smtClean="0"/>
              <a:t>Sequencer file : </a:t>
            </a:r>
            <a:r>
              <a:rPr lang="fr-FR" b="1" smtClean="0">
                <a:solidFill>
                  <a:srgbClr val="C00000"/>
                </a:solidFill>
              </a:rPr>
              <a:t>not yet implemented !</a:t>
            </a:r>
          </a:p>
          <a:p>
            <a:r>
              <a:rPr lang="fr-FR" smtClean="0"/>
              <a:t>Next steps :</a:t>
            </a:r>
          </a:p>
          <a:p>
            <a:pPr lvl="1"/>
            <a:r>
              <a:rPr lang="fr-FR" smtClean="0"/>
              <a:t>Test and validate the model with other equipment types</a:t>
            </a:r>
          </a:p>
          <a:p>
            <a:pPr lvl="2"/>
            <a:r>
              <a:rPr lang="fr-FR" smtClean="0"/>
              <a:t>Faraday Cups measurements</a:t>
            </a:r>
          </a:p>
          <a:p>
            <a:pPr lvl="2"/>
            <a:r>
              <a:rPr lang="fr-FR" smtClean="0"/>
              <a:t>Stepping motors for beam slits</a:t>
            </a:r>
          </a:p>
          <a:p>
            <a:pPr lvl="2"/>
            <a:r>
              <a:rPr lang="fr-FR" smtClean="0"/>
              <a:t>…</a:t>
            </a:r>
          </a:p>
          <a:p>
            <a:pPr lvl="1"/>
            <a:r>
              <a:rPr lang="fr-FR" smtClean="0"/>
              <a:t>Evaluate the integration of PLCs controlled equipment</a:t>
            </a:r>
          </a:p>
          <a:p>
            <a:pPr lvl="1"/>
            <a:r>
              <a:rPr lang="fr-FR" smtClean="0"/>
              <a:t>Think to more complex equipment (emittancemeters …) ?</a:t>
            </a:r>
          </a:p>
          <a:p>
            <a:pPr lvl="1"/>
            <a:r>
              <a:rPr lang="fr-FR" smtClean="0"/>
              <a:t>If necessary, define the links with other databases or tools (Irmis, alarms configuration, CSS archive engines configuration, beam parameters management …)</a:t>
            </a:r>
          </a:p>
        </p:txBody>
      </p:sp>
      <p:sp>
        <p:nvSpPr>
          <p:cNvPr id="4" name="Text Box 48"/>
          <p:cNvSpPr txBox="1">
            <a:spLocks noChangeArrowheads="1"/>
          </p:cNvSpPr>
          <p:nvPr/>
        </p:nvSpPr>
        <p:spPr bwMode="auto">
          <a:xfrm>
            <a:off x="4986338" y="6519863"/>
            <a:ext cx="3706812"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Equipment management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2682875" y="0"/>
            <a:ext cx="6283325" cy="681038"/>
          </a:xfrm>
        </p:spPr>
        <p:txBody>
          <a:bodyPr/>
          <a:lstStyle/>
          <a:p>
            <a:pPr eaLnBrk="1" hangingPunct="1"/>
            <a:r>
              <a:rPr lang="en-US" smtClean="0"/>
              <a:t>The Spiral2 facility beside the Ganil one</a:t>
            </a:r>
          </a:p>
        </p:txBody>
      </p:sp>
      <p:pic>
        <p:nvPicPr>
          <p:cNvPr id="6147" name="Picture 860"/>
          <p:cNvPicPr>
            <a:picLocks noGrp="1" noChangeAspect="1" noChangeArrowheads="1"/>
          </p:cNvPicPr>
          <p:nvPr>
            <p:ph idx="1"/>
          </p:nvPr>
        </p:nvPicPr>
        <p:blipFill>
          <a:blip r:embed="rId3" cstate="print"/>
          <a:srcRect/>
          <a:stretch>
            <a:fillRect/>
          </a:stretch>
        </p:blipFill>
        <p:spPr>
          <a:xfrm>
            <a:off x="1069975" y="823913"/>
            <a:ext cx="7624763" cy="5524500"/>
          </a:xfrm>
          <a:noFill/>
        </p:spPr>
      </p:pic>
      <p:sp>
        <p:nvSpPr>
          <p:cNvPr id="4"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The Spiral2 </a:t>
            </a:r>
            <a:r>
              <a:rPr lang="fr-FR" b="1" i="1" dirty="0" err="1">
                <a:solidFill>
                  <a:schemeClr val="tx1">
                    <a:lumMod val="65000"/>
                    <a:lumOff val="35000"/>
                  </a:schemeClr>
                </a:solidFill>
              </a:rPr>
              <a:t>project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en-US" smtClean="0"/>
              <a:t>Thanks for your attention …</a:t>
            </a:r>
          </a:p>
        </p:txBody>
      </p:sp>
      <p:sp>
        <p:nvSpPr>
          <p:cNvPr id="4" name="Nuage 3"/>
          <p:cNvSpPr/>
          <p:nvPr/>
        </p:nvSpPr>
        <p:spPr>
          <a:xfrm>
            <a:off x="381000" y="1133475"/>
            <a:ext cx="3995738" cy="2538413"/>
          </a:xfrm>
          <a:prstGeom prst="clou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6"/>
                </a:solidFill>
              </a:rPr>
              <a:t>J.F. Denis, F. Gougnaud, J.F. Gournay, </a:t>
            </a:r>
            <a:br>
              <a:rPr lang="en-US" dirty="0">
                <a:solidFill>
                  <a:schemeClr val="accent6"/>
                </a:solidFill>
              </a:rPr>
            </a:br>
            <a:r>
              <a:rPr lang="en-US" dirty="0">
                <a:solidFill>
                  <a:schemeClr val="accent6"/>
                </a:solidFill>
              </a:rPr>
              <a:t>Y. Lussignol, P. Mattei</a:t>
            </a:r>
          </a:p>
        </p:txBody>
      </p:sp>
      <p:pic>
        <p:nvPicPr>
          <p:cNvPr id="32772" name="Picture 649"/>
          <p:cNvPicPr>
            <a:picLocks noGrp="1" noChangeAspect="1" noChangeArrowheads="1"/>
          </p:cNvPicPr>
          <p:nvPr>
            <p:ph idx="1"/>
          </p:nvPr>
        </p:nvPicPr>
        <p:blipFill>
          <a:blip r:embed="rId3" cstate="print"/>
          <a:srcRect/>
          <a:stretch>
            <a:fillRect/>
          </a:stretch>
        </p:blipFill>
        <p:spPr>
          <a:xfrm>
            <a:off x="2247900" y="2781300"/>
            <a:ext cx="422275" cy="741363"/>
          </a:xfrm>
          <a:noFill/>
        </p:spPr>
      </p:pic>
      <p:sp>
        <p:nvSpPr>
          <p:cNvPr id="7" name="Nuage 6"/>
          <p:cNvSpPr/>
          <p:nvPr/>
        </p:nvSpPr>
        <p:spPr>
          <a:xfrm>
            <a:off x="2106613" y="3863975"/>
            <a:ext cx="3140075" cy="2117725"/>
          </a:xfrm>
          <a:prstGeom prst="clou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6"/>
                </a:solidFill>
              </a:rPr>
              <a:t>P. </a:t>
            </a:r>
            <a:r>
              <a:rPr lang="en-US" dirty="0" err="1">
                <a:solidFill>
                  <a:schemeClr val="accent6"/>
                </a:solidFill>
              </a:rPr>
              <a:t>Graehling</a:t>
            </a:r>
            <a:r>
              <a:rPr lang="en-US" dirty="0">
                <a:solidFill>
                  <a:schemeClr val="accent6"/>
                </a:solidFill>
              </a:rPr>
              <a:t>, </a:t>
            </a:r>
            <a:br>
              <a:rPr lang="en-US" dirty="0">
                <a:solidFill>
                  <a:schemeClr val="accent6"/>
                </a:solidFill>
              </a:rPr>
            </a:br>
            <a:r>
              <a:rPr lang="en-US" dirty="0">
                <a:solidFill>
                  <a:schemeClr val="accent6"/>
                </a:solidFill>
              </a:rPr>
              <a:t>J. Hosselet, </a:t>
            </a:r>
            <a:br>
              <a:rPr lang="en-US" dirty="0">
                <a:solidFill>
                  <a:schemeClr val="accent6"/>
                </a:solidFill>
              </a:rPr>
            </a:br>
            <a:r>
              <a:rPr lang="en-US" dirty="0">
                <a:solidFill>
                  <a:schemeClr val="accent6"/>
                </a:solidFill>
              </a:rPr>
              <a:t>C. Maazouzi</a:t>
            </a:r>
          </a:p>
        </p:txBody>
      </p:sp>
      <p:pic>
        <p:nvPicPr>
          <p:cNvPr id="32774" name="Picture 300"/>
          <p:cNvPicPr>
            <a:picLocks noChangeAspect="1" noChangeArrowheads="1"/>
          </p:cNvPicPr>
          <p:nvPr/>
        </p:nvPicPr>
        <p:blipFill>
          <a:blip r:embed="rId4" cstate="print"/>
          <a:srcRect/>
          <a:stretch>
            <a:fillRect/>
          </a:stretch>
        </p:blipFill>
        <p:spPr bwMode="auto">
          <a:xfrm>
            <a:off x="2863850" y="5238750"/>
            <a:ext cx="747713" cy="436563"/>
          </a:xfrm>
          <a:prstGeom prst="rect">
            <a:avLst/>
          </a:prstGeom>
          <a:noFill/>
          <a:ln w="9525">
            <a:noFill/>
            <a:miter lim="800000"/>
            <a:headEnd/>
            <a:tailEnd/>
          </a:ln>
        </p:spPr>
      </p:pic>
      <p:sp>
        <p:nvSpPr>
          <p:cNvPr id="9" name="Nuage 8"/>
          <p:cNvSpPr/>
          <p:nvPr/>
        </p:nvSpPr>
        <p:spPr>
          <a:xfrm>
            <a:off x="4559300" y="1285875"/>
            <a:ext cx="4240213" cy="2895600"/>
          </a:xfrm>
          <a:prstGeom prst="clou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6"/>
                </a:solidFill>
              </a:rPr>
              <a:t>J.C. Deroy, P. Duneau, </a:t>
            </a:r>
            <a:br>
              <a:rPr lang="en-US" dirty="0">
                <a:solidFill>
                  <a:schemeClr val="accent6"/>
                </a:solidFill>
              </a:rPr>
            </a:br>
            <a:r>
              <a:rPr lang="en-US" dirty="0">
                <a:solidFill>
                  <a:schemeClr val="accent6"/>
                </a:solidFill>
              </a:rPr>
              <a:t>P. Gillette, C. Haquin, </a:t>
            </a:r>
            <a:br>
              <a:rPr lang="en-US" dirty="0">
                <a:solidFill>
                  <a:schemeClr val="accent6"/>
                </a:solidFill>
              </a:rPr>
            </a:br>
            <a:r>
              <a:rPr lang="en-US" dirty="0">
                <a:solidFill>
                  <a:schemeClr val="accent6"/>
                </a:solidFill>
              </a:rPr>
              <a:t>E. Lécorché, E. </a:t>
            </a:r>
            <a:r>
              <a:rPr lang="en-US" dirty="0" err="1">
                <a:solidFill>
                  <a:schemeClr val="accent6"/>
                </a:solidFill>
              </a:rPr>
              <a:t>Lemaître</a:t>
            </a:r>
            <a:r>
              <a:rPr lang="en-US" dirty="0">
                <a:solidFill>
                  <a:schemeClr val="accent6"/>
                </a:solidFill>
              </a:rPr>
              <a:t>, P. Lermine, J.M. Loyant, </a:t>
            </a:r>
            <a:br>
              <a:rPr lang="en-US" dirty="0">
                <a:solidFill>
                  <a:schemeClr val="accent6"/>
                </a:solidFill>
              </a:rPr>
            </a:br>
            <a:r>
              <a:rPr lang="en-US" dirty="0">
                <a:solidFill>
                  <a:schemeClr val="accent6"/>
                </a:solidFill>
              </a:rPr>
              <a:t>L. Philippe, J.F. </a:t>
            </a:r>
            <a:r>
              <a:rPr lang="en-US" dirty="0" err="1">
                <a:solidFill>
                  <a:schemeClr val="accent6"/>
                </a:solidFill>
              </a:rPr>
              <a:t>Rozé</a:t>
            </a:r>
            <a:r>
              <a:rPr lang="en-US">
                <a:solidFill>
                  <a:schemeClr val="accent6"/>
                </a:solidFill>
              </a:rPr>
              <a:t>,</a:t>
            </a:r>
            <a:br>
              <a:rPr lang="en-US">
                <a:solidFill>
                  <a:schemeClr val="accent6"/>
                </a:solidFill>
              </a:rPr>
            </a:br>
            <a:r>
              <a:rPr lang="en-US">
                <a:solidFill>
                  <a:schemeClr val="accent6"/>
                </a:solidFill>
              </a:rPr>
              <a:t>D</a:t>
            </a:r>
            <a:r>
              <a:rPr lang="en-US" dirty="0">
                <a:solidFill>
                  <a:schemeClr val="accent6"/>
                </a:solidFill>
              </a:rPr>
              <a:t>. Touchard</a:t>
            </a:r>
          </a:p>
        </p:txBody>
      </p:sp>
      <p:pic>
        <p:nvPicPr>
          <p:cNvPr id="32776" name="Picture 9"/>
          <p:cNvPicPr>
            <a:picLocks noChangeAspect="1" noChangeArrowheads="1"/>
          </p:cNvPicPr>
          <p:nvPr/>
        </p:nvPicPr>
        <p:blipFill>
          <a:blip r:embed="rId5" cstate="print"/>
          <a:srcRect/>
          <a:stretch>
            <a:fillRect/>
          </a:stretch>
        </p:blipFill>
        <p:spPr bwMode="auto">
          <a:xfrm>
            <a:off x="5851525" y="3543300"/>
            <a:ext cx="1403350" cy="30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r>
              <a:rPr lang="en-US" smtClean="0"/>
              <a:t>Planning</a:t>
            </a:r>
          </a:p>
        </p:txBody>
      </p:sp>
      <p:pic>
        <p:nvPicPr>
          <p:cNvPr id="7171" name="Picture 2"/>
          <p:cNvPicPr>
            <a:picLocks noChangeAspect="1" noChangeArrowheads="1"/>
          </p:cNvPicPr>
          <p:nvPr/>
        </p:nvPicPr>
        <p:blipFill>
          <a:blip r:embed="rId3" cstate="print"/>
          <a:srcRect/>
          <a:stretch>
            <a:fillRect/>
          </a:stretch>
        </p:blipFill>
        <p:spPr bwMode="auto">
          <a:xfrm>
            <a:off x="292100" y="901700"/>
            <a:ext cx="8535988" cy="3429000"/>
          </a:xfrm>
          <a:prstGeom prst="rect">
            <a:avLst/>
          </a:prstGeom>
          <a:noFill/>
          <a:ln w="9525">
            <a:noFill/>
            <a:miter lim="800000"/>
            <a:headEnd/>
            <a:tailEnd/>
          </a:ln>
        </p:spPr>
      </p:pic>
      <p:sp>
        <p:nvSpPr>
          <p:cNvPr id="7172" name="Oval 41"/>
          <p:cNvSpPr>
            <a:spLocks noChangeArrowheads="1"/>
          </p:cNvSpPr>
          <p:nvPr/>
        </p:nvSpPr>
        <p:spPr bwMode="auto">
          <a:xfrm>
            <a:off x="6159500" y="1193800"/>
            <a:ext cx="2832100" cy="2286000"/>
          </a:xfrm>
          <a:prstGeom prst="ellipse">
            <a:avLst/>
          </a:prstGeom>
          <a:noFill/>
          <a:ln w="19050">
            <a:solidFill>
              <a:srgbClr val="FF0000"/>
            </a:solidFill>
            <a:round/>
            <a:headEnd/>
            <a:tailEnd/>
          </a:ln>
        </p:spPr>
        <p:txBody>
          <a:bodyPr wrap="none" anchor="ctr"/>
          <a:lstStyle/>
          <a:p>
            <a:endParaRPr lang="en-US"/>
          </a:p>
        </p:txBody>
      </p:sp>
      <p:grpSp>
        <p:nvGrpSpPr>
          <p:cNvPr id="2" name="Groupe 12"/>
          <p:cNvGrpSpPr>
            <a:grpSpLocks/>
          </p:cNvGrpSpPr>
          <p:nvPr/>
        </p:nvGrpSpPr>
        <p:grpSpPr bwMode="auto">
          <a:xfrm>
            <a:off x="411163" y="1828800"/>
            <a:ext cx="4008437" cy="3670300"/>
            <a:chOff x="411163" y="1828801"/>
            <a:chExt cx="4008437" cy="3670299"/>
          </a:xfrm>
        </p:grpSpPr>
        <p:sp>
          <p:nvSpPr>
            <p:cNvPr id="7179" name="AutoShape 42"/>
            <p:cNvSpPr>
              <a:spLocks noChangeArrowheads="1"/>
            </p:cNvSpPr>
            <p:nvPr/>
          </p:nvSpPr>
          <p:spPr bwMode="auto">
            <a:xfrm>
              <a:off x="411163" y="4894263"/>
              <a:ext cx="3157537" cy="604837"/>
            </a:xfrm>
            <a:prstGeom prst="wedgeRoundRectCallout">
              <a:avLst>
                <a:gd name="adj1" fmla="val 25292"/>
                <a:gd name="adj2" fmla="val -281153"/>
                <a:gd name="adj3" fmla="val 16667"/>
              </a:avLst>
            </a:prstGeom>
            <a:noFill/>
            <a:ln w="19050">
              <a:solidFill>
                <a:srgbClr val="002060"/>
              </a:solidFill>
              <a:miter lim="800000"/>
              <a:headEnd/>
              <a:tailEnd/>
            </a:ln>
          </p:spPr>
          <p:txBody>
            <a:bodyPr/>
            <a:lstStyle/>
            <a:p>
              <a:r>
                <a:rPr lang="en-US" b="1"/>
                <a:t>Phase 1 : </a:t>
              </a:r>
              <a:r>
                <a:rPr lang="en-US" b="1">
                  <a:solidFill>
                    <a:srgbClr val="002060"/>
                  </a:solidFill>
                </a:rPr>
                <a:t>Spiral2</a:t>
              </a:r>
              <a:r>
                <a:rPr lang="en-US"/>
                <a:t> Accelerator</a:t>
              </a:r>
              <a:br>
                <a:rPr lang="en-US"/>
              </a:br>
              <a:r>
                <a:rPr lang="en-US"/>
                <a:t>	</a:t>
              </a:r>
              <a:r>
                <a:rPr lang="en-US">
                  <a:solidFill>
                    <a:srgbClr val="FF0000"/>
                  </a:solidFill>
                  <a:sym typeface="Wingdings" pitchFamily="2" charset="2"/>
                </a:rPr>
                <a:t> First beam in 2012</a:t>
              </a:r>
              <a:endParaRPr lang="en-US">
                <a:solidFill>
                  <a:srgbClr val="FF0000"/>
                </a:solidFill>
              </a:endParaRPr>
            </a:p>
            <a:p>
              <a:pPr algn="ctr"/>
              <a:endParaRPr lang="fr-FR" sz="1400" i="1"/>
            </a:p>
          </p:txBody>
        </p:sp>
        <p:sp>
          <p:nvSpPr>
            <p:cNvPr id="7180" name="Oval 41"/>
            <p:cNvSpPr>
              <a:spLocks noChangeArrowheads="1"/>
            </p:cNvSpPr>
            <p:nvPr/>
          </p:nvSpPr>
          <p:spPr bwMode="auto">
            <a:xfrm>
              <a:off x="755650" y="1828801"/>
              <a:ext cx="3663950" cy="1714499"/>
            </a:xfrm>
            <a:prstGeom prst="ellipse">
              <a:avLst/>
            </a:prstGeom>
            <a:noFill/>
            <a:ln w="19050">
              <a:solidFill>
                <a:srgbClr val="002060"/>
              </a:solidFill>
              <a:round/>
              <a:headEnd/>
              <a:tailEnd/>
            </a:ln>
          </p:spPr>
          <p:txBody>
            <a:bodyPr wrap="none" anchor="ctr"/>
            <a:lstStyle/>
            <a:p>
              <a:endParaRPr lang="en-US"/>
            </a:p>
          </p:txBody>
        </p:sp>
      </p:grpSp>
      <p:sp>
        <p:nvSpPr>
          <p:cNvPr id="7174" name="AutoShape 42"/>
          <p:cNvSpPr>
            <a:spLocks noChangeArrowheads="1"/>
          </p:cNvSpPr>
          <p:nvPr/>
        </p:nvSpPr>
        <p:spPr bwMode="auto">
          <a:xfrm>
            <a:off x="6565900" y="4576763"/>
            <a:ext cx="2374900" cy="388937"/>
          </a:xfrm>
          <a:prstGeom prst="wedgeRoundRectCallout">
            <a:avLst>
              <a:gd name="adj1" fmla="val 14157"/>
              <a:gd name="adj2" fmla="val -346458"/>
              <a:gd name="adj3" fmla="val 16667"/>
            </a:avLst>
          </a:prstGeom>
          <a:noFill/>
          <a:ln w="19050">
            <a:solidFill>
              <a:srgbClr val="FF0000"/>
            </a:solidFill>
            <a:miter lim="800000"/>
            <a:headEnd/>
            <a:tailEnd/>
          </a:ln>
        </p:spPr>
        <p:txBody>
          <a:bodyPr/>
          <a:lstStyle/>
          <a:p>
            <a:r>
              <a:rPr lang="en-US" b="1"/>
              <a:t>Existing Ganil facility</a:t>
            </a:r>
            <a:endParaRPr lang="en-US">
              <a:solidFill>
                <a:srgbClr val="FF0000"/>
              </a:solidFill>
            </a:endParaRPr>
          </a:p>
          <a:p>
            <a:pPr algn="ctr"/>
            <a:endParaRPr lang="fr-FR" sz="1400" i="1"/>
          </a:p>
        </p:txBody>
      </p:sp>
      <p:grpSp>
        <p:nvGrpSpPr>
          <p:cNvPr id="3" name="Groupe 13"/>
          <p:cNvGrpSpPr>
            <a:grpSpLocks/>
          </p:cNvGrpSpPr>
          <p:nvPr/>
        </p:nvGrpSpPr>
        <p:grpSpPr bwMode="auto">
          <a:xfrm>
            <a:off x="3471863" y="1663700"/>
            <a:ext cx="3322637" cy="4597400"/>
            <a:chOff x="3471863" y="1663701"/>
            <a:chExt cx="3322637" cy="4597399"/>
          </a:xfrm>
        </p:grpSpPr>
        <p:sp>
          <p:nvSpPr>
            <p:cNvPr id="7177" name="AutoShape 42"/>
            <p:cNvSpPr>
              <a:spLocks noChangeArrowheads="1"/>
            </p:cNvSpPr>
            <p:nvPr/>
          </p:nvSpPr>
          <p:spPr bwMode="auto">
            <a:xfrm>
              <a:off x="3471863" y="5618163"/>
              <a:ext cx="3322637" cy="642937"/>
            </a:xfrm>
            <a:prstGeom prst="wedgeRoundRectCallout">
              <a:avLst>
                <a:gd name="adj1" fmla="val 18296"/>
                <a:gd name="adj2" fmla="val -396856"/>
                <a:gd name="adj3" fmla="val 16667"/>
              </a:avLst>
            </a:prstGeom>
            <a:noFill/>
            <a:ln w="19050">
              <a:solidFill>
                <a:srgbClr val="09F725"/>
              </a:solidFill>
              <a:miter lim="800000"/>
              <a:headEnd/>
              <a:tailEnd/>
            </a:ln>
          </p:spPr>
          <p:txBody>
            <a:bodyPr/>
            <a:lstStyle/>
            <a:p>
              <a:r>
                <a:rPr lang="en-US" b="1"/>
                <a:t>Phase 2 : </a:t>
              </a:r>
              <a:r>
                <a:rPr lang="en-US" b="1">
                  <a:solidFill>
                    <a:srgbClr val="002060"/>
                  </a:solidFill>
                </a:rPr>
                <a:t>Spiral2</a:t>
              </a:r>
              <a:r>
                <a:rPr lang="en-US" b="1"/>
                <a:t> </a:t>
              </a:r>
              <a:r>
                <a:rPr lang="en-US"/>
                <a:t>Production</a:t>
              </a:r>
              <a:br>
                <a:rPr lang="en-US"/>
              </a:br>
              <a:r>
                <a:rPr lang="en-US"/>
                <a:t>	</a:t>
              </a:r>
              <a:r>
                <a:rPr lang="en-US">
                  <a:solidFill>
                    <a:srgbClr val="FF0000"/>
                  </a:solidFill>
                  <a:sym typeface="Wingdings" pitchFamily="2" charset="2"/>
                </a:rPr>
                <a:t> First beam in 2013</a:t>
              </a:r>
              <a:endParaRPr lang="en-US">
                <a:solidFill>
                  <a:srgbClr val="FF0000"/>
                </a:solidFill>
              </a:endParaRPr>
            </a:p>
            <a:p>
              <a:pPr algn="ctr"/>
              <a:endParaRPr lang="fr-FR" sz="1400" i="1"/>
            </a:p>
          </p:txBody>
        </p:sp>
        <p:sp>
          <p:nvSpPr>
            <p:cNvPr id="7178" name="Oval 41"/>
            <p:cNvSpPr>
              <a:spLocks noChangeArrowheads="1"/>
            </p:cNvSpPr>
            <p:nvPr/>
          </p:nvSpPr>
          <p:spPr bwMode="auto">
            <a:xfrm>
              <a:off x="3949700" y="1663701"/>
              <a:ext cx="2705100" cy="1714499"/>
            </a:xfrm>
            <a:prstGeom prst="ellipse">
              <a:avLst/>
            </a:prstGeom>
            <a:noFill/>
            <a:ln w="19050">
              <a:solidFill>
                <a:srgbClr val="09F725"/>
              </a:solidFill>
              <a:round/>
              <a:headEnd/>
              <a:tailEnd/>
            </a:ln>
          </p:spPr>
          <p:txBody>
            <a:bodyPr wrap="none" anchor="ctr"/>
            <a:lstStyle/>
            <a:p>
              <a:endParaRPr lang="en-US"/>
            </a:p>
          </p:txBody>
        </p:sp>
      </p:grpSp>
      <p:sp>
        <p:nvSpPr>
          <p:cNvPr id="12"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The Spiral2 </a:t>
            </a:r>
            <a:r>
              <a:rPr lang="fr-FR" b="1" i="1" dirty="0" err="1">
                <a:solidFill>
                  <a:schemeClr val="tx1">
                    <a:lumMod val="65000"/>
                    <a:lumOff val="35000"/>
                  </a:schemeClr>
                </a:solidFill>
              </a:rPr>
              <a:t>project</a:t>
            </a:r>
            <a:endParaRPr lang="fr-FR" i="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en-US" smtClean="0"/>
              <a:t>First beam tests</a:t>
            </a:r>
          </a:p>
        </p:txBody>
      </p:sp>
      <p:pic>
        <p:nvPicPr>
          <p:cNvPr id="56322" name="Picture 2"/>
          <p:cNvPicPr>
            <a:picLocks noGrp="1" noChangeAspect="1" noChangeArrowheads="1"/>
          </p:cNvPicPr>
          <p:nvPr>
            <p:ph idx="1"/>
          </p:nvPr>
        </p:nvPicPr>
        <p:blipFill>
          <a:blip r:embed="rId3" cstate="print"/>
          <a:srcRect/>
          <a:stretch>
            <a:fillRect/>
          </a:stretch>
        </p:blipFill>
        <p:spPr>
          <a:xfrm>
            <a:off x="558800" y="912813"/>
            <a:ext cx="7975600" cy="5459412"/>
          </a:xfrm>
          <a:gradFill rotWithShape="0">
            <a:gsLst>
              <a:gs pos="0">
                <a:srgbClr val="6A8486">
                  <a:alpha val="81999"/>
                </a:srgbClr>
              </a:gs>
              <a:gs pos="50000">
                <a:srgbClr val="9ABEC1">
                  <a:alpha val="91000"/>
                </a:srgbClr>
              </a:gs>
              <a:gs pos="100000">
                <a:srgbClr val="B8E3E6"/>
              </a:gs>
            </a:gsLst>
            <a:lin ang="5400000"/>
          </a:gradFill>
        </p:spPr>
      </p:pic>
      <p:sp>
        <p:nvSpPr>
          <p:cNvPr id="8196" name="Oval 41"/>
          <p:cNvSpPr>
            <a:spLocks noChangeArrowheads="1"/>
          </p:cNvSpPr>
          <p:nvPr/>
        </p:nvSpPr>
        <p:spPr bwMode="auto">
          <a:xfrm>
            <a:off x="660400" y="3771900"/>
            <a:ext cx="3378200" cy="2552700"/>
          </a:xfrm>
          <a:prstGeom prst="ellipse">
            <a:avLst/>
          </a:prstGeom>
          <a:solidFill>
            <a:schemeClr val="accent1">
              <a:alpha val="34901"/>
            </a:schemeClr>
          </a:solidFill>
          <a:ln w="25400">
            <a:solidFill>
              <a:srgbClr val="FF0000"/>
            </a:solidFill>
            <a:round/>
            <a:headEnd/>
            <a:tailEnd/>
          </a:ln>
        </p:spPr>
        <p:txBody>
          <a:bodyPr wrap="none" anchor="ctr"/>
          <a:lstStyle/>
          <a:p>
            <a:endParaRPr lang="en-US"/>
          </a:p>
        </p:txBody>
      </p:sp>
      <p:sp>
        <p:nvSpPr>
          <p:cNvPr id="6" name="Rectangle à coins arrondis 5"/>
          <p:cNvSpPr/>
          <p:nvPr/>
        </p:nvSpPr>
        <p:spPr>
          <a:xfrm>
            <a:off x="3975100" y="5422900"/>
            <a:ext cx="2273300" cy="838200"/>
          </a:xfrm>
          <a:prstGeom prst="roundRect">
            <a:avLst/>
          </a:prstGeom>
          <a:solidFill>
            <a:srgbClr val="FFE79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4"/>
                </a:solidFill>
              </a:rPr>
              <a:t>2009-2011</a:t>
            </a:r>
          </a:p>
          <a:p>
            <a:pPr algn="ctr">
              <a:defRPr/>
            </a:pPr>
            <a:r>
              <a:rPr lang="en-US" dirty="0">
                <a:solidFill>
                  <a:schemeClr val="accent4"/>
                </a:solidFill>
              </a:rPr>
              <a:t>q/a=1/3 beam tests</a:t>
            </a:r>
          </a:p>
          <a:p>
            <a:pPr algn="ctr">
              <a:defRPr/>
            </a:pPr>
            <a:r>
              <a:rPr lang="en-US" dirty="0">
                <a:solidFill>
                  <a:schemeClr val="accent4"/>
                </a:solidFill>
              </a:rPr>
              <a:t>LPSC Grenoble</a:t>
            </a:r>
          </a:p>
        </p:txBody>
      </p:sp>
      <p:sp>
        <p:nvSpPr>
          <p:cNvPr id="8198" name="Oval 41"/>
          <p:cNvSpPr>
            <a:spLocks noChangeArrowheads="1"/>
          </p:cNvSpPr>
          <p:nvPr/>
        </p:nvSpPr>
        <p:spPr bwMode="auto">
          <a:xfrm>
            <a:off x="3568700" y="2413000"/>
            <a:ext cx="3594100" cy="2273300"/>
          </a:xfrm>
          <a:prstGeom prst="ellipse">
            <a:avLst/>
          </a:prstGeom>
          <a:solidFill>
            <a:schemeClr val="accent1">
              <a:alpha val="34901"/>
            </a:schemeClr>
          </a:solidFill>
          <a:ln w="25400">
            <a:solidFill>
              <a:schemeClr val="accent2"/>
            </a:solidFill>
            <a:round/>
            <a:headEnd/>
            <a:tailEnd/>
          </a:ln>
        </p:spPr>
        <p:txBody>
          <a:bodyPr wrap="none" anchor="ctr"/>
          <a:lstStyle/>
          <a:p>
            <a:endParaRPr lang="en-US"/>
          </a:p>
        </p:txBody>
      </p:sp>
      <p:sp>
        <p:nvSpPr>
          <p:cNvPr id="8" name="Rectangle à coins arrondis 7"/>
          <p:cNvSpPr/>
          <p:nvPr/>
        </p:nvSpPr>
        <p:spPr>
          <a:xfrm>
            <a:off x="6273800" y="4203700"/>
            <a:ext cx="2273300" cy="838200"/>
          </a:xfrm>
          <a:prstGeom prst="roundRect">
            <a:avLst/>
          </a:prstGeom>
          <a:solidFill>
            <a:srgbClr val="FFE79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4"/>
                </a:solidFill>
              </a:rPr>
              <a:t>2010-2011</a:t>
            </a:r>
          </a:p>
          <a:p>
            <a:pPr algn="ctr">
              <a:defRPr/>
            </a:pPr>
            <a:r>
              <a:rPr lang="en-US" dirty="0">
                <a:solidFill>
                  <a:schemeClr val="accent4"/>
                </a:solidFill>
              </a:rPr>
              <a:t>deuteron beam tests</a:t>
            </a:r>
          </a:p>
          <a:p>
            <a:pPr algn="ctr">
              <a:defRPr/>
            </a:pPr>
            <a:r>
              <a:rPr lang="en-US" dirty="0">
                <a:solidFill>
                  <a:schemeClr val="accent4"/>
                </a:solidFill>
              </a:rPr>
              <a:t>IRFU </a:t>
            </a:r>
            <a:r>
              <a:rPr lang="en-US" dirty="0" err="1">
                <a:solidFill>
                  <a:schemeClr val="accent4"/>
                </a:solidFill>
              </a:rPr>
              <a:t>Saclay</a:t>
            </a:r>
            <a:endParaRPr lang="en-US" dirty="0">
              <a:solidFill>
                <a:schemeClr val="accent4"/>
              </a:solidFill>
            </a:endParaRPr>
          </a:p>
        </p:txBody>
      </p:sp>
      <p:sp>
        <p:nvSpPr>
          <p:cNvPr id="9"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The Spiral2 </a:t>
            </a:r>
            <a:r>
              <a:rPr lang="fr-FR" b="1" i="1" dirty="0" err="1">
                <a:solidFill>
                  <a:schemeClr val="tx1">
                    <a:lumMod val="65000"/>
                    <a:lumOff val="35000"/>
                  </a:schemeClr>
                </a:solidFill>
              </a:rPr>
              <a:t>project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FR" smtClean="0"/>
              <a:t>Q/A=1/3 beam tests (LPSC Grenoble)</a:t>
            </a:r>
          </a:p>
        </p:txBody>
      </p:sp>
      <p:pic>
        <p:nvPicPr>
          <p:cNvPr id="9219" name="Picture 4" descr="Screenshot-2"/>
          <p:cNvPicPr>
            <a:picLocks noChangeAspect="1" noChangeArrowheads="1"/>
          </p:cNvPicPr>
          <p:nvPr/>
        </p:nvPicPr>
        <p:blipFill>
          <a:blip r:embed="rId3" cstate="print"/>
          <a:srcRect/>
          <a:stretch>
            <a:fillRect/>
          </a:stretch>
        </p:blipFill>
        <p:spPr bwMode="auto">
          <a:xfrm>
            <a:off x="1450975" y="717550"/>
            <a:ext cx="7324725" cy="5859463"/>
          </a:xfrm>
          <a:prstGeom prst="rect">
            <a:avLst/>
          </a:prstGeom>
          <a:noFill/>
          <a:ln w="9525">
            <a:noFill/>
            <a:miter lim="800000"/>
            <a:headEnd/>
            <a:tailEnd/>
          </a:ln>
        </p:spPr>
      </p:pic>
      <p:pic>
        <p:nvPicPr>
          <p:cNvPr id="9220" name="Picture 2"/>
          <p:cNvPicPr>
            <a:picLocks noChangeAspect="1" noChangeArrowheads="1"/>
          </p:cNvPicPr>
          <p:nvPr/>
        </p:nvPicPr>
        <p:blipFill>
          <a:blip r:embed="rId4" cstate="print"/>
          <a:srcRect/>
          <a:stretch>
            <a:fillRect/>
          </a:stretch>
        </p:blipFill>
        <p:spPr bwMode="auto">
          <a:xfrm>
            <a:off x="633413" y="527050"/>
            <a:ext cx="3062287" cy="2990850"/>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5303838" y="5148263"/>
            <a:ext cx="1279525" cy="801687"/>
          </a:xfrm>
          <a:prstGeom prst="rect">
            <a:avLst/>
          </a:prstGeom>
          <a:noFill/>
          <a:ln w="9525">
            <a:noFill/>
            <a:miter lim="800000"/>
            <a:headEnd/>
            <a:tailEnd/>
          </a:ln>
        </p:spPr>
      </p:pic>
      <p:sp>
        <p:nvSpPr>
          <p:cNvPr id="6"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The Spiral2 </a:t>
            </a:r>
            <a:r>
              <a:rPr lang="fr-FR" b="1" i="1" dirty="0" err="1">
                <a:solidFill>
                  <a:schemeClr val="tx1">
                    <a:lumMod val="65000"/>
                    <a:lumOff val="35000"/>
                  </a:schemeClr>
                </a:solidFill>
              </a:rPr>
              <a:t>project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2378075" y="0"/>
            <a:ext cx="6202363" cy="681038"/>
          </a:xfrm>
          <a:prstGeom prst="rect">
            <a:avLst/>
          </a:prstGeom>
          <a:noFill/>
          <a:ln w="9525">
            <a:noFill/>
            <a:miter lim="800000"/>
            <a:headEnd/>
            <a:tailEnd/>
          </a:ln>
        </p:spPr>
        <p:txBody>
          <a:bodyPr anchor="ctr"/>
          <a:lstStyle/>
          <a:p>
            <a:pPr algn="ctr">
              <a:defRPr/>
            </a:pPr>
            <a:r>
              <a:rPr lang="fr-FR" sz="2400" b="1" kern="0" dirty="0">
                <a:solidFill>
                  <a:srgbClr val="FF0000"/>
                </a:solidFill>
                <a:latin typeface="+mj-lt"/>
                <a:ea typeface="+mj-ea"/>
                <a:cs typeface="+mj-cs"/>
              </a:rPr>
              <a:t>First </a:t>
            </a:r>
            <a:r>
              <a:rPr lang="fr-FR" sz="2400" b="1" kern="0" dirty="0" err="1">
                <a:solidFill>
                  <a:srgbClr val="FF0000"/>
                </a:solidFill>
                <a:latin typeface="+mj-lt"/>
                <a:ea typeface="+mj-ea"/>
                <a:cs typeface="+mj-cs"/>
              </a:rPr>
              <a:t>results</a:t>
            </a:r>
            <a:r>
              <a:rPr lang="fr-FR" sz="2400" b="1" kern="0" dirty="0">
                <a:solidFill>
                  <a:srgbClr val="FF0000"/>
                </a:solidFill>
                <a:latin typeface="+mj-lt"/>
                <a:ea typeface="+mj-ea"/>
                <a:cs typeface="+mj-cs"/>
              </a:rPr>
              <a:t> </a:t>
            </a:r>
            <a:r>
              <a:rPr lang="fr-FR" sz="2400" b="1" kern="0" dirty="0" err="1">
                <a:solidFill>
                  <a:srgbClr val="FF0000"/>
                </a:solidFill>
                <a:latin typeface="+mj-lt"/>
                <a:ea typeface="+mj-ea"/>
                <a:cs typeface="+mj-cs"/>
              </a:rPr>
              <a:t>at</a:t>
            </a:r>
            <a:r>
              <a:rPr lang="fr-FR" sz="2400" b="1" kern="0" dirty="0">
                <a:solidFill>
                  <a:srgbClr val="FF0000"/>
                </a:solidFill>
                <a:latin typeface="+mj-lt"/>
                <a:ea typeface="+mj-ea"/>
                <a:cs typeface="+mj-cs"/>
              </a:rPr>
              <a:t> LPSC (</a:t>
            </a:r>
            <a:r>
              <a:rPr lang="fr-FR" sz="2400" b="1" kern="0" dirty="0" err="1">
                <a:solidFill>
                  <a:srgbClr val="FF0000"/>
                </a:solidFill>
                <a:latin typeface="+mj-lt"/>
                <a:ea typeface="+mj-ea"/>
                <a:cs typeface="+mj-cs"/>
              </a:rPr>
              <a:t>June</a:t>
            </a:r>
            <a:r>
              <a:rPr lang="fr-FR" sz="2400" b="1" kern="0" dirty="0">
                <a:solidFill>
                  <a:srgbClr val="FF0000"/>
                </a:solidFill>
                <a:latin typeface="+mj-lt"/>
                <a:ea typeface="+mj-ea"/>
                <a:cs typeface="+mj-cs"/>
              </a:rPr>
              <a:t> 2009)</a:t>
            </a:r>
          </a:p>
        </p:txBody>
      </p:sp>
      <p:pic>
        <p:nvPicPr>
          <p:cNvPr id="10243" name="Picture 13"/>
          <p:cNvPicPr>
            <a:picLocks noGrp="1" noChangeAspect="1" noChangeArrowheads="1"/>
          </p:cNvPicPr>
          <p:nvPr>
            <p:ph idx="1"/>
          </p:nvPr>
        </p:nvPicPr>
        <p:blipFill>
          <a:blip r:embed="rId3" cstate="print"/>
          <a:srcRect/>
          <a:stretch>
            <a:fillRect/>
          </a:stretch>
        </p:blipFill>
        <p:spPr>
          <a:xfrm>
            <a:off x="688975" y="3205163"/>
            <a:ext cx="2719388" cy="3470275"/>
          </a:xfrm>
          <a:noFill/>
        </p:spPr>
      </p:pic>
      <p:pic>
        <p:nvPicPr>
          <p:cNvPr id="10244" name="Picture 5"/>
          <p:cNvPicPr>
            <a:picLocks noChangeAspect="1" noChangeArrowheads="1"/>
          </p:cNvPicPr>
          <p:nvPr/>
        </p:nvPicPr>
        <p:blipFill>
          <a:blip r:embed="rId4" cstate="print"/>
          <a:srcRect/>
          <a:stretch>
            <a:fillRect/>
          </a:stretch>
        </p:blipFill>
        <p:spPr bwMode="auto">
          <a:xfrm>
            <a:off x="190500" y="569913"/>
            <a:ext cx="5635625" cy="3340100"/>
          </a:xfrm>
          <a:prstGeom prst="rect">
            <a:avLst/>
          </a:prstGeom>
          <a:noFill/>
          <a:ln w="9525" algn="ctr">
            <a:noFill/>
            <a:miter lim="800000"/>
            <a:headEnd/>
            <a:tailEnd/>
          </a:ln>
        </p:spPr>
      </p:pic>
      <p:pic>
        <p:nvPicPr>
          <p:cNvPr id="10245" name="Picture 4" descr="CF13Spe14h32"/>
          <p:cNvPicPr>
            <a:picLocks noChangeAspect="1" noChangeArrowheads="1"/>
          </p:cNvPicPr>
          <p:nvPr/>
        </p:nvPicPr>
        <p:blipFill>
          <a:blip r:embed="rId5" cstate="print"/>
          <a:srcRect/>
          <a:stretch>
            <a:fillRect/>
          </a:stretch>
        </p:blipFill>
        <p:spPr bwMode="auto">
          <a:xfrm>
            <a:off x="4225925" y="2978150"/>
            <a:ext cx="4686300" cy="3429000"/>
          </a:xfrm>
          <a:prstGeom prst="rect">
            <a:avLst/>
          </a:prstGeom>
          <a:noFill/>
          <a:ln w="9525" algn="ctr">
            <a:noFill/>
            <a:miter lim="800000"/>
            <a:headEnd/>
            <a:tailEnd/>
          </a:ln>
        </p:spPr>
      </p:pic>
      <p:sp>
        <p:nvSpPr>
          <p:cNvPr id="6" name="Text Box 48"/>
          <p:cNvSpPr txBox="1">
            <a:spLocks noChangeArrowheads="1"/>
          </p:cNvSpPr>
          <p:nvPr/>
        </p:nvSpPr>
        <p:spPr bwMode="auto">
          <a:xfrm>
            <a:off x="563245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The Spiral2 </a:t>
            </a:r>
            <a:r>
              <a:rPr lang="fr-FR" b="1" i="1" dirty="0" err="1">
                <a:solidFill>
                  <a:schemeClr val="tx1">
                    <a:lumMod val="65000"/>
                    <a:lumOff val="35000"/>
                  </a:schemeClr>
                </a:solidFill>
              </a:rPr>
              <a:t>project</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Control systems implementation</a:t>
            </a:r>
          </a:p>
        </p:txBody>
      </p:sp>
      <p:sp>
        <p:nvSpPr>
          <p:cNvPr id="11267" name="Rectangle 3"/>
          <p:cNvSpPr>
            <a:spLocks noGrp="1" noChangeArrowheads="1"/>
          </p:cNvSpPr>
          <p:nvPr>
            <p:ph type="body" idx="1"/>
          </p:nvPr>
        </p:nvSpPr>
        <p:spPr/>
        <p:txBody>
          <a:bodyPr/>
          <a:lstStyle/>
          <a:p>
            <a:pPr eaLnBrk="1" hangingPunct="1"/>
            <a:endParaRPr lang="fr-FR" smtClean="0"/>
          </a:p>
        </p:txBody>
      </p:sp>
      <p:pic>
        <p:nvPicPr>
          <p:cNvPr id="11268" name="Picture 4" descr="rendu-corrections-ok"/>
          <p:cNvPicPr>
            <a:picLocks noChangeAspect="1" noChangeArrowheads="1"/>
          </p:cNvPicPr>
          <p:nvPr/>
        </p:nvPicPr>
        <p:blipFill>
          <a:blip r:embed="rId3" cstate="print">
            <a:lum bright="18000" contrast="6000"/>
          </a:blip>
          <a:srcRect t="9050" r="7692" b="6944"/>
          <a:stretch>
            <a:fillRect/>
          </a:stretch>
        </p:blipFill>
        <p:spPr bwMode="auto">
          <a:xfrm>
            <a:off x="323850" y="1041400"/>
            <a:ext cx="8532813" cy="5403850"/>
          </a:xfrm>
          <a:prstGeom prst="rect">
            <a:avLst/>
          </a:prstGeom>
          <a:noFill/>
          <a:ln w="9525">
            <a:noFill/>
            <a:miter lim="800000"/>
            <a:headEnd/>
            <a:tailEnd/>
          </a:ln>
        </p:spPr>
      </p:pic>
      <p:grpSp>
        <p:nvGrpSpPr>
          <p:cNvPr id="2" name="Group 37"/>
          <p:cNvGrpSpPr>
            <a:grpSpLocks/>
          </p:cNvGrpSpPr>
          <p:nvPr/>
        </p:nvGrpSpPr>
        <p:grpSpPr bwMode="auto">
          <a:xfrm>
            <a:off x="482600" y="903288"/>
            <a:ext cx="5211763" cy="2970212"/>
            <a:chOff x="174" y="568"/>
            <a:chExt cx="3283" cy="1871"/>
          </a:xfrm>
        </p:grpSpPr>
        <p:sp>
          <p:nvSpPr>
            <p:cNvPr id="11281" name="Oval 38"/>
            <p:cNvSpPr>
              <a:spLocks noChangeArrowheads="1"/>
            </p:cNvSpPr>
            <p:nvPr/>
          </p:nvSpPr>
          <p:spPr bwMode="auto">
            <a:xfrm>
              <a:off x="174" y="568"/>
              <a:ext cx="3283" cy="1034"/>
            </a:xfrm>
            <a:prstGeom prst="ellipse">
              <a:avLst/>
            </a:prstGeom>
            <a:noFill/>
            <a:ln w="19050">
              <a:solidFill>
                <a:srgbClr val="FF00FF"/>
              </a:solidFill>
              <a:round/>
              <a:headEnd/>
              <a:tailEnd/>
            </a:ln>
          </p:spPr>
          <p:txBody>
            <a:bodyPr wrap="none" anchor="ctr"/>
            <a:lstStyle/>
            <a:p>
              <a:endParaRPr lang="en-US"/>
            </a:p>
          </p:txBody>
        </p:sp>
        <p:sp>
          <p:nvSpPr>
            <p:cNvPr id="11282" name="AutoShape 39"/>
            <p:cNvSpPr>
              <a:spLocks noChangeArrowheads="1"/>
            </p:cNvSpPr>
            <p:nvPr/>
          </p:nvSpPr>
          <p:spPr bwMode="auto">
            <a:xfrm>
              <a:off x="303" y="1809"/>
              <a:ext cx="1144" cy="630"/>
            </a:xfrm>
            <a:prstGeom prst="wedgeRoundRectCallout">
              <a:avLst>
                <a:gd name="adj1" fmla="val -7343"/>
                <a:gd name="adj2" fmla="val -96347"/>
                <a:gd name="adj3" fmla="val 16667"/>
              </a:avLst>
            </a:prstGeom>
            <a:solidFill>
              <a:schemeClr val="bg1"/>
            </a:solidFill>
            <a:ln w="19050">
              <a:solidFill>
                <a:srgbClr val="FF00FF"/>
              </a:solidFill>
              <a:miter lim="800000"/>
              <a:headEnd/>
              <a:tailEnd/>
            </a:ln>
          </p:spPr>
          <p:txBody>
            <a:bodyPr/>
            <a:lstStyle/>
            <a:p>
              <a:pPr algn="ctr"/>
              <a:r>
                <a:rPr lang="en-US" sz="1400"/>
                <a:t>Existing Ganil :</a:t>
              </a:r>
            </a:p>
            <a:p>
              <a:pPr algn="ctr"/>
              <a:r>
                <a:rPr lang="en-US" sz="1400" b="1" i="1">
                  <a:cs typeface="Arial" charset="0"/>
                </a:rPr>
                <a:t>"</a:t>
              </a:r>
              <a:r>
                <a:rPr lang="en-US" sz="1400" b="1" i="1"/>
                <a:t>Ganiciel</a:t>
              </a:r>
              <a:r>
                <a:rPr lang="en-US" sz="1400" b="1" i="1">
                  <a:cs typeface="Arial" charset="0"/>
                </a:rPr>
                <a:t>"</a:t>
              </a:r>
              <a:r>
                <a:rPr lang="en-US" sz="1400" i="1"/>
                <a:t> </a:t>
              </a:r>
              <a:r>
                <a:rPr lang="en-US" sz="1400" b="1" i="1">
                  <a:solidFill>
                    <a:srgbClr val="FF0000"/>
                  </a:solidFill>
                </a:rPr>
                <a:t>Ada</a:t>
              </a:r>
              <a:r>
                <a:rPr lang="en-US" sz="1400" i="1"/>
                <a:t> based home made control system</a:t>
              </a:r>
            </a:p>
          </p:txBody>
        </p:sp>
      </p:grpSp>
      <p:grpSp>
        <p:nvGrpSpPr>
          <p:cNvPr id="3" name="Group 40"/>
          <p:cNvGrpSpPr>
            <a:grpSpLocks/>
          </p:cNvGrpSpPr>
          <p:nvPr/>
        </p:nvGrpSpPr>
        <p:grpSpPr bwMode="auto">
          <a:xfrm>
            <a:off x="3232150" y="3319463"/>
            <a:ext cx="5646738" cy="3308350"/>
            <a:chOff x="2108" y="2043"/>
            <a:chExt cx="3557" cy="2084"/>
          </a:xfrm>
        </p:grpSpPr>
        <p:sp>
          <p:nvSpPr>
            <p:cNvPr id="11278" name="Oval 41"/>
            <p:cNvSpPr>
              <a:spLocks noChangeArrowheads="1"/>
            </p:cNvSpPr>
            <p:nvPr/>
          </p:nvSpPr>
          <p:spPr bwMode="auto">
            <a:xfrm>
              <a:off x="2108" y="2472"/>
              <a:ext cx="3557" cy="1655"/>
            </a:xfrm>
            <a:prstGeom prst="ellipse">
              <a:avLst/>
            </a:prstGeom>
            <a:noFill/>
            <a:ln w="19050">
              <a:solidFill>
                <a:srgbClr val="00CCFF"/>
              </a:solidFill>
              <a:round/>
              <a:headEnd/>
              <a:tailEnd/>
            </a:ln>
          </p:spPr>
          <p:txBody>
            <a:bodyPr wrap="none" anchor="ctr"/>
            <a:lstStyle/>
            <a:p>
              <a:endParaRPr lang="en-US"/>
            </a:p>
          </p:txBody>
        </p:sp>
        <p:sp>
          <p:nvSpPr>
            <p:cNvPr id="11279" name="AutoShape 42"/>
            <p:cNvSpPr>
              <a:spLocks noChangeArrowheads="1"/>
            </p:cNvSpPr>
            <p:nvPr/>
          </p:nvSpPr>
          <p:spPr bwMode="auto">
            <a:xfrm>
              <a:off x="4115" y="2043"/>
              <a:ext cx="1219" cy="335"/>
            </a:xfrm>
            <a:prstGeom prst="wedgeRoundRectCallout">
              <a:avLst>
                <a:gd name="adj1" fmla="val -34333"/>
                <a:gd name="adj2" fmla="val 79852"/>
                <a:gd name="adj3" fmla="val 16667"/>
              </a:avLst>
            </a:prstGeom>
            <a:solidFill>
              <a:schemeClr val="bg1"/>
            </a:solidFill>
            <a:ln w="19050">
              <a:solidFill>
                <a:srgbClr val="00CCFF"/>
              </a:solidFill>
              <a:miter lim="800000"/>
              <a:headEnd/>
              <a:tailEnd/>
            </a:ln>
          </p:spPr>
          <p:txBody>
            <a:bodyPr/>
            <a:lstStyle/>
            <a:p>
              <a:r>
                <a:rPr lang="en-US" sz="1400"/>
                <a:t>Spiral2 </a:t>
              </a:r>
              <a:br>
                <a:rPr lang="en-US" sz="1400"/>
              </a:br>
              <a:r>
                <a:rPr lang="en-US" sz="1400"/>
                <a:t>Accelerator</a:t>
              </a:r>
            </a:p>
            <a:p>
              <a:pPr algn="ctr"/>
              <a:endParaRPr lang="fr-FR" sz="1400" i="1"/>
            </a:p>
          </p:txBody>
        </p:sp>
        <p:pic>
          <p:nvPicPr>
            <p:cNvPr id="11280" name="Picture 43"/>
            <p:cNvPicPr>
              <a:picLocks noChangeAspect="1" noChangeArrowheads="1"/>
            </p:cNvPicPr>
            <p:nvPr/>
          </p:nvPicPr>
          <p:blipFill>
            <a:blip r:embed="rId4" cstate="print"/>
            <a:srcRect/>
            <a:stretch>
              <a:fillRect/>
            </a:stretch>
          </p:blipFill>
          <p:spPr bwMode="auto">
            <a:xfrm>
              <a:off x="4992" y="2096"/>
              <a:ext cx="272" cy="272"/>
            </a:xfrm>
            <a:prstGeom prst="rect">
              <a:avLst/>
            </a:prstGeom>
            <a:noFill/>
            <a:ln w="9525">
              <a:noFill/>
              <a:miter lim="800000"/>
              <a:headEnd/>
              <a:tailEnd/>
            </a:ln>
          </p:spPr>
        </p:pic>
      </p:grpSp>
      <p:grpSp>
        <p:nvGrpSpPr>
          <p:cNvPr id="4" name="Groupe 25"/>
          <p:cNvGrpSpPr>
            <a:grpSpLocks/>
          </p:cNvGrpSpPr>
          <p:nvPr/>
        </p:nvGrpSpPr>
        <p:grpSpPr bwMode="auto">
          <a:xfrm>
            <a:off x="2746375" y="1917700"/>
            <a:ext cx="5089525" cy="2263775"/>
            <a:chOff x="2454275" y="1879600"/>
            <a:chExt cx="5089525" cy="2263775"/>
          </a:xfrm>
        </p:grpSpPr>
        <p:sp>
          <p:nvSpPr>
            <p:cNvPr id="11273" name="Oval 45"/>
            <p:cNvSpPr>
              <a:spLocks noChangeArrowheads="1"/>
            </p:cNvSpPr>
            <p:nvPr/>
          </p:nvSpPr>
          <p:spPr bwMode="auto">
            <a:xfrm>
              <a:off x="2454275" y="2514600"/>
              <a:ext cx="3057525" cy="1628775"/>
            </a:xfrm>
            <a:prstGeom prst="ellipse">
              <a:avLst/>
            </a:prstGeom>
            <a:noFill/>
            <a:ln w="19050">
              <a:solidFill>
                <a:srgbClr val="00FF00"/>
              </a:solidFill>
              <a:round/>
              <a:headEnd/>
              <a:tailEnd/>
            </a:ln>
          </p:spPr>
          <p:txBody>
            <a:bodyPr wrap="none" anchor="ctr"/>
            <a:lstStyle/>
            <a:p>
              <a:endParaRPr lang="en-US"/>
            </a:p>
          </p:txBody>
        </p:sp>
        <p:sp>
          <p:nvSpPr>
            <p:cNvPr id="11274" name="AutoShape 46"/>
            <p:cNvSpPr>
              <a:spLocks noChangeArrowheads="1"/>
            </p:cNvSpPr>
            <p:nvPr/>
          </p:nvSpPr>
          <p:spPr bwMode="auto">
            <a:xfrm>
              <a:off x="5422900" y="1879600"/>
              <a:ext cx="2120900" cy="1003300"/>
            </a:xfrm>
            <a:prstGeom prst="wedgeRoundRectCallout">
              <a:avLst>
                <a:gd name="adj1" fmla="val -44602"/>
                <a:gd name="adj2" fmla="val 81727"/>
                <a:gd name="adj3" fmla="val 16667"/>
              </a:avLst>
            </a:prstGeom>
            <a:solidFill>
              <a:schemeClr val="bg1"/>
            </a:solidFill>
            <a:ln w="19050">
              <a:solidFill>
                <a:srgbClr val="00FF00"/>
              </a:solidFill>
              <a:miter lim="800000"/>
              <a:headEnd/>
              <a:tailEnd/>
            </a:ln>
          </p:spPr>
          <p:txBody>
            <a:bodyPr/>
            <a:lstStyle/>
            <a:p>
              <a:r>
                <a:rPr lang="en-US" sz="1400"/>
                <a:t>Spiral2 RIB production</a:t>
              </a:r>
            </a:p>
            <a:p>
              <a:r>
                <a:rPr lang="en-US" sz="1400" b="1" i="1">
                  <a:solidFill>
                    <a:srgbClr val="FF0000"/>
                  </a:solidFill>
                </a:rPr>
                <a:t>Ada</a:t>
              </a:r>
              <a:r>
                <a:rPr lang="en-US" sz="1400"/>
                <a:t> </a:t>
              </a:r>
            </a:p>
            <a:p>
              <a:r>
                <a:rPr lang="en-US" sz="1400">
                  <a:sym typeface="Wingdings" pitchFamily="2" charset="2"/>
                </a:rPr>
                <a:t>           </a:t>
              </a:r>
              <a:endParaRPr lang="en-US" sz="1800"/>
            </a:p>
          </p:txBody>
        </p:sp>
        <p:pic>
          <p:nvPicPr>
            <p:cNvPr id="11275" name="Picture 48"/>
            <p:cNvPicPr>
              <a:picLocks noChangeAspect="1" noChangeArrowheads="1"/>
            </p:cNvPicPr>
            <p:nvPr/>
          </p:nvPicPr>
          <p:blipFill>
            <a:blip r:embed="rId5" cstate="print"/>
            <a:srcRect/>
            <a:stretch>
              <a:fillRect/>
            </a:stretch>
          </p:blipFill>
          <p:spPr bwMode="auto">
            <a:xfrm>
              <a:off x="5626099" y="2475674"/>
              <a:ext cx="228601" cy="363383"/>
            </a:xfrm>
            <a:prstGeom prst="rect">
              <a:avLst/>
            </a:prstGeom>
            <a:noFill/>
            <a:ln w="9525">
              <a:noFill/>
              <a:miter lim="800000"/>
              <a:headEnd/>
              <a:tailEnd/>
            </a:ln>
          </p:spPr>
        </p:pic>
        <p:sp>
          <p:nvSpPr>
            <p:cNvPr id="22" name="Double flèche horizontale 21"/>
            <p:cNvSpPr/>
            <p:nvPr/>
          </p:nvSpPr>
          <p:spPr>
            <a:xfrm>
              <a:off x="6159500" y="2413000"/>
              <a:ext cx="393700" cy="190500"/>
            </a:xfrm>
            <a:prstGeom prst="leftRightArrow">
              <a:avLst/>
            </a:prstGeom>
            <a:solidFill>
              <a:srgbClr val="FF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7" name="Picture 43"/>
            <p:cNvPicPr>
              <a:picLocks noChangeAspect="1" noChangeArrowheads="1"/>
            </p:cNvPicPr>
            <p:nvPr/>
          </p:nvPicPr>
          <p:blipFill>
            <a:blip r:embed="rId4" cstate="print"/>
            <a:srcRect/>
            <a:stretch>
              <a:fillRect/>
            </a:stretch>
          </p:blipFill>
          <p:spPr bwMode="auto">
            <a:xfrm>
              <a:off x="6794500" y="2298701"/>
              <a:ext cx="431800" cy="431800"/>
            </a:xfrm>
            <a:prstGeom prst="rect">
              <a:avLst/>
            </a:prstGeom>
            <a:noFill/>
            <a:ln w="9525">
              <a:noFill/>
              <a:miter lim="800000"/>
              <a:headEnd/>
              <a:tailEnd/>
            </a:ln>
          </p:spPr>
        </p:pic>
      </p:grpSp>
      <p:sp>
        <p:nvSpPr>
          <p:cNvPr id="18" name="Text Box 48"/>
          <p:cNvSpPr txBox="1">
            <a:spLocks noChangeArrowheads="1"/>
          </p:cNvSpPr>
          <p:nvPr/>
        </p:nvSpPr>
        <p:spPr bwMode="auto">
          <a:xfrm>
            <a:off x="547370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Control system </a:t>
            </a:r>
            <a:r>
              <a:rPr lang="fr-FR" b="1" i="1" dirty="0" err="1">
                <a:solidFill>
                  <a:schemeClr val="tx1">
                    <a:lumMod val="65000"/>
                    <a:lumOff val="35000"/>
                  </a:schemeClr>
                </a:solidFill>
              </a:rPr>
              <a:t>overview</a:t>
            </a:r>
            <a:endParaRPr lang="fr-FR" i="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cstate="print"/>
          <a:srcRect/>
          <a:stretch>
            <a:fillRect/>
          </a:stretch>
        </p:blipFill>
        <p:spPr bwMode="auto">
          <a:xfrm>
            <a:off x="1792288" y="3505200"/>
            <a:ext cx="2000250" cy="963613"/>
          </a:xfrm>
          <a:prstGeom prst="rect">
            <a:avLst/>
          </a:prstGeom>
          <a:noFill/>
          <a:ln w="9525">
            <a:noFill/>
            <a:miter lim="800000"/>
            <a:headEnd/>
            <a:tailEnd/>
          </a:ln>
        </p:spPr>
      </p:pic>
      <p:pic>
        <p:nvPicPr>
          <p:cNvPr id="12291" name="Picture 16"/>
          <p:cNvPicPr>
            <a:picLocks noChangeAspect="1" noChangeArrowheads="1"/>
          </p:cNvPicPr>
          <p:nvPr/>
        </p:nvPicPr>
        <p:blipFill>
          <a:blip r:embed="rId4" cstate="print"/>
          <a:srcRect/>
          <a:stretch>
            <a:fillRect/>
          </a:stretch>
        </p:blipFill>
        <p:spPr bwMode="auto">
          <a:xfrm>
            <a:off x="3971925" y="5327650"/>
            <a:ext cx="679450" cy="438150"/>
          </a:xfrm>
          <a:prstGeom prst="rect">
            <a:avLst/>
          </a:prstGeom>
          <a:noFill/>
          <a:ln w="9525">
            <a:noFill/>
            <a:miter lim="800000"/>
            <a:headEnd/>
            <a:tailEnd/>
          </a:ln>
        </p:spPr>
      </p:pic>
      <p:sp>
        <p:nvSpPr>
          <p:cNvPr id="12292" name="Rectangle 2"/>
          <p:cNvSpPr>
            <a:spLocks noGrp="1" noChangeArrowheads="1"/>
          </p:cNvSpPr>
          <p:nvPr>
            <p:ph type="title"/>
          </p:nvPr>
        </p:nvSpPr>
        <p:spPr/>
        <p:txBody>
          <a:bodyPr/>
          <a:lstStyle/>
          <a:p>
            <a:pPr eaLnBrk="1" hangingPunct="1"/>
            <a:r>
              <a:rPr lang="fr-FR" smtClean="0"/>
              <a:t>Main technical choices summary</a:t>
            </a:r>
          </a:p>
        </p:txBody>
      </p:sp>
      <p:pic>
        <p:nvPicPr>
          <p:cNvPr id="12293" name="Picture 4" descr="Dell"/>
          <p:cNvPicPr>
            <a:picLocks noGrp="1" noChangeAspect="1" noChangeArrowheads="1"/>
          </p:cNvPicPr>
          <p:nvPr>
            <p:ph type="body" idx="1"/>
          </p:nvPr>
        </p:nvPicPr>
        <p:blipFill>
          <a:blip r:embed="rId5" cstate="print"/>
          <a:srcRect/>
          <a:stretch>
            <a:fillRect/>
          </a:stretch>
        </p:blipFill>
        <p:spPr>
          <a:xfrm>
            <a:off x="4381500" y="1381125"/>
            <a:ext cx="1905000" cy="1295400"/>
          </a:xfrm>
        </p:spPr>
      </p:pic>
      <p:pic>
        <p:nvPicPr>
          <p:cNvPr id="12294" name="Picture 10"/>
          <p:cNvPicPr>
            <a:picLocks noChangeAspect="1" noChangeArrowheads="1"/>
          </p:cNvPicPr>
          <p:nvPr/>
        </p:nvPicPr>
        <p:blipFill>
          <a:blip r:embed="rId6" cstate="print"/>
          <a:srcRect/>
          <a:stretch>
            <a:fillRect/>
          </a:stretch>
        </p:blipFill>
        <p:spPr bwMode="auto">
          <a:xfrm>
            <a:off x="7962900" y="790575"/>
            <a:ext cx="952500" cy="749300"/>
          </a:xfrm>
          <a:prstGeom prst="rect">
            <a:avLst/>
          </a:prstGeom>
          <a:noFill/>
          <a:ln w="9525">
            <a:noFill/>
            <a:miter lim="800000"/>
            <a:headEnd/>
            <a:tailEnd/>
          </a:ln>
        </p:spPr>
      </p:pic>
      <p:sp>
        <p:nvSpPr>
          <p:cNvPr id="12295" name="Line 11"/>
          <p:cNvSpPr>
            <a:spLocks noChangeShapeType="1"/>
          </p:cNvSpPr>
          <p:nvPr/>
        </p:nvSpPr>
        <p:spPr bwMode="auto">
          <a:xfrm>
            <a:off x="482600" y="2882900"/>
            <a:ext cx="8204200" cy="0"/>
          </a:xfrm>
          <a:prstGeom prst="line">
            <a:avLst/>
          </a:prstGeom>
          <a:noFill/>
          <a:ln w="31750">
            <a:solidFill>
              <a:schemeClr val="accent2"/>
            </a:solidFill>
            <a:round/>
            <a:headEnd/>
            <a:tailEnd/>
          </a:ln>
        </p:spPr>
        <p:txBody>
          <a:bodyPr/>
          <a:lstStyle/>
          <a:p>
            <a:endParaRPr lang="en-US"/>
          </a:p>
        </p:txBody>
      </p:sp>
      <p:sp>
        <p:nvSpPr>
          <p:cNvPr id="12296" name="Line 12"/>
          <p:cNvSpPr>
            <a:spLocks noChangeShapeType="1"/>
          </p:cNvSpPr>
          <p:nvPr/>
        </p:nvSpPr>
        <p:spPr bwMode="auto">
          <a:xfrm>
            <a:off x="7061200" y="2882900"/>
            <a:ext cx="0" cy="355600"/>
          </a:xfrm>
          <a:prstGeom prst="line">
            <a:avLst/>
          </a:prstGeom>
          <a:noFill/>
          <a:ln w="31750">
            <a:solidFill>
              <a:schemeClr val="accent2"/>
            </a:solidFill>
            <a:round/>
            <a:headEnd/>
            <a:tailEnd/>
          </a:ln>
        </p:spPr>
        <p:txBody>
          <a:bodyPr/>
          <a:lstStyle/>
          <a:p>
            <a:endParaRPr lang="en-US"/>
          </a:p>
        </p:txBody>
      </p:sp>
      <p:sp>
        <p:nvSpPr>
          <p:cNvPr id="12297" name="Line 13"/>
          <p:cNvSpPr>
            <a:spLocks noChangeShapeType="1"/>
          </p:cNvSpPr>
          <p:nvPr/>
        </p:nvSpPr>
        <p:spPr bwMode="auto">
          <a:xfrm>
            <a:off x="939800" y="5092700"/>
            <a:ext cx="6667500" cy="0"/>
          </a:xfrm>
          <a:prstGeom prst="line">
            <a:avLst/>
          </a:prstGeom>
          <a:noFill/>
          <a:ln w="25400">
            <a:solidFill>
              <a:srgbClr val="FF6600"/>
            </a:solidFill>
            <a:round/>
            <a:headEnd/>
            <a:tailEnd/>
          </a:ln>
        </p:spPr>
        <p:txBody>
          <a:bodyPr/>
          <a:lstStyle/>
          <a:p>
            <a:endParaRPr lang="en-US"/>
          </a:p>
        </p:txBody>
      </p:sp>
      <p:sp>
        <p:nvSpPr>
          <p:cNvPr id="12298" name="Line 15"/>
          <p:cNvSpPr>
            <a:spLocks noChangeShapeType="1"/>
          </p:cNvSpPr>
          <p:nvPr/>
        </p:nvSpPr>
        <p:spPr bwMode="auto">
          <a:xfrm flipV="1">
            <a:off x="4876800" y="4508500"/>
            <a:ext cx="0" cy="584200"/>
          </a:xfrm>
          <a:prstGeom prst="line">
            <a:avLst/>
          </a:prstGeom>
          <a:noFill/>
          <a:ln w="25400">
            <a:solidFill>
              <a:srgbClr val="FF6600"/>
            </a:solidFill>
            <a:round/>
            <a:headEnd/>
            <a:tailEnd/>
          </a:ln>
        </p:spPr>
        <p:txBody>
          <a:bodyPr/>
          <a:lstStyle/>
          <a:p>
            <a:endParaRPr lang="en-US"/>
          </a:p>
        </p:txBody>
      </p:sp>
      <p:sp>
        <p:nvSpPr>
          <p:cNvPr id="12299" name="Line 18"/>
          <p:cNvSpPr>
            <a:spLocks noChangeShapeType="1"/>
          </p:cNvSpPr>
          <p:nvPr/>
        </p:nvSpPr>
        <p:spPr bwMode="auto">
          <a:xfrm>
            <a:off x="4594225" y="5448300"/>
            <a:ext cx="2792413" cy="0"/>
          </a:xfrm>
          <a:prstGeom prst="line">
            <a:avLst/>
          </a:prstGeom>
          <a:noFill/>
          <a:ln w="22225">
            <a:solidFill>
              <a:srgbClr val="00CC00"/>
            </a:solidFill>
            <a:round/>
            <a:headEnd/>
            <a:tailEnd/>
          </a:ln>
        </p:spPr>
        <p:txBody>
          <a:bodyPr/>
          <a:lstStyle/>
          <a:p>
            <a:endParaRPr lang="en-US"/>
          </a:p>
        </p:txBody>
      </p:sp>
      <p:sp>
        <p:nvSpPr>
          <p:cNvPr id="12300" name="Line 19"/>
          <p:cNvSpPr>
            <a:spLocks noChangeShapeType="1"/>
          </p:cNvSpPr>
          <p:nvPr/>
        </p:nvSpPr>
        <p:spPr bwMode="auto">
          <a:xfrm flipV="1">
            <a:off x="5308600" y="2616200"/>
            <a:ext cx="0" cy="254000"/>
          </a:xfrm>
          <a:prstGeom prst="line">
            <a:avLst/>
          </a:prstGeom>
          <a:noFill/>
          <a:ln w="31750">
            <a:solidFill>
              <a:schemeClr val="accent2"/>
            </a:solidFill>
            <a:round/>
            <a:headEnd/>
            <a:tailEnd/>
          </a:ln>
        </p:spPr>
        <p:txBody>
          <a:bodyPr/>
          <a:lstStyle/>
          <a:p>
            <a:endParaRPr lang="en-US"/>
          </a:p>
        </p:txBody>
      </p:sp>
      <p:pic>
        <p:nvPicPr>
          <p:cNvPr id="12301" name="Picture 9"/>
          <p:cNvPicPr>
            <a:picLocks noChangeAspect="1" noChangeArrowheads="1"/>
          </p:cNvPicPr>
          <p:nvPr/>
        </p:nvPicPr>
        <p:blipFill>
          <a:blip r:embed="rId7" cstate="print"/>
          <a:srcRect/>
          <a:stretch>
            <a:fillRect/>
          </a:stretch>
        </p:blipFill>
        <p:spPr bwMode="auto">
          <a:xfrm>
            <a:off x="4152900" y="4305300"/>
            <a:ext cx="1576388" cy="461963"/>
          </a:xfrm>
          <a:prstGeom prst="rect">
            <a:avLst/>
          </a:prstGeom>
          <a:noFill/>
          <a:ln w="9525">
            <a:noFill/>
            <a:miter lim="800000"/>
            <a:headEnd/>
            <a:tailEnd/>
          </a:ln>
        </p:spPr>
      </p:pic>
      <p:sp>
        <p:nvSpPr>
          <p:cNvPr id="12302" name="Line 20"/>
          <p:cNvSpPr>
            <a:spLocks noChangeShapeType="1"/>
          </p:cNvSpPr>
          <p:nvPr/>
        </p:nvSpPr>
        <p:spPr bwMode="auto">
          <a:xfrm flipV="1">
            <a:off x="7213600" y="4470400"/>
            <a:ext cx="0" cy="609600"/>
          </a:xfrm>
          <a:prstGeom prst="line">
            <a:avLst/>
          </a:prstGeom>
          <a:noFill/>
          <a:ln w="25400">
            <a:solidFill>
              <a:srgbClr val="FF6600"/>
            </a:solidFill>
            <a:round/>
            <a:headEnd/>
            <a:tailEnd/>
          </a:ln>
        </p:spPr>
        <p:txBody>
          <a:bodyPr/>
          <a:lstStyle/>
          <a:p>
            <a:endParaRPr lang="en-US"/>
          </a:p>
        </p:txBody>
      </p:sp>
      <p:sp>
        <p:nvSpPr>
          <p:cNvPr id="12303" name="Text Box 21"/>
          <p:cNvSpPr txBox="1">
            <a:spLocks noChangeArrowheads="1"/>
          </p:cNvSpPr>
          <p:nvPr/>
        </p:nvSpPr>
        <p:spPr bwMode="auto">
          <a:xfrm>
            <a:off x="6397625" y="2498725"/>
            <a:ext cx="2746375" cy="336550"/>
          </a:xfrm>
          <a:prstGeom prst="rect">
            <a:avLst/>
          </a:prstGeom>
          <a:noFill/>
          <a:ln w="9525">
            <a:noFill/>
            <a:miter lim="800000"/>
            <a:headEnd/>
            <a:tailEnd/>
          </a:ln>
        </p:spPr>
        <p:txBody>
          <a:bodyPr wrap="none">
            <a:spAutoFit/>
          </a:bodyPr>
          <a:lstStyle/>
          <a:p>
            <a:r>
              <a:rPr lang="fr-FR" b="1">
                <a:solidFill>
                  <a:schemeClr val="accent2"/>
                </a:solidFill>
              </a:rPr>
              <a:t>Channel Access / Ethernet</a:t>
            </a:r>
            <a:endParaRPr lang="fr-FR" i="1">
              <a:solidFill>
                <a:schemeClr val="accent2"/>
              </a:solidFill>
            </a:endParaRPr>
          </a:p>
        </p:txBody>
      </p:sp>
      <p:sp>
        <p:nvSpPr>
          <p:cNvPr id="12304" name="Text Box 22"/>
          <p:cNvSpPr txBox="1">
            <a:spLocks noChangeArrowheads="1"/>
          </p:cNvSpPr>
          <p:nvPr/>
        </p:nvSpPr>
        <p:spPr bwMode="auto">
          <a:xfrm>
            <a:off x="949325" y="5140325"/>
            <a:ext cx="2430463" cy="336550"/>
          </a:xfrm>
          <a:prstGeom prst="rect">
            <a:avLst/>
          </a:prstGeom>
          <a:noFill/>
          <a:ln w="9525">
            <a:noFill/>
            <a:miter lim="800000"/>
            <a:headEnd/>
            <a:tailEnd/>
          </a:ln>
        </p:spPr>
        <p:txBody>
          <a:bodyPr wrap="none">
            <a:spAutoFit/>
          </a:bodyPr>
          <a:lstStyle/>
          <a:p>
            <a:r>
              <a:rPr lang="fr-FR" b="1">
                <a:solidFill>
                  <a:srgbClr val="FF6600"/>
                </a:solidFill>
              </a:rPr>
              <a:t>Modbus-TCP / Ethernet</a:t>
            </a:r>
            <a:endParaRPr lang="fr-FR" i="1">
              <a:solidFill>
                <a:srgbClr val="FF6600"/>
              </a:solidFill>
            </a:endParaRPr>
          </a:p>
        </p:txBody>
      </p:sp>
      <p:sp>
        <p:nvSpPr>
          <p:cNvPr id="12305" name="Text Box 23"/>
          <p:cNvSpPr txBox="1">
            <a:spLocks noChangeArrowheads="1"/>
          </p:cNvSpPr>
          <p:nvPr/>
        </p:nvSpPr>
        <p:spPr bwMode="auto">
          <a:xfrm>
            <a:off x="5140325" y="5127625"/>
            <a:ext cx="2236788" cy="336550"/>
          </a:xfrm>
          <a:prstGeom prst="rect">
            <a:avLst/>
          </a:prstGeom>
          <a:noFill/>
          <a:ln w="9525">
            <a:noFill/>
            <a:miter lim="800000"/>
            <a:headEnd/>
            <a:tailEnd/>
          </a:ln>
        </p:spPr>
        <p:txBody>
          <a:bodyPr wrap="none">
            <a:spAutoFit/>
          </a:bodyPr>
          <a:lstStyle/>
          <a:p>
            <a:r>
              <a:rPr lang="fr-FR" b="1">
                <a:solidFill>
                  <a:srgbClr val="00CC00"/>
                </a:solidFill>
              </a:rPr>
              <a:t>Modbus-RTU / RS485</a:t>
            </a:r>
            <a:endParaRPr lang="fr-FR" i="1">
              <a:solidFill>
                <a:srgbClr val="00CC00"/>
              </a:solidFill>
            </a:endParaRPr>
          </a:p>
        </p:txBody>
      </p:sp>
      <p:sp>
        <p:nvSpPr>
          <p:cNvPr id="12306" name="Line 24"/>
          <p:cNvSpPr>
            <a:spLocks noChangeShapeType="1"/>
          </p:cNvSpPr>
          <p:nvPr/>
        </p:nvSpPr>
        <p:spPr bwMode="auto">
          <a:xfrm>
            <a:off x="5003800" y="5461000"/>
            <a:ext cx="0" cy="381000"/>
          </a:xfrm>
          <a:prstGeom prst="line">
            <a:avLst/>
          </a:prstGeom>
          <a:noFill/>
          <a:ln w="22225">
            <a:solidFill>
              <a:srgbClr val="00CC00"/>
            </a:solidFill>
            <a:round/>
            <a:headEnd/>
            <a:tailEnd type="triangle" w="med" len="med"/>
          </a:ln>
        </p:spPr>
        <p:txBody>
          <a:bodyPr/>
          <a:lstStyle/>
          <a:p>
            <a:endParaRPr lang="en-US"/>
          </a:p>
        </p:txBody>
      </p:sp>
      <p:sp>
        <p:nvSpPr>
          <p:cNvPr id="12307" name="Line 25"/>
          <p:cNvSpPr>
            <a:spLocks noChangeShapeType="1"/>
          </p:cNvSpPr>
          <p:nvPr/>
        </p:nvSpPr>
        <p:spPr bwMode="auto">
          <a:xfrm>
            <a:off x="6146800" y="5448300"/>
            <a:ext cx="0" cy="368300"/>
          </a:xfrm>
          <a:prstGeom prst="line">
            <a:avLst/>
          </a:prstGeom>
          <a:noFill/>
          <a:ln w="22225">
            <a:solidFill>
              <a:srgbClr val="00CC00"/>
            </a:solidFill>
            <a:round/>
            <a:headEnd/>
            <a:tailEnd type="triangle" w="med" len="med"/>
          </a:ln>
        </p:spPr>
        <p:txBody>
          <a:bodyPr/>
          <a:lstStyle/>
          <a:p>
            <a:endParaRPr lang="en-US"/>
          </a:p>
        </p:txBody>
      </p:sp>
      <p:sp>
        <p:nvSpPr>
          <p:cNvPr id="12308" name="Line 26"/>
          <p:cNvSpPr>
            <a:spLocks noChangeShapeType="1"/>
          </p:cNvSpPr>
          <p:nvPr/>
        </p:nvSpPr>
        <p:spPr bwMode="auto">
          <a:xfrm flipV="1">
            <a:off x="4013200" y="5080000"/>
            <a:ext cx="0" cy="393700"/>
          </a:xfrm>
          <a:prstGeom prst="line">
            <a:avLst/>
          </a:prstGeom>
          <a:noFill/>
          <a:ln w="25400">
            <a:solidFill>
              <a:srgbClr val="FF6600"/>
            </a:solidFill>
            <a:round/>
            <a:headEnd/>
            <a:tailEnd/>
          </a:ln>
        </p:spPr>
        <p:txBody>
          <a:bodyPr/>
          <a:lstStyle/>
          <a:p>
            <a:endParaRPr lang="en-US"/>
          </a:p>
        </p:txBody>
      </p:sp>
      <p:pic>
        <p:nvPicPr>
          <p:cNvPr id="12309" name="Picture 5"/>
          <p:cNvPicPr>
            <a:picLocks noChangeAspect="1" noChangeArrowheads="1"/>
          </p:cNvPicPr>
          <p:nvPr/>
        </p:nvPicPr>
        <p:blipFill>
          <a:blip r:embed="rId8" cstate="print"/>
          <a:srcRect/>
          <a:stretch>
            <a:fillRect/>
          </a:stretch>
        </p:blipFill>
        <p:spPr bwMode="auto">
          <a:xfrm>
            <a:off x="6843713" y="3235325"/>
            <a:ext cx="2033587" cy="1390650"/>
          </a:xfrm>
          <a:prstGeom prst="rect">
            <a:avLst/>
          </a:prstGeom>
          <a:noFill/>
          <a:ln w="9525">
            <a:noFill/>
            <a:miter lim="800000"/>
            <a:headEnd/>
            <a:tailEnd/>
          </a:ln>
        </p:spPr>
      </p:pic>
      <p:sp>
        <p:nvSpPr>
          <p:cNvPr id="12310" name="Line 27"/>
          <p:cNvSpPr>
            <a:spLocks noChangeShapeType="1"/>
          </p:cNvSpPr>
          <p:nvPr/>
        </p:nvSpPr>
        <p:spPr bwMode="auto">
          <a:xfrm>
            <a:off x="7137400" y="5461000"/>
            <a:ext cx="0" cy="381000"/>
          </a:xfrm>
          <a:prstGeom prst="line">
            <a:avLst/>
          </a:prstGeom>
          <a:noFill/>
          <a:ln w="22225">
            <a:solidFill>
              <a:srgbClr val="00CC00"/>
            </a:solidFill>
            <a:round/>
            <a:headEnd/>
            <a:tailEnd type="triangle" w="med" len="med"/>
          </a:ln>
        </p:spPr>
        <p:txBody>
          <a:bodyPr/>
          <a:lstStyle/>
          <a:p>
            <a:endParaRPr lang="en-US"/>
          </a:p>
        </p:txBody>
      </p:sp>
      <p:sp>
        <p:nvSpPr>
          <p:cNvPr id="12311" name="Text Box 28"/>
          <p:cNvSpPr txBox="1">
            <a:spLocks noChangeArrowheads="1"/>
          </p:cNvSpPr>
          <p:nvPr/>
        </p:nvSpPr>
        <p:spPr bwMode="auto">
          <a:xfrm>
            <a:off x="2193925" y="3171825"/>
            <a:ext cx="1785938" cy="336550"/>
          </a:xfrm>
          <a:prstGeom prst="rect">
            <a:avLst/>
          </a:prstGeom>
          <a:noFill/>
          <a:ln w="9525">
            <a:noFill/>
            <a:miter lim="800000"/>
            <a:headEnd/>
            <a:tailEnd/>
          </a:ln>
        </p:spPr>
        <p:txBody>
          <a:bodyPr wrap="none">
            <a:spAutoFit/>
          </a:bodyPr>
          <a:lstStyle/>
          <a:p>
            <a:r>
              <a:rPr lang="fr-FR" b="1">
                <a:solidFill>
                  <a:srgbClr val="CC0000"/>
                </a:solidFill>
              </a:rPr>
              <a:t>Siemens S7 PLC</a:t>
            </a:r>
            <a:endParaRPr lang="fr-FR" i="1"/>
          </a:p>
        </p:txBody>
      </p:sp>
      <p:sp>
        <p:nvSpPr>
          <p:cNvPr id="12312" name="Text Box 29"/>
          <p:cNvSpPr txBox="1">
            <a:spLocks noChangeArrowheads="1"/>
          </p:cNvSpPr>
          <p:nvPr/>
        </p:nvSpPr>
        <p:spPr bwMode="auto">
          <a:xfrm>
            <a:off x="7126288" y="2892425"/>
            <a:ext cx="2017712" cy="338138"/>
          </a:xfrm>
          <a:prstGeom prst="rect">
            <a:avLst/>
          </a:prstGeom>
          <a:noFill/>
          <a:ln w="9525">
            <a:noFill/>
            <a:miter lim="800000"/>
            <a:headEnd/>
            <a:tailEnd/>
          </a:ln>
        </p:spPr>
        <p:txBody>
          <a:bodyPr wrap="none">
            <a:spAutoFit/>
          </a:bodyPr>
          <a:lstStyle/>
          <a:p>
            <a:r>
              <a:rPr lang="fr-FR" b="1">
                <a:solidFill>
                  <a:srgbClr val="CC0000"/>
                </a:solidFill>
              </a:rPr>
              <a:t>VME / VxWorks 6.7</a:t>
            </a:r>
            <a:endParaRPr lang="fr-FR" i="1"/>
          </a:p>
        </p:txBody>
      </p:sp>
      <p:sp>
        <p:nvSpPr>
          <p:cNvPr id="12313" name="Text Box 30"/>
          <p:cNvSpPr txBox="1">
            <a:spLocks noChangeArrowheads="1"/>
          </p:cNvSpPr>
          <p:nvPr/>
        </p:nvSpPr>
        <p:spPr bwMode="auto">
          <a:xfrm>
            <a:off x="4352925" y="962025"/>
            <a:ext cx="2141538" cy="338138"/>
          </a:xfrm>
          <a:prstGeom prst="rect">
            <a:avLst/>
          </a:prstGeom>
          <a:noFill/>
          <a:ln w="9525">
            <a:noFill/>
            <a:miter lim="800000"/>
            <a:headEnd/>
            <a:tailEnd/>
          </a:ln>
        </p:spPr>
        <p:txBody>
          <a:bodyPr wrap="none">
            <a:spAutoFit/>
          </a:bodyPr>
          <a:lstStyle/>
          <a:p>
            <a:r>
              <a:rPr lang="fr-FR" b="1">
                <a:solidFill>
                  <a:srgbClr val="CC0000"/>
                </a:solidFill>
              </a:rPr>
              <a:t>PC / Linux RHEL 5.4</a:t>
            </a:r>
            <a:endParaRPr lang="fr-FR" i="1"/>
          </a:p>
        </p:txBody>
      </p:sp>
      <p:sp>
        <p:nvSpPr>
          <p:cNvPr id="12314" name="Text Box 31"/>
          <p:cNvSpPr txBox="1">
            <a:spLocks noChangeArrowheads="1"/>
          </p:cNvSpPr>
          <p:nvPr/>
        </p:nvSpPr>
        <p:spPr bwMode="auto">
          <a:xfrm>
            <a:off x="3984625" y="3971925"/>
            <a:ext cx="1674813" cy="336550"/>
          </a:xfrm>
          <a:prstGeom prst="rect">
            <a:avLst/>
          </a:prstGeom>
          <a:noFill/>
          <a:ln w="9525">
            <a:noFill/>
            <a:miter lim="800000"/>
            <a:headEnd/>
            <a:tailEnd/>
          </a:ln>
        </p:spPr>
        <p:txBody>
          <a:bodyPr wrap="none">
            <a:spAutoFit/>
          </a:bodyPr>
          <a:lstStyle/>
          <a:p>
            <a:r>
              <a:rPr lang="fr-FR" b="1">
                <a:solidFill>
                  <a:srgbClr val="003366"/>
                </a:solidFill>
              </a:rPr>
              <a:t>Power supplies</a:t>
            </a:r>
            <a:endParaRPr lang="fr-FR" i="1">
              <a:solidFill>
                <a:srgbClr val="003366"/>
              </a:solidFill>
            </a:endParaRPr>
          </a:p>
        </p:txBody>
      </p:sp>
      <p:sp>
        <p:nvSpPr>
          <p:cNvPr id="12315" name="AutoShape 32"/>
          <p:cNvSpPr>
            <a:spLocks noChangeArrowheads="1"/>
          </p:cNvSpPr>
          <p:nvPr/>
        </p:nvSpPr>
        <p:spPr bwMode="auto">
          <a:xfrm>
            <a:off x="292100" y="876300"/>
            <a:ext cx="3924300" cy="1828800"/>
          </a:xfrm>
          <a:prstGeom prst="wedgeRoundRectCallout">
            <a:avLst>
              <a:gd name="adj1" fmla="val 59181"/>
              <a:gd name="adj2" fmla="val 5731"/>
              <a:gd name="adj3" fmla="val 16667"/>
            </a:avLst>
          </a:prstGeom>
          <a:noFill/>
          <a:ln w="19050">
            <a:solidFill>
              <a:srgbClr val="808080"/>
            </a:solidFill>
            <a:miter lim="800000"/>
            <a:headEnd/>
            <a:tailEnd/>
          </a:ln>
        </p:spPr>
        <p:txBody>
          <a:bodyPr/>
          <a:lstStyle/>
          <a:p>
            <a:r>
              <a:rPr lang="fr-FR" sz="1800">
                <a:solidFill>
                  <a:srgbClr val="003366"/>
                </a:solidFill>
              </a:rPr>
              <a:t>● Soft IOCs</a:t>
            </a:r>
          </a:p>
          <a:p>
            <a:r>
              <a:rPr lang="fr-FR" sz="1800">
                <a:solidFill>
                  <a:srgbClr val="003366"/>
                </a:solidFill>
              </a:rPr>
              <a:t>● Graphical User Interfaces :</a:t>
            </a:r>
          </a:p>
          <a:p>
            <a:r>
              <a:rPr lang="fr-FR" sz="1800">
                <a:solidFill>
                  <a:srgbClr val="003366"/>
                </a:solidFill>
                <a:sym typeface="Wingdings" pitchFamily="2" charset="2"/>
              </a:rPr>
              <a:t>   </a:t>
            </a:r>
            <a:r>
              <a:rPr lang="fr-FR" sz="1800">
                <a:solidFill>
                  <a:srgbClr val="C00000"/>
                </a:solidFill>
                <a:sym typeface="Wingdings" pitchFamily="2" charset="2"/>
              </a:rPr>
              <a:t></a:t>
            </a:r>
            <a:r>
              <a:rPr lang="fr-FR" sz="1800">
                <a:solidFill>
                  <a:srgbClr val="003366"/>
                </a:solidFill>
                <a:sym typeface="Wingdings" pitchFamily="2" charset="2"/>
              </a:rPr>
              <a:t> </a:t>
            </a:r>
            <a:r>
              <a:rPr lang="fr-FR" sz="1800">
                <a:solidFill>
                  <a:srgbClr val="003366"/>
                </a:solidFill>
              </a:rPr>
              <a:t>Epics tools </a:t>
            </a:r>
          </a:p>
          <a:p>
            <a:pPr algn="ctr"/>
            <a:r>
              <a:rPr lang="fr-FR" sz="1800">
                <a:solidFill>
                  <a:srgbClr val="003366"/>
                </a:solidFill>
              </a:rPr>
              <a:t>      (editor, trends, plots …)                  </a:t>
            </a:r>
          </a:p>
          <a:p>
            <a:r>
              <a:rPr lang="fr-FR" sz="1800">
                <a:solidFill>
                  <a:srgbClr val="003366"/>
                </a:solidFill>
              </a:rPr>
              <a:t>   </a:t>
            </a:r>
            <a:r>
              <a:rPr lang="fr-FR" sz="1800">
                <a:solidFill>
                  <a:srgbClr val="C00000"/>
                </a:solidFill>
                <a:sym typeface="Wingdings" pitchFamily="2" charset="2"/>
              </a:rPr>
              <a:t></a:t>
            </a:r>
            <a:r>
              <a:rPr lang="fr-FR" sz="1800">
                <a:solidFill>
                  <a:srgbClr val="003366"/>
                </a:solidFill>
                <a:sym typeface="Wingdings" pitchFamily="2" charset="2"/>
              </a:rPr>
              <a:t> </a:t>
            </a:r>
            <a:r>
              <a:rPr lang="fr-FR" sz="1800">
                <a:solidFill>
                  <a:srgbClr val="003366"/>
                </a:solidFill>
              </a:rPr>
              <a:t>Java Programming</a:t>
            </a:r>
          </a:p>
          <a:p>
            <a:pPr>
              <a:buFont typeface="Wingdings" pitchFamily="2" charset="2"/>
              <a:buNone/>
            </a:pPr>
            <a:r>
              <a:rPr lang="fr-FR" sz="1800">
                <a:solidFill>
                  <a:srgbClr val="003366"/>
                </a:solidFill>
              </a:rPr>
              <a:t>● Databases servers</a:t>
            </a:r>
          </a:p>
        </p:txBody>
      </p:sp>
      <p:sp>
        <p:nvSpPr>
          <p:cNvPr id="12316" name="AutoShape 33"/>
          <p:cNvSpPr>
            <a:spLocks noChangeArrowheads="1"/>
          </p:cNvSpPr>
          <p:nvPr/>
        </p:nvSpPr>
        <p:spPr bwMode="auto">
          <a:xfrm>
            <a:off x="4711700" y="2933700"/>
            <a:ext cx="1955800" cy="977900"/>
          </a:xfrm>
          <a:prstGeom prst="wedgeRoundRectCallout">
            <a:avLst>
              <a:gd name="adj1" fmla="val 65259"/>
              <a:gd name="adj2" fmla="val 26949"/>
              <a:gd name="adj3" fmla="val 16667"/>
            </a:avLst>
          </a:prstGeom>
          <a:noFill/>
          <a:ln w="19050">
            <a:solidFill>
              <a:srgbClr val="808080"/>
            </a:solidFill>
            <a:miter lim="800000"/>
            <a:headEnd/>
            <a:tailEnd/>
          </a:ln>
        </p:spPr>
        <p:txBody>
          <a:bodyPr/>
          <a:lstStyle/>
          <a:p>
            <a:pPr algn="ctr"/>
            <a:r>
              <a:rPr lang="fr-FR" sz="1800">
                <a:solidFill>
                  <a:srgbClr val="003366"/>
                </a:solidFill>
              </a:rPr>
              <a:t>IOCs</a:t>
            </a:r>
          </a:p>
          <a:p>
            <a:pPr algn="ctr"/>
            <a:r>
              <a:rPr lang="fr-FR" sz="1800">
                <a:solidFill>
                  <a:srgbClr val="003366"/>
                </a:solidFill>
              </a:rPr>
              <a:t>Epics database and sequencer</a:t>
            </a:r>
          </a:p>
        </p:txBody>
      </p:sp>
      <p:sp>
        <p:nvSpPr>
          <p:cNvPr id="12317" name="Text Box 34"/>
          <p:cNvSpPr txBox="1">
            <a:spLocks noChangeArrowheads="1"/>
          </p:cNvSpPr>
          <p:nvPr/>
        </p:nvSpPr>
        <p:spPr bwMode="auto">
          <a:xfrm>
            <a:off x="7124700" y="4581525"/>
            <a:ext cx="2209800" cy="584200"/>
          </a:xfrm>
          <a:prstGeom prst="rect">
            <a:avLst/>
          </a:prstGeom>
          <a:noFill/>
          <a:ln w="9525">
            <a:noFill/>
            <a:miter lim="800000"/>
            <a:headEnd/>
            <a:tailEnd/>
          </a:ln>
        </p:spPr>
        <p:txBody>
          <a:bodyPr>
            <a:spAutoFit/>
          </a:bodyPr>
          <a:lstStyle/>
          <a:p>
            <a:r>
              <a:rPr lang="fr-FR" b="1"/>
              <a:t>Motorola 5500 CPU</a:t>
            </a:r>
          </a:p>
          <a:p>
            <a:r>
              <a:rPr lang="fr-FR" b="1"/>
              <a:t>VME I/O boards</a:t>
            </a:r>
            <a:endParaRPr lang="fr-FR" i="1"/>
          </a:p>
        </p:txBody>
      </p:sp>
      <p:sp>
        <p:nvSpPr>
          <p:cNvPr id="12318" name="Line 35"/>
          <p:cNvSpPr>
            <a:spLocks noChangeShapeType="1"/>
          </p:cNvSpPr>
          <p:nvPr/>
        </p:nvSpPr>
        <p:spPr bwMode="auto">
          <a:xfrm>
            <a:off x="8369300" y="5219700"/>
            <a:ext cx="0" cy="287338"/>
          </a:xfrm>
          <a:prstGeom prst="line">
            <a:avLst/>
          </a:prstGeom>
          <a:noFill/>
          <a:ln w="22225">
            <a:solidFill>
              <a:schemeClr val="tx1"/>
            </a:solidFill>
            <a:round/>
            <a:headEnd/>
            <a:tailEnd type="triangle" w="med" len="med"/>
          </a:ln>
        </p:spPr>
        <p:txBody>
          <a:bodyPr/>
          <a:lstStyle/>
          <a:p>
            <a:endParaRPr lang="en-US"/>
          </a:p>
        </p:txBody>
      </p:sp>
      <p:sp>
        <p:nvSpPr>
          <p:cNvPr id="12319" name="Text Box 36"/>
          <p:cNvSpPr txBox="1">
            <a:spLocks noChangeArrowheads="1"/>
          </p:cNvSpPr>
          <p:nvPr/>
        </p:nvSpPr>
        <p:spPr bwMode="auto">
          <a:xfrm>
            <a:off x="4162425" y="5838825"/>
            <a:ext cx="1473200" cy="336550"/>
          </a:xfrm>
          <a:prstGeom prst="rect">
            <a:avLst/>
          </a:prstGeom>
          <a:noFill/>
          <a:ln w="9525">
            <a:noFill/>
            <a:miter lim="800000"/>
            <a:headEnd/>
            <a:tailEnd/>
          </a:ln>
        </p:spPr>
        <p:txBody>
          <a:bodyPr wrap="none">
            <a:spAutoFit/>
          </a:bodyPr>
          <a:lstStyle/>
          <a:p>
            <a:r>
              <a:rPr lang="fr-FR" b="1">
                <a:solidFill>
                  <a:srgbClr val="003366"/>
                </a:solidFill>
              </a:rPr>
              <a:t>RF amplifiers</a:t>
            </a:r>
            <a:endParaRPr lang="fr-FR" i="1">
              <a:solidFill>
                <a:srgbClr val="003366"/>
              </a:solidFill>
            </a:endParaRPr>
          </a:p>
        </p:txBody>
      </p:sp>
      <p:sp>
        <p:nvSpPr>
          <p:cNvPr id="12320" name="Text Box 37"/>
          <p:cNvSpPr txBox="1">
            <a:spLocks noChangeArrowheads="1"/>
          </p:cNvSpPr>
          <p:nvPr/>
        </p:nvSpPr>
        <p:spPr bwMode="auto">
          <a:xfrm>
            <a:off x="5622925" y="5813425"/>
            <a:ext cx="1052513" cy="581025"/>
          </a:xfrm>
          <a:prstGeom prst="rect">
            <a:avLst/>
          </a:prstGeom>
          <a:noFill/>
          <a:ln w="9525">
            <a:noFill/>
            <a:miter lim="800000"/>
            <a:headEnd/>
            <a:tailEnd/>
          </a:ln>
        </p:spPr>
        <p:txBody>
          <a:bodyPr wrap="none">
            <a:spAutoFit/>
          </a:bodyPr>
          <a:lstStyle/>
          <a:p>
            <a:pPr algn="ctr"/>
            <a:r>
              <a:rPr lang="fr-FR" b="1">
                <a:solidFill>
                  <a:srgbClr val="003366"/>
                </a:solidFill>
              </a:rPr>
              <a:t>Stepping</a:t>
            </a:r>
          </a:p>
          <a:p>
            <a:pPr algn="ctr"/>
            <a:r>
              <a:rPr lang="fr-FR" b="1">
                <a:solidFill>
                  <a:srgbClr val="003366"/>
                </a:solidFill>
              </a:rPr>
              <a:t>motors</a:t>
            </a:r>
            <a:endParaRPr lang="fr-FR" i="1">
              <a:solidFill>
                <a:srgbClr val="003366"/>
              </a:solidFill>
            </a:endParaRPr>
          </a:p>
        </p:txBody>
      </p:sp>
      <p:sp>
        <p:nvSpPr>
          <p:cNvPr id="12321" name="Text Box 38"/>
          <p:cNvSpPr txBox="1">
            <a:spLocks noChangeArrowheads="1"/>
          </p:cNvSpPr>
          <p:nvPr/>
        </p:nvSpPr>
        <p:spPr bwMode="auto">
          <a:xfrm>
            <a:off x="6740525" y="5889625"/>
            <a:ext cx="1009650" cy="336550"/>
          </a:xfrm>
          <a:prstGeom prst="rect">
            <a:avLst/>
          </a:prstGeom>
          <a:noFill/>
          <a:ln w="9525">
            <a:noFill/>
            <a:miter lim="800000"/>
            <a:headEnd/>
            <a:tailEnd/>
          </a:ln>
        </p:spPr>
        <p:txBody>
          <a:bodyPr wrap="none">
            <a:spAutoFit/>
          </a:bodyPr>
          <a:lstStyle/>
          <a:p>
            <a:r>
              <a:rPr lang="fr-FR" b="1">
                <a:solidFill>
                  <a:srgbClr val="003366"/>
                </a:solidFill>
              </a:rPr>
              <a:t>Profilers</a:t>
            </a:r>
            <a:endParaRPr lang="fr-FR" i="1">
              <a:solidFill>
                <a:srgbClr val="003366"/>
              </a:solidFill>
            </a:endParaRPr>
          </a:p>
        </p:txBody>
      </p:sp>
      <p:sp>
        <p:nvSpPr>
          <p:cNvPr id="12322" name="Text Box 39"/>
          <p:cNvSpPr txBox="1">
            <a:spLocks noChangeArrowheads="1"/>
          </p:cNvSpPr>
          <p:nvPr/>
        </p:nvSpPr>
        <p:spPr bwMode="auto">
          <a:xfrm>
            <a:off x="7915275" y="5419725"/>
            <a:ext cx="873125" cy="1069975"/>
          </a:xfrm>
          <a:prstGeom prst="rect">
            <a:avLst/>
          </a:prstGeom>
          <a:noFill/>
          <a:ln w="9525">
            <a:noFill/>
            <a:miter lim="800000"/>
            <a:headEnd/>
            <a:tailEnd/>
          </a:ln>
        </p:spPr>
        <p:txBody>
          <a:bodyPr wrap="none">
            <a:spAutoFit/>
          </a:bodyPr>
          <a:lstStyle/>
          <a:p>
            <a:pPr algn="ctr"/>
            <a:r>
              <a:rPr lang="fr-FR" b="1">
                <a:solidFill>
                  <a:srgbClr val="003366"/>
                </a:solidFill>
              </a:rPr>
              <a:t>CFs</a:t>
            </a:r>
          </a:p>
          <a:p>
            <a:pPr algn="ctr"/>
            <a:r>
              <a:rPr lang="fr-FR" b="1">
                <a:solidFill>
                  <a:srgbClr val="003366"/>
                </a:solidFill>
              </a:rPr>
              <a:t>DCCTs</a:t>
            </a:r>
          </a:p>
          <a:p>
            <a:pPr algn="ctr"/>
            <a:r>
              <a:rPr lang="fr-FR" b="1">
                <a:solidFill>
                  <a:srgbClr val="003366"/>
                </a:solidFill>
              </a:rPr>
              <a:t>ACCTs</a:t>
            </a:r>
          </a:p>
          <a:p>
            <a:pPr algn="ctr"/>
            <a:r>
              <a:rPr lang="fr-FR" b="1">
                <a:solidFill>
                  <a:srgbClr val="003366"/>
                </a:solidFill>
              </a:rPr>
              <a:t>Alarms</a:t>
            </a:r>
            <a:endParaRPr lang="fr-FR" i="1">
              <a:solidFill>
                <a:srgbClr val="003366"/>
              </a:solidFill>
            </a:endParaRPr>
          </a:p>
        </p:txBody>
      </p:sp>
      <p:sp>
        <p:nvSpPr>
          <p:cNvPr id="12323" name="Line 40"/>
          <p:cNvSpPr>
            <a:spLocks noChangeShapeType="1"/>
          </p:cNvSpPr>
          <p:nvPr/>
        </p:nvSpPr>
        <p:spPr bwMode="auto">
          <a:xfrm>
            <a:off x="203200" y="4622800"/>
            <a:ext cx="2146300" cy="0"/>
          </a:xfrm>
          <a:prstGeom prst="line">
            <a:avLst/>
          </a:prstGeom>
          <a:noFill/>
          <a:ln w="22225">
            <a:solidFill>
              <a:srgbClr val="993366"/>
            </a:solidFill>
            <a:round/>
            <a:headEnd/>
            <a:tailEnd/>
          </a:ln>
        </p:spPr>
        <p:txBody>
          <a:bodyPr/>
          <a:lstStyle/>
          <a:p>
            <a:endParaRPr lang="en-US"/>
          </a:p>
        </p:txBody>
      </p:sp>
      <p:sp>
        <p:nvSpPr>
          <p:cNvPr id="12324" name="Line 41"/>
          <p:cNvSpPr>
            <a:spLocks noChangeShapeType="1"/>
          </p:cNvSpPr>
          <p:nvPr/>
        </p:nvSpPr>
        <p:spPr bwMode="auto">
          <a:xfrm flipV="1">
            <a:off x="3238500" y="4406900"/>
            <a:ext cx="0" cy="673100"/>
          </a:xfrm>
          <a:prstGeom prst="line">
            <a:avLst/>
          </a:prstGeom>
          <a:noFill/>
          <a:ln w="22225">
            <a:solidFill>
              <a:srgbClr val="CC6600"/>
            </a:solidFill>
            <a:round/>
            <a:headEnd/>
            <a:tailEnd/>
          </a:ln>
        </p:spPr>
        <p:txBody>
          <a:bodyPr/>
          <a:lstStyle/>
          <a:p>
            <a:endParaRPr lang="en-US"/>
          </a:p>
        </p:txBody>
      </p:sp>
      <p:sp>
        <p:nvSpPr>
          <p:cNvPr id="12325" name="Text Box 43"/>
          <p:cNvSpPr txBox="1">
            <a:spLocks noChangeArrowheads="1"/>
          </p:cNvSpPr>
          <p:nvPr/>
        </p:nvSpPr>
        <p:spPr bwMode="auto">
          <a:xfrm>
            <a:off x="215900" y="4619625"/>
            <a:ext cx="2112963" cy="338138"/>
          </a:xfrm>
          <a:prstGeom prst="rect">
            <a:avLst/>
          </a:prstGeom>
          <a:noFill/>
          <a:ln w="9525">
            <a:noFill/>
            <a:miter lim="800000"/>
            <a:headEnd/>
            <a:tailEnd/>
          </a:ln>
        </p:spPr>
        <p:txBody>
          <a:bodyPr wrap="none">
            <a:spAutoFit/>
          </a:bodyPr>
          <a:lstStyle/>
          <a:p>
            <a:r>
              <a:rPr lang="fr-FR" b="1">
                <a:solidFill>
                  <a:srgbClr val="660066"/>
                </a:solidFill>
              </a:rPr>
              <a:t>Profibus or Profinet</a:t>
            </a:r>
            <a:endParaRPr lang="fr-FR" i="1">
              <a:solidFill>
                <a:srgbClr val="660066"/>
              </a:solidFill>
            </a:endParaRPr>
          </a:p>
        </p:txBody>
      </p:sp>
      <p:sp>
        <p:nvSpPr>
          <p:cNvPr id="12326" name="Line 45"/>
          <p:cNvSpPr>
            <a:spLocks noChangeShapeType="1"/>
          </p:cNvSpPr>
          <p:nvPr/>
        </p:nvSpPr>
        <p:spPr bwMode="auto">
          <a:xfrm flipV="1">
            <a:off x="2032000" y="4418013"/>
            <a:ext cx="0" cy="190500"/>
          </a:xfrm>
          <a:prstGeom prst="line">
            <a:avLst/>
          </a:prstGeom>
          <a:noFill/>
          <a:ln w="22225">
            <a:solidFill>
              <a:srgbClr val="800080"/>
            </a:solidFill>
            <a:round/>
            <a:headEnd/>
            <a:tailEnd/>
          </a:ln>
        </p:spPr>
        <p:txBody>
          <a:bodyPr/>
          <a:lstStyle/>
          <a:p>
            <a:endParaRPr lang="en-US"/>
          </a:p>
        </p:txBody>
      </p:sp>
      <p:sp>
        <p:nvSpPr>
          <p:cNvPr id="12327" name="Line 46"/>
          <p:cNvSpPr>
            <a:spLocks noChangeShapeType="1"/>
          </p:cNvSpPr>
          <p:nvPr/>
        </p:nvSpPr>
        <p:spPr bwMode="auto">
          <a:xfrm flipV="1">
            <a:off x="596900" y="4305300"/>
            <a:ext cx="0" cy="304800"/>
          </a:xfrm>
          <a:prstGeom prst="line">
            <a:avLst/>
          </a:prstGeom>
          <a:noFill/>
          <a:ln w="22225">
            <a:solidFill>
              <a:srgbClr val="800080"/>
            </a:solidFill>
            <a:round/>
            <a:headEnd/>
            <a:tailEnd type="triangle" w="med" len="med"/>
          </a:ln>
        </p:spPr>
        <p:txBody>
          <a:bodyPr/>
          <a:lstStyle/>
          <a:p>
            <a:endParaRPr lang="en-US"/>
          </a:p>
        </p:txBody>
      </p:sp>
      <p:sp>
        <p:nvSpPr>
          <p:cNvPr id="12328" name="Text Box 47"/>
          <p:cNvSpPr txBox="1">
            <a:spLocks noChangeArrowheads="1"/>
          </p:cNvSpPr>
          <p:nvPr/>
        </p:nvSpPr>
        <p:spPr bwMode="auto">
          <a:xfrm>
            <a:off x="2562225" y="4467225"/>
            <a:ext cx="569913" cy="336550"/>
          </a:xfrm>
          <a:prstGeom prst="rect">
            <a:avLst/>
          </a:prstGeom>
          <a:noFill/>
          <a:ln w="9525">
            <a:noFill/>
            <a:miter lim="800000"/>
            <a:headEnd/>
            <a:tailEnd/>
          </a:ln>
        </p:spPr>
        <p:txBody>
          <a:bodyPr wrap="none">
            <a:spAutoFit/>
          </a:bodyPr>
          <a:lstStyle/>
          <a:p>
            <a:r>
              <a:rPr lang="fr-FR" b="1">
                <a:solidFill>
                  <a:srgbClr val="003366"/>
                </a:solidFill>
              </a:rPr>
              <a:t>I/Os</a:t>
            </a:r>
            <a:endParaRPr lang="fr-FR" i="1">
              <a:solidFill>
                <a:srgbClr val="003366"/>
              </a:solidFill>
            </a:endParaRPr>
          </a:p>
        </p:txBody>
      </p:sp>
      <p:sp>
        <p:nvSpPr>
          <p:cNvPr id="12329" name="Text Box 48"/>
          <p:cNvSpPr txBox="1">
            <a:spLocks noChangeArrowheads="1"/>
          </p:cNvSpPr>
          <p:nvPr/>
        </p:nvSpPr>
        <p:spPr bwMode="auto">
          <a:xfrm>
            <a:off x="187325" y="3794125"/>
            <a:ext cx="928688" cy="581025"/>
          </a:xfrm>
          <a:prstGeom prst="rect">
            <a:avLst/>
          </a:prstGeom>
          <a:noFill/>
          <a:ln w="9525">
            <a:noFill/>
            <a:miter lim="800000"/>
            <a:headEnd/>
            <a:tailEnd/>
          </a:ln>
        </p:spPr>
        <p:txBody>
          <a:bodyPr>
            <a:spAutoFit/>
          </a:bodyPr>
          <a:lstStyle/>
          <a:p>
            <a:pPr algn="ctr"/>
            <a:r>
              <a:rPr lang="fr-FR" b="1">
                <a:solidFill>
                  <a:srgbClr val="003366"/>
                </a:solidFill>
              </a:rPr>
              <a:t>Remote</a:t>
            </a:r>
          </a:p>
          <a:p>
            <a:pPr algn="ctr"/>
            <a:r>
              <a:rPr lang="fr-FR" b="1">
                <a:solidFill>
                  <a:srgbClr val="003366"/>
                </a:solidFill>
              </a:rPr>
              <a:t>I/Os</a:t>
            </a:r>
            <a:endParaRPr lang="fr-FR" i="1">
              <a:solidFill>
                <a:srgbClr val="003366"/>
              </a:solidFill>
            </a:endParaRPr>
          </a:p>
        </p:txBody>
      </p:sp>
      <p:sp>
        <p:nvSpPr>
          <p:cNvPr id="12330" name="Text Box 48"/>
          <p:cNvSpPr txBox="1">
            <a:spLocks noChangeArrowheads="1"/>
          </p:cNvSpPr>
          <p:nvPr/>
        </p:nvSpPr>
        <p:spPr bwMode="auto">
          <a:xfrm>
            <a:off x="393700" y="3098800"/>
            <a:ext cx="1536700" cy="338138"/>
          </a:xfrm>
          <a:prstGeom prst="rect">
            <a:avLst/>
          </a:prstGeom>
          <a:noFill/>
          <a:ln w="9525">
            <a:noFill/>
            <a:miter lim="800000"/>
            <a:headEnd/>
            <a:tailEnd/>
          </a:ln>
        </p:spPr>
        <p:txBody>
          <a:bodyPr>
            <a:spAutoFit/>
          </a:bodyPr>
          <a:lstStyle/>
          <a:p>
            <a:pPr algn="ctr"/>
            <a:r>
              <a:rPr lang="fr-FR" b="1">
                <a:solidFill>
                  <a:srgbClr val="003366"/>
                </a:solidFill>
              </a:rPr>
              <a:t>Supervision</a:t>
            </a:r>
            <a:endParaRPr lang="fr-FR" i="1">
              <a:solidFill>
                <a:srgbClr val="003366"/>
              </a:solidFill>
            </a:endParaRPr>
          </a:p>
        </p:txBody>
      </p:sp>
      <p:cxnSp>
        <p:nvCxnSpPr>
          <p:cNvPr id="50" name="Connecteur droit 49"/>
          <p:cNvCxnSpPr/>
          <p:nvPr/>
        </p:nvCxnSpPr>
        <p:spPr bwMode="auto">
          <a:xfrm rot="5400000" flipH="1" flipV="1">
            <a:off x="1955800" y="3352800"/>
            <a:ext cx="254000" cy="0"/>
          </a:xfrm>
          <a:prstGeom prst="line">
            <a:avLst/>
          </a:prstGeom>
          <a:solidFill>
            <a:schemeClr val="accent1"/>
          </a:solidFill>
          <a:ln w="22225" cap="flat" cmpd="sng" algn="ctr">
            <a:solidFill>
              <a:schemeClr val="bg2">
                <a:lumMod val="75000"/>
              </a:schemeClr>
            </a:solidFill>
            <a:prstDash val="solid"/>
            <a:round/>
            <a:headEnd type="none" w="med" len="med"/>
            <a:tailEnd type="none" w="med" len="med"/>
          </a:ln>
          <a:effectLst/>
        </p:spPr>
      </p:cxnSp>
      <p:cxnSp>
        <p:nvCxnSpPr>
          <p:cNvPr id="54" name="Connecteur droit 53"/>
          <p:cNvCxnSpPr/>
          <p:nvPr/>
        </p:nvCxnSpPr>
        <p:spPr bwMode="auto">
          <a:xfrm flipV="1">
            <a:off x="1778000" y="3238500"/>
            <a:ext cx="304800" cy="1588"/>
          </a:xfrm>
          <a:prstGeom prst="line">
            <a:avLst/>
          </a:prstGeom>
          <a:solidFill>
            <a:schemeClr val="accent1"/>
          </a:solidFill>
          <a:ln w="22225" cap="flat" cmpd="sng" algn="ctr">
            <a:solidFill>
              <a:schemeClr val="bg2">
                <a:lumMod val="75000"/>
              </a:schemeClr>
            </a:solidFill>
            <a:prstDash val="solid"/>
            <a:round/>
            <a:headEnd type="triangle" w="med" len="med"/>
            <a:tailEnd type="none" w="med" len="med"/>
          </a:ln>
          <a:effectLst/>
        </p:spPr>
      </p:cxnSp>
      <p:sp>
        <p:nvSpPr>
          <p:cNvPr id="12333" name="Text Box 48"/>
          <p:cNvSpPr txBox="1">
            <a:spLocks noChangeArrowheads="1"/>
          </p:cNvSpPr>
          <p:nvPr/>
        </p:nvSpPr>
        <p:spPr bwMode="auto">
          <a:xfrm>
            <a:off x="8280400" y="1625600"/>
            <a:ext cx="863600" cy="317500"/>
          </a:xfrm>
          <a:prstGeom prst="rect">
            <a:avLst/>
          </a:prstGeom>
          <a:noFill/>
          <a:ln w="9525">
            <a:noFill/>
            <a:miter lim="800000"/>
            <a:headEnd/>
            <a:tailEnd/>
          </a:ln>
        </p:spPr>
        <p:txBody>
          <a:bodyPr>
            <a:spAutoFit/>
          </a:bodyPr>
          <a:lstStyle/>
          <a:p>
            <a:pPr algn="ctr"/>
            <a:r>
              <a:rPr lang="fr-FR" sz="1400" b="1" i="1">
                <a:solidFill>
                  <a:srgbClr val="003366"/>
                </a:solidFill>
              </a:rPr>
              <a:t>3.14.9</a:t>
            </a:r>
            <a:endParaRPr lang="fr-FR" sz="1400" i="1">
              <a:solidFill>
                <a:srgbClr val="003366"/>
              </a:solidFill>
            </a:endParaRPr>
          </a:p>
        </p:txBody>
      </p:sp>
      <p:sp>
        <p:nvSpPr>
          <p:cNvPr id="46" name="Text Box 48"/>
          <p:cNvSpPr txBox="1">
            <a:spLocks noChangeArrowheads="1"/>
          </p:cNvSpPr>
          <p:nvPr/>
        </p:nvSpPr>
        <p:spPr bwMode="auto">
          <a:xfrm>
            <a:off x="5473700" y="6519863"/>
            <a:ext cx="3060700" cy="338137"/>
          </a:xfrm>
          <a:prstGeom prst="rect">
            <a:avLst/>
          </a:prstGeom>
          <a:noFill/>
          <a:ln w="9525">
            <a:noFill/>
            <a:miter lim="800000"/>
            <a:headEnd/>
            <a:tailEnd/>
          </a:ln>
        </p:spPr>
        <p:txBody>
          <a:bodyPr>
            <a:spAutoFit/>
          </a:bodyPr>
          <a:lstStyle/>
          <a:p>
            <a:pPr algn="r">
              <a:defRPr/>
            </a:pPr>
            <a:r>
              <a:rPr lang="fr-FR" b="1" i="1" dirty="0">
                <a:solidFill>
                  <a:schemeClr val="tx1">
                    <a:lumMod val="65000"/>
                    <a:lumOff val="35000"/>
                  </a:schemeClr>
                </a:solidFill>
              </a:rPr>
              <a:t>Control system </a:t>
            </a:r>
            <a:r>
              <a:rPr lang="fr-FR" b="1" i="1" dirty="0" err="1">
                <a:solidFill>
                  <a:schemeClr val="tx1">
                    <a:lumMod val="65000"/>
                    <a:lumOff val="35000"/>
                  </a:schemeClr>
                </a:solidFill>
              </a:rPr>
              <a:t>overview</a:t>
            </a:r>
            <a:endParaRPr lang="fr-FR"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C733C646B1A49A3C5DE482FFB5B4A" ma:contentTypeVersion="2" ma:contentTypeDescription="Create a new document." ma:contentTypeScope="" ma:versionID="403510c94f8baefa32ed37177939bb5c">
  <xsd:schema xmlns:xsd="http://www.w3.org/2001/XMLSchema" xmlns:p="http://schemas.microsoft.com/office/2006/metadata/properties" targetNamespace="http://schemas.microsoft.com/office/2006/metadata/properties" ma:root="true" ma:fieldsID="19e7fe2e285803dbc17845fe7c924e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8800491-163D-4ECF-BB7B-F3795900141F}"/>
</file>

<file path=customXml/itemProps2.xml><?xml version="1.0" encoding="utf-8"?>
<ds:datastoreItem xmlns:ds="http://schemas.openxmlformats.org/officeDocument/2006/customXml" ds:itemID="{3218FEE0-C9E7-4104-9113-816F10C6A6B2}"/>
</file>

<file path=customXml/itemProps3.xml><?xml version="1.0" encoding="utf-8"?>
<ds:datastoreItem xmlns:ds="http://schemas.openxmlformats.org/officeDocument/2006/customXml" ds:itemID="{3972241F-0E16-4566-B0D2-9DABC8E65590}"/>
</file>

<file path=docProps/app.xml><?xml version="1.0" encoding="utf-8"?>
<Properties xmlns="http://schemas.openxmlformats.org/officeDocument/2006/extended-properties" xmlns:vt="http://schemas.openxmlformats.org/officeDocument/2006/docPropsVTypes">
  <Template/>
  <TotalTime>87652</TotalTime>
  <Words>4015</Words>
  <Application>Microsoft Office PowerPoint</Application>
  <PresentationFormat>Affichage à l'écran (4:3)</PresentationFormat>
  <Paragraphs>524</Paragraphs>
  <Slides>30</Slides>
  <Notes>30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5" baseType="lpstr">
      <vt:lpstr>Arial</vt:lpstr>
      <vt:lpstr>Comic Sans MS</vt:lpstr>
      <vt:lpstr>Wingdings</vt:lpstr>
      <vt:lpstr>Conception personnalisée</vt:lpstr>
      <vt:lpstr>Acrobat Document</vt:lpstr>
      <vt:lpstr>Report from the  Spiral2 control system development </vt:lpstr>
      <vt:lpstr>Outline</vt:lpstr>
      <vt:lpstr>The Spiral2 facility beside the Ganil one</vt:lpstr>
      <vt:lpstr>Planning</vt:lpstr>
      <vt:lpstr>First beam tests</vt:lpstr>
      <vt:lpstr>Q/A=1/3 beam tests (LPSC Grenoble)</vt:lpstr>
      <vt:lpstr>Diapositive 7</vt:lpstr>
      <vt:lpstr>Control systems implementation</vt:lpstr>
      <vt:lpstr>Main technical choices summary</vt:lpstr>
      <vt:lpstr>Use of specific tools</vt:lpstr>
      <vt:lpstr>Power supplies</vt:lpstr>
      <vt:lpstr>Beam diagnostics interface</vt:lpstr>
      <vt:lpstr>Fast triggered acquisition (CF, DCCT …)</vt:lpstr>
      <vt:lpstr>LLRF CC integration</vt:lpstr>
      <vt:lpstr>High level applications framework specification</vt:lpstr>
      <vt:lpstr>New applications within the Xal derived framework</vt:lpstr>
      <vt:lpstr>Development of an alarm manager </vt:lpstr>
      <vt:lpstr>Xal style use for Spiral2</vt:lpstr>
      <vt:lpstr>Machine configuration management</vt:lpstr>
      <vt:lpstr>IOC interface (1/3)</vt:lpstr>
      <vt:lpstr>IOC interface (2/3)</vt:lpstr>
      <vt:lpstr>IOC interface (3/3)</vt:lpstr>
      <vt:lpstr>Equipment management</vt:lpstr>
      <vt:lpstr>Definition of general configuration</vt:lpstr>
      <vt:lpstr>Définition of equipment type</vt:lpstr>
      <vt:lpstr>Equipment characteristics</vt:lpstr>
      <vt:lpstr>Generated configuration file</vt:lpstr>
      <vt:lpstr>Generated substitution file</vt:lpstr>
      <vt:lpstr>Work in progress …</vt:lpstr>
      <vt:lpstr>Thanks for your attention …</vt:lpstr>
    </vt:vector>
  </TitlesOfParts>
  <Company>GANIL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Perret-Gatel</dc:creator>
  <cp:lastModifiedBy>lecorche</cp:lastModifiedBy>
  <cp:revision>791</cp:revision>
  <dcterms:created xsi:type="dcterms:W3CDTF">2006-08-29T11:50:06Z</dcterms:created>
  <dcterms:modified xsi:type="dcterms:W3CDTF">2010-05-27T06:28:56Z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0x010100473C733C646B1A49A3C5DE482FFB5B4A</vt:lpwstr>
  </property>
</Properties>
</file>