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7" r:id="rId4"/>
    <p:sldId id="259" r:id="rId5"/>
    <p:sldId id="273" r:id="rId6"/>
    <p:sldId id="274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0" r:id="rId18"/>
    <p:sldId id="275" r:id="rId19"/>
    <p:sldId id="270" r:id="rId20"/>
    <p:sldId id="271" r:id="rId21"/>
    <p:sldId id="272" r:id="rId22"/>
    <p:sldId id="276" r:id="rId23"/>
  </p:sldIdLst>
  <p:sldSz cx="9144000" cy="6858000" type="screen4x3"/>
  <p:notesSz cx="7077075" cy="9051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019CCB1-6983-4D7A-984A-3D1084093E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5963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298950"/>
            <a:ext cx="56610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D7D93E9-1510-4F08-B5CC-AA7C96E54A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A1BD0-1953-4D09-806B-FEF1B602CD49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7C930E-BB6F-4EFD-BDD0-04BCA5DCF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8FCE-97EF-4227-8A8E-2D8893301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1249-3209-413B-A7E1-C9A5E5924A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09F98-B678-4B94-B38F-754E980F8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D2D4A-D0AF-4EAA-B944-414DD1CDB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52040-47C8-4A44-AD02-D0D7BC442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1A6E-9D46-4BA1-BE0E-CBF2D5F55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AD9D-3AAD-438F-8E34-383D3C58F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735A-0523-4964-99C8-A852E825A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1D11-48A5-4928-A975-F0683572E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49CD3-F0D4-40B4-8A8C-6B908057A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BA709DE-C366-460E-ACBB-98D44CB605F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EPICS and LCLS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LCLS</a:t>
            </a:r>
            <a:endParaRPr lang="en-US" dirty="0"/>
          </a:p>
          <a:p>
            <a:r>
              <a:rPr lang="en-US" dirty="0" err="1" smtClean="0"/>
              <a:t>Linac</a:t>
            </a:r>
            <a:r>
              <a:rPr lang="en-US" dirty="0" smtClean="0"/>
              <a:t> Upgrade</a:t>
            </a:r>
            <a:endParaRPr lang="en-US" dirty="0"/>
          </a:p>
          <a:p>
            <a:r>
              <a:rPr lang="en-US" dirty="0" smtClean="0"/>
              <a:t>LCLS-2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120 Hz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/>
              <a:t>Isolated network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sz="2400" dirty="0"/>
              <a:t>No competing network traffic, more reliable data transport</a:t>
            </a:r>
          </a:p>
          <a:p>
            <a:pPr lv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/>
              <a:t>Faster Network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sz="2400" dirty="0"/>
              <a:t>New, efficient FCOM protocol (T. Straumann)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sz="2400" dirty="0"/>
              <a:t>Multicast network allows diagnostic devices to send a single packet to many </a:t>
            </a:r>
            <a:r>
              <a:rPr lang="en-US" sz="2400" dirty="0" smtClean="0"/>
              <a:t>listeners</a:t>
            </a:r>
            <a:endParaRPr lang="en-US" dirty="0"/>
          </a:p>
          <a:p>
            <a:pPr lv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Feedback Team</a:t>
            </a:r>
            <a:endParaRPr lang="en-US" dirty="0"/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sz="2400" dirty="0" smtClean="0"/>
              <a:t>D Fairley, D Rogind, K Kim, and others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Pattern-Aware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Pattern-based Timing System</a:t>
            </a:r>
          </a:p>
          <a:p>
            <a:pPr lvl="0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120Hz Operation and Timing System Patterns</a:t>
            </a:r>
          </a:p>
          <a:p>
            <a:pPr lvl="0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Magnets and RF based on Timing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</a:p>
          <a:p>
            <a:pPr lvl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diagnostic devices measure every pulse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evices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EVR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Beam-Synchronous-Acquisition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Each pulse matches with a timing pattern</a:t>
            </a:r>
          </a:p>
          <a:p>
            <a:pPr lvl="1">
              <a:lnSpc>
                <a:spcPct val="90000"/>
              </a:lnSpc>
              <a:buClrTx/>
              <a:buSzTx/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system (EVG) generates a pattern at each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pulse can be ‘labeled’ with the current timing pattern</a:t>
            </a:r>
          </a:p>
          <a:p>
            <a:pPr lvl="0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6"/>
          <p:cNvSpPr>
            <a:spLocks noChangeShapeType="1"/>
          </p:cNvSpPr>
          <p:nvPr/>
        </p:nvSpPr>
        <p:spPr bwMode="auto">
          <a:xfrm flipV="1">
            <a:off x="8534400" y="2895600"/>
            <a:ext cx="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06"/>
          <p:cNvSpPr>
            <a:spLocks noChangeShapeType="1"/>
          </p:cNvSpPr>
          <p:nvPr/>
        </p:nvSpPr>
        <p:spPr bwMode="auto">
          <a:xfrm flipH="1" flipV="1">
            <a:off x="7391400" y="2895600"/>
            <a:ext cx="762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06"/>
          <p:cNvSpPr>
            <a:spLocks noChangeShapeType="1"/>
          </p:cNvSpPr>
          <p:nvPr/>
        </p:nvSpPr>
        <p:spPr bwMode="auto">
          <a:xfrm flipV="1">
            <a:off x="7543800" y="2895600"/>
            <a:ext cx="762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06"/>
          <p:cNvSpPr>
            <a:spLocks noChangeShapeType="1"/>
          </p:cNvSpPr>
          <p:nvPr/>
        </p:nvSpPr>
        <p:spPr bwMode="auto">
          <a:xfrm flipH="1" flipV="1">
            <a:off x="7162800" y="2895600"/>
            <a:ext cx="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6"/>
          <p:cNvSpPr>
            <a:spLocks noChangeShapeType="1"/>
          </p:cNvSpPr>
          <p:nvPr/>
        </p:nvSpPr>
        <p:spPr bwMode="auto">
          <a:xfrm flipV="1">
            <a:off x="7924800" y="2895600"/>
            <a:ext cx="762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6"/>
          <p:cNvSpPr>
            <a:spLocks noChangeShapeType="1"/>
          </p:cNvSpPr>
          <p:nvPr/>
        </p:nvSpPr>
        <p:spPr bwMode="auto">
          <a:xfrm flipH="1" flipV="1">
            <a:off x="8534400" y="2819400"/>
            <a:ext cx="3048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82"/>
          <p:cNvSpPr>
            <a:spLocks noChangeShapeType="1"/>
          </p:cNvSpPr>
          <p:nvPr/>
        </p:nvSpPr>
        <p:spPr bwMode="auto">
          <a:xfrm flipV="1">
            <a:off x="4953000" y="1600200"/>
            <a:ext cx="1752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82"/>
          <p:cNvSpPr>
            <a:spLocks noChangeShapeType="1"/>
          </p:cNvSpPr>
          <p:nvPr/>
        </p:nvSpPr>
        <p:spPr bwMode="auto">
          <a:xfrm>
            <a:off x="4953000" y="1676400"/>
            <a:ext cx="1600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81"/>
          <p:cNvSpPr>
            <a:spLocks noChangeArrowheads="1"/>
          </p:cNvSpPr>
          <p:nvPr/>
        </p:nvSpPr>
        <p:spPr bwMode="auto">
          <a:xfrm>
            <a:off x="6705600" y="15240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fb03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1774825" y="3062288"/>
            <a:ext cx="434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LI21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32004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LI24</a:t>
            </a: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67056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BSY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7140575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LTU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762000" y="24384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524000" y="3048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600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26670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124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3581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114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45720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5105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5638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6172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6629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7086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77724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8305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8392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2860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27432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7338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1910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46482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52578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5791200" y="2743200"/>
            <a:ext cx="3048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6248400" y="27432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7848600" y="2743200"/>
            <a:ext cx="3810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8305800" y="2743200"/>
            <a:ext cx="4572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962400" y="1600200"/>
            <a:ext cx="9906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Calibri" pitchFamily="34" charset="0"/>
              </a:rPr>
              <a:t>core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62000" y="2667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IN20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2098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Li22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6670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LI23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36576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Li25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41148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LI26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4594225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LI27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5203825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Li28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5737225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LI29</a:t>
            </a: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61722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LI30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77724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UND</a:t>
            </a: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8305800" y="3048000"/>
            <a:ext cx="434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Calibri" pitchFamily="34" charset="0"/>
              </a:rPr>
              <a:t>DMP</a:t>
            </a:r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152400" y="3352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bp01</a:t>
            </a:r>
          </a:p>
        </p:txBody>
      </p:sp>
      <p:sp>
        <p:nvSpPr>
          <p:cNvPr id="55" name="Rectangle 60"/>
          <p:cNvSpPr>
            <a:spLocks noChangeArrowheads="1"/>
          </p:cNvSpPr>
          <p:nvPr/>
        </p:nvSpPr>
        <p:spPr bwMode="auto">
          <a:xfrm>
            <a:off x="609600" y="3352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bp02</a:t>
            </a:r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990600" y="3352800"/>
            <a:ext cx="3048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rf01</a:t>
            </a:r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1447800" y="3733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latin typeface="Calibri" pitchFamily="34" charset="0"/>
              </a:rPr>
              <a:t>bp01</a:t>
            </a: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1828800" y="3733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latin typeface="Calibri" pitchFamily="34" charset="0"/>
              </a:rPr>
              <a:t>bp02</a:t>
            </a:r>
          </a:p>
        </p:txBody>
      </p:sp>
      <p:sp>
        <p:nvSpPr>
          <p:cNvPr id="59" name="Line 83"/>
          <p:cNvSpPr>
            <a:spLocks noChangeShapeType="1"/>
          </p:cNvSpPr>
          <p:nvPr/>
        </p:nvSpPr>
        <p:spPr bwMode="auto">
          <a:xfrm>
            <a:off x="4876799" y="1828799"/>
            <a:ext cx="2081349" cy="92964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84"/>
          <p:cNvSpPr>
            <a:spLocks noChangeShapeType="1"/>
          </p:cNvSpPr>
          <p:nvPr/>
        </p:nvSpPr>
        <p:spPr bwMode="auto">
          <a:xfrm>
            <a:off x="4953000" y="1752600"/>
            <a:ext cx="2286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86"/>
          <p:cNvSpPr>
            <a:spLocks noChangeShapeType="1"/>
          </p:cNvSpPr>
          <p:nvPr/>
        </p:nvSpPr>
        <p:spPr bwMode="auto">
          <a:xfrm flipH="1">
            <a:off x="2057400" y="1752600"/>
            <a:ext cx="19050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91"/>
          <p:cNvSpPr>
            <a:spLocks noChangeArrowheads="1"/>
          </p:cNvSpPr>
          <p:nvPr/>
        </p:nvSpPr>
        <p:spPr bwMode="auto">
          <a:xfrm>
            <a:off x="1905000" y="2667000"/>
            <a:ext cx="228600" cy="152400"/>
          </a:xfrm>
          <a:prstGeom prst="rect">
            <a:avLst/>
          </a:prstGeom>
          <a:solidFill>
            <a:srgbClr val="7030A0"/>
          </a:solidFill>
          <a:ln w="158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92"/>
          <p:cNvSpPr>
            <a:spLocks noChangeArrowheads="1"/>
          </p:cNvSpPr>
          <p:nvPr/>
        </p:nvSpPr>
        <p:spPr bwMode="auto">
          <a:xfrm>
            <a:off x="925286" y="2401389"/>
            <a:ext cx="4572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" name="Rectangle 93"/>
          <p:cNvSpPr>
            <a:spLocks noChangeArrowheads="1"/>
          </p:cNvSpPr>
          <p:nvPr/>
        </p:nvSpPr>
        <p:spPr bwMode="auto">
          <a:xfrm>
            <a:off x="3200400" y="2743200"/>
            <a:ext cx="3810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65" name="Rectangle 94"/>
          <p:cNvSpPr>
            <a:spLocks noChangeArrowheads="1"/>
          </p:cNvSpPr>
          <p:nvPr/>
        </p:nvSpPr>
        <p:spPr bwMode="auto">
          <a:xfrm>
            <a:off x="6629400" y="2743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" name="Rectangle 95"/>
          <p:cNvSpPr>
            <a:spLocks noChangeArrowheads="1"/>
          </p:cNvSpPr>
          <p:nvPr/>
        </p:nvSpPr>
        <p:spPr bwMode="auto">
          <a:xfrm>
            <a:off x="7086600" y="27432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 flipV="1">
            <a:off x="381000" y="2540726"/>
            <a:ext cx="777241" cy="81207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02"/>
          <p:cNvSpPr>
            <a:spLocks noChangeShapeType="1"/>
          </p:cNvSpPr>
          <p:nvPr/>
        </p:nvSpPr>
        <p:spPr bwMode="auto">
          <a:xfrm flipV="1">
            <a:off x="762000" y="2575561"/>
            <a:ext cx="387532" cy="77723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03"/>
          <p:cNvSpPr>
            <a:spLocks noChangeShapeType="1"/>
          </p:cNvSpPr>
          <p:nvPr/>
        </p:nvSpPr>
        <p:spPr bwMode="auto">
          <a:xfrm flipH="1">
            <a:off x="1143000" y="2819400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04"/>
          <p:cNvSpPr>
            <a:spLocks noChangeShapeType="1"/>
          </p:cNvSpPr>
          <p:nvPr/>
        </p:nvSpPr>
        <p:spPr bwMode="auto">
          <a:xfrm flipV="1">
            <a:off x="1384664" y="1676399"/>
            <a:ext cx="2577736" cy="77724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05"/>
          <p:cNvSpPr>
            <a:spLocks noChangeShapeType="1"/>
          </p:cNvSpPr>
          <p:nvPr/>
        </p:nvSpPr>
        <p:spPr bwMode="auto">
          <a:xfrm flipV="1">
            <a:off x="1600200" y="2819400"/>
            <a:ext cx="3810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121"/>
          <p:cNvSpPr>
            <a:spLocks noChangeShapeType="1"/>
          </p:cNvSpPr>
          <p:nvPr/>
        </p:nvSpPr>
        <p:spPr bwMode="auto">
          <a:xfrm>
            <a:off x="4953000" y="1676400"/>
            <a:ext cx="3429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Rectangle 134"/>
          <p:cNvSpPr>
            <a:spLocks noChangeArrowheads="1"/>
          </p:cNvSpPr>
          <p:nvPr/>
        </p:nvSpPr>
        <p:spPr bwMode="auto">
          <a:xfrm>
            <a:off x="1143000" y="4800600"/>
            <a:ext cx="3048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" name="Text Box 136"/>
          <p:cNvSpPr txBox="1">
            <a:spLocks noChangeArrowheads="1"/>
          </p:cNvSpPr>
          <p:nvPr/>
        </p:nvSpPr>
        <p:spPr bwMode="auto">
          <a:xfrm>
            <a:off x="1447800" y="4724400"/>
            <a:ext cx="16065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3750 Network Switch Stack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5" name="Rectangle 189"/>
          <p:cNvSpPr>
            <a:spLocks noChangeArrowheads="1"/>
          </p:cNvSpPr>
          <p:nvPr/>
        </p:nvSpPr>
        <p:spPr bwMode="auto">
          <a:xfrm>
            <a:off x="5562600" y="51054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latin typeface="Calibri" pitchFamily="34" charset="0"/>
              </a:rPr>
              <a:t>bp01</a:t>
            </a:r>
          </a:p>
        </p:txBody>
      </p:sp>
      <p:sp>
        <p:nvSpPr>
          <p:cNvPr id="76" name="Rectangle 190"/>
          <p:cNvSpPr>
            <a:spLocks noChangeArrowheads="1"/>
          </p:cNvSpPr>
          <p:nvPr/>
        </p:nvSpPr>
        <p:spPr bwMode="auto">
          <a:xfrm>
            <a:off x="1143000" y="58674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fb01</a:t>
            </a:r>
          </a:p>
        </p:txBody>
      </p:sp>
      <p:sp>
        <p:nvSpPr>
          <p:cNvPr id="77" name="Text Box 191"/>
          <p:cNvSpPr txBox="1">
            <a:spLocks noChangeArrowheads="1"/>
          </p:cNvSpPr>
          <p:nvPr/>
        </p:nvSpPr>
        <p:spPr bwMode="auto">
          <a:xfrm>
            <a:off x="5867400" y="5105400"/>
            <a:ext cx="28167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BPMS VME </a:t>
            </a:r>
            <a:r>
              <a:rPr lang="en-US" sz="1000" dirty="0" smtClean="0">
                <a:latin typeface="Calibri" pitchFamily="34" charset="0"/>
              </a:rPr>
              <a:t>IOC (number of EIOCs indicated below)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8" name="Text Box 192"/>
          <p:cNvSpPr txBox="1">
            <a:spLocks noChangeArrowheads="1"/>
          </p:cNvSpPr>
          <p:nvPr/>
        </p:nvSpPr>
        <p:spPr bwMode="auto">
          <a:xfrm>
            <a:off x="1447800" y="5867400"/>
            <a:ext cx="14927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Controller </a:t>
            </a:r>
            <a:r>
              <a:rPr lang="en-US" sz="1000" dirty="0" smtClean="0">
                <a:latin typeface="Calibri" pitchFamily="34" charset="0"/>
              </a:rPr>
              <a:t>IOC (no EIOCs)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9" name="Text Box 188"/>
          <p:cNvSpPr txBox="1">
            <a:spLocks noChangeArrowheads="1"/>
          </p:cNvSpPr>
          <p:nvPr/>
        </p:nvSpPr>
        <p:spPr bwMode="auto">
          <a:xfrm>
            <a:off x="609600" y="3581400"/>
            <a:ext cx="317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10</a:t>
            </a:r>
          </a:p>
        </p:txBody>
      </p:sp>
      <p:sp>
        <p:nvSpPr>
          <p:cNvPr id="80" name="Text Box 188"/>
          <p:cNvSpPr txBox="1">
            <a:spLocks noChangeArrowheads="1"/>
          </p:cNvSpPr>
          <p:nvPr/>
        </p:nvSpPr>
        <p:spPr bwMode="auto">
          <a:xfrm>
            <a:off x="990600" y="3581400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itchFamily="34" charset="0"/>
              </a:rPr>
              <a:t>27</a:t>
            </a:r>
            <a:endParaRPr 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1" name="Text Box 188"/>
          <p:cNvSpPr txBox="1">
            <a:spLocks noChangeArrowheads="1"/>
          </p:cNvSpPr>
          <p:nvPr/>
        </p:nvSpPr>
        <p:spPr bwMode="auto">
          <a:xfrm>
            <a:off x="1481138" y="3962400"/>
            <a:ext cx="249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7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2" name="Text Box 188"/>
          <p:cNvSpPr txBox="1">
            <a:spLocks noChangeArrowheads="1"/>
          </p:cNvSpPr>
          <p:nvPr/>
        </p:nvSpPr>
        <p:spPr bwMode="auto">
          <a:xfrm>
            <a:off x="1828800" y="3962400"/>
            <a:ext cx="249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6</a:t>
            </a:r>
          </a:p>
        </p:txBody>
      </p:sp>
      <p:sp>
        <p:nvSpPr>
          <p:cNvPr id="83" name="Rectangle 63"/>
          <p:cNvSpPr>
            <a:spLocks noChangeArrowheads="1"/>
          </p:cNvSpPr>
          <p:nvPr/>
        </p:nvSpPr>
        <p:spPr bwMode="auto">
          <a:xfrm>
            <a:off x="2209800" y="3733800"/>
            <a:ext cx="304800" cy="2286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bl01</a:t>
            </a:r>
          </a:p>
        </p:txBody>
      </p:sp>
      <p:sp>
        <p:nvSpPr>
          <p:cNvPr id="84" name="Text Box 188"/>
          <p:cNvSpPr txBox="1">
            <a:spLocks noChangeArrowheads="1"/>
          </p:cNvSpPr>
          <p:nvPr/>
        </p:nvSpPr>
        <p:spPr bwMode="auto">
          <a:xfrm>
            <a:off x="2210017" y="39624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1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5" name="Line 106"/>
          <p:cNvSpPr>
            <a:spLocks noChangeShapeType="1"/>
          </p:cNvSpPr>
          <p:nvPr/>
        </p:nvSpPr>
        <p:spPr bwMode="auto">
          <a:xfrm flipH="1" flipV="1">
            <a:off x="2057400" y="2819400"/>
            <a:ext cx="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106"/>
          <p:cNvSpPr>
            <a:spLocks noChangeShapeType="1"/>
          </p:cNvSpPr>
          <p:nvPr/>
        </p:nvSpPr>
        <p:spPr bwMode="auto">
          <a:xfrm flipH="1" flipV="1">
            <a:off x="2057400" y="2819400"/>
            <a:ext cx="3048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121"/>
          <p:cNvSpPr>
            <a:spLocks noChangeShapeType="1"/>
          </p:cNvSpPr>
          <p:nvPr/>
        </p:nvSpPr>
        <p:spPr bwMode="auto">
          <a:xfrm>
            <a:off x="4953000" y="1752600"/>
            <a:ext cx="29718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182"/>
          <p:cNvSpPr>
            <a:spLocks noChangeShapeType="1"/>
          </p:cNvSpPr>
          <p:nvPr/>
        </p:nvSpPr>
        <p:spPr bwMode="auto">
          <a:xfrm>
            <a:off x="4953000" y="1676400"/>
            <a:ext cx="1447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84"/>
          <p:cNvSpPr txBox="1">
            <a:spLocks noChangeArrowheads="1"/>
          </p:cNvSpPr>
          <p:nvPr/>
        </p:nvSpPr>
        <p:spPr bwMode="auto">
          <a:xfrm>
            <a:off x="6858000" y="1752600"/>
            <a:ext cx="974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en-US" sz="1000">
                <a:latin typeface="Calibri" pitchFamily="34" charset="0"/>
              </a:rPr>
              <a:t>Controller IOCs</a:t>
            </a:r>
          </a:p>
        </p:txBody>
      </p:sp>
      <p:sp>
        <p:nvSpPr>
          <p:cNvPr id="90" name="Rectangle 181"/>
          <p:cNvSpPr>
            <a:spLocks noChangeArrowheads="1"/>
          </p:cNvSpPr>
          <p:nvPr/>
        </p:nvSpPr>
        <p:spPr bwMode="auto">
          <a:xfrm>
            <a:off x="6553200" y="16002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fb02</a:t>
            </a:r>
          </a:p>
        </p:txBody>
      </p:sp>
      <p:sp>
        <p:nvSpPr>
          <p:cNvPr id="91" name="Rectangle 181"/>
          <p:cNvSpPr>
            <a:spLocks noChangeArrowheads="1"/>
          </p:cNvSpPr>
          <p:nvPr/>
        </p:nvSpPr>
        <p:spPr bwMode="auto">
          <a:xfrm>
            <a:off x="6400800" y="1752600"/>
            <a:ext cx="3048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fb01</a:t>
            </a:r>
          </a:p>
        </p:txBody>
      </p:sp>
      <p:sp>
        <p:nvSpPr>
          <p:cNvPr id="92" name="Rectangle 189"/>
          <p:cNvSpPr>
            <a:spLocks noChangeArrowheads="1"/>
          </p:cNvSpPr>
          <p:nvPr/>
        </p:nvSpPr>
        <p:spPr bwMode="auto">
          <a:xfrm>
            <a:off x="7620000" y="3200400"/>
            <a:ext cx="304800" cy="2286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 smtClean="0">
                <a:latin typeface="Calibri" pitchFamily="34" charset="0"/>
              </a:rPr>
              <a:t>LTU1</a:t>
            </a:r>
          </a:p>
          <a:p>
            <a:pPr algn="ctr">
              <a:defRPr/>
            </a:pPr>
            <a:r>
              <a:rPr lang="en-US" sz="800" dirty="0" smtClean="0">
                <a:latin typeface="Calibri" pitchFamily="34" charset="0"/>
              </a:rPr>
              <a:t>mg01</a:t>
            </a:r>
            <a:endParaRPr lang="en-US" sz="800" dirty="0">
              <a:latin typeface="Calibri" pitchFamily="34" charset="0"/>
            </a:endParaRPr>
          </a:p>
        </p:txBody>
      </p:sp>
      <p:sp>
        <p:nvSpPr>
          <p:cNvPr id="93" name="Rectangle 189"/>
          <p:cNvSpPr>
            <a:spLocks noChangeArrowheads="1"/>
          </p:cNvSpPr>
          <p:nvPr/>
        </p:nvSpPr>
        <p:spPr bwMode="auto">
          <a:xfrm>
            <a:off x="1143000" y="5486400"/>
            <a:ext cx="304800" cy="2286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mg01</a:t>
            </a:r>
          </a:p>
        </p:txBody>
      </p:sp>
      <p:sp>
        <p:nvSpPr>
          <p:cNvPr id="94" name="Text Box 191"/>
          <p:cNvSpPr txBox="1">
            <a:spLocks noChangeArrowheads="1"/>
          </p:cNvSpPr>
          <p:nvPr/>
        </p:nvSpPr>
        <p:spPr bwMode="auto">
          <a:xfrm>
            <a:off x="1447800" y="5486400"/>
            <a:ext cx="1574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MGNT VME </a:t>
            </a:r>
            <a:r>
              <a:rPr lang="en-US" sz="1000" dirty="0" smtClean="0">
                <a:latin typeface="Calibri" pitchFamily="34" charset="0"/>
              </a:rPr>
              <a:t>IOC (no EIOCs)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5" name="Rectangle 189"/>
          <p:cNvSpPr>
            <a:spLocks noChangeArrowheads="1"/>
          </p:cNvSpPr>
          <p:nvPr/>
        </p:nvSpPr>
        <p:spPr bwMode="auto">
          <a:xfrm>
            <a:off x="5562600" y="5562600"/>
            <a:ext cx="3048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rf01</a:t>
            </a:r>
          </a:p>
        </p:txBody>
      </p:sp>
      <p:sp>
        <p:nvSpPr>
          <p:cNvPr id="96" name="Text Box 191"/>
          <p:cNvSpPr txBox="1">
            <a:spLocks noChangeArrowheads="1"/>
          </p:cNvSpPr>
          <p:nvPr/>
        </p:nvSpPr>
        <p:spPr bwMode="auto">
          <a:xfrm>
            <a:off x="5867400" y="5562600"/>
            <a:ext cx="14638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RF VME </a:t>
            </a:r>
            <a:r>
              <a:rPr lang="en-US" sz="1000" dirty="0" smtClean="0">
                <a:latin typeface="Calibri" pitchFamily="34" charset="0"/>
              </a:rPr>
              <a:t>IOC (with EIOCs)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7" name="Rectangle 189"/>
          <p:cNvSpPr>
            <a:spLocks noChangeArrowheads="1"/>
          </p:cNvSpPr>
          <p:nvPr/>
        </p:nvSpPr>
        <p:spPr bwMode="auto">
          <a:xfrm>
            <a:off x="5562600" y="5867400"/>
            <a:ext cx="304800" cy="2286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bl01</a:t>
            </a:r>
          </a:p>
        </p:txBody>
      </p:sp>
      <p:sp>
        <p:nvSpPr>
          <p:cNvPr id="98" name="Text Box 191"/>
          <p:cNvSpPr txBox="1">
            <a:spLocks noChangeArrowheads="1"/>
          </p:cNvSpPr>
          <p:nvPr/>
        </p:nvSpPr>
        <p:spPr bwMode="auto">
          <a:xfrm>
            <a:off x="5867400" y="5867400"/>
            <a:ext cx="16065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BLEN VME </a:t>
            </a:r>
            <a:r>
              <a:rPr lang="en-US" sz="1000" dirty="0" smtClean="0">
                <a:latin typeface="Calibri" pitchFamily="34" charset="0"/>
              </a:rPr>
              <a:t>IOC (with EIOCs)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9" name="Rectangle 61"/>
          <p:cNvSpPr>
            <a:spLocks noChangeArrowheads="1"/>
          </p:cNvSpPr>
          <p:nvPr/>
        </p:nvSpPr>
        <p:spPr bwMode="auto">
          <a:xfrm>
            <a:off x="2895600" y="3429000"/>
            <a:ext cx="3048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rf01</a:t>
            </a:r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 flipH="1">
            <a:off x="3048000" y="28956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Rectangle 63"/>
          <p:cNvSpPr>
            <a:spLocks noChangeArrowheads="1"/>
          </p:cNvSpPr>
          <p:nvPr/>
        </p:nvSpPr>
        <p:spPr bwMode="auto">
          <a:xfrm>
            <a:off x="3657600" y="3429000"/>
            <a:ext cx="304800" cy="2286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>
                <a:latin typeface="Calibri" pitchFamily="34" charset="0"/>
              </a:rPr>
              <a:t>bl01</a:t>
            </a:r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 flipH="1" flipV="1">
            <a:off x="3352800" y="2895600"/>
            <a:ext cx="3810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 flipH="1">
            <a:off x="3429000" y="1828800"/>
            <a:ext cx="7620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83"/>
          <p:cNvSpPr>
            <a:spLocks noChangeShapeType="1"/>
          </p:cNvSpPr>
          <p:nvPr/>
        </p:nvSpPr>
        <p:spPr bwMode="auto">
          <a:xfrm>
            <a:off x="4724400" y="1828800"/>
            <a:ext cx="12192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auto">
          <a:xfrm>
            <a:off x="3276600" y="3429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bp02</a:t>
            </a:r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 flipH="1" flipV="1">
            <a:off x="3352800" y="2895600"/>
            <a:ext cx="762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4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" name="Rectangle 95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Rectangle 63"/>
          <p:cNvSpPr>
            <a:spLocks noChangeArrowheads="1"/>
          </p:cNvSpPr>
          <p:nvPr/>
        </p:nvSpPr>
        <p:spPr bwMode="auto">
          <a:xfrm>
            <a:off x="8686800" y="32004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DMP</a:t>
            </a:r>
          </a:p>
          <a:p>
            <a:pPr algn="ctr"/>
            <a:r>
              <a:rPr lang="en-US" sz="800">
                <a:latin typeface="Calibri" pitchFamily="34" charset="0"/>
              </a:rPr>
              <a:t>bp01</a:t>
            </a:r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 flipH="1" flipV="1">
            <a:off x="8686800" y="2895600"/>
            <a:ext cx="152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Rectangle 63"/>
          <p:cNvSpPr>
            <a:spLocks noChangeArrowheads="1"/>
          </p:cNvSpPr>
          <p:nvPr/>
        </p:nvSpPr>
        <p:spPr bwMode="auto">
          <a:xfrm>
            <a:off x="8305800" y="3810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UND</a:t>
            </a:r>
          </a:p>
          <a:p>
            <a:pPr algn="ctr"/>
            <a:r>
              <a:rPr lang="en-US" sz="800">
                <a:latin typeface="Calibri" pitchFamily="34" charset="0"/>
              </a:rPr>
              <a:t>bp03</a:t>
            </a:r>
          </a:p>
        </p:txBody>
      </p:sp>
      <p:sp>
        <p:nvSpPr>
          <p:cNvPr id="112" name="Rectangle 63"/>
          <p:cNvSpPr>
            <a:spLocks noChangeArrowheads="1"/>
          </p:cNvSpPr>
          <p:nvPr/>
        </p:nvSpPr>
        <p:spPr bwMode="auto">
          <a:xfrm>
            <a:off x="8686800" y="3810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UND</a:t>
            </a:r>
          </a:p>
          <a:p>
            <a:pPr algn="ctr"/>
            <a:r>
              <a:rPr lang="en-US" sz="800">
                <a:latin typeface="Calibri" pitchFamily="34" charset="0"/>
              </a:rPr>
              <a:t>bp04</a:t>
            </a:r>
          </a:p>
        </p:txBody>
      </p:sp>
      <p:sp>
        <p:nvSpPr>
          <p:cNvPr id="113" name="Rectangle 63"/>
          <p:cNvSpPr>
            <a:spLocks noChangeArrowheads="1"/>
          </p:cNvSpPr>
          <p:nvPr/>
        </p:nvSpPr>
        <p:spPr bwMode="auto">
          <a:xfrm>
            <a:off x="8001000" y="35052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latin typeface="Calibri" pitchFamily="34" charset="0"/>
              </a:rPr>
              <a:t>UND</a:t>
            </a:r>
          </a:p>
          <a:p>
            <a:pPr algn="ctr"/>
            <a:r>
              <a:rPr lang="en-US" sz="800" dirty="0">
                <a:latin typeface="Calibri" pitchFamily="34" charset="0"/>
              </a:rPr>
              <a:t>bpo1</a:t>
            </a:r>
          </a:p>
        </p:txBody>
      </p:sp>
      <p:sp>
        <p:nvSpPr>
          <p:cNvPr id="114" name="Line 106"/>
          <p:cNvSpPr>
            <a:spLocks noChangeShapeType="1"/>
          </p:cNvSpPr>
          <p:nvPr/>
        </p:nvSpPr>
        <p:spPr bwMode="auto">
          <a:xfrm flipH="1" flipV="1">
            <a:off x="8077200" y="2895600"/>
            <a:ext cx="762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Rectangle 63"/>
          <p:cNvSpPr>
            <a:spLocks noChangeArrowheads="1"/>
          </p:cNvSpPr>
          <p:nvPr/>
        </p:nvSpPr>
        <p:spPr bwMode="auto">
          <a:xfrm>
            <a:off x="8382000" y="35052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UND</a:t>
            </a:r>
          </a:p>
          <a:p>
            <a:pPr algn="ctr"/>
            <a:r>
              <a:rPr lang="en-US" sz="800">
                <a:latin typeface="Calibri" pitchFamily="34" charset="0"/>
              </a:rPr>
              <a:t>bp02</a:t>
            </a:r>
          </a:p>
        </p:txBody>
      </p:sp>
      <p:sp>
        <p:nvSpPr>
          <p:cNvPr id="116" name="Line 106"/>
          <p:cNvSpPr>
            <a:spLocks noChangeShapeType="1"/>
          </p:cNvSpPr>
          <p:nvPr/>
        </p:nvSpPr>
        <p:spPr bwMode="auto">
          <a:xfrm flipH="1" flipV="1">
            <a:off x="8153400" y="2895600"/>
            <a:ext cx="3048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63"/>
          <p:cNvSpPr>
            <a:spLocks noChangeArrowheads="1"/>
          </p:cNvSpPr>
          <p:nvPr/>
        </p:nvSpPr>
        <p:spPr bwMode="auto">
          <a:xfrm>
            <a:off x="7772400" y="3810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LTU1</a:t>
            </a:r>
          </a:p>
          <a:p>
            <a:pPr algn="ctr"/>
            <a:r>
              <a:rPr lang="en-US" sz="800">
                <a:latin typeface="Calibri" pitchFamily="34" charset="0"/>
              </a:rPr>
              <a:t>bp04</a:t>
            </a:r>
          </a:p>
        </p:txBody>
      </p:sp>
      <p:sp>
        <p:nvSpPr>
          <p:cNvPr id="118" name="Rectangle 63"/>
          <p:cNvSpPr>
            <a:spLocks noChangeArrowheads="1"/>
          </p:cNvSpPr>
          <p:nvPr/>
        </p:nvSpPr>
        <p:spPr bwMode="auto">
          <a:xfrm>
            <a:off x="7391400" y="3810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LTU1</a:t>
            </a:r>
          </a:p>
          <a:p>
            <a:pPr algn="ctr"/>
            <a:r>
              <a:rPr lang="en-US" sz="800">
                <a:latin typeface="Calibri" pitchFamily="34" charset="0"/>
              </a:rPr>
              <a:t>bp03</a:t>
            </a:r>
          </a:p>
        </p:txBody>
      </p:sp>
      <p:sp>
        <p:nvSpPr>
          <p:cNvPr id="119" name="Rectangle 63"/>
          <p:cNvSpPr>
            <a:spLocks noChangeArrowheads="1"/>
          </p:cNvSpPr>
          <p:nvPr/>
        </p:nvSpPr>
        <p:spPr bwMode="auto">
          <a:xfrm>
            <a:off x="7391400" y="35052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>
                <a:latin typeface="Calibri" pitchFamily="34" charset="0"/>
              </a:rPr>
              <a:t>LTU1</a:t>
            </a:r>
          </a:p>
          <a:p>
            <a:pPr algn="ctr"/>
            <a:r>
              <a:rPr lang="en-US" sz="800" dirty="0">
                <a:latin typeface="Calibri" pitchFamily="34" charset="0"/>
              </a:rPr>
              <a:t>bp02</a:t>
            </a: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7010400" y="35052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LTU1</a:t>
            </a:r>
          </a:p>
          <a:p>
            <a:pPr algn="ctr"/>
            <a:r>
              <a:rPr lang="en-US" sz="800">
                <a:latin typeface="Calibri" pitchFamily="34" charset="0"/>
              </a:rPr>
              <a:t>bp01</a:t>
            </a:r>
          </a:p>
        </p:txBody>
      </p:sp>
      <p:sp>
        <p:nvSpPr>
          <p:cNvPr id="121" name="Rectangle 63"/>
          <p:cNvSpPr>
            <a:spLocks noChangeArrowheads="1"/>
          </p:cNvSpPr>
          <p:nvPr/>
        </p:nvSpPr>
        <p:spPr bwMode="auto">
          <a:xfrm>
            <a:off x="6705600" y="38100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LTU0</a:t>
            </a:r>
          </a:p>
          <a:p>
            <a:pPr algn="ctr"/>
            <a:r>
              <a:rPr lang="en-US" sz="800">
                <a:latin typeface="Calibri" pitchFamily="34" charset="0"/>
              </a:rPr>
              <a:t>bp01</a:t>
            </a:r>
          </a:p>
        </p:txBody>
      </p:sp>
      <p:sp>
        <p:nvSpPr>
          <p:cNvPr id="122" name="Line 84"/>
          <p:cNvSpPr>
            <a:spLocks noChangeShapeType="1"/>
          </p:cNvSpPr>
          <p:nvPr/>
        </p:nvSpPr>
        <p:spPr bwMode="auto">
          <a:xfrm>
            <a:off x="4953000" y="1752600"/>
            <a:ext cx="25908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95"/>
          <p:cNvSpPr>
            <a:spLocks noChangeArrowheads="1"/>
          </p:cNvSpPr>
          <p:nvPr/>
        </p:nvSpPr>
        <p:spPr bwMode="auto">
          <a:xfrm>
            <a:off x="7315200" y="27432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4" name="Line 106"/>
          <p:cNvSpPr>
            <a:spLocks noChangeShapeType="1"/>
          </p:cNvSpPr>
          <p:nvPr/>
        </p:nvSpPr>
        <p:spPr bwMode="auto">
          <a:xfrm flipV="1">
            <a:off x="6858000" y="2895600"/>
            <a:ext cx="3048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Rectangle 62"/>
          <p:cNvSpPr>
            <a:spLocks noChangeArrowheads="1"/>
          </p:cNvSpPr>
          <p:nvPr/>
        </p:nvSpPr>
        <p:spPr bwMode="auto">
          <a:xfrm>
            <a:off x="6172200" y="32766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BSY</a:t>
            </a:r>
          </a:p>
          <a:p>
            <a:pPr algn="ctr"/>
            <a:r>
              <a:rPr lang="en-US" sz="800">
                <a:latin typeface="Calibri" pitchFamily="34" charset="0"/>
              </a:rPr>
              <a:t>bp01</a:t>
            </a:r>
          </a:p>
        </p:txBody>
      </p:sp>
      <p:sp>
        <p:nvSpPr>
          <p:cNvPr id="126" name="Rectangle 63"/>
          <p:cNvSpPr>
            <a:spLocks noChangeArrowheads="1"/>
          </p:cNvSpPr>
          <p:nvPr/>
        </p:nvSpPr>
        <p:spPr bwMode="auto">
          <a:xfrm>
            <a:off x="6553200" y="32766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latin typeface="Calibri" pitchFamily="34" charset="0"/>
              </a:rPr>
              <a:t>BSY</a:t>
            </a:r>
          </a:p>
          <a:p>
            <a:pPr algn="ctr"/>
            <a:r>
              <a:rPr lang="en-US" sz="800">
                <a:latin typeface="Calibri" pitchFamily="34" charset="0"/>
              </a:rPr>
              <a:t>bp02</a:t>
            </a:r>
          </a:p>
        </p:txBody>
      </p:sp>
      <p:sp>
        <p:nvSpPr>
          <p:cNvPr id="127" name="Line 106"/>
          <p:cNvSpPr>
            <a:spLocks noChangeShapeType="1"/>
          </p:cNvSpPr>
          <p:nvPr/>
        </p:nvSpPr>
        <p:spPr bwMode="auto">
          <a:xfrm flipV="1">
            <a:off x="6705600" y="2895600"/>
            <a:ext cx="2286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106"/>
          <p:cNvSpPr>
            <a:spLocks noChangeShapeType="1"/>
          </p:cNvSpPr>
          <p:nvPr/>
        </p:nvSpPr>
        <p:spPr bwMode="auto">
          <a:xfrm flipV="1">
            <a:off x="6477000" y="2895600"/>
            <a:ext cx="2286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106"/>
          <p:cNvSpPr>
            <a:spLocks noChangeShapeType="1"/>
          </p:cNvSpPr>
          <p:nvPr/>
        </p:nvSpPr>
        <p:spPr bwMode="auto">
          <a:xfrm flipH="1" flipV="1">
            <a:off x="7620000" y="2895600"/>
            <a:ext cx="76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91"/>
          <p:cNvSpPr>
            <a:spLocks noChangeArrowheads="1"/>
          </p:cNvSpPr>
          <p:nvPr/>
        </p:nvSpPr>
        <p:spPr bwMode="auto">
          <a:xfrm>
            <a:off x="1371600" y="2667000"/>
            <a:ext cx="381000" cy="152400"/>
          </a:xfrm>
          <a:prstGeom prst="rect">
            <a:avLst/>
          </a:prstGeom>
          <a:solidFill>
            <a:srgbClr val="7030A0"/>
          </a:solidFill>
          <a:ln w="158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132" name="Line 86"/>
          <p:cNvSpPr>
            <a:spLocks noChangeShapeType="1"/>
          </p:cNvSpPr>
          <p:nvPr/>
        </p:nvSpPr>
        <p:spPr bwMode="auto">
          <a:xfrm flipH="1">
            <a:off x="1447800" y="1752600"/>
            <a:ext cx="2514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Box 188"/>
          <p:cNvSpPr txBox="1">
            <a:spLocks noChangeArrowheads="1"/>
          </p:cNvSpPr>
          <p:nvPr/>
        </p:nvSpPr>
        <p:spPr bwMode="auto">
          <a:xfrm>
            <a:off x="2862162" y="3657600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4" name="Text Box 188"/>
          <p:cNvSpPr txBox="1">
            <a:spLocks noChangeArrowheads="1"/>
          </p:cNvSpPr>
          <p:nvPr/>
        </p:nvSpPr>
        <p:spPr bwMode="auto">
          <a:xfrm>
            <a:off x="3276023" y="36576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4</a:t>
            </a:r>
          </a:p>
        </p:txBody>
      </p:sp>
      <p:sp>
        <p:nvSpPr>
          <p:cNvPr id="135" name="Text Box 188"/>
          <p:cNvSpPr txBox="1">
            <a:spLocks noChangeArrowheads="1"/>
          </p:cNvSpPr>
          <p:nvPr/>
        </p:nvSpPr>
        <p:spPr bwMode="auto">
          <a:xfrm>
            <a:off x="3657022" y="36576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1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36" name="Text Box 188"/>
          <p:cNvSpPr txBox="1">
            <a:spLocks noChangeArrowheads="1"/>
          </p:cNvSpPr>
          <p:nvPr/>
        </p:nvSpPr>
        <p:spPr bwMode="auto">
          <a:xfrm>
            <a:off x="6171623" y="35052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5</a:t>
            </a:r>
          </a:p>
        </p:txBody>
      </p:sp>
      <p:sp>
        <p:nvSpPr>
          <p:cNvPr id="137" name="Text Box 188"/>
          <p:cNvSpPr txBox="1">
            <a:spLocks noChangeArrowheads="1"/>
          </p:cNvSpPr>
          <p:nvPr/>
        </p:nvSpPr>
        <p:spPr bwMode="auto">
          <a:xfrm>
            <a:off x="6552624" y="3505200"/>
            <a:ext cx="250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4</a:t>
            </a:r>
          </a:p>
          <a:p>
            <a:pPr algn="ctr"/>
            <a:endParaRPr lang="en-US" sz="1000" dirty="0">
              <a:latin typeface="Calibri" pitchFamily="34" charset="0"/>
            </a:endParaRPr>
          </a:p>
        </p:txBody>
      </p:sp>
      <p:sp>
        <p:nvSpPr>
          <p:cNvPr id="138" name="Text Box 188"/>
          <p:cNvSpPr txBox="1">
            <a:spLocks noChangeArrowheads="1"/>
          </p:cNvSpPr>
          <p:nvPr/>
        </p:nvSpPr>
        <p:spPr bwMode="auto">
          <a:xfrm>
            <a:off x="6705023" y="40386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7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39" name="Text Box 188"/>
          <p:cNvSpPr txBox="1">
            <a:spLocks noChangeArrowheads="1"/>
          </p:cNvSpPr>
          <p:nvPr/>
        </p:nvSpPr>
        <p:spPr bwMode="auto">
          <a:xfrm>
            <a:off x="7009823" y="37338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4</a:t>
            </a:r>
          </a:p>
        </p:txBody>
      </p:sp>
      <p:sp>
        <p:nvSpPr>
          <p:cNvPr id="140" name="Text Box 188"/>
          <p:cNvSpPr txBox="1">
            <a:spLocks noChangeArrowheads="1"/>
          </p:cNvSpPr>
          <p:nvPr/>
        </p:nvSpPr>
        <p:spPr bwMode="auto">
          <a:xfrm>
            <a:off x="7390823" y="40386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4</a:t>
            </a:r>
          </a:p>
        </p:txBody>
      </p:sp>
      <p:sp>
        <p:nvSpPr>
          <p:cNvPr id="141" name="Text Box 188"/>
          <p:cNvSpPr txBox="1">
            <a:spLocks noChangeArrowheads="1"/>
          </p:cNvSpPr>
          <p:nvPr/>
        </p:nvSpPr>
        <p:spPr bwMode="auto">
          <a:xfrm>
            <a:off x="7772400" y="4038600"/>
            <a:ext cx="249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6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2" name="Text Box 188"/>
          <p:cNvSpPr txBox="1">
            <a:spLocks noChangeArrowheads="1"/>
          </p:cNvSpPr>
          <p:nvPr/>
        </p:nvSpPr>
        <p:spPr bwMode="auto">
          <a:xfrm>
            <a:off x="8305800" y="4038600"/>
            <a:ext cx="249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9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3" name="Text Box 188"/>
          <p:cNvSpPr txBox="1">
            <a:spLocks noChangeArrowheads="1"/>
          </p:cNvSpPr>
          <p:nvPr/>
        </p:nvSpPr>
        <p:spPr bwMode="auto">
          <a:xfrm>
            <a:off x="8686223" y="40386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9</a:t>
            </a:r>
          </a:p>
        </p:txBody>
      </p:sp>
      <p:sp>
        <p:nvSpPr>
          <p:cNvPr id="144" name="Text Box 188"/>
          <p:cNvSpPr txBox="1">
            <a:spLocks noChangeArrowheads="1"/>
          </p:cNvSpPr>
          <p:nvPr/>
        </p:nvSpPr>
        <p:spPr bwMode="auto">
          <a:xfrm>
            <a:off x="7620000" y="35052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8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5" name="Text Box 188"/>
          <p:cNvSpPr txBox="1">
            <a:spLocks noChangeArrowheads="1"/>
          </p:cNvSpPr>
          <p:nvPr/>
        </p:nvSpPr>
        <p:spPr bwMode="auto">
          <a:xfrm>
            <a:off x="8077200" y="3716179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7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6" name="Text Box 188"/>
          <p:cNvSpPr txBox="1">
            <a:spLocks noChangeArrowheads="1"/>
          </p:cNvSpPr>
          <p:nvPr/>
        </p:nvSpPr>
        <p:spPr bwMode="auto">
          <a:xfrm>
            <a:off x="8610600" y="35052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9</a:t>
            </a:r>
          </a:p>
        </p:txBody>
      </p:sp>
      <p:sp>
        <p:nvSpPr>
          <p:cNvPr id="147" name="Text Box 188"/>
          <p:cNvSpPr txBox="1">
            <a:spLocks noChangeArrowheads="1"/>
          </p:cNvSpPr>
          <p:nvPr/>
        </p:nvSpPr>
        <p:spPr bwMode="auto">
          <a:xfrm>
            <a:off x="5562600" y="5266509"/>
            <a:ext cx="2492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7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8" name="Rectangle 134"/>
          <p:cNvSpPr>
            <a:spLocks noChangeArrowheads="1"/>
          </p:cNvSpPr>
          <p:nvPr/>
        </p:nvSpPr>
        <p:spPr bwMode="auto">
          <a:xfrm>
            <a:off x="6019800" y="3733800"/>
            <a:ext cx="80434" cy="228600"/>
          </a:xfrm>
          <a:prstGeom prst="rect">
            <a:avLst/>
          </a:prstGeom>
          <a:solidFill>
            <a:srgbClr val="EB48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9" name="Text Box 136"/>
          <p:cNvSpPr txBox="1">
            <a:spLocks noChangeArrowheads="1"/>
          </p:cNvSpPr>
          <p:nvPr/>
        </p:nvSpPr>
        <p:spPr bwMode="auto">
          <a:xfrm>
            <a:off x="5867400" y="396240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RF EIOCs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50" name="Rectangle 134"/>
          <p:cNvSpPr>
            <a:spLocks noChangeArrowheads="1"/>
          </p:cNvSpPr>
          <p:nvPr/>
        </p:nvSpPr>
        <p:spPr bwMode="auto">
          <a:xfrm>
            <a:off x="6172200" y="3733800"/>
            <a:ext cx="80434" cy="228600"/>
          </a:xfrm>
          <a:prstGeom prst="rect">
            <a:avLst/>
          </a:prstGeom>
          <a:solidFill>
            <a:srgbClr val="EB48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1" name="Line 106"/>
          <p:cNvSpPr>
            <a:spLocks noChangeShapeType="1"/>
          </p:cNvSpPr>
          <p:nvPr/>
        </p:nvSpPr>
        <p:spPr bwMode="auto">
          <a:xfrm flipH="1" flipV="1">
            <a:off x="5943600" y="2895600"/>
            <a:ext cx="76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106"/>
          <p:cNvSpPr>
            <a:spLocks noChangeShapeType="1"/>
          </p:cNvSpPr>
          <p:nvPr/>
        </p:nvSpPr>
        <p:spPr bwMode="auto">
          <a:xfrm flipH="1" flipV="1">
            <a:off x="6019800" y="2895600"/>
            <a:ext cx="1524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Rectangle 95"/>
          <p:cNvSpPr>
            <a:spLocks noChangeArrowheads="1"/>
          </p:cNvSpPr>
          <p:nvPr/>
        </p:nvSpPr>
        <p:spPr bwMode="auto">
          <a:xfrm>
            <a:off x="7162800" y="2590800"/>
            <a:ext cx="1524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" name="Rectangle 189"/>
          <p:cNvSpPr>
            <a:spLocks noChangeArrowheads="1"/>
          </p:cNvSpPr>
          <p:nvPr/>
        </p:nvSpPr>
        <p:spPr bwMode="auto">
          <a:xfrm>
            <a:off x="7162800" y="3200400"/>
            <a:ext cx="304800" cy="2286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800" dirty="0" smtClean="0">
                <a:latin typeface="Calibri" pitchFamily="34" charset="0"/>
              </a:rPr>
              <a:t>LTU0</a:t>
            </a:r>
          </a:p>
          <a:p>
            <a:pPr algn="ctr">
              <a:defRPr/>
            </a:pPr>
            <a:r>
              <a:rPr lang="en-US" sz="800" dirty="0" smtClean="0">
                <a:latin typeface="Calibri" pitchFamily="34" charset="0"/>
              </a:rPr>
              <a:t>mg01</a:t>
            </a:r>
            <a:endParaRPr lang="en-US" sz="800" dirty="0">
              <a:latin typeface="Calibri" pitchFamily="34" charset="0"/>
            </a:endParaRPr>
          </a:p>
        </p:txBody>
      </p:sp>
      <p:sp>
        <p:nvSpPr>
          <p:cNvPr id="155" name="Line 106"/>
          <p:cNvSpPr>
            <a:spLocks noChangeShapeType="1"/>
          </p:cNvSpPr>
          <p:nvPr/>
        </p:nvSpPr>
        <p:spPr bwMode="auto">
          <a:xfrm flipH="1" flipV="1">
            <a:off x="7239000" y="27432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Rectangle 134"/>
          <p:cNvSpPr>
            <a:spLocks noChangeArrowheads="1"/>
          </p:cNvSpPr>
          <p:nvPr/>
        </p:nvSpPr>
        <p:spPr bwMode="auto">
          <a:xfrm>
            <a:off x="1143000" y="5181600"/>
            <a:ext cx="304800" cy="1524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7" name="Text Box 136"/>
          <p:cNvSpPr txBox="1">
            <a:spLocks noChangeArrowheads="1"/>
          </p:cNvSpPr>
          <p:nvPr/>
        </p:nvSpPr>
        <p:spPr bwMode="auto">
          <a:xfrm>
            <a:off x="1447800" y="5105400"/>
            <a:ext cx="2270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Additional 3750 in switch stack for FNET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58" name="Title 1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Network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Upgrade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existing CAMAC branch control from legacy system to VME module.</a:t>
            </a:r>
          </a:p>
          <a:p>
            <a:pPr lvl="1"/>
            <a:r>
              <a:rPr lang="en-US" dirty="0" smtClean="0"/>
              <a:t>Support all standard devices</a:t>
            </a:r>
          </a:p>
          <a:p>
            <a:pPr lvl="2"/>
            <a:r>
              <a:rPr lang="en-US" dirty="0" smtClean="0"/>
              <a:t>Hard modules were RF control and timing control</a:t>
            </a:r>
          </a:p>
          <a:p>
            <a:pPr lvl="1"/>
            <a:r>
              <a:rPr lang="en-US" dirty="0" smtClean="0"/>
              <a:t>Use real EPICS device support</a:t>
            </a:r>
          </a:p>
          <a:p>
            <a:r>
              <a:rPr lang="en-US" dirty="0" smtClean="0"/>
              <a:t>Get all important applications off VMS and onto Linux</a:t>
            </a:r>
          </a:p>
          <a:p>
            <a:r>
              <a:rPr lang="en-US" dirty="0" smtClean="0"/>
              <a:t>Huge team, led by T Himel; very large effort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12800" y="3657600"/>
            <a:ext cx="8547100" cy="3086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Features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32 bi-directional RS422/485 differential I/O lines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Customizable FPGA with 6,912 or 24,192 logic cells (Xilinx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Virtex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-II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XC2V500 or XC2V2000)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FPGA code loads from PCI bus or flash memory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256K x 36-bit SRAM memory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Supports dual DMA channel data transfer to CPU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Supports both 5V and 3.3V signaling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Extended temperature option (-40 to 85°C)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Work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done by M Browne, S Peng, and J Olsen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41400" y="609600"/>
            <a:ext cx="8153400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95955" bIns="50800" anchor="ctr"/>
          <a:lstStyle/>
          <a:p>
            <a:pPr marL="44450"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4000" dirty="0">
                <a:solidFill>
                  <a:srgbClr val="FF3300"/>
                </a:solidFill>
              </a:rPr>
              <a:t>PSCD Implementation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1184275"/>
            <a:ext cx="3200400" cy="2462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93800" y="2819400"/>
            <a:ext cx="3708400" cy="698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50800" tIns="50800" rIns="95955" bIns="50800">
            <a:spAutoFit/>
          </a:bodyPr>
          <a:lstStyle/>
          <a:p>
            <a:pPr marL="1263650" indent="-254000"/>
            <a:r>
              <a:rPr lang="en-US"/>
              <a:t>PMC-DX502 / DX2002</a:t>
            </a:r>
          </a:p>
          <a:p>
            <a:pPr marL="1263650" indent="-254000"/>
            <a:r>
              <a:rPr lang="en-US"/>
              <a:t>FPGA Modules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0400" y="2362200"/>
            <a:ext cx="4637088" cy="430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50800" tIns="50800" rIns="95955" bIns="50800">
            <a:spAutoFit/>
          </a:bodyPr>
          <a:lstStyle/>
          <a:p>
            <a:pPr lvl="1"/>
            <a:r>
              <a:rPr lang="en-US" sz="2400"/>
              <a:t>Embedded Board Products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1719263"/>
            <a:ext cx="2981325" cy="2619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1143000"/>
            <a:ext cx="2838450" cy="569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 Interim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new EPICS in Sector 20</a:t>
            </a:r>
          </a:p>
          <a:p>
            <a:r>
              <a:rPr lang="en-US" dirty="0" smtClean="0"/>
              <a:t>Otherwise all legacy system</a:t>
            </a:r>
          </a:p>
          <a:p>
            <a:r>
              <a:rPr lang="en-US" dirty="0" smtClean="0"/>
              <a:t>4-5 year lifetime</a:t>
            </a:r>
          </a:p>
          <a:p>
            <a:r>
              <a:rPr lang="en-US" dirty="0" smtClean="0"/>
              <a:t>$14 M project; 1.4 M to Controls</a:t>
            </a:r>
          </a:p>
          <a:p>
            <a:r>
              <a:rPr lang="en-US" dirty="0" smtClean="0"/>
              <a:t>Low duty cycle, low reliability requirement</a:t>
            </a:r>
          </a:p>
          <a:p>
            <a:r>
              <a:rPr lang="en-US" dirty="0" smtClean="0"/>
              <a:t>Nonetheless – very important to accelerator researchers; unique facility, replacing “Final Focus Test Beam” (now the LCLS </a:t>
            </a:r>
            <a:r>
              <a:rPr lang="en-US" dirty="0" err="1" smtClean="0"/>
              <a:t>Undulator</a:t>
            </a:r>
            <a:r>
              <a:rPr lang="en-US" dirty="0" smtClean="0"/>
              <a:t> Hall)</a:t>
            </a:r>
          </a:p>
          <a:p>
            <a:r>
              <a:rPr lang="en-US" dirty="0" smtClean="0"/>
              <a:t>Team: Legacy system folk, EPICS team, Hardware subsystem engineers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Major upgrade to LCLS</a:t>
            </a:r>
          </a:p>
          <a:p>
            <a:r>
              <a:rPr lang="en-US" dirty="0" smtClean="0"/>
              <a:t>Construction start probably 2014</a:t>
            </a:r>
          </a:p>
          <a:p>
            <a:r>
              <a:rPr lang="en-US" dirty="0" smtClean="0"/>
              <a:t>Lots of R&amp;D before that</a:t>
            </a:r>
          </a:p>
          <a:p>
            <a:r>
              <a:rPr lang="en-US" dirty="0" smtClean="0"/>
              <a:t>Probably around $400M project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undulators</a:t>
            </a:r>
            <a:r>
              <a:rPr lang="en-US" dirty="0" smtClean="0"/>
              <a:t>, new use of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Goal is to support more users with reliable high-quality beam</a:t>
            </a:r>
          </a:p>
          <a:p>
            <a:r>
              <a:rPr lang="en-US" dirty="0" smtClean="0"/>
              <a:t>Builds on the success of and demand for LCLS experimental time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1148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71600"/>
          </a:xfrm>
        </p:spPr>
        <p:txBody>
          <a:bodyPr/>
          <a:lstStyle/>
          <a:p>
            <a:r>
              <a:rPr lang="en-US" dirty="0" smtClean="0"/>
              <a:t>LCLS-2 Layout</a:t>
            </a:r>
            <a:endParaRPr lang="en-US" dirty="0"/>
          </a:p>
        </p:txBody>
      </p:sp>
      <p:sp>
        <p:nvSpPr>
          <p:cNvPr id="4" name="Line 64"/>
          <p:cNvSpPr>
            <a:spLocks noChangeShapeType="1"/>
          </p:cNvSpPr>
          <p:nvPr/>
        </p:nvSpPr>
        <p:spPr bwMode="auto">
          <a:xfrm>
            <a:off x="8972550" y="4106857"/>
            <a:ext cx="142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143"/>
          <p:cNvSpPr>
            <a:spLocks noChangeArrowheads="1"/>
          </p:cNvSpPr>
          <p:nvPr/>
        </p:nvSpPr>
        <p:spPr bwMode="auto">
          <a:xfrm rot="-5400000">
            <a:off x="8307388" y="3606794"/>
            <a:ext cx="420688" cy="995363"/>
          </a:xfrm>
          <a:prstGeom prst="can">
            <a:avLst>
              <a:gd name="adj" fmla="val 30364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undulator</a:t>
            </a: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7343775" y="3981445"/>
            <a:ext cx="4683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>
            <a:off x="7937500" y="4102095"/>
            <a:ext cx="1397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75"/>
          <p:cNvSpPr>
            <a:spLocks noChangeShapeType="1"/>
          </p:cNvSpPr>
          <p:nvPr/>
        </p:nvSpPr>
        <p:spPr bwMode="auto">
          <a:xfrm flipH="1" flipV="1">
            <a:off x="7800975" y="3962395"/>
            <a:ext cx="152400" cy="152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77"/>
          <p:cNvSpPr>
            <a:spLocks noChangeArrowheads="1"/>
          </p:cNvSpPr>
          <p:nvPr/>
        </p:nvSpPr>
        <p:spPr bwMode="auto">
          <a:xfrm rot="-5400000">
            <a:off x="7214394" y="3609176"/>
            <a:ext cx="158750" cy="731838"/>
          </a:xfrm>
          <a:prstGeom prst="can">
            <a:avLst>
              <a:gd name="adj" fmla="val 49301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10" name="Group 178"/>
          <p:cNvGrpSpPr>
            <a:grpSpLocks/>
          </p:cNvGrpSpPr>
          <p:nvPr/>
        </p:nvGrpSpPr>
        <p:grpSpPr bwMode="auto">
          <a:xfrm>
            <a:off x="6445250" y="3844920"/>
            <a:ext cx="530225" cy="146050"/>
            <a:chOff x="1880" y="2410"/>
            <a:chExt cx="334" cy="92"/>
          </a:xfrm>
        </p:grpSpPr>
        <p:sp>
          <p:nvSpPr>
            <p:cNvPr id="11" name="Line 179"/>
            <p:cNvSpPr>
              <a:spLocks noChangeShapeType="1"/>
            </p:cNvSpPr>
            <p:nvPr/>
          </p:nvSpPr>
          <p:spPr bwMode="auto">
            <a:xfrm flipV="1">
              <a:off x="1992" y="2411"/>
              <a:ext cx="48" cy="9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0"/>
            <p:cNvSpPr>
              <a:spLocks noChangeShapeType="1"/>
            </p:cNvSpPr>
            <p:nvPr/>
          </p:nvSpPr>
          <p:spPr bwMode="auto">
            <a:xfrm>
              <a:off x="2034" y="2424"/>
              <a:ext cx="5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1"/>
            <p:cNvSpPr>
              <a:spLocks noChangeShapeType="1"/>
            </p:cNvSpPr>
            <p:nvPr/>
          </p:nvSpPr>
          <p:spPr bwMode="auto">
            <a:xfrm flipH="1" flipV="1">
              <a:off x="2074" y="2410"/>
              <a:ext cx="56" cy="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2"/>
            <p:cNvSpPr>
              <a:spLocks noChangeShapeType="1"/>
            </p:cNvSpPr>
            <p:nvPr/>
          </p:nvSpPr>
          <p:spPr bwMode="auto">
            <a:xfrm>
              <a:off x="1880" y="2495"/>
              <a:ext cx="13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83"/>
            <p:cNvSpPr>
              <a:spLocks noChangeShapeType="1"/>
            </p:cNvSpPr>
            <p:nvPr/>
          </p:nvSpPr>
          <p:spPr bwMode="auto">
            <a:xfrm>
              <a:off x="2118" y="2496"/>
              <a:ext cx="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AutoShape 184"/>
          <p:cNvSpPr>
            <a:spLocks noChangeArrowheads="1"/>
          </p:cNvSpPr>
          <p:nvPr/>
        </p:nvSpPr>
        <p:spPr bwMode="auto">
          <a:xfrm rot="-5400000">
            <a:off x="6088857" y="3655213"/>
            <a:ext cx="158750" cy="639763"/>
          </a:xfrm>
          <a:prstGeom prst="can">
            <a:avLst>
              <a:gd name="adj" fmla="val 43099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17" name="Group 185"/>
          <p:cNvGrpSpPr>
            <a:grpSpLocks/>
          </p:cNvGrpSpPr>
          <p:nvPr/>
        </p:nvGrpSpPr>
        <p:grpSpPr bwMode="auto">
          <a:xfrm>
            <a:off x="5356225" y="3848095"/>
            <a:ext cx="530225" cy="146050"/>
            <a:chOff x="1880" y="2410"/>
            <a:chExt cx="334" cy="92"/>
          </a:xfrm>
        </p:grpSpPr>
        <p:sp>
          <p:nvSpPr>
            <p:cNvPr id="18" name="Line 186"/>
            <p:cNvSpPr>
              <a:spLocks noChangeShapeType="1"/>
            </p:cNvSpPr>
            <p:nvPr/>
          </p:nvSpPr>
          <p:spPr bwMode="auto">
            <a:xfrm flipV="1">
              <a:off x="1992" y="2411"/>
              <a:ext cx="48" cy="9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7"/>
            <p:cNvSpPr>
              <a:spLocks noChangeShapeType="1"/>
            </p:cNvSpPr>
            <p:nvPr/>
          </p:nvSpPr>
          <p:spPr bwMode="auto">
            <a:xfrm>
              <a:off x="2034" y="2424"/>
              <a:ext cx="5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8"/>
            <p:cNvSpPr>
              <a:spLocks noChangeShapeType="1"/>
            </p:cNvSpPr>
            <p:nvPr/>
          </p:nvSpPr>
          <p:spPr bwMode="auto">
            <a:xfrm flipH="1" flipV="1">
              <a:off x="2074" y="2410"/>
              <a:ext cx="56" cy="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9"/>
            <p:cNvSpPr>
              <a:spLocks noChangeShapeType="1"/>
            </p:cNvSpPr>
            <p:nvPr/>
          </p:nvSpPr>
          <p:spPr bwMode="auto">
            <a:xfrm>
              <a:off x="1880" y="2495"/>
              <a:ext cx="13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0"/>
            <p:cNvSpPr>
              <a:spLocks noChangeShapeType="1"/>
            </p:cNvSpPr>
            <p:nvPr/>
          </p:nvSpPr>
          <p:spPr bwMode="auto">
            <a:xfrm>
              <a:off x="2118" y="2496"/>
              <a:ext cx="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AutoShape 191"/>
          <p:cNvSpPr>
            <a:spLocks noChangeArrowheads="1"/>
          </p:cNvSpPr>
          <p:nvPr/>
        </p:nvSpPr>
        <p:spPr bwMode="auto">
          <a:xfrm rot="-5400000">
            <a:off x="5203031" y="3888577"/>
            <a:ext cx="136525" cy="182562"/>
          </a:xfrm>
          <a:prstGeom prst="can">
            <a:avLst>
              <a:gd name="adj" fmla="val 31870"/>
            </a:avLst>
          </a:prstGeom>
          <a:gradFill rotWithShape="1">
            <a:gsLst>
              <a:gs pos="0">
                <a:srgbClr val="D07C00"/>
              </a:gs>
              <a:gs pos="50000">
                <a:srgbClr val="FF9900"/>
              </a:gs>
              <a:gs pos="100000">
                <a:srgbClr val="D07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>
              <a:defRPr/>
            </a:pPr>
            <a:r>
              <a:rPr lang="en-US" sz="1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X</a:t>
            </a:r>
          </a:p>
        </p:txBody>
      </p:sp>
      <p:sp>
        <p:nvSpPr>
          <p:cNvPr id="24" name="Line 192"/>
          <p:cNvSpPr>
            <a:spLocks noChangeShapeType="1"/>
          </p:cNvSpPr>
          <p:nvPr/>
        </p:nvSpPr>
        <p:spPr bwMode="auto">
          <a:xfrm flipV="1">
            <a:off x="5129213" y="3981445"/>
            <a:ext cx="76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93"/>
          <p:cNvSpPr>
            <a:spLocks noChangeArrowheads="1"/>
          </p:cNvSpPr>
          <p:nvPr/>
        </p:nvSpPr>
        <p:spPr bwMode="auto">
          <a:xfrm rot="-5400000">
            <a:off x="4872038" y="3792532"/>
            <a:ext cx="158750" cy="365125"/>
          </a:xfrm>
          <a:prstGeom prst="can">
            <a:avLst>
              <a:gd name="adj" fmla="val 24597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 Box 213"/>
          <p:cNvSpPr txBox="1">
            <a:spLocks noChangeArrowheads="1"/>
          </p:cNvSpPr>
          <p:nvPr/>
        </p:nvSpPr>
        <p:spPr bwMode="auto">
          <a:xfrm>
            <a:off x="4760913" y="4057645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L1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27" name="Text Box 214"/>
          <p:cNvSpPr txBox="1">
            <a:spLocks noChangeArrowheads="1"/>
          </p:cNvSpPr>
          <p:nvPr/>
        </p:nvSpPr>
        <p:spPr bwMode="auto">
          <a:xfrm>
            <a:off x="5975350" y="4059232"/>
            <a:ext cx="4095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L2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28" name="Text Box 215"/>
          <p:cNvSpPr txBox="1">
            <a:spLocks noChangeArrowheads="1"/>
          </p:cNvSpPr>
          <p:nvPr/>
        </p:nvSpPr>
        <p:spPr bwMode="auto">
          <a:xfrm>
            <a:off x="7127875" y="4059232"/>
            <a:ext cx="4095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L3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29" name="Text Box 216"/>
          <p:cNvSpPr txBox="1">
            <a:spLocks noChangeArrowheads="1"/>
          </p:cNvSpPr>
          <p:nvPr/>
        </p:nvSpPr>
        <p:spPr bwMode="auto">
          <a:xfrm>
            <a:off x="5353050" y="4059232"/>
            <a:ext cx="577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BC1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0" name="Text Box 217"/>
          <p:cNvSpPr txBox="1">
            <a:spLocks noChangeArrowheads="1"/>
          </p:cNvSpPr>
          <p:nvPr/>
        </p:nvSpPr>
        <p:spPr bwMode="auto">
          <a:xfrm>
            <a:off x="6446838" y="4059232"/>
            <a:ext cx="577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BC2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01600" y="304800"/>
            <a:ext cx="8890000" cy="63500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2" name="Text Box 194"/>
          <p:cNvSpPr txBox="1">
            <a:spLocks noChangeArrowheads="1"/>
          </p:cNvSpPr>
          <p:nvPr/>
        </p:nvSpPr>
        <p:spPr bwMode="auto">
          <a:xfrm>
            <a:off x="3505200" y="2714620"/>
            <a:ext cx="762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RF</a:t>
            </a:r>
          </a:p>
          <a:p>
            <a:pPr algn="ctr" eaLnBrk="0" hangingPunct="0">
              <a:lnSpc>
                <a:spcPct val="6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gun-1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Text Box 219"/>
          <p:cNvSpPr txBox="1">
            <a:spLocks noChangeArrowheads="1"/>
          </p:cNvSpPr>
          <p:nvPr/>
        </p:nvSpPr>
        <p:spPr bwMode="auto">
          <a:xfrm>
            <a:off x="4225925" y="3240082"/>
            <a:ext cx="4095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L0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4" name="Rectangle 228"/>
          <p:cNvSpPr>
            <a:spLocks noChangeArrowheads="1"/>
          </p:cNvSpPr>
          <p:nvPr/>
        </p:nvSpPr>
        <p:spPr bwMode="auto">
          <a:xfrm>
            <a:off x="7905750" y="4286245"/>
            <a:ext cx="117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  <a:sym typeface="Symbol" pitchFamily="18" charset="2"/>
              </a:rPr>
              <a:t>3-15 GeV</a:t>
            </a:r>
          </a:p>
        </p:txBody>
      </p:sp>
      <p:sp>
        <p:nvSpPr>
          <p:cNvPr id="35" name="Text Box 230"/>
          <p:cNvSpPr txBox="1">
            <a:spLocks noChangeArrowheads="1"/>
          </p:cNvSpPr>
          <p:nvPr/>
        </p:nvSpPr>
        <p:spPr bwMode="auto">
          <a:xfrm>
            <a:off x="990600" y="4913307"/>
            <a:ext cx="1031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sector-11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6" name="Text Box 231"/>
          <p:cNvSpPr txBox="1">
            <a:spLocks noChangeArrowheads="1"/>
          </p:cNvSpPr>
          <p:nvPr/>
        </p:nvSpPr>
        <p:spPr bwMode="auto">
          <a:xfrm>
            <a:off x="4572000" y="4913307"/>
            <a:ext cx="1031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sector-21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7" name="Text Box 233"/>
          <p:cNvSpPr txBox="1">
            <a:spLocks noChangeArrowheads="1"/>
          </p:cNvSpPr>
          <p:nvPr/>
        </p:nvSpPr>
        <p:spPr bwMode="auto">
          <a:xfrm>
            <a:off x="6096000" y="4913307"/>
            <a:ext cx="1031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sector-24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8" name="Text Box 234"/>
          <p:cNvSpPr txBox="1">
            <a:spLocks noChangeArrowheads="1"/>
          </p:cNvSpPr>
          <p:nvPr/>
        </p:nvSpPr>
        <p:spPr bwMode="auto">
          <a:xfrm>
            <a:off x="2590800" y="4913307"/>
            <a:ext cx="1031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sector-14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3581400" y="2609845"/>
            <a:ext cx="5562600" cy="2133600"/>
          </a:xfrm>
          <a:custGeom>
            <a:avLst/>
            <a:gdLst>
              <a:gd name="T0" fmla="*/ 0 w 3504"/>
              <a:gd name="T1" fmla="*/ 2147483647 h 1344"/>
              <a:gd name="T2" fmla="*/ 0 w 3504"/>
              <a:gd name="T3" fmla="*/ 2147483647 h 1344"/>
              <a:gd name="T4" fmla="*/ 2147483647 w 3504"/>
              <a:gd name="T5" fmla="*/ 2147483647 h 1344"/>
              <a:gd name="T6" fmla="*/ 2147483647 w 3504"/>
              <a:gd name="T7" fmla="*/ 2147483647 h 1344"/>
              <a:gd name="T8" fmla="*/ 2147483647 w 3504"/>
              <a:gd name="T9" fmla="*/ 2147483647 h 1344"/>
              <a:gd name="T10" fmla="*/ 2147483647 w 3504"/>
              <a:gd name="T11" fmla="*/ 2147483647 h 1344"/>
              <a:gd name="T12" fmla="*/ 2147483647 w 3504"/>
              <a:gd name="T13" fmla="*/ 2147483647 h 1344"/>
              <a:gd name="T14" fmla="*/ 2147483647 w 3504"/>
              <a:gd name="T15" fmla="*/ 2147483647 h 1344"/>
              <a:gd name="T16" fmla="*/ 2147483647 w 3504"/>
              <a:gd name="T17" fmla="*/ 0 h 1344"/>
              <a:gd name="T18" fmla="*/ 0 w 3504"/>
              <a:gd name="T19" fmla="*/ 0 h 1344"/>
              <a:gd name="T20" fmla="*/ 0 w 3504"/>
              <a:gd name="T21" fmla="*/ 2147483647 h 1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04"/>
              <a:gd name="T34" fmla="*/ 0 h 1344"/>
              <a:gd name="T35" fmla="*/ 3504 w 3504"/>
              <a:gd name="T36" fmla="*/ 1344 h 1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04" h="1344">
                <a:moveTo>
                  <a:pt x="0" y="96"/>
                </a:moveTo>
                <a:lnTo>
                  <a:pt x="0" y="480"/>
                </a:lnTo>
                <a:lnTo>
                  <a:pt x="720" y="1152"/>
                </a:lnTo>
                <a:lnTo>
                  <a:pt x="2688" y="1152"/>
                </a:lnTo>
                <a:lnTo>
                  <a:pt x="2880" y="1344"/>
                </a:lnTo>
                <a:lnTo>
                  <a:pt x="3504" y="1344"/>
                </a:lnTo>
                <a:lnTo>
                  <a:pt x="3504" y="672"/>
                </a:lnTo>
                <a:lnTo>
                  <a:pt x="912" y="672"/>
                </a:lnTo>
                <a:lnTo>
                  <a:pt x="240" y="0"/>
                </a:ln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236"/>
          <p:cNvSpPr txBox="1">
            <a:spLocks noChangeArrowheads="1"/>
          </p:cNvSpPr>
          <p:nvPr/>
        </p:nvSpPr>
        <p:spPr bwMode="auto">
          <a:xfrm>
            <a:off x="5410200" y="4514845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existing</a:t>
            </a:r>
          </a:p>
        </p:txBody>
      </p:sp>
      <p:sp>
        <p:nvSpPr>
          <p:cNvPr id="41" name="Line 237"/>
          <p:cNvSpPr>
            <a:spLocks noChangeShapeType="1"/>
          </p:cNvSpPr>
          <p:nvPr/>
        </p:nvSpPr>
        <p:spPr bwMode="auto">
          <a:xfrm flipH="1" flipV="1">
            <a:off x="5257800" y="4286245"/>
            <a:ext cx="228600" cy="38100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38"/>
          <p:cNvSpPr>
            <a:spLocks noChangeShapeType="1"/>
          </p:cNvSpPr>
          <p:nvPr/>
        </p:nvSpPr>
        <p:spPr bwMode="auto">
          <a:xfrm>
            <a:off x="304800" y="489584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239"/>
          <p:cNvSpPr txBox="1">
            <a:spLocks noChangeArrowheads="1"/>
          </p:cNvSpPr>
          <p:nvPr/>
        </p:nvSpPr>
        <p:spPr bwMode="auto">
          <a:xfrm>
            <a:off x="685800" y="1771645"/>
            <a:ext cx="204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enclosure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exists at sector 10</a:t>
            </a:r>
          </a:p>
        </p:txBody>
      </p:sp>
      <p:sp>
        <p:nvSpPr>
          <p:cNvPr id="44" name="Line 240"/>
          <p:cNvSpPr>
            <a:spLocks noChangeShapeType="1"/>
          </p:cNvSpPr>
          <p:nvPr/>
        </p:nvSpPr>
        <p:spPr bwMode="auto">
          <a:xfrm flipH="1">
            <a:off x="685800" y="2381245"/>
            <a:ext cx="381000" cy="83820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241"/>
          <p:cNvSpPr txBox="1">
            <a:spLocks noChangeArrowheads="1"/>
          </p:cNvSpPr>
          <p:nvPr/>
        </p:nvSpPr>
        <p:spPr bwMode="auto">
          <a:xfrm>
            <a:off x="8104188" y="4913307"/>
            <a:ext cx="904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und-hall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  <a:sym typeface="Symbol" pitchFamily="18" charset="2"/>
            </a:endParaRPr>
          </a:p>
        </p:txBody>
      </p:sp>
      <p:sp>
        <p:nvSpPr>
          <p:cNvPr id="46" name="AutoShape 155"/>
          <p:cNvSpPr>
            <a:spLocks noChangeArrowheads="1"/>
          </p:cNvSpPr>
          <p:nvPr/>
        </p:nvSpPr>
        <p:spPr bwMode="auto">
          <a:xfrm rot="7941072">
            <a:off x="3831432" y="3140863"/>
            <a:ext cx="185738" cy="155575"/>
          </a:xfrm>
          <a:prstGeom prst="can">
            <a:avLst>
              <a:gd name="adj" fmla="val 33185"/>
            </a:avLst>
          </a:prstGeom>
          <a:gradFill rotWithShape="1">
            <a:gsLst>
              <a:gs pos="0">
                <a:srgbClr val="FF9900">
                  <a:gamma/>
                  <a:shade val="76078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7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1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7" name="Line 154"/>
          <p:cNvSpPr>
            <a:spLocks noChangeShapeType="1"/>
          </p:cNvSpPr>
          <p:nvPr/>
        </p:nvSpPr>
        <p:spPr bwMode="auto">
          <a:xfrm rot="5241072" flipV="1">
            <a:off x="3970338" y="3251195"/>
            <a:ext cx="133350" cy="1333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56"/>
          <p:cNvSpPr>
            <a:spLocks noChangeArrowheads="1"/>
          </p:cNvSpPr>
          <p:nvPr/>
        </p:nvSpPr>
        <p:spPr bwMode="auto">
          <a:xfrm rot="7941072">
            <a:off x="4267201" y="3227382"/>
            <a:ext cx="152400" cy="739775"/>
          </a:xfrm>
          <a:prstGeom prst="can">
            <a:avLst>
              <a:gd name="adj" fmla="val 51913"/>
            </a:avLst>
          </a:prstGeom>
          <a:gradFill rotWithShape="1">
            <a:gsLst>
              <a:gs pos="0">
                <a:srgbClr val="D0CB00"/>
              </a:gs>
              <a:gs pos="50000">
                <a:srgbClr val="FFFF00"/>
              </a:gs>
              <a:gs pos="100000">
                <a:srgbClr val="D0CB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>
              <a:defRPr/>
            </a:pPr>
            <a:endParaRPr lang="en-US" sz="12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9" name="Line 157"/>
          <p:cNvSpPr>
            <a:spLocks noChangeShapeType="1"/>
          </p:cNvSpPr>
          <p:nvPr/>
        </p:nvSpPr>
        <p:spPr bwMode="auto">
          <a:xfrm rot="184533" flipH="1" flipV="1">
            <a:off x="4575175" y="3825870"/>
            <a:ext cx="168275" cy="1349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94"/>
          <p:cNvGrpSpPr>
            <a:grpSpLocks/>
          </p:cNvGrpSpPr>
          <p:nvPr/>
        </p:nvGrpSpPr>
        <p:grpSpPr bwMode="auto">
          <a:xfrm>
            <a:off x="0" y="2571744"/>
            <a:ext cx="9153525" cy="2214578"/>
            <a:chOff x="0" y="1485900"/>
            <a:chExt cx="9153525" cy="2409825"/>
          </a:xfrm>
        </p:grpSpPr>
        <p:sp>
          <p:nvSpPr>
            <p:cNvPr id="51" name="Text Box 197"/>
            <p:cNvSpPr txBox="1">
              <a:spLocks noChangeArrowheads="1"/>
            </p:cNvSpPr>
            <p:nvPr/>
          </p:nvSpPr>
          <p:spPr bwMode="auto">
            <a:xfrm>
              <a:off x="3571875" y="3071813"/>
              <a:ext cx="460375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L3</a:t>
              </a:r>
              <a:r>
                <a:rPr lang="en-US" sz="1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sym typeface="Symbol" pitchFamily="18" charset="2"/>
                </a:rPr>
                <a:t></a:t>
              </a:r>
              <a:endPara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sym typeface="Symbol" pitchFamily="18" charset="2"/>
              </a:endParaRPr>
            </a:p>
          </p:txBody>
        </p:sp>
        <p:grpSp>
          <p:nvGrpSpPr>
            <p:cNvPr id="52" name="Group 93"/>
            <p:cNvGrpSpPr>
              <a:grpSpLocks/>
            </p:cNvGrpSpPr>
            <p:nvPr/>
          </p:nvGrpSpPr>
          <p:grpSpPr bwMode="auto">
            <a:xfrm>
              <a:off x="0" y="1485900"/>
              <a:ext cx="9153525" cy="2409825"/>
              <a:chOff x="0" y="1485900"/>
              <a:chExt cx="9153525" cy="2409825"/>
            </a:xfrm>
          </p:grpSpPr>
          <p:grpSp>
            <p:nvGrpSpPr>
              <p:cNvPr id="53" name="Group 92"/>
              <p:cNvGrpSpPr>
                <a:grpSpLocks/>
              </p:cNvGrpSpPr>
              <p:nvPr/>
            </p:nvGrpSpPr>
            <p:grpSpPr bwMode="auto">
              <a:xfrm>
                <a:off x="3409950" y="1485900"/>
                <a:ext cx="5743575" cy="1582738"/>
                <a:chOff x="3409950" y="1485900"/>
                <a:chExt cx="5743575" cy="1582738"/>
              </a:xfrm>
            </p:grpSpPr>
            <p:sp>
              <p:nvSpPr>
                <p:cNvPr id="86" name="Line 204"/>
                <p:cNvSpPr>
                  <a:spLocks noChangeShapeType="1"/>
                </p:cNvSpPr>
                <p:nvPr/>
              </p:nvSpPr>
              <p:spPr bwMode="auto">
                <a:xfrm>
                  <a:off x="8839200" y="2043113"/>
                  <a:ext cx="314325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AutoShape 63"/>
                <p:cNvSpPr>
                  <a:spLocks noChangeArrowheads="1"/>
                </p:cNvSpPr>
                <p:nvPr/>
              </p:nvSpPr>
              <p:spPr bwMode="auto">
                <a:xfrm rot="16200000">
                  <a:off x="8235950" y="1616075"/>
                  <a:ext cx="420688" cy="833438"/>
                </a:xfrm>
                <a:prstGeom prst="can">
                  <a:avLst>
                    <a:gd name="adj" fmla="val 25425"/>
                  </a:avLst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</a:rPr>
                    <a:t>undulator</a:t>
                  </a:r>
                </a:p>
              </p:txBody>
            </p:sp>
            <p:sp>
              <p:nvSpPr>
                <p:cNvPr id="88" name="Line 159"/>
                <p:cNvSpPr>
                  <a:spLocks noChangeShapeType="1"/>
                </p:cNvSpPr>
                <p:nvPr/>
              </p:nvSpPr>
              <p:spPr bwMode="auto">
                <a:xfrm rot="-2700000" flipH="1" flipV="1">
                  <a:off x="4086225" y="2576513"/>
                  <a:ext cx="114300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7677150" y="2035175"/>
                  <a:ext cx="152400" cy="15240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144"/>
                <p:cNvSpPr>
                  <a:spLocks noChangeShapeType="1"/>
                </p:cNvSpPr>
                <p:nvPr/>
              </p:nvSpPr>
              <p:spPr bwMode="auto">
                <a:xfrm>
                  <a:off x="7810500" y="2044700"/>
                  <a:ext cx="28575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5038725" y="2185988"/>
                  <a:ext cx="2651125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utoShape 222"/>
                <p:cNvSpPr>
                  <a:spLocks noChangeArrowheads="1"/>
                </p:cNvSpPr>
                <p:nvPr/>
              </p:nvSpPr>
              <p:spPr bwMode="auto">
                <a:xfrm>
                  <a:off x="4162425" y="2890838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3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5335588" y="1865313"/>
                  <a:ext cx="2030412" cy="288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  <a:sym typeface="Symbol" pitchFamily="18" charset="2"/>
                    </a:rPr>
                    <a:t>3-7 GeV bypass line</a:t>
                  </a:r>
                </a:p>
              </p:txBody>
            </p:sp>
            <p:sp>
              <p:nvSpPr>
                <p:cNvPr id="94" name="Rectangle 229"/>
                <p:cNvSpPr>
                  <a:spLocks noChangeArrowheads="1"/>
                </p:cNvSpPr>
                <p:nvPr/>
              </p:nvSpPr>
              <p:spPr bwMode="auto">
                <a:xfrm>
                  <a:off x="7905750" y="1485900"/>
                  <a:ext cx="104457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  <a:sym typeface="Symbol" pitchFamily="18" charset="2"/>
                    </a:rPr>
                    <a:t>3-7 GeV</a:t>
                  </a:r>
                </a:p>
              </p:txBody>
            </p:sp>
            <p:sp>
              <p:nvSpPr>
                <p:cNvPr id="95" name="AutoShape 97"/>
                <p:cNvSpPr>
                  <a:spLocks noChangeArrowheads="1"/>
                </p:cNvSpPr>
                <p:nvPr/>
              </p:nvSpPr>
              <p:spPr bwMode="auto">
                <a:xfrm rot="16200000">
                  <a:off x="3696494" y="2623344"/>
                  <a:ext cx="158750" cy="731838"/>
                </a:xfrm>
                <a:prstGeom prst="can">
                  <a:avLst>
                    <a:gd name="adj" fmla="val 49301"/>
                  </a:avLst>
                </a:prstGeom>
                <a:gradFill rotWithShape="1">
                  <a:gsLst>
                    <a:gs pos="0">
                      <a:srgbClr val="D0CB00"/>
                    </a:gs>
                    <a:gs pos="50000">
                      <a:srgbClr val="FFFF00"/>
                    </a:gs>
                    <a:gs pos="100000">
                      <a:srgbClr val="D0CB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 eaLnBrk="0" hangingPunct="0">
                    <a:defRPr/>
                  </a:pPr>
                  <a:endParaRPr lang="en-US" sz="1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endParaRPr>
                </a:p>
              </p:txBody>
            </p:sp>
          </p:grpSp>
          <p:grpSp>
            <p:nvGrpSpPr>
              <p:cNvPr id="54" name="Group 91"/>
              <p:cNvGrpSpPr>
                <a:grpSpLocks/>
              </p:cNvGrpSpPr>
              <p:nvPr/>
            </p:nvGrpSpPr>
            <p:grpSpPr bwMode="auto">
              <a:xfrm>
                <a:off x="0" y="1728788"/>
                <a:ext cx="4791075" cy="2166937"/>
                <a:chOff x="0" y="1728788"/>
                <a:chExt cx="4791075" cy="2166937"/>
              </a:xfrm>
            </p:grpSpPr>
            <p:sp>
              <p:nvSpPr>
                <p:cNvPr id="55" name="Line 96"/>
                <p:cNvSpPr>
                  <a:spLocks noChangeShapeType="1"/>
                </p:cNvSpPr>
                <p:nvPr/>
              </p:nvSpPr>
              <p:spPr bwMode="auto">
                <a:xfrm rot="5241072" flipV="1">
                  <a:off x="428625" y="2266950"/>
                  <a:ext cx="93663" cy="93663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1683544" y="2902744"/>
                  <a:ext cx="136525" cy="182563"/>
                </a:xfrm>
                <a:prstGeom prst="can">
                  <a:avLst>
                    <a:gd name="adj" fmla="val 31870"/>
                  </a:avLst>
                </a:prstGeom>
                <a:gradFill rotWithShape="1">
                  <a:gsLst>
                    <a:gs pos="0">
                      <a:srgbClr val="D07C00"/>
                    </a:gs>
                    <a:gs pos="50000">
                      <a:srgbClr val="FF9900"/>
                    </a:gs>
                    <a:gs pos="100000">
                      <a:srgbClr val="D07C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eaLnBrk="0" hangingPunct="0">
                    <a:defRPr/>
                  </a:pPr>
                  <a:r>
                    <a:rPr lang="en-US" sz="1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alibri" pitchFamily="34" charset="0"/>
                    </a:rPr>
                    <a:t>X</a:t>
                  </a:r>
                </a:p>
              </p:txBody>
            </p:sp>
            <p:sp>
              <p:nvSpPr>
                <p:cNvPr id="5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609725" y="2995613"/>
                  <a:ext cx="7620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103"/>
                <p:cNvSpPr>
                  <a:spLocks noChangeArrowheads="1"/>
                </p:cNvSpPr>
                <p:nvPr/>
              </p:nvSpPr>
              <p:spPr bwMode="auto">
                <a:xfrm rot="7941072">
                  <a:off x="289719" y="2155031"/>
                  <a:ext cx="185738" cy="155575"/>
                </a:xfrm>
                <a:prstGeom prst="can">
                  <a:avLst>
                    <a:gd name="adj" fmla="val 33185"/>
                  </a:avLst>
                </a:prstGeom>
                <a:gradFill rotWithShape="1">
                  <a:gsLst>
                    <a:gs pos="0">
                      <a:srgbClr val="FF9900">
                        <a:gamma/>
                        <a:shade val="76078"/>
                        <a:invGamma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gamma/>
                        <a:shade val="76078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>
                    <a:defRPr/>
                  </a:pPr>
                  <a:endParaRPr lang="en-US" sz="14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endParaRPr>
                </a:p>
              </p:txBody>
            </p:sp>
            <p:sp>
              <p:nvSpPr>
                <p:cNvPr id="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105275" y="2995613"/>
                  <a:ext cx="68580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0" name="Group 160"/>
                <p:cNvGrpSpPr>
                  <a:grpSpLocks/>
                </p:cNvGrpSpPr>
                <p:nvPr/>
              </p:nvGrpSpPr>
              <p:grpSpPr bwMode="auto">
                <a:xfrm>
                  <a:off x="2925763" y="2859114"/>
                  <a:ext cx="530225" cy="146051"/>
                  <a:chOff x="1880" y="2410"/>
                  <a:chExt cx="334" cy="92"/>
                </a:xfrm>
              </p:grpSpPr>
              <p:sp>
                <p:nvSpPr>
                  <p:cNvPr id="81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2" y="2411"/>
                    <a:ext cx="48" cy="9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034" y="2424"/>
                    <a:ext cx="5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Line 1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4" y="2410"/>
                    <a:ext cx="56" cy="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880" y="2495"/>
                    <a:ext cx="130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2118" y="2496"/>
                    <a:ext cx="9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0" y="1728788"/>
                  <a:ext cx="762000" cy="40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lnSpc>
                      <a:spcPct val="60000"/>
                    </a:lnSpc>
                    <a:spcBef>
                      <a:spcPct val="5000"/>
                    </a:spcBef>
                    <a:spcAft>
                      <a:spcPct val="5000"/>
                    </a:spcAft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RF</a:t>
                  </a:r>
                </a:p>
                <a:p>
                  <a:pPr algn="ctr" eaLnBrk="0" hangingPunct="0">
                    <a:lnSpc>
                      <a:spcPct val="60000"/>
                    </a:lnSpc>
                    <a:spcBef>
                      <a:spcPct val="5000"/>
                    </a:spcBef>
                    <a:spcAft>
                      <a:spcPct val="5000"/>
                    </a:spcAft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gun-2</a:t>
                  </a:r>
                  <a:endPara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endParaRPr>
                </a:p>
              </p:txBody>
            </p:sp>
            <p:sp>
              <p:nvSpPr>
                <p:cNvPr id="62" name="AutoShape 105"/>
                <p:cNvSpPr>
                  <a:spLocks noChangeArrowheads="1"/>
                </p:cNvSpPr>
                <p:nvPr/>
              </p:nvSpPr>
              <p:spPr bwMode="auto">
                <a:xfrm rot="16200000">
                  <a:off x="2569369" y="2669382"/>
                  <a:ext cx="158750" cy="639762"/>
                </a:xfrm>
                <a:prstGeom prst="can">
                  <a:avLst>
                    <a:gd name="adj" fmla="val 43099"/>
                  </a:avLst>
                </a:prstGeom>
                <a:gradFill rotWithShape="1">
                  <a:gsLst>
                    <a:gs pos="0">
                      <a:srgbClr val="D0CB00"/>
                    </a:gs>
                    <a:gs pos="50000">
                      <a:srgbClr val="FFFF00"/>
                    </a:gs>
                    <a:gs pos="100000">
                      <a:srgbClr val="D0CB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 eaLnBrk="0" hangingPunct="0">
                    <a:defRPr/>
                  </a:pPr>
                  <a:endParaRPr lang="en-US" sz="1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endParaRPr>
                </a:p>
              </p:txBody>
            </p:sp>
            <p:sp>
              <p:nvSpPr>
                <p:cNvPr id="63" name="AutoShape 104"/>
                <p:cNvSpPr>
                  <a:spLocks noChangeArrowheads="1"/>
                </p:cNvSpPr>
                <p:nvPr/>
              </p:nvSpPr>
              <p:spPr bwMode="auto">
                <a:xfrm rot="7941072">
                  <a:off x="715963" y="2241550"/>
                  <a:ext cx="152400" cy="739775"/>
                </a:xfrm>
                <a:prstGeom prst="can">
                  <a:avLst>
                    <a:gd name="adj" fmla="val 51913"/>
                  </a:avLst>
                </a:prstGeom>
                <a:gradFill rotWithShape="1">
                  <a:gsLst>
                    <a:gs pos="0">
                      <a:srgbClr val="D0CB00"/>
                    </a:gs>
                    <a:gs pos="50000">
                      <a:srgbClr val="FFFF00"/>
                    </a:gs>
                    <a:gs pos="100000">
                      <a:srgbClr val="D0CB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>
                    <a:defRPr/>
                  </a:pPr>
                  <a:endParaRPr lang="en-US" sz="1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endParaRPr>
                </a:p>
              </p:txBody>
            </p:sp>
            <p:sp>
              <p:nvSpPr>
                <p:cNvPr id="64" name="Line 150"/>
                <p:cNvSpPr>
                  <a:spLocks noChangeShapeType="1"/>
                </p:cNvSpPr>
                <p:nvPr/>
              </p:nvSpPr>
              <p:spPr bwMode="auto">
                <a:xfrm rot="184533" flipH="1" flipV="1">
                  <a:off x="1031875" y="2840038"/>
                  <a:ext cx="168275" cy="134937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" name="Group 161"/>
                <p:cNvGrpSpPr>
                  <a:grpSpLocks/>
                </p:cNvGrpSpPr>
                <p:nvPr/>
              </p:nvGrpSpPr>
              <p:grpSpPr bwMode="auto">
                <a:xfrm>
                  <a:off x="1841500" y="2862289"/>
                  <a:ext cx="530225" cy="146051"/>
                  <a:chOff x="1880" y="2410"/>
                  <a:chExt cx="334" cy="92"/>
                </a:xfrm>
              </p:grpSpPr>
              <p:sp>
                <p:nvSpPr>
                  <p:cNvPr id="76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2" y="2411"/>
                    <a:ext cx="48" cy="9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034" y="2424"/>
                    <a:ext cx="58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Line 1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74" y="2410"/>
                    <a:ext cx="56" cy="92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880" y="2495"/>
                    <a:ext cx="130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118" y="2496"/>
                    <a:ext cx="9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1357313" y="2806700"/>
                  <a:ext cx="158750" cy="365125"/>
                </a:xfrm>
                <a:prstGeom prst="can">
                  <a:avLst>
                    <a:gd name="adj" fmla="val 24597"/>
                  </a:avLst>
                </a:prstGeom>
                <a:gradFill rotWithShape="1">
                  <a:gsLst>
                    <a:gs pos="0">
                      <a:srgbClr val="D0CB00"/>
                    </a:gs>
                    <a:gs pos="50000">
                      <a:srgbClr val="FFFF00"/>
                    </a:gs>
                    <a:gs pos="100000">
                      <a:srgbClr val="D0CB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algn="ctr" eaLnBrk="0" hangingPunct="0">
                    <a:defRPr/>
                  </a:pPr>
                  <a:endParaRPr lang="en-US" sz="12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endParaRPr>
                </a:p>
              </p:txBody>
            </p:sp>
            <p:sp>
              <p:nvSpPr>
                <p:cNvPr id="67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314325" y="2995613"/>
                  <a:ext cx="963613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1214438" y="3070225"/>
                  <a:ext cx="460375" cy="287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L1</a:t>
                  </a: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  <a:sym typeface="Symbol" pitchFamily="18" charset="2"/>
                    </a:rPr>
                    <a:t></a:t>
                  </a:r>
                  <a:endPara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69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2419350" y="3071813"/>
                  <a:ext cx="460375" cy="287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L2</a:t>
                  </a: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  <a:sym typeface="Symbol" pitchFamily="18" charset="2"/>
                    </a:rPr>
                    <a:t></a:t>
                  </a:r>
                  <a:endPara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1816100" y="3071813"/>
                  <a:ext cx="628650" cy="287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BC1</a:t>
                  </a: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  <a:sym typeface="Symbol" pitchFamily="18" charset="2"/>
                    </a:rPr>
                    <a:t></a:t>
                  </a:r>
                  <a:endPara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1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890838" y="3071813"/>
                  <a:ext cx="628650" cy="287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defRPr/>
                  </a:pPr>
                  <a:r>
                    <a:rPr lang="en-US" sz="16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BC2</a:t>
                  </a:r>
                  <a:r>
                    <a:rPr lang="en-US" sz="16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  <a:sym typeface="Symbol" pitchFamily="18" charset="2"/>
                    </a:rPr>
                    <a:t></a:t>
                  </a:r>
                  <a:endParaRPr 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2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663575" y="2251075"/>
                  <a:ext cx="460375" cy="287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lnSpc>
                      <a:spcPct val="80000"/>
                    </a:lnSpc>
                    <a:defRPr/>
                  </a:pP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</a:rPr>
                    <a:t>L0</a:t>
                  </a:r>
                  <a:r>
                    <a:rPr lang="en-US" sz="16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alibri" pitchFamily="34" charset="0"/>
                      <a:sym typeface="Symbol" pitchFamily="18" charset="2"/>
                    </a:rPr>
                    <a:t></a:t>
                  </a:r>
                  <a:endPara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73" name="Rectangle 242"/>
                <p:cNvSpPr>
                  <a:spLocks noChangeArrowheads="1"/>
                </p:cNvSpPr>
                <p:nvPr/>
              </p:nvSpPr>
              <p:spPr bwMode="auto">
                <a:xfrm>
                  <a:off x="4419600" y="2881313"/>
                  <a:ext cx="76200" cy="219075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4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3276600" y="3529013"/>
                  <a:ext cx="139065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i="1">
                      <a:solidFill>
                        <a:srgbClr val="5F5F5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</a:rPr>
                    <a:t>FACET wall</a:t>
                  </a:r>
                </a:p>
              </p:txBody>
            </p:sp>
            <p:sp>
              <p:nvSpPr>
                <p:cNvPr id="75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4160838" y="3128963"/>
                  <a:ext cx="274637" cy="457200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Documents and Settings\ronc\Desktop\S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598488"/>
            <a:ext cx="8763000" cy="574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LCLS-2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current LCLS will be all EPICS and Linux by August or September</a:t>
            </a:r>
          </a:p>
          <a:p>
            <a:r>
              <a:rPr lang="en-US" dirty="0" smtClean="0"/>
              <a:t>The LCLS-2 will essentially be a clone of the LCLS, just 10 sectors upstream</a:t>
            </a:r>
          </a:p>
          <a:p>
            <a:r>
              <a:rPr lang="en-US" dirty="0" smtClean="0"/>
              <a:t>We have several years to develop a new platform and move completely away from CAMAC</a:t>
            </a:r>
          </a:p>
          <a:p>
            <a:r>
              <a:rPr lang="en-US" dirty="0" smtClean="0"/>
              <a:t>Expected lifetime is 20-30 years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Mentioned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SLAC pieces under discussion</a:t>
            </a:r>
          </a:p>
          <a:p>
            <a:r>
              <a:rPr lang="en-US" dirty="0" err="1" smtClean="0"/>
              <a:t>Linac</a:t>
            </a:r>
            <a:r>
              <a:rPr lang="en-US" dirty="0" smtClean="0"/>
              <a:t> Coherent Light Source success</a:t>
            </a:r>
          </a:p>
          <a:p>
            <a:r>
              <a:rPr lang="en-US" dirty="0" smtClean="0"/>
              <a:t>EPICS evolution in the LCLS</a:t>
            </a:r>
          </a:p>
          <a:p>
            <a:r>
              <a:rPr lang="en-US" dirty="0" err="1" smtClean="0"/>
              <a:t>Linac</a:t>
            </a:r>
            <a:r>
              <a:rPr lang="en-US" dirty="0" smtClean="0"/>
              <a:t> Upgrade project</a:t>
            </a:r>
          </a:p>
          <a:p>
            <a:pPr lvl="1"/>
            <a:r>
              <a:rPr lang="en-US" dirty="0" smtClean="0"/>
              <a:t>Removing legacy system dependencies</a:t>
            </a:r>
          </a:p>
          <a:p>
            <a:r>
              <a:rPr lang="en-US" dirty="0" smtClean="0"/>
              <a:t>The FACET interim</a:t>
            </a:r>
          </a:p>
          <a:p>
            <a:r>
              <a:rPr lang="en-US" dirty="0" smtClean="0"/>
              <a:t>LCLS-2 planning</a:t>
            </a:r>
          </a:p>
          <a:p>
            <a:pPr lvl="1"/>
            <a:r>
              <a:rPr lang="en-US" dirty="0" smtClean="0"/>
              <a:t>Moving to micro-TCA</a:t>
            </a:r>
          </a:p>
          <a:p>
            <a:pPr lvl="1"/>
            <a:r>
              <a:rPr lang="en-US" dirty="0" smtClean="0"/>
              <a:t>No more CAMAC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R&amp;D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Move to a micro-TCA platform</a:t>
            </a:r>
          </a:p>
          <a:p>
            <a:pPr lvl="1"/>
            <a:r>
              <a:rPr lang="en-US" dirty="0" smtClean="0"/>
              <a:t>Research already underway</a:t>
            </a:r>
          </a:p>
          <a:p>
            <a:r>
              <a:rPr lang="en-US" dirty="0" smtClean="0"/>
              <a:t>Work with DESY on data acquisition cards</a:t>
            </a:r>
          </a:p>
          <a:p>
            <a:pPr lvl="1"/>
            <a:r>
              <a:rPr lang="en-US" dirty="0" smtClean="0"/>
              <a:t>Prototype card now available</a:t>
            </a:r>
          </a:p>
          <a:p>
            <a:r>
              <a:rPr lang="en-US" dirty="0" smtClean="0"/>
              <a:t>Design and test controls for all items in a sector</a:t>
            </a:r>
          </a:p>
          <a:p>
            <a:pPr lvl="1"/>
            <a:r>
              <a:rPr lang="en-US" dirty="0" smtClean="0"/>
              <a:t>RF (funds for major upgrade available now)</a:t>
            </a:r>
          </a:p>
          <a:p>
            <a:pPr lvl="1"/>
            <a:r>
              <a:rPr lang="en-US" dirty="0" smtClean="0"/>
              <a:t>BPM, Timing, Magnets, </a:t>
            </a:r>
            <a:r>
              <a:rPr lang="en-US" dirty="0" err="1" smtClean="0"/>
              <a:t>Toroids</a:t>
            </a:r>
            <a:r>
              <a:rPr lang="en-US" dirty="0" smtClean="0"/>
              <a:t>, Movers, etc</a:t>
            </a:r>
          </a:p>
          <a:p>
            <a:r>
              <a:rPr lang="en-US" dirty="0" smtClean="0"/>
              <a:t>Propose modern upgrade for LCLS-2 and later LCLS as well</a:t>
            </a:r>
          </a:p>
          <a:p>
            <a:r>
              <a:rPr lang="en-US" dirty="0" smtClean="0"/>
              <a:t>Team: R Larsen, Q Yang, T Himel, and a cast of dozens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and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 IOC, not “pizza boxes” where possible</a:t>
            </a:r>
          </a:p>
          <a:p>
            <a:r>
              <a:rPr lang="en-US" dirty="0" smtClean="0"/>
              <a:t>If a modern solution already works, use it</a:t>
            </a:r>
          </a:p>
          <a:p>
            <a:r>
              <a:rPr lang="en-US" dirty="0" smtClean="0"/>
              <a:t>Build reliability on hot-swap-ability, shelf management, and redundancy offered by TCA</a:t>
            </a:r>
          </a:p>
          <a:p>
            <a:r>
              <a:rPr lang="en-US" dirty="0" smtClean="0"/>
              <a:t>Work with other labs to develop standard micro-TCA implementations</a:t>
            </a:r>
          </a:p>
          <a:p>
            <a:r>
              <a:rPr lang="en-US" dirty="0" smtClean="0"/>
              <a:t>No more CAMAC; perhaps even no more VME</a:t>
            </a:r>
          </a:p>
          <a:p>
            <a:r>
              <a:rPr lang="en-US" dirty="0" smtClean="0"/>
              <a:t>Provide a system to support 20-30 years of operations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EPICS is now assumed by everyone at SLAC for new projects</a:t>
            </a:r>
          </a:p>
          <a:p>
            <a:r>
              <a:rPr lang="en-US" dirty="0" smtClean="0"/>
              <a:t>SLAC Controls is actively pushing for a viable long-term controls hardware solution</a:t>
            </a:r>
          </a:p>
          <a:p>
            <a:endParaRPr lang="en-US" dirty="0"/>
          </a:p>
          <a:p>
            <a:r>
              <a:rPr lang="en-US" dirty="0" smtClean="0"/>
              <a:t>Thank you for your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mentioned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SSRL</a:t>
            </a:r>
          </a:p>
          <a:p>
            <a:r>
              <a:rPr lang="en-US" dirty="0" smtClean="0"/>
              <a:t>Test Facilities</a:t>
            </a:r>
          </a:p>
          <a:p>
            <a:r>
              <a:rPr lang="en-US" dirty="0" smtClean="0"/>
              <a:t>X-ray data analysis</a:t>
            </a:r>
          </a:p>
          <a:p>
            <a:endParaRPr lang="en-US" dirty="0"/>
          </a:p>
          <a:p>
            <a:r>
              <a:rPr lang="en-US" dirty="0" smtClean="0"/>
              <a:t>But they all use EPICS at SLAC too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under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857784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at SLAC is 3 km, split into 30 sectors</a:t>
            </a:r>
          </a:p>
          <a:p>
            <a:r>
              <a:rPr lang="en-US" dirty="0" smtClean="0"/>
              <a:t>LCLS is using sectors 20-30, plus the old Beam Switchyard plus a new </a:t>
            </a:r>
            <a:r>
              <a:rPr lang="en-US" dirty="0" err="1" smtClean="0"/>
              <a:t>undulator</a:t>
            </a:r>
            <a:r>
              <a:rPr lang="en-US" dirty="0" smtClean="0"/>
              <a:t> hall and experimental halls</a:t>
            </a:r>
          </a:p>
          <a:p>
            <a:r>
              <a:rPr lang="en-US" dirty="0" smtClean="0"/>
              <a:t>FACET will reuse sectors 0-19, with an experimental area in sector 20 (first part)</a:t>
            </a:r>
          </a:p>
          <a:p>
            <a:r>
              <a:rPr lang="en-US" dirty="0" smtClean="0"/>
              <a:t>LCLS-2 will use sectors 10-20, bypass sectors 20-30, and have a new set of </a:t>
            </a:r>
            <a:r>
              <a:rPr lang="en-US" dirty="0" err="1" smtClean="0"/>
              <a:t>undulators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-group.slac.stanford.edu/com/images/gallery/lab/aeri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52500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-group.slac.stanford.edu/com/images/gallery/lab/slac_aerials_medRes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71462"/>
            <a:ext cx="4990745" cy="748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Success</a:t>
            </a:r>
            <a:br>
              <a:rPr lang="en-US" dirty="0" smtClean="0"/>
            </a:br>
            <a:r>
              <a:rPr lang="en-US" dirty="0" smtClean="0"/>
              <a:t>(Controls point of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Control system ready on time</a:t>
            </a:r>
          </a:p>
          <a:p>
            <a:r>
              <a:rPr lang="en-US" sz="2800" dirty="0" smtClean="0"/>
              <a:t>X-rays produced quickly</a:t>
            </a:r>
          </a:p>
          <a:p>
            <a:r>
              <a:rPr lang="en-US" sz="2800" dirty="0" smtClean="0"/>
              <a:t>Great collaboration with operations and physicists</a:t>
            </a:r>
          </a:p>
          <a:p>
            <a:r>
              <a:rPr lang="en-US" sz="2800" dirty="0" smtClean="0"/>
              <a:t>“Controls Deputy” coordinates all software issues with operations</a:t>
            </a:r>
          </a:p>
          <a:p>
            <a:r>
              <a:rPr lang="en-US" sz="2800" dirty="0" smtClean="0"/>
              <a:t>All software changes are planned and approved</a:t>
            </a:r>
          </a:p>
          <a:p>
            <a:r>
              <a:rPr lang="en-US" sz="2800" dirty="0" smtClean="0"/>
              <a:t>Reliability/Availability is high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development and production areas</a:t>
            </a:r>
          </a:p>
          <a:p>
            <a:r>
              <a:rPr lang="en-US" dirty="0" smtClean="0"/>
              <a:t>Well-obeyed naming convention</a:t>
            </a:r>
          </a:p>
          <a:p>
            <a:r>
              <a:rPr lang="en-US" dirty="0" smtClean="0"/>
              <a:t>Well managed RTEMS, EPICS, and module releases</a:t>
            </a:r>
          </a:p>
          <a:p>
            <a:r>
              <a:rPr lang="en-US" dirty="0" smtClean="0"/>
              <a:t>Strong systems infrastructure</a:t>
            </a:r>
          </a:p>
          <a:p>
            <a:r>
              <a:rPr lang="en-US" dirty="0" smtClean="0"/>
              <a:t>Team: Ernest’s group + Systems 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EPICS in LCLS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2008: Interesting mix of legacy and EPICS, both functionally and geographically</a:t>
            </a:r>
          </a:p>
          <a:p>
            <a:r>
              <a:rPr lang="en-US" sz="2800" dirty="0" smtClean="0"/>
              <a:t>2009: Most BPMs and Magnets EPICS</a:t>
            </a:r>
          </a:p>
          <a:p>
            <a:r>
              <a:rPr lang="en-US" sz="2800" dirty="0" smtClean="0"/>
              <a:t>2010: All BPMs and Magnets EPICS, </a:t>
            </a:r>
            <a:r>
              <a:rPr lang="en-US" sz="2800" dirty="0" err="1" smtClean="0"/>
              <a:t>Linac</a:t>
            </a:r>
            <a:r>
              <a:rPr lang="en-US" sz="2800" dirty="0" smtClean="0"/>
              <a:t> Upgrade underway, “one-of” legacy items replaced by EPICS, RF still mostly legacy.</a:t>
            </a:r>
          </a:p>
          <a:p>
            <a:r>
              <a:rPr lang="en-US" sz="2800" dirty="0" smtClean="0"/>
              <a:t>May 19: 454 Total IOCs</a:t>
            </a:r>
          </a:p>
          <a:p>
            <a:pPr lvl="1"/>
            <a:r>
              <a:rPr lang="en-US" sz="1800" dirty="0" smtClean="0"/>
              <a:t>163 VME IOCs, 220 EIOCs, 71 Soft IOCs</a:t>
            </a:r>
          </a:p>
          <a:p>
            <a:pPr lvl="1"/>
            <a:r>
              <a:rPr lang="en-US" sz="1800" dirty="0" smtClean="0"/>
              <a:t>427,707 Process Variables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C733C646B1A49A3C5DE482FFB5B4A" ma:contentTypeVersion="2" ma:contentTypeDescription="Create a new document." ma:contentTypeScope="" ma:versionID="403510c94f8baefa32ed37177939bb5c">
  <xsd:schema xmlns:xsd="http://www.w3.org/2001/XMLSchema" xmlns:p="http://schemas.microsoft.com/office/2006/metadata/properties" targetNamespace="http://schemas.microsoft.com/office/2006/metadata/properties" ma:root="true" ma:fieldsID="19e7fe2e285803dbc17845fe7c924e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6157A1-C109-471B-9348-CA90111B830A}"/>
</file>

<file path=customXml/itemProps2.xml><?xml version="1.0" encoding="utf-8"?>
<ds:datastoreItem xmlns:ds="http://schemas.openxmlformats.org/officeDocument/2006/customXml" ds:itemID="{F68F4C9F-C3AD-4DAA-9669-37FD5679EA1B}"/>
</file>

<file path=customXml/itemProps3.xml><?xml version="1.0" encoding="utf-8"?>
<ds:datastoreItem xmlns:ds="http://schemas.openxmlformats.org/officeDocument/2006/customXml" ds:itemID="{A39041C0-7A31-45F5-A627-8EF1BCF17F87}"/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470</TotalTime>
  <Words>1033</Words>
  <Application>Microsoft Office PowerPoint</Application>
  <PresentationFormat>On-screen Show (4:3)</PresentationFormat>
  <Paragraphs>254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Tahoma</vt:lpstr>
      <vt:lpstr>Wingdings</vt:lpstr>
      <vt:lpstr>Textured</vt:lpstr>
      <vt:lpstr>EPICS and LCLS</vt:lpstr>
      <vt:lpstr>Topics Mentioned</vt:lpstr>
      <vt:lpstr>Topics not mentioned</vt:lpstr>
      <vt:lpstr>Pieces under discussion</vt:lpstr>
      <vt:lpstr>Slide 5</vt:lpstr>
      <vt:lpstr>Slide 6</vt:lpstr>
      <vt:lpstr>LCLS Success (Controls point of view)</vt:lpstr>
      <vt:lpstr>Software Stability</vt:lpstr>
      <vt:lpstr>Evolution of EPICS in LCLS</vt:lpstr>
      <vt:lpstr>120 Hz Feedback</vt:lpstr>
      <vt:lpstr>Pattern-Aware Control</vt:lpstr>
      <vt:lpstr>Feedback Network</vt:lpstr>
      <vt:lpstr>Linac Upgrade Project</vt:lpstr>
      <vt:lpstr>Slide 14</vt:lpstr>
      <vt:lpstr>FACET Interim</vt:lpstr>
      <vt:lpstr>LCLS-2</vt:lpstr>
      <vt:lpstr>LCLS-2 Layout</vt:lpstr>
      <vt:lpstr>Slide 18</vt:lpstr>
      <vt:lpstr>LCLS-2 and Controls</vt:lpstr>
      <vt:lpstr>Current R&amp;D Direction</vt:lpstr>
      <vt:lpstr>Philosophy and Goal</vt:lpstr>
      <vt:lpstr>Conclusion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S20-30 Project</dc:title>
  <dc:creator>Preferred Customer</dc:creator>
  <cp:lastModifiedBy>Ron Chestnut</cp:lastModifiedBy>
  <cp:revision>53</cp:revision>
  <dcterms:created xsi:type="dcterms:W3CDTF">2008-03-26T04:16:32Z</dcterms:created>
  <dcterms:modified xsi:type="dcterms:W3CDTF">2010-05-20T00:40:32Z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0x010100473C733C646B1A49A3C5DE482FFB5B4A</vt:lpwstr>
  </property>
</Properties>
</file>