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68" r:id="rId4"/>
    <p:sldId id="269" r:id="rId5"/>
    <p:sldId id="270" r:id="rId6"/>
    <p:sldId id="273" r:id="rId7"/>
    <p:sldId id="274" r:id="rId8"/>
    <p:sldId id="275" r:id="rId9"/>
    <p:sldId id="276" r:id="rId10"/>
    <p:sldId id="277" r:id="rId11"/>
    <p:sldId id="278" r:id="rId12"/>
    <p:sldId id="261" r:id="rId13"/>
    <p:sldId id="262" r:id="rId14"/>
    <p:sldId id="263" r:id="rId15"/>
    <p:sldId id="265" r:id="rId16"/>
    <p:sldId id="279" r:id="rId17"/>
    <p:sldId id="280" r:id="rId18"/>
    <p:sldId id="272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B7F"/>
    <a:srgbClr val="594E7F"/>
    <a:srgbClr val="D2C4F5"/>
    <a:srgbClr val="000000"/>
    <a:srgbClr val="ACAC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8955EF-367F-4DA3-995E-5E942B0890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E2F4AF-59BD-40EC-9D39-3E06BE16184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371AE9-332B-4071-85EC-CCB7DDF55EF6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DEC86A-DFFC-468D-9E1B-AD8BBBDE5D77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NLppt_BG_Title_NewDOElogo_OffSci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-112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17F65D-DC9E-466D-B9E6-6DD2678727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7E789-2682-44C2-BD32-57027F23C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323134-1085-47EC-9F10-508E5EE60B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D246D4-E117-407B-BF89-4F6F29774B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C5FC26-DAE8-4421-B5A9-862B3F02CC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EAE7B-69B5-4665-A016-77737A7CFD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76BEE-721D-4DE5-973A-491D805E63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E7B442-CB43-45C3-B1BA-6DDF8C638F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459F89-C7C7-42DE-93BC-D5585DEACE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85B76-6A96-424B-8397-95E572FB60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REVBG_Slide4_Blu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7400" y="6223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1350" y="6235700"/>
            <a:ext cx="300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357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42B7F"/>
                </a:solidFill>
              </a:defRPr>
            </a:lvl1pPr>
          </a:lstStyle>
          <a:p>
            <a:fld id="{DEA9D8A6-910C-4895-A49B-91D62960A6A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382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110000"/>
        <a:buFont typeface="Wingdings" pitchFamily="-11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90000"/>
        <a:buFont typeface="Times" pitchFamily="-112" charset="0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gif"/><Relationship Id="rId7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1.png"/><Relationship Id="rId9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CSS Developments</a:t>
            </a:r>
            <a:br>
              <a:rPr lang="en-US" dirty="0" smtClean="0"/>
            </a:br>
            <a:r>
              <a:rPr lang="en-US" dirty="0" smtClean="0"/>
              <a:t>at BNL / NSLS-II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Gabriele Carcassi</a:t>
            </a:r>
          </a:p>
          <a:p>
            <a:pPr eaLnBrk="1" hangingPunct="1"/>
            <a:r>
              <a:rPr lang="en-US" dirty="0" smtClean="0"/>
              <a:t>Feb 18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you want to write a UI…</a:t>
            </a:r>
            <a:endParaRPr lang="en-US" dirty="0"/>
          </a:p>
        </p:txBody>
      </p:sp>
      <p:pic>
        <p:nvPicPr>
          <p:cNvPr id="7" name="Picture 6" descr="C:\Documents and Settings\carcassi\Desktop\nuvola-1.0.tar\nuvola\128x128\apps\kcmkw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276600"/>
            <a:ext cx="1219200" cy="1219200"/>
          </a:xfrm>
          <a:prstGeom prst="rect">
            <a:avLst/>
          </a:prstGeom>
          <a:noFill/>
        </p:spPr>
      </p:pic>
      <p:pic>
        <p:nvPicPr>
          <p:cNvPr id="8" name="Picture 2" descr="C:\Documents and Settings\carcassi\Desktop\logo1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3405188"/>
            <a:ext cx="962025" cy="96202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905000" y="2667000"/>
            <a:ext cx="5486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channel.addListener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(new Listener() 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doSomething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(Event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evt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Toolkit.execute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Runnable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synchronized(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evt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myCopy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copy(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evt.getWhatever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myWidget.setFoo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myCopy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7270" y="5334000"/>
            <a:ext cx="8109528" cy="95410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b="1" cap="all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Should not update UI at the same rate</a:t>
            </a:r>
            <a:br>
              <a:rPr lang="en-US" b="1" cap="all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b="1" cap="all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as data on the network!</a:t>
            </a:r>
            <a:endParaRPr lang="en-US" b="1" cap="all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Wish I could simply write</a:t>
            </a:r>
            <a:endParaRPr lang="en-US" dirty="0"/>
          </a:p>
        </p:txBody>
      </p:sp>
      <p:pic>
        <p:nvPicPr>
          <p:cNvPr id="7" name="Picture 6" descr="C:\Documents and Settings\carcassi\Desktop\nuvola-1.0.tar\nuvola\128x128\apps\kcmkw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276600"/>
            <a:ext cx="1219200" cy="1219200"/>
          </a:xfrm>
          <a:prstGeom prst="rect">
            <a:avLst/>
          </a:prstGeom>
          <a:noFill/>
        </p:spPr>
      </p:pic>
      <p:pic>
        <p:nvPicPr>
          <p:cNvPr id="8" name="Picture 2" descr="C:\Documents and Settings\carcassi\Desktop\logo1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3405188"/>
            <a:ext cx="962025" cy="96202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905000" y="2057400"/>
            <a:ext cx="472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PVManager.read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arrayOf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doublePvs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pvNames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)))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.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atHz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scanRate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pv.addPVValueChangeListener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(new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PVValueChangeListener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pvValueChanged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myWidget.setFoo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pv.getValue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getMoo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());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    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UI subsystem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828800"/>
            <a:ext cx="6477000" cy="43434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Single threaded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Notification must be done on event thread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Data objects must be changed on the event thread only (avoid inconsistencies and simplify responding to events)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Work must be offloaded to other threads as much as possible (to prevent unresponsiveness)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Refresh rate up to 50Hz (faster is useless and counter productive)</a:t>
            </a:r>
          </a:p>
          <a:p>
            <a:endParaRPr lang="en-US" dirty="0"/>
          </a:p>
        </p:txBody>
      </p:sp>
      <p:pic>
        <p:nvPicPr>
          <p:cNvPr id="6" name="Picture 5" descr="C:\Documents and Settings\carcassi\Desktop\nuvola-1.0.tar\nuvola\128x128\apps\kcmkw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276600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828800"/>
            <a:ext cx="5562600" cy="3962400"/>
          </a:xfrm>
          <a:noFill/>
          <a:ln>
            <a:noFill/>
          </a:ln>
          <a:effectLst/>
        </p:spPr>
        <p:txBody>
          <a:bodyPr/>
          <a:lstStyle/>
          <a:p>
            <a:r>
              <a:rPr lang="en-US" dirty="0" smtClean="0"/>
              <a:t>Multi threaded</a:t>
            </a:r>
          </a:p>
          <a:p>
            <a:r>
              <a:rPr lang="en-US" dirty="0" smtClean="0"/>
              <a:t>Notification done on connection threads</a:t>
            </a:r>
          </a:p>
          <a:p>
            <a:r>
              <a:rPr lang="en-US" dirty="0" smtClean="0"/>
              <a:t>Data objects changed on connection threads</a:t>
            </a:r>
          </a:p>
          <a:p>
            <a:r>
              <a:rPr lang="en-US" dirty="0" smtClean="0"/>
              <a:t>Rate is not limited: aggregated can be KHz</a:t>
            </a:r>
            <a:endParaRPr lang="en-US" dirty="0"/>
          </a:p>
        </p:txBody>
      </p:sp>
      <p:pic>
        <p:nvPicPr>
          <p:cNvPr id="7" name="Picture 6" descr="C:\Documents and Settings\carcassi\Desktop\nuvola-1.0.tar\nuvola\128x128\apps\kcmkw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276600"/>
            <a:ext cx="1219200" cy="1219200"/>
          </a:xfrm>
          <a:prstGeom prst="rect">
            <a:avLst/>
          </a:prstGeom>
          <a:noFill/>
        </p:spPr>
      </p:pic>
      <p:pic>
        <p:nvPicPr>
          <p:cNvPr id="8" name="Picture 2" descr="C:\Documents and Settings\carcassi\Desktop\logo1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3405188"/>
            <a:ext cx="962025" cy="96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Collect, aggregate and notify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800600"/>
            <a:ext cx="8305800" cy="1600200"/>
          </a:xfrm>
          <a:noFill/>
          <a:ln>
            <a:noFill/>
          </a:ln>
          <a:effectLst/>
        </p:spPr>
        <p:txBody>
          <a:bodyPr/>
          <a:lstStyle/>
          <a:p>
            <a:r>
              <a:rPr lang="en-US" dirty="0" smtClean="0"/>
              <a:t>Need to collect the data at the line rate</a:t>
            </a:r>
          </a:p>
          <a:p>
            <a:r>
              <a:rPr lang="en-US" dirty="0" smtClean="0"/>
              <a:t>Collector could be a queue, a cache, a timed cache</a:t>
            </a:r>
          </a:p>
          <a:p>
            <a:r>
              <a:rPr lang="en-US" dirty="0" smtClean="0"/>
              <a:t>Aggregate the data at the UI rate, and notify on UI thread</a:t>
            </a:r>
          </a:p>
        </p:txBody>
      </p:sp>
      <p:pic>
        <p:nvPicPr>
          <p:cNvPr id="19" name="Picture 18" descr="C:\Documents and Settings\carcassi\Desktop\nuvola-1.0.tar\nuvola\128x128\apps\kcmkw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276600"/>
            <a:ext cx="1219200" cy="1219200"/>
          </a:xfrm>
          <a:prstGeom prst="rect">
            <a:avLst/>
          </a:prstGeom>
          <a:noFill/>
        </p:spPr>
      </p:pic>
      <p:pic>
        <p:nvPicPr>
          <p:cNvPr id="20" name="Picture 2" descr="C:\Documents and Settings\carcassi\Desktop\logo1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3405188"/>
            <a:ext cx="962025" cy="962025"/>
          </a:xfrm>
          <a:prstGeom prst="rect">
            <a:avLst/>
          </a:prstGeom>
          <a:noFill/>
        </p:spPr>
      </p:pic>
      <p:pic>
        <p:nvPicPr>
          <p:cNvPr id="23" name="Picture 3" descr="C:\Documents and Settings\carcassi\Desktop\nuvola-1.0.tar\nuvola\128x128\apps\kmix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1676400" y="1600200"/>
            <a:ext cx="914400" cy="914400"/>
          </a:xfrm>
          <a:prstGeom prst="rect">
            <a:avLst/>
          </a:prstGeom>
          <a:noFill/>
        </p:spPr>
      </p:pic>
      <p:pic>
        <p:nvPicPr>
          <p:cNvPr id="24" name="Picture 4" descr="C:\Documents and Settings\carcassi\Desktop\nuvola-1.0.tar\nuvola\128x128\filesystems\trashcan_empty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1447800"/>
            <a:ext cx="1219200" cy="1219200"/>
          </a:xfrm>
          <a:prstGeom prst="rect">
            <a:avLst/>
          </a:prstGeom>
          <a:noFill/>
        </p:spPr>
      </p:pic>
      <p:pic>
        <p:nvPicPr>
          <p:cNvPr id="26" name="Picture 6" descr="C:\Documents and Settings\carcassi\Desktop\nuvola-1.0.tar\nuvola\128x128\apps\display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53200" y="1600200"/>
            <a:ext cx="914400" cy="914400"/>
          </a:xfrm>
          <a:prstGeom prst="rect">
            <a:avLst/>
          </a:prstGeom>
          <a:noFill/>
        </p:spPr>
      </p:pic>
      <p:cxnSp>
        <p:nvCxnSpPr>
          <p:cNvPr id="27" name="Straight Arrow Connector 26"/>
          <p:cNvCxnSpPr/>
          <p:nvPr/>
        </p:nvCxnSpPr>
        <p:spPr bwMode="auto">
          <a:xfrm rot="5400000">
            <a:off x="1257300" y="2705099"/>
            <a:ext cx="685800" cy="45720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rot="16200000" flipV="1">
            <a:off x="7429500" y="2705100"/>
            <a:ext cx="685800" cy="45720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rot="10800000" flipV="1">
            <a:off x="5257800" y="2057399"/>
            <a:ext cx="1143000" cy="1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607209" y="1219200"/>
            <a:ext cx="904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Notifier</a:t>
            </a:r>
            <a:endParaRPr lang="en-US" sz="1600" b="1" dirty="0">
              <a:ln w="19050">
                <a:noFill/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31067" y="1219200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Collector</a:t>
            </a:r>
            <a:endParaRPr lang="en-US" sz="1600" b="1" dirty="0">
              <a:ln w="19050">
                <a:noFill/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53200" y="1219200"/>
            <a:ext cx="938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Monitor</a:t>
            </a:r>
            <a:endParaRPr lang="en-US" sz="1600" b="1" dirty="0">
              <a:ln w="19050">
                <a:noFill/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 rot="10800000" flipH="1" flipV="1">
            <a:off x="2743201" y="2057401"/>
            <a:ext cx="1143000" cy="1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pic>
        <p:nvPicPr>
          <p:cNvPr id="22530" name="Picture 2" descr="C:\Documents and Settings\carcassi\Desktop\nuvola-1.0.tar\nuvola\128x128\apps\clock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14600" y="1600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 and calculate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800600"/>
            <a:ext cx="8001000" cy="1600200"/>
          </a:xfrm>
          <a:noFill/>
          <a:ln>
            <a:noFill/>
          </a:ln>
          <a:effectLst/>
        </p:spPr>
        <p:txBody>
          <a:bodyPr/>
          <a:lstStyle/>
          <a:p>
            <a:r>
              <a:rPr lang="en-US" dirty="0" smtClean="0"/>
              <a:t>While we are on other thread, we compose and calculate what we need (single array for a table, FFT of a waveform, statistics, prepare </a:t>
            </a:r>
            <a:r>
              <a:rPr lang="en-US" dirty="0" err="1" smtClean="0"/>
              <a:t>synch’ed</a:t>
            </a:r>
            <a:r>
              <a:rPr lang="en-US" dirty="0" smtClean="0"/>
              <a:t> arrays, …)</a:t>
            </a:r>
            <a:endParaRPr lang="en-US" dirty="0"/>
          </a:p>
        </p:txBody>
      </p:sp>
      <p:pic>
        <p:nvPicPr>
          <p:cNvPr id="26" name="Picture 25" descr="C:\Documents and Settings\carcassi\Desktop\nuvola-1.0.tar\nuvola\128x128\apps\kcmkw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276600"/>
            <a:ext cx="1219200" cy="1219200"/>
          </a:xfrm>
          <a:prstGeom prst="rect">
            <a:avLst/>
          </a:prstGeom>
          <a:noFill/>
        </p:spPr>
      </p:pic>
      <p:pic>
        <p:nvPicPr>
          <p:cNvPr id="27" name="Picture 2" descr="C:\Documents and Settings\carcassi\Desktop\logo1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3405188"/>
            <a:ext cx="962025" cy="962025"/>
          </a:xfrm>
          <a:prstGeom prst="rect">
            <a:avLst/>
          </a:prstGeom>
          <a:noFill/>
        </p:spPr>
      </p:pic>
      <p:pic>
        <p:nvPicPr>
          <p:cNvPr id="28" name="Picture 2" descr="C:\Documents and Settings\carcassi\Desktop\nuvola-1.0.tar\nuvola\128x128\apps\edu_mathematic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3390900"/>
            <a:ext cx="990600" cy="990600"/>
          </a:xfrm>
          <a:prstGeom prst="rect">
            <a:avLst/>
          </a:prstGeom>
          <a:noFill/>
        </p:spPr>
      </p:pic>
      <p:pic>
        <p:nvPicPr>
          <p:cNvPr id="29" name="Picture 2" descr="C:\Documents and Settings\carcassi\Desktop\nuvola-1.0.tar\nuvola\128x128\apps\edu_mathematic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3390900"/>
            <a:ext cx="990600" cy="990600"/>
          </a:xfrm>
          <a:prstGeom prst="rect">
            <a:avLst/>
          </a:prstGeom>
          <a:noFill/>
        </p:spPr>
      </p:pic>
      <p:pic>
        <p:nvPicPr>
          <p:cNvPr id="30" name="Picture 3" descr="C:\Documents and Settings\carcassi\Desktop\nuvola-1.0.tar\nuvola\128x128\apps\kmix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1676400" y="1600200"/>
            <a:ext cx="914400" cy="914400"/>
          </a:xfrm>
          <a:prstGeom prst="rect">
            <a:avLst/>
          </a:prstGeom>
          <a:noFill/>
        </p:spPr>
      </p:pic>
      <p:pic>
        <p:nvPicPr>
          <p:cNvPr id="31" name="Picture 4" descr="C:\Documents and Settings\carcassi\Desktop\nuvola-1.0.tar\nuvola\128x128\filesystems\trashcan_empty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62400" y="1447800"/>
            <a:ext cx="1219200" cy="1219200"/>
          </a:xfrm>
          <a:prstGeom prst="rect">
            <a:avLst/>
          </a:prstGeom>
          <a:noFill/>
        </p:spPr>
      </p:pic>
      <p:pic>
        <p:nvPicPr>
          <p:cNvPr id="32" name="Picture 5" descr="C:\Documents and Settings\carcassi\Desktop\nuvola-1.0.tar\nuvola\128x128\mimetypes\font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29400" y="3538538"/>
            <a:ext cx="695325" cy="695325"/>
          </a:xfrm>
          <a:prstGeom prst="rect">
            <a:avLst/>
          </a:prstGeom>
          <a:noFill/>
        </p:spPr>
      </p:pic>
      <p:pic>
        <p:nvPicPr>
          <p:cNvPr id="33" name="Picture 6" descr="C:\Documents and Settings\carcassi\Desktop\nuvola-1.0.tar\nuvola\128x128\apps\display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53200" y="1600200"/>
            <a:ext cx="914400" cy="914400"/>
          </a:xfrm>
          <a:prstGeom prst="rect">
            <a:avLst/>
          </a:prstGeom>
          <a:noFill/>
        </p:spPr>
      </p:pic>
      <p:cxnSp>
        <p:nvCxnSpPr>
          <p:cNvPr id="34" name="Straight Arrow Connector 33"/>
          <p:cNvCxnSpPr/>
          <p:nvPr/>
        </p:nvCxnSpPr>
        <p:spPr bwMode="auto">
          <a:xfrm rot="5400000">
            <a:off x="1257300" y="2705099"/>
            <a:ext cx="685800" cy="45720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rot="16200000" flipH="1">
            <a:off x="2400300" y="2705100"/>
            <a:ext cx="685800" cy="45720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rot="5400000" flipH="1" flipV="1">
            <a:off x="3467100" y="2705099"/>
            <a:ext cx="685800" cy="45720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rot="16200000" flipH="1">
            <a:off x="4838700" y="2705100"/>
            <a:ext cx="685800" cy="45720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rot="16200000" flipV="1">
            <a:off x="7429500" y="2705100"/>
            <a:ext cx="685800" cy="45720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rot="16200000" flipH="1">
            <a:off x="6668294" y="2933700"/>
            <a:ext cx="685800" cy="1588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rot="10800000" flipV="1">
            <a:off x="5257800" y="2057399"/>
            <a:ext cx="1143000" cy="1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096000" y="3886200"/>
            <a:ext cx="457200" cy="1588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1607209" y="1219200"/>
            <a:ext cx="904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Notifier</a:t>
            </a:r>
            <a:endParaRPr lang="en-US" sz="1600" b="1" dirty="0">
              <a:ln w="19050">
                <a:noFill/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031067" y="1219200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Collector</a:t>
            </a:r>
            <a:endParaRPr lang="en-US" sz="1600" b="1" dirty="0">
              <a:ln w="19050">
                <a:noFill/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53200" y="1219200"/>
            <a:ext cx="938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Monitor</a:t>
            </a:r>
            <a:endParaRPr lang="en-US" sz="1600" b="1" dirty="0">
              <a:ln w="19050">
                <a:noFill/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553200" y="4343400"/>
            <a:ext cx="79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Cache</a:t>
            </a:r>
            <a:endParaRPr lang="en-US" sz="1600" b="1" dirty="0">
              <a:ln w="19050">
                <a:noFill/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76800" y="4343400"/>
            <a:ext cx="13805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PV Function</a:t>
            </a:r>
            <a:endParaRPr lang="en-US" sz="1600" b="1" dirty="0">
              <a:ln w="19050">
                <a:noFill/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362200" y="4343400"/>
            <a:ext cx="13805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n w="19050">
                  <a:noFill/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PV Function</a:t>
            </a:r>
            <a:endParaRPr lang="en-US" sz="1600" b="1" dirty="0">
              <a:ln w="19050">
                <a:noFill/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48" name="Picture 2" descr="C:\Documents and Settings\carcassi\Desktop\nuvola-1.0.tar\nuvola\128x128\apps\clock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514600" y="1600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UI or not 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Everything you can do in the UI you should be able to do at the command line</a:t>
            </a:r>
          </a:p>
          <a:p>
            <a:r>
              <a:rPr lang="en-US" dirty="0" err="1" smtClean="0"/>
              <a:t>PVManager</a:t>
            </a:r>
            <a:r>
              <a:rPr lang="en-US" dirty="0" smtClean="0"/>
              <a:t> can work without a UI (notification is simply done on the timer thread)</a:t>
            </a:r>
          </a:p>
          <a:p>
            <a:pPr lvl="1"/>
            <a:r>
              <a:rPr lang="en-US" dirty="0" smtClean="0"/>
              <a:t>Command line clients</a:t>
            </a:r>
          </a:p>
          <a:p>
            <a:pPr lvl="1"/>
            <a:r>
              <a:rPr lang="en-US" dirty="0" smtClean="0"/>
              <a:t>Logging/archiving</a:t>
            </a:r>
          </a:p>
          <a:p>
            <a:pPr lvl="1"/>
            <a:r>
              <a:rPr lang="en-US" dirty="0" smtClean="0"/>
              <a:t>Republish the data through </a:t>
            </a:r>
            <a:r>
              <a:rPr lang="en-US" dirty="0" err="1" smtClean="0"/>
              <a:t>PVData</a:t>
            </a:r>
            <a:r>
              <a:rPr lang="en-US" dirty="0" smtClean="0"/>
              <a:t>/</a:t>
            </a:r>
            <a:r>
              <a:rPr lang="en-US" dirty="0" err="1" smtClean="0"/>
              <a:t>PVAccess</a:t>
            </a:r>
            <a:endParaRPr lang="en-US" dirty="0" smtClean="0"/>
          </a:p>
          <a:p>
            <a:r>
              <a:rPr lang="en-US" dirty="0" err="1" smtClean="0"/>
              <a:t>PVManager</a:t>
            </a:r>
            <a:r>
              <a:rPr lang="en-US" dirty="0" smtClean="0"/>
              <a:t> is a standalone library</a:t>
            </a:r>
          </a:p>
          <a:p>
            <a:pPr lvl="1"/>
            <a:r>
              <a:rPr lang="en-US" dirty="0" smtClean="0"/>
              <a:t>pvmanager.sourceforge.net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APIs for the price of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 API: define what you want to read</a:t>
            </a:r>
          </a:p>
          <a:p>
            <a:pPr lvl="1"/>
            <a:r>
              <a:rPr lang="en-US" dirty="0" smtClean="0"/>
              <a:t>I</a:t>
            </a:r>
            <a:r>
              <a:rPr lang="en-US" dirty="0" smtClean="0"/>
              <a:t>nternal DSL (Doman Specific Language), </a:t>
            </a:r>
            <a:r>
              <a:rPr lang="en-US" dirty="0" err="1" smtClean="0"/>
              <a:t>typesafe</a:t>
            </a:r>
            <a:endParaRPr lang="en-US" dirty="0" smtClean="0"/>
          </a:p>
          <a:p>
            <a:r>
              <a:rPr lang="en-US" dirty="0" smtClean="0"/>
              <a:t>Building blocks API: perform computation</a:t>
            </a:r>
          </a:p>
          <a:p>
            <a:pPr lvl="1"/>
            <a:r>
              <a:rPr lang="en-US" dirty="0" smtClean="0"/>
              <a:t>API based on interfaces, you can add you pieces though the goal is to have most of them already there</a:t>
            </a:r>
          </a:p>
          <a:p>
            <a:r>
              <a:rPr lang="en-US" dirty="0" smtClean="0"/>
              <a:t>Data interfaces: where to put the data</a:t>
            </a:r>
          </a:p>
          <a:p>
            <a:pPr lvl="1"/>
            <a:r>
              <a:rPr lang="en-US" dirty="0" smtClean="0"/>
              <a:t>Decoupled from the other two. Needed so that the client can focus more on what he needs and can work with both EPICS V3 and EPICS V.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20000" cy="3886200"/>
          </a:xfrm>
        </p:spPr>
        <p:txBody>
          <a:bodyPr/>
          <a:lstStyle/>
          <a:p>
            <a:r>
              <a:rPr lang="en-US" dirty="0" smtClean="0"/>
              <a:t>Channel finder: 1.0 release before end of August</a:t>
            </a:r>
          </a:p>
          <a:p>
            <a:pPr lvl="1"/>
            <a:r>
              <a:rPr lang="en-US" dirty="0" smtClean="0"/>
              <a:t>Service and client API implement. Missing error handling.</a:t>
            </a:r>
          </a:p>
          <a:p>
            <a:r>
              <a:rPr lang="en-US" dirty="0" err="1" smtClean="0"/>
              <a:t>PVManager</a:t>
            </a:r>
            <a:r>
              <a:rPr lang="en-US" dirty="0" smtClean="0"/>
              <a:t>: 1.0 release before end of August</a:t>
            </a:r>
          </a:p>
          <a:p>
            <a:pPr lvl="1"/>
            <a:r>
              <a:rPr lang="en-US" dirty="0" smtClean="0"/>
              <a:t>Prototyping of the API </a:t>
            </a:r>
            <a:r>
              <a:rPr lang="en-US" smtClean="0"/>
              <a:t>is </a:t>
            </a:r>
            <a:r>
              <a:rPr lang="en-US" smtClean="0"/>
              <a:t>done. </a:t>
            </a:r>
            <a:r>
              <a:rPr lang="en-US" dirty="0" smtClean="0"/>
              <a:t>It can support:</a:t>
            </a:r>
            <a:endParaRPr lang="en-US" dirty="0" smtClean="0"/>
          </a:p>
          <a:p>
            <a:pPr lvl="2"/>
            <a:r>
              <a:rPr lang="en-US" dirty="0" smtClean="0"/>
              <a:t>Different sources of data, different UI toolkits (Swing, SWT, no UI), different data types </a:t>
            </a:r>
            <a:r>
              <a:rPr lang="en-US" dirty="0" smtClean="0"/>
              <a:t>(primitive wrappers</a:t>
            </a:r>
            <a:r>
              <a:rPr lang="en-US" dirty="0" smtClean="0"/>
              <a:t>, collections, POJOs and JCA), pluggable functions, different collectors (queue, cache, timed cache)</a:t>
            </a:r>
          </a:p>
          <a:p>
            <a:pPr lvl="2"/>
            <a:r>
              <a:rPr lang="en-US" dirty="0" smtClean="0"/>
              <a:t>10.000 simulated channels</a:t>
            </a:r>
            <a:br>
              <a:rPr lang="en-US" dirty="0" smtClean="0"/>
            </a:br>
            <a:r>
              <a:rPr lang="en-US" dirty="0" smtClean="0"/>
              <a:t>updating at 10Hz, collected</a:t>
            </a:r>
            <a:br>
              <a:rPr lang="en-US" dirty="0" smtClean="0"/>
            </a:br>
            <a:r>
              <a:rPr lang="en-US" dirty="0" smtClean="0"/>
              <a:t>in a table at 5Hz, each</a:t>
            </a:r>
            <a:br>
              <a:rPr lang="en-US" dirty="0" smtClean="0"/>
            </a:br>
            <a:r>
              <a:rPr lang="en-US" dirty="0" smtClean="0"/>
              <a:t>line showing the statistics</a:t>
            </a:r>
            <a:br>
              <a:rPr lang="en-US" dirty="0" smtClean="0"/>
            </a:br>
            <a:r>
              <a:rPr lang="en-US" dirty="0" smtClean="0"/>
              <a:t>of the samples collected</a:t>
            </a:r>
            <a:endParaRPr lang="en-US" dirty="0" smtClean="0"/>
          </a:p>
          <a:p>
            <a:pPr lvl="1"/>
            <a:r>
              <a:rPr lang="en-US" dirty="0" smtClean="0"/>
              <a:t>TODO: data type definitions and cleanup</a:t>
            </a:r>
          </a:p>
          <a:p>
            <a:r>
              <a:rPr lang="en-US" dirty="0" smtClean="0"/>
              <a:t>First </a:t>
            </a:r>
            <a:r>
              <a:rPr lang="en-US" dirty="0" smtClean="0"/>
              <a:t>prototypes of widget by the end of the year.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4133850"/>
            <a:ext cx="38195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Main goals for CSS at BNL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 smtClean="0"/>
              <a:t>Use</a:t>
            </a:r>
            <a:r>
              <a:rPr lang="en-US" dirty="0" smtClean="0"/>
              <a:t> what’s there</a:t>
            </a:r>
          </a:p>
          <a:p>
            <a:pPr lvl="1"/>
            <a:r>
              <a:rPr lang="en-US" dirty="0" smtClean="0"/>
              <a:t>NSLS-II distribution includes Data browser, Probe, </a:t>
            </a:r>
            <a:r>
              <a:rPr lang="en-US" dirty="0" err="1" smtClean="0"/>
              <a:t>pvTable</a:t>
            </a:r>
            <a:r>
              <a:rPr lang="en-US" dirty="0" smtClean="0"/>
              <a:t>, </a:t>
            </a:r>
            <a:r>
              <a:rPr lang="en-US" dirty="0" err="1" smtClean="0"/>
              <a:t>pvTree</a:t>
            </a:r>
            <a:r>
              <a:rPr lang="en-US" dirty="0" smtClean="0"/>
              <a:t>, BOY</a:t>
            </a:r>
          </a:p>
          <a:p>
            <a:r>
              <a:rPr lang="en-US" dirty="0" smtClean="0"/>
              <a:t>Help </a:t>
            </a:r>
            <a:r>
              <a:rPr lang="en-US" b="1" i="1" dirty="0" smtClean="0"/>
              <a:t>improve</a:t>
            </a:r>
            <a:r>
              <a:rPr lang="en-US" dirty="0" smtClean="0"/>
              <a:t> what’s there</a:t>
            </a:r>
          </a:p>
          <a:p>
            <a:r>
              <a:rPr lang="en-US" b="1" i="1" dirty="0" smtClean="0"/>
              <a:t>Add</a:t>
            </a:r>
            <a:r>
              <a:rPr lang="en-US" dirty="0" smtClean="0"/>
              <a:t> plug-ins intended for physics applications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Mainly on infrastructure (decrease the barrier to the entry)</a:t>
            </a:r>
          </a:p>
          <a:p>
            <a:r>
              <a:rPr lang="en-US" dirty="0" err="1" smtClean="0"/>
              <a:t>SourceForge</a:t>
            </a:r>
            <a:r>
              <a:rPr lang="en-US" dirty="0" smtClean="0"/>
              <a:t> hosting (see Kay’s talk)</a:t>
            </a:r>
          </a:p>
          <a:p>
            <a:r>
              <a:rPr lang="en-US" dirty="0" smtClean="0"/>
              <a:t>Repository structure (see </a:t>
            </a:r>
            <a:r>
              <a:rPr lang="en-US" dirty="0" err="1" smtClean="0"/>
              <a:t>Kunal’s</a:t>
            </a:r>
            <a:r>
              <a:rPr lang="en-US" dirty="0" smtClean="0"/>
              <a:t> talk)</a:t>
            </a:r>
          </a:p>
          <a:p>
            <a:r>
              <a:rPr lang="en-US" dirty="0" smtClean="0"/>
              <a:t>Build system (see </a:t>
            </a:r>
            <a:r>
              <a:rPr lang="en-US" dirty="0" err="1" smtClean="0"/>
              <a:t>Kunal’s</a:t>
            </a:r>
            <a:r>
              <a:rPr lang="en-US" dirty="0" smtClean="0"/>
              <a:t> talk)</a:t>
            </a:r>
          </a:p>
          <a:p>
            <a:pPr lvl="1"/>
            <a:r>
              <a:rPr lang="en-US" dirty="0" smtClean="0"/>
              <a:t>Headless build - from command line, no interaction</a:t>
            </a:r>
          </a:p>
          <a:p>
            <a:pPr lvl="1"/>
            <a:r>
              <a:rPr lang="en-US" dirty="0" smtClean="0"/>
              <a:t>Continuous build based on Hudson</a:t>
            </a:r>
          </a:p>
          <a:p>
            <a:pPr lvl="1"/>
            <a:r>
              <a:rPr lang="en-US" dirty="0" smtClean="0"/>
              <a:t>Update site on </a:t>
            </a:r>
            <a:r>
              <a:rPr lang="en-US" dirty="0" err="1" smtClean="0"/>
              <a:t>SourceForge</a:t>
            </a:r>
            <a:endParaRPr lang="en-US" dirty="0" smtClean="0"/>
          </a:p>
          <a:p>
            <a:r>
              <a:rPr lang="en-US" dirty="0" smtClean="0"/>
              <a:t>Feedback on BOY – Ralph’s big laundry list (see Kay’s talk?)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goal is to create tools for high level physics applications.</a:t>
            </a:r>
          </a:p>
          <a:p>
            <a:pPr lvl="1"/>
            <a:r>
              <a:rPr lang="en-US" dirty="0" smtClean="0"/>
              <a:t>Waterfall plots</a:t>
            </a:r>
          </a:p>
          <a:p>
            <a:pPr lvl="1"/>
            <a:r>
              <a:rPr lang="en-US" dirty="0" smtClean="0"/>
              <a:t>Waveforms</a:t>
            </a:r>
          </a:p>
          <a:p>
            <a:pPr lvl="1"/>
            <a:r>
              <a:rPr lang="en-US" dirty="0" smtClean="0"/>
              <a:t>Orbits</a:t>
            </a:r>
          </a:p>
          <a:p>
            <a:r>
              <a:rPr lang="en-US" dirty="0" smtClean="0"/>
              <a:t>First need to develop</a:t>
            </a:r>
            <a:br>
              <a:rPr lang="en-US" dirty="0" smtClean="0"/>
            </a:br>
            <a:r>
              <a:rPr lang="en-US" dirty="0" smtClean="0"/>
              <a:t>some common</a:t>
            </a:r>
            <a:br>
              <a:rPr lang="en-US" dirty="0" smtClean="0"/>
            </a:br>
            <a:r>
              <a:rPr lang="en-US" dirty="0" smtClean="0"/>
              <a:t>“infrastructure”</a:t>
            </a:r>
            <a:endParaRPr lang="en-US" dirty="0"/>
          </a:p>
        </p:txBody>
      </p:sp>
      <p:pic>
        <p:nvPicPr>
          <p:cNvPr id="4" name="Picture 2" descr="fig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2667000"/>
            <a:ext cx="3095624" cy="2508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783_Waterfall_Plo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8383" y="3672028"/>
            <a:ext cx="3170959" cy="2023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ChannelFinder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work with channels sets and metadata</a:t>
            </a:r>
          </a:p>
          <a:p>
            <a:pPr lvl="1"/>
            <a:r>
              <a:rPr lang="en-US" dirty="0" smtClean="0"/>
              <a:t>Find all channels that represent BPMs on the ring, and order them by position</a:t>
            </a:r>
          </a:p>
          <a:p>
            <a:pPr lvl="1"/>
            <a:r>
              <a:rPr lang="en-US" dirty="0" smtClean="0"/>
              <a:t>Need to store and retrieve this information from a service</a:t>
            </a:r>
          </a:p>
          <a:p>
            <a:pPr lvl="1"/>
            <a:r>
              <a:rPr lang="en-US" dirty="0" smtClean="0"/>
              <a:t>The service needs to be populated from different sources (e.g. IRMIS, naming conventions, manual entry…)</a:t>
            </a:r>
          </a:p>
          <a:p>
            <a:r>
              <a:rPr lang="en-US" dirty="0" err="1" smtClean="0"/>
              <a:t>ChannelFinder</a:t>
            </a:r>
            <a:r>
              <a:rPr lang="en-US" dirty="0" smtClean="0"/>
              <a:t> service allows to store channels together with properties (key/value pairs) and tags (see Ralph’s talk)</a:t>
            </a:r>
          </a:p>
          <a:p>
            <a:pPr lvl="1"/>
            <a:r>
              <a:rPr lang="en-US" dirty="0" smtClean="0"/>
              <a:t>Service by Ralph, Java API by Kunal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PVManager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collect data from different source and computing the data that needs to be displayed.</a:t>
            </a:r>
          </a:p>
          <a:p>
            <a:r>
              <a:rPr lang="en-US" dirty="0" smtClean="0"/>
              <a:t>This is what the </a:t>
            </a:r>
            <a:r>
              <a:rPr lang="en-US" dirty="0" err="1" smtClean="0"/>
              <a:t>PVManager</a:t>
            </a:r>
            <a:r>
              <a:rPr lang="en-US" dirty="0" smtClean="0"/>
              <a:t> tries to </a:t>
            </a:r>
            <a:r>
              <a:rPr lang="en-US" dirty="0" smtClean="0"/>
              <a:t>address…</a:t>
            </a:r>
          </a:p>
          <a:p>
            <a:r>
              <a:rPr lang="en-US" dirty="0" smtClean="0"/>
              <a:t>… plus many other things UI development requires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you want to write a UI…</a:t>
            </a:r>
            <a:endParaRPr lang="en-US" dirty="0"/>
          </a:p>
        </p:txBody>
      </p:sp>
      <p:pic>
        <p:nvPicPr>
          <p:cNvPr id="7" name="Picture 6" descr="C:\Documents and Settings\carcassi\Desktop\nuvola-1.0.tar\nuvola\128x128\apps\kcmkw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276600"/>
            <a:ext cx="1219200" cy="1219200"/>
          </a:xfrm>
          <a:prstGeom prst="rect">
            <a:avLst/>
          </a:prstGeom>
          <a:noFill/>
        </p:spPr>
      </p:pic>
      <p:pic>
        <p:nvPicPr>
          <p:cNvPr id="8" name="Picture 2" descr="C:\Documents and Settings\carcassi\Desktop\logo1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3405188"/>
            <a:ext cx="962025" cy="96202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905000" y="2743200"/>
            <a:ext cx="548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channel.addListener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(new Listener() 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doSomething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(Event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evt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myWidget.setFoo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evt.getWhatever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51201" y="5562600"/>
            <a:ext cx="5841599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b="1" cap="all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Toolkit is single threaded!</a:t>
            </a:r>
            <a:endParaRPr lang="en-US" b="1" cap="all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you want to write a UI…</a:t>
            </a:r>
            <a:endParaRPr lang="en-US" dirty="0"/>
          </a:p>
        </p:txBody>
      </p:sp>
      <p:pic>
        <p:nvPicPr>
          <p:cNvPr id="7" name="Picture 6" descr="C:\Documents and Settings\carcassi\Desktop\nuvola-1.0.tar\nuvola\128x128\apps\kcmkw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276600"/>
            <a:ext cx="1219200" cy="1219200"/>
          </a:xfrm>
          <a:prstGeom prst="rect">
            <a:avLst/>
          </a:prstGeom>
          <a:noFill/>
        </p:spPr>
      </p:pic>
      <p:pic>
        <p:nvPicPr>
          <p:cNvPr id="8" name="Picture 2" descr="C:\Documents and Settings\carcassi\Desktop\logo1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3405188"/>
            <a:ext cx="962025" cy="96202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905000" y="2738497"/>
            <a:ext cx="5486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channel.addListener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(new Listener() 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doSomething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(Event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evt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Toolkit.execute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Runnable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myWidget.setFoo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evt.getWhatever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9239" y="5562600"/>
            <a:ext cx="5465535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b="1" cap="all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Lack of synchronization!</a:t>
            </a:r>
            <a:endParaRPr lang="en-US" b="1" cap="all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you want to write a UI…</a:t>
            </a:r>
            <a:endParaRPr lang="en-US" dirty="0"/>
          </a:p>
        </p:txBody>
      </p:sp>
      <p:pic>
        <p:nvPicPr>
          <p:cNvPr id="7" name="Picture 6" descr="C:\Documents and Settings\carcassi\Desktop\nuvola-1.0.tar\nuvola\128x128\apps\kcmkw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276600"/>
            <a:ext cx="1219200" cy="1219200"/>
          </a:xfrm>
          <a:prstGeom prst="rect">
            <a:avLst/>
          </a:prstGeom>
          <a:noFill/>
        </p:spPr>
      </p:pic>
      <p:pic>
        <p:nvPicPr>
          <p:cNvPr id="8" name="Picture 2" descr="C:\Documents and Settings\carcassi\Desktop\logo1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3405188"/>
            <a:ext cx="962025" cy="96202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905000" y="2743200"/>
            <a:ext cx="5486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channel.addListener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(new Listener() 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doSomething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(Event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evt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Toolkit.execute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Runnable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synchronized(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evt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myWidget.setFoo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evt.getWhatever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7525" y="5334000"/>
            <a:ext cx="6649000" cy="95410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b="1" cap="all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No change by another thread</a:t>
            </a:r>
            <a:br>
              <a:rPr lang="en-US" b="1" cap="all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b="1" cap="all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DURING/between notifications!</a:t>
            </a:r>
            <a:endParaRPr lang="en-US" b="1" cap="all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322F31"/>
      </a:dk1>
      <a:lt1>
        <a:srgbClr val="FFFFFF"/>
      </a:lt1>
      <a:dk2>
        <a:srgbClr val="322F31"/>
      </a:dk2>
      <a:lt2>
        <a:srgbClr val="322F31"/>
      </a:lt2>
      <a:accent1>
        <a:srgbClr val="8071B4"/>
      </a:accent1>
      <a:accent2>
        <a:srgbClr val="8071B4"/>
      </a:accent2>
      <a:accent3>
        <a:srgbClr val="FFFFFF"/>
      </a:accent3>
      <a:accent4>
        <a:srgbClr val="292728"/>
      </a:accent4>
      <a:accent5>
        <a:srgbClr val="C0BBD6"/>
      </a:accent5>
      <a:accent6>
        <a:srgbClr val="7366A3"/>
      </a:accent6>
      <a:hlink>
        <a:srgbClr val="8071B4"/>
      </a:hlink>
      <a:folHlink>
        <a:srgbClr val="8071B4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3C733C646B1A49A3C5DE482FFB5B4A" ma:contentTypeVersion="2" ma:contentTypeDescription="Create a new document." ma:contentTypeScope="" ma:versionID="403510c94f8baefa32ed37177939bb5c">
  <xsd:schema xmlns:xsd="http://www.w3.org/2001/XMLSchema" xmlns:p="http://schemas.microsoft.com/office/2006/metadata/properties" targetNamespace="http://schemas.microsoft.com/office/2006/metadata/properties" ma:root="true" ma:fieldsID="19e7fe2e285803dbc17845fe7c924e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43E2A62-7EF0-4222-A44C-E8624FEA366F}"/>
</file>

<file path=customXml/itemProps2.xml><?xml version="1.0" encoding="utf-8"?>
<ds:datastoreItem xmlns:ds="http://schemas.openxmlformats.org/officeDocument/2006/customXml" ds:itemID="{3326F648-746D-429A-852A-E5A6BF53A4AE}"/>
</file>

<file path=customXml/itemProps3.xml><?xml version="1.0" encoding="utf-8"?>
<ds:datastoreItem xmlns:ds="http://schemas.openxmlformats.org/officeDocument/2006/customXml" ds:itemID="{3BE6F578-7E1B-4617-BA6F-812837DA4491}"/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811</Words>
  <Application>Microsoft Office PowerPoint</Application>
  <PresentationFormat>On-screen Show (4:3)</PresentationFormat>
  <Paragraphs>136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Blank Presentation</vt:lpstr>
      <vt:lpstr>CSS Developments at BNL / NSLS-II</vt:lpstr>
      <vt:lpstr>Main goals for CSS at BNL</vt:lpstr>
      <vt:lpstr>Improve</vt:lpstr>
      <vt:lpstr>Add</vt:lpstr>
      <vt:lpstr>ChannelFinder</vt:lpstr>
      <vt:lpstr>PVManager</vt:lpstr>
      <vt:lpstr>So you want to write a UI…</vt:lpstr>
      <vt:lpstr>So you want to write a UI…</vt:lpstr>
      <vt:lpstr>So you want to write a UI…</vt:lpstr>
      <vt:lpstr>So you want to write a UI…</vt:lpstr>
      <vt:lpstr>Wish I could simply write</vt:lpstr>
      <vt:lpstr>UI subsystem requirements</vt:lpstr>
      <vt:lpstr>Channel Access</vt:lpstr>
      <vt:lpstr>Collect, aggregate and notify</vt:lpstr>
      <vt:lpstr>Transform and calculate</vt:lpstr>
      <vt:lpstr>UI or not UI</vt:lpstr>
      <vt:lpstr>3 APIs for the price of one</vt:lpstr>
      <vt:lpstr>Status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Gagnon</dc:creator>
  <cp:lastModifiedBy>carcassi</cp:lastModifiedBy>
  <cp:revision>110</cp:revision>
  <cp:lastPrinted>2007-07-02T19:06:14Z</cp:lastPrinted>
  <dcterms:created xsi:type="dcterms:W3CDTF">2007-06-28T20:22:43Z</dcterms:created>
  <dcterms:modified xsi:type="dcterms:W3CDTF">2010-05-27T20:13:35Z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0x010100473C733C646B1A49A3C5DE482FFB5B4A</vt:lpwstr>
  </property>
</Properties>
</file>