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1" r:id="rId6"/>
    <p:sldId id="260" r:id="rId7"/>
    <p:sldId id="262" r:id="rId8"/>
    <p:sldId id="263" r:id="rId9"/>
    <p:sldId id="267"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8613775"/>
            <a:ext cx="9144000" cy="530225"/>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286000" y="0"/>
            <a:ext cx="9144000" cy="155575"/>
          </a:xfrm>
          <a:prstGeom prst="rect">
            <a:avLst/>
          </a:prstGeom>
          <a:noFill/>
          <a:ln w="9525">
            <a:noFill/>
            <a:miter lim="800000"/>
            <a:headEnd/>
            <a:tailEnd/>
          </a:ln>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952999" y="152400"/>
            <a:ext cx="1903413" cy="304800"/>
          </a:xfrm>
          <a:prstGeom prst="rect">
            <a:avLst/>
          </a:prstGeom>
        </p:spPr>
        <p:txBody>
          <a:bodyPr vert="horz" lIns="91440" tIns="45720" rIns="91440" bIns="45720" rtlCol="0"/>
          <a:lstStyle>
            <a:lvl1pPr algn="r">
              <a:defRPr sz="1200"/>
            </a:lvl1pPr>
          </a:lstStyle>
          <a:p>
            <a:fld id="{80B18B65-4CBA-DB46-9D73-AD0C58E7BE22}" type="datetime1">
              <a:rPr lang="en-US" smtClean="0"/>
              <a:pPr/>
              <a:t>5/24/2010</a:t>
            </a:fld>
            <a:endParaRPr lang="en-US"/>
          </a:p>
        </p:txBody>
      </p:sp>
      <p:sp>
        <p:nvSpPr>
          <p:cNvPr id="4" name="Footer Placeholder 3"/>
          <p:cNvSpPr>
            <a:spLocks noGrp="1"/>
          </p:cNvSpPr>
          <p:nvPr>
            <p:ph type="ftr" sz="quarter" idx="2"/>
          </p:nvPr>
        </p:nvSpPr>
        <p:spPr>
          <a:xfrm>
            <a:off x="762000" y="8610601"/>
            <a:ext cx="5486400" cy="228600"/>
          </a:xfrm>
          <a:prstGeom prst="rect">
            <a:avLst/>
          </a:prstGeom>
        </p:spPr>
        <p:txBody>
          <a:bodyPr vert="horz" lIns="91440" tIns="45720" rIns="91440" bIns="45720" rtlCol="0" anchor="b"/>
          <a:lstStyle>
            <a:lvl1pPr algn="l">
              <a:defRPr sz="1200"/>
            </a:lvl1pPr>
          </a:lstStyle>
          <a:p>
            <a:r>
              <a:rPr lang="en-US" smtClean="0"/>
              <a:t>EPICS Spring Collaboration Meeting, 2-4 June 2010, ITER</a:t>
            </a:r>
            <a:endParaRPr lang="en-US"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9CA05E24-A365-DF40-BF27-0C4D1E380F5C}"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69693-4B73-3F4B-BE08-27CE2957F7EB}" type="datetime1">
              <a:rPr lang="en-US" smtClean="0"/>
              <a:pPr/>
              <a:t>5/24/2010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EPICS Spring Collaboration Meeting, 2-4 June 2010, ITER</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A7F71-A600-874B-8C52-75C3F91F2DFD}"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EPICS Spring Collaboration Meeting, 2-4 June 2010, ITER</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1423B4D-E984-40B7-8B8E-EEB5A73FA7CC}" type="datetime1">
              <a:rPr lang="en-US" smtClean="0"/>
              <a:pPr/>
              <a:t>5/24/2010</a:t>
            </a:fld>
            <a:endParaRPr lang="en-US"/>
          </a:p>
        </p:txBody>
      </p:sp>
      <p:sp>
        <p:nvSpPr>
          <p:cNvPr id="5" name="Footer Placeholder 4"/>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FC9762F-DF68-4C06-A8A8-F167AC7DB270}" type="datetime1">
              <a:rPr lang="en-US" smtClean="0"/>
              <a:pPr/>
              <a:t>5/24/2010</a:t>
            </a:fld>
            <a:endParaRPr lang="en-US"/>
          </a:p>
        </p:txBody>
      </p:sp>
      <p:sp>
        <p:nvSpPr>
          <p:cNvPr id="5" name="Footer Placeholder 4"/>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23888F15-8053-42D9-BB35-9DFA6C0DCE5A}" type="datetime1">
              <a:rPr lang="en-US" smtClean="0"/>
              <a:pPr/>
              <a:t>5/24/2010</a:t>
            </a:fld>
            <a:endParaRPr lang="en-US"/>
          </a:p>
        </p:txBody>
      </p:sp>
      <p:sp>
        <p:nvSpPr>
          <p:cNvPr id="5" name="Footer Placeholder 4"/>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FD08AB-A030-465D-9D74-F7677B49405B}" type="datetime1">
              <a:rPr lang="en-US" smtClean="0"/>
              <a:pPr/>
              <a:t>5/24/2010</a:t>
            </a:fld>
            <a:endParaRPr lang="en-US"/>
          </a:p>
        </p:txBody>
      </p:sp>
      <p:sp>
        <p:nvSpPr>
          <p:cNvPr id="5" name="Footer Placeholder 4"/>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FC13957F-AB20-4E1B-9B4C-06A4041C11C0}" type="datetime1">
              <a:rPr lang="en-US" smtClean="0"/>
              <a:pPr/>
              <a:t>5/24/2010</a:t>
            </a:fld>
            <a:endParaRPr lang="en-US"/>
          </a:p>
        </p:txBody>
      </p:sp>
      <p:sp>
        <p:nvSpPr>
          <p:cNvPr id="6" name="Footer Placeholder 5"/>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D958DFA6-DC91-45D0-99CC-65F31645B81C}" type="datetime1">
              <a:rPr lang="en-US" smtClean="0"/>
              <a:pPr/>
              <a:t>5/24/2010</a:t>
            </a:fld>
            <a:endParaRPr lang="en-US"/>
          </a:p>
        </p:txBody>
      </p:sp>
      <p:sp>
        <p:nvSpPr>
          <p:cNvPr id="8" name="Footer Placeholder 7"/>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E45D988E-AF15-45E2-825D-A33441590007}" type="datetime1">
              <a:rPr lang="en-US" smtClean="0"/>
              <a:pPr/>
              <a:t>5/24/2010</a:t>
            </a:fld>
            <a:endParaRPr lang="en-US"/>
          </a:p>
        </p:txBody>
      </p:sp>
      <p:sp>
        <p:nvSpPr>
          <p:cNvPr id="4" name="Footer Placeholder 3"/>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C9455B7-49C9-406B-9D94-5520D015125F}" type="datetime1">
              <a:rPr lang="en-US" smtClean="0"/>
              <a:pPr/>
              <a:t>5/24/2010</a:t>
            </a:fld>
            <a:endParaRPr lang="en-US"/>
          </a:p>
        </p:txBody>
      </p:sp>
      <p:sp>
        <p:nvSpPr>
          <p:cNvPr id="3" name="Footer Placeholder 2"/>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07A80D-C293-424B-A78F-539FEFAAB6DF}" type="datetime1">
              <a:rPr lang="en-US" smtClean="0"/>
              <a:pPr/>
              <a:t>5/24/2010</a:t>
            </a:fld>
            <a:endParaRPr lang="en-US"/>
          </a:p>
        </p:txBody>
      </p:sp>
      <p:sp>
        <p:nvSpPr>
          <p:cNvPr id="6" name="Footer Placeholder 5"/>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6E8186-12F3-4265-B523-9879250E5A7A}" type="datetime1">
              <a:rPr lang="en-US" smtClean="0"/>
              <a:pPr/>
              <a:t>5/24/2010</a:t>
            </a:fld>
            <a:endParaRPr lang="en-US"/>
          </a:p>
        </p:txBody>
      </p:sp>
      <p:sp>
        <p:nvSpPr>
          <p:cNvPr id="6" name="Footer Placeholder 5"/>
          <p:cNvSpPr>
            <a:spLocks noGrp="1"/>
          </p:cNvSpPr>
          <p:nvPr>
            <p:ph type="ftr" sz="quarter" idx="11"/>
          </p:nvPr>
        </p:nvSpPr>
        <p:spPr/>
        <p:txBody>
          <a:bodyPr/>
          <a:lstStyle>
            <a:lvl1pPr>
              <a:defRPr/>
            </a:lvl1pPr>
          </a:lstStyle>
          <a:p>
            <a:r>
              <a:rPr lang="en-US" smtClean="0"/>
              <a:t>EPICS Spring Collaboration Meeting, ITER, June 2-4, 2010, John Hammonds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FF67B77-232A-466D-BFCC-12836C1D3F9F}" type="datetime1">
              <a:rPr lang="en-US" smtClean="0"/>
              <a:pPr/>
              <a:t>5/24/2010</a:t>
            </a:fld>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r>
              <a:rPr lang="en-US" smtClean="0"/>
              <a:t>EPICS Spring Collaboration Meeting, ITER, June 2-4, 2010, John Hammonds</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031"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Investigating the Use of Control System Studio at APS Beamlines</a:t>
            </a:r>
            <a:endParaRPr lang="en-US" dirty="0"/>
          </a:p>
        </p:txBody>
      </p:sp>
      <p:sp>
        <p:nvSpPr>
          <p:cNvPr id="8" name="Subtitle 7"/>
          <p:cNvSpPr>
            <a:spLocks noGrp="1"/>
          </p:cNvSpPr>
          <p:nvPr>
            <p:ph type="subTitle" idx="1"/>
          </p:nvPr>
        </p:nvSpPr>
        <p:spPr/>
        <p:txBody>
          <a:bodyPr/>
          <a:lstStyle/>
          <a:p>
            <a:r>
              <a:rPr lang="en-US" dirty="0" smtClean="0"/>
              <a:t>An Eclipse Plug-in Perspective</a:t>
            </a:r>
          </a:p>
          <a:p>
            <a:endParaRPr lang="en-US" dirty="0" smtClean="0"/>
          </a:p>
          <a:p>
            <a:r>
              <a:rPr lang="en-US" dirty="0" smtClean="0"/>
              <a:t>John Hammonds, Ken Evans, Brian Tieman</a:t>
            </a:r>
          </a:p>
          <a:p>
            <a:r>
              <a:rPr lang="en-US" dirty="0" smtClean="0"/>
              <a:t>Advanced Photon Source</a:t>
            </a:r>
          </a:p>
          <a:p>
            <a:r>
              <a:rPr lang="en-US" dirty="0" smtClean="0"/>
              <a:t>Software Services Group</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a:t>
            </a:r>
            <a:r>
              <a:rPr lang="en-US" dirty="0" smtClean="0"/>
              <a:t>bite </a:t>
            </a:r>
            <a:r>
              <a:rPr lang="en-US" dirty="0" smtClean="0"/>
              <a:t>o</a:t>
            </a:r>
            <a:r>
              <a:rPr lang="en-US" dirty="0" smtClean="0"/>
              <a:t>ut </a:t>
            </a:r>
            <a:r>
              <a:rPr lang="en-US" dirty="0" smtClean="0"/>
              <a:t>of the </a:t>
            </a:r>
            <a:r>
              <a:rPr lang="en-US" dirty="0" smtClean="0"/>
              <a:t>big </a:t>
            </a:r>
            <a:r>
              <a:rPr lang="en-US" dirty="0" smtClean="0"/>
              <a:t>p</a:t>
            </a:r>
            <a:r>
              <a:rPr lang="en-US" dirty="0" smtClean="0"/>
              <a:t>icture</a:t>
            </a:r>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10</a:t>
            </a:fld>
            <a:endParaRPr lang="en-US"/>
          </a:p>
        </p:txBody>
      </p:sp>
      <p:pic>
        <p:nvPicPr>
          <p:cNvPr id="8" name="Content Placeholder 7" descr="areaDetectorArchitecture.png"/>
          <p:cNvPicPr>
            <a:picLocks noGrp="1" noChangeAspect="1"/>
          </p:cNvPicPr>
          <p:nvPr>
            <p:ph idx="1"/>
          </p:nvPr>
        </p:nvPicPr>
        <p:blipFill>
          <a:blip r:embed="rId2" cstate="print"/>
          <a:stretch>
            <a:fillRect/>
          </a:stretch>
        </p:blipFill>
        <p:spPr>
          <a:xfrm>
            <a:off x="1295400" y="990600"/>
            <a:ext cx="6745818" cy="50593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r>
              <a:rPr lang="en-US" dirty="0" smtClean="0"/>
              <a:t>application</a:t>
            </a:r>
            <a:endParaRPr lang="en-US" dirty="0"/>
          </a:p>
        </p:txBody>
      </p:sp>
      <p:pic>
        <p:nvPicPr>
          <p:cNvPr id="6" name="Content Placeholder 5" descr="ADControl.bmp"/>
          <p:cNvPicPr>
            <a:picLocks noGrp="1" noChangeAspect="1"/>
          </p:cNvPicPr>
          <p:nvPr>
            <p:ph idx="1"/>
          </p:nvPr>
        </p:nvPicPr>
        <p:blipFill>
          <a:blip r:embed="rId2" cstate="print"/>
          <a:stretch>
            <a:fillRect/>
          </a:stretch>
        </p:blipFill>
        <p:spPr>
          <a:xfrm>
            <a:off x="1066800" y="762000"/>
            <a:ext cx="6908790" cy="5364163"/>
          </a:xfrm>
        </p:spPr>
      </p:pic>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Matthias Claussen </a:t>
            </a:r>
            <a:r>
              <a:rPr lang="en-US" dirty="0" smtClean="0"/>
              <a:t>et al</a:t>
            </a:r>
            <a:r>
              <a:rPr lang="en-US" dirty="0" smtClean="0"/>
              <a:t>., DESY and Cosylab, for shepherding </a:t>
            </a:r>
            <a:r>
              <a:rPr lang="en-US" dirty="0" smtClean="0"/>
              <a:t>CSS</a:t>
            </a:r>
            <a:endParaRPr lang="en-US" dirty="0" smtClean="0"/>
          </a:p>
          <a:p>
            <a:r>
              <a:rPr lang="en-US" dirty="0" smtClean="0"/>
              <a:t>Kay Kasemir and Xihui Chen, ORNL, for their work on BOY and for their encouragement of </a:t>
            </a:r>
            <a:r>
              <a:rPr lang="en-US" dirty="0" smtClean="0"/>
              <a:t>the collaboration</a:t>
            </a:r>
            <a:endParaRPr lang="en-US" dirty="0" smtClean="0"/>
          </a:p>
          <a:p>
            <a:r>
              <a:rPr lang="en-US" dirty="0" smtClean="0"/>
              <a:t>Mark Rivers, University of Chicago, for the development of areaDetector</a:t>
            </a:r>
          </a:p>
          <a:p>
            <a:r>
              <a:rPr lang="en-US" dirty="0" smtClean="0"/>
              <a:t>Ned Arnold for the </a:t>
            </a:r>
            <a:r>
              <a:rPr lang="en-US" dirty="0" smtClean="0"/>
              <a:t>b</a:t>
            </a:r>
            <a:r>
              <a:rPr lang="en-US" dirty="0" smtClean="0"/>
              <a:t>ig picture</a:t>
            </a:r>
            <a:endParaRPr lang="en-US" dirty="0" smtClean="0"/>
          </a:p>
          <a:p>
            <a:r>
              <a:rPr lang="en-US" dirty="0" smtClean="0"/>
              <a:t>Use of the Advanced Photon Source at Argonne National Laboratory was supported by the U. S. Department of Energy, Office of Science, Office of Basic Energy Sciences, under Contract No. DE-AC02-06CH11357. </a:t>
            </a:r>
          </a:p>
          <a:p>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We would like to develop an application to control area detectors using Mark Rivers’ </a:t>
            </a:r>
            <a:r>
              <a:rPr lang="en-US" i="1" dirty="0" smtClean="0"/>
              <a:t>areaDetector</a:t>
            </a:r>
            <a:r>
              <a:rPr lang="en-US" dirty="0" smtClean="0"/>
              <a:t>.</a:t>
            </a:r>
          </a:p>
          <a:p>
            <a:r>
              <a:rPr lang="en-US" dirty="0" smtClean="0"/>
              <a:t>We would like to look at the path beyond MEDM</a:t>
            </a:r>
          </a:p>
          <a:p>
            <a:r>
              <a:rPr lang="en-US" dirty="0" smtClean="0"/>
              <a:t>Don’t want this to be just another set of MEDM screens</a:t>
            </a:r>
          </a:p>
          <a:p>
            <a:r>
              <a:rPr lang="en-US" dirty="0" smtClean="0"/>
              <a:t>This will involve more than just CSS (e.g</a:t>
            </a:r>
            <a:r>
              <a:rPr lang="en-US" dirty="0" smtClean="0"/>
              <a:t>.,  </a:t>
            </a:r>
            <a:r>
              <a:rPr lang="en-US" dirty="0" smtClean="0"/>
              <a:t>GDA, ties to analysis)</a:t>
            </a:r>
          </a:p>
          <a:p>
            <a:r>
              <a:rPr lang="en-US" dirty="0" smtClean="0"/>
              <a:t>Need to look at setup, collection, </a:t>
            </a:r>
            <a:r>
              <a:rPr lang="en-US" dirty="0" smtClean="0"/>
              <a:t>monitoring, </a:t>
            </a:r>
            <a:r>
              <a:rPr lang="en-US" dirty="0" smtClean="0"/>
              <a:t>and the handoff to analysis</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The </a:t>
            </a:r>
            <a:r>
              <a:rPr lang="en-US" dirty="0" smtClean="0"/>
              <a:t>big </a:t>
            </a:r>
            <a:r>
              <a:rPr lang="en-US" dirty="0" smtClean="0"/>
              <a:t>p</a:t>
            </a:r>
            <a:r>
              <a:rPr lang="en-US" dirty="0" smtClean="0"/>
              <a:t>icture</a:t>
            </a:r>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3</a:t>
            </a:fld>
            <a:endParaRPr lang="en-US"/>
          </a:p>
        </p:txBody>
      </p:sp>
      <p:pic>
        <p:nvPicPr>
          <p:cNvPr id="10" name="Content Placeholder 9" descr="detector_big_picture_v2.jpg"/>
          <p:cNvPicPr>
            <a:picLocks noGrp="1" noChangeAspect="1"/>
          </p:cNvPicPr>
          <p:nvPr>
            <p:ph idx="1"/>
          </p:nvPr>
        </p:nvPicPr>
        <p:blipFill>
          <a:blip r:embed="rId2" cstate="print"/>
          <a:stretch>
            <a:fillRect/>
          </a:stretch>
        </p:blipFill>
        <p:spPr>
          <a:xfrm>
            <a:off x="533400" y="914400"/>
            <a:ext cx="7992122" cy="51355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 (Best OPI Yet) - ORNL</a:t>
            </a:r>
            <a:endParaRPr lang="en-US" dirty="0"/>
          </a:p>
        </p:txBody>
      </p:sp>
      <p:pic>
        <p:nvPicPr>
          <p:cNvPr id="6" name="Content Placeholder 5" descr="ADBase_MEDM.bmp"/>
          <p:cNvPicPr>
            <a:picLocks noGrp="1" noChangeAspect="1"/>
          </p:cNvPicPr>
          <p:nvPr>
            <p:ph idx="1"/>
          </p:nvPr>
        </p:nvPicPr>
        <p:blipFill>
          <a:blip r:embed="rId2" cstate="print"/>
          <a:stretch>
            <a:fillRect/>
          </a:stretch>
        </p:blipFill>
        <p:spPr>
          <a:xfrm>
            <a:off x="609600" y="1752600"/>
            <a:ext cx="3429000" cy="3695377"/>
          </a:xfrm>
        </p:spPr>
      </p:pic>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4</a:t>
            </a:fld>
            <a:endParaRPr lang="en-US"/>
          </a:p>
        </p:txBody>
      </p:sp>
      <p:sp>
        <p:nvSpPr>
          <p:cNvPr id="8" name="TextBox 7"/>
          <p:cNvSpPr txBox="1"/>
          <p:nvPr/>
        </p:nvSpPr>
        <p:spPr>
          <a:xfrm>
            <a:off x="609600" y="990600"/>
            <a:ext cx="8077200" cy="369332"/>
          </a:xfrm>
          <a:prstGeom prst="rect">
            <a:avLst/>
          </a:prstGeom>
          <a:noFill/>
        </p:spPr>
        <p:txBody>
          <a:bodyPr wrap="square" rtlCol="0">
            <a:spAutoFit/>
          </a:bodyPr>
          <a:lstStyle/>
          <a:p>
            <a:r>
              <a:rPr lang="en-US" dirty="0" smtClean="0"/>
              <a:t>Can we produce the same kind of control screens? </a:t>
            </a:r>
            <a:endParaRPr lang="en-US" dirty="0"/>
          </a:p>
        </p:txBody>
      </p:sp>
      <p:pic>
        <p:nvPicPr>
          <p:cNvPr id="9" name="Picture 8" descr="ADBase_CSS_BOY2.bmp"/>
          <p:cNvPicPr>
            <a:picLocks noChangeAspect="1"/>
          </p:cNvPicPr>
          <p:nvPr/>
        </p:nvPicPr>
        <p:blipFill>
          <a:blip r:embed="rId3" cstate="print"/>
          <a:stretch>
            <a:fillRect/>
          </a:stretch>
        </p:blipFill>
        <p:spPr>
          <a:xfrm>
            <a:off x="4419600" y="1752600"/>
            <a:ext cx="3855819" cy="373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Throw together an example app</a:t>
            </a:r>
            <a:endParaRPr lang="en-US" dirty="0"/>
          </a:p>
        </p:txBody>
      </p:sp>
      <p:pic>
        <p:nvPicPr>
          <p:cNvPr id="6" name="Content Placeholder 5" descr="AreaPrototype.bmp"/>
          <p:cNvPicPr>
            <a:picLocks noGrp="1" noChangeAspect="1"/>
          </p:cNvPicPr>
          <p:nvPr>
            <p:ph idx="1"/>
          </p:nvPr>
        </p:nvPicPr>
        <p:blipFill>
          <a:blip r:embed="rId2" cstate="print"/>
          <a:stretch>
            <a:fillRect/>
          </a:stretch>
        </p:blipFill>
        <p:spPr>
          <a:xfrm>
            <a:off x="1438931" y="1600200"/>
            <a:ext cx="6266137" cy="4525963"/>
          </a:xfrm>
        </p:spPr>
      </p:pic>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5</a:t>
            </a:fld>
            <a:endParaRPr lang="en-US"/>
          </a:p>
        </p:txBody>
      </p:sp>
      <p:sp>
        <p:nvSpPr>
          <p:cNvPr id="7" name="TextBox 6"/>
          <p:cNvSpPr txBox="1"/>
          <p:nvPr/>
        </p:nvSpPr>
        <p:spPr>
          <a:xfrm>
            <a:off x="914400" y="1066800"/>
            <a:ext cx="6934200" cy="369332"/>
          </a:xfrm>
          <a:prstGeom prst="rect">
            <a:avLst/>
          </a:prstGeom>
          <a:noFill/>
        </p:spPr>
        <p:txBody>
          <a:bodyPr wrap="square" rtlCol="0">
            <a:spAutoFit/>
          </a:bodyPr>
          <a:lstStyle/>
          <a:p>
            <a:r>
              <a:rPr lang="en-US" dirty="0" smtClean="0"/>
              <a:t>Mix elements from CSS with our own plugins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How will we convert all the MEDM </a:t>
            </a:r>
            <a:r>
              <a:rPr lang="en-US" dirty="0" smtClean="0"/>
              <a:t>screens?</a:t>
            </a:r>
            <a:endParaRPr lang="en-US" dirty="0"/>
          </a:p>
        </p:txBody>
      </p:sp>
      <p:sp>
        <p:nvSpPr>
          <p:cNvPr id="3" name="Content Placeholder 2"/>
          <p:cNvSpPr>
            <a:spLocks noGrp="1"/>
          </p:cNvSpPr>
          <p:nvPr>
            <p:ph idx="1"/>
          </p:nvPr>
        </p:nvSpPr>
        <p:spPr>
          <a:xfrm>
            <a:off x="457200" y="1295400"/>
            <a:ext cx="8229600" cy="4724400"/>
          </a:xfrm>
        </p:spPr>
        <p:txBody>
          <a:bodyPr/>
          <a:lstStyle/>
          <a:p>
            <a:r>
              <a:rPr lang="en-US" sz="1400" dirty="0" smtClean="0"/>
              <a:t>Write a converter</a:t>
            </a:r>
          </a:p>
          <a:p>
            <a:pPr lvl="1"/>
            <a:r>
              <a:rPr lang="en-US" sz="1400" dirty="0" smtClean="0"/>
              <a:t>ORNL had the start of an EDM-&gt;BOY converter</a:t>
            </a:r>
          </a:p>
          <a:p>
            <a:pPr lvl="2"/>
            <a:r>
              <a:rPr lang="en-US" dirty="0" smtClean="0"/>
              <a:t>Still somewhat primitive</a:t>
            </a:r>
          </a:p>
          <a:p>
            <a:pPr lvl="2"/>
            <a:r>
              <a:rPr lang="en-US" dirty="0" smtClean="0"/>
              <a:t>Ties between the conversion and the data model</a:t>
            </a:r>
          </a:p>
          <a:p>
            <a:pPr lvl="1"/>
            <a:r>
              <a:rPr lang="en-US" sz="1400" dirty="0" smtClean="0"/>
              <a:t>DESY had an ADL-&gt;SDS converter</a:t>
            </a:r>
          </a:p>
          <a:p>
            <a:pPr lvl="2"/>
            <a:r>
              <a:rPr lang="en-US" dirty="0" smtClean="0"/>
              <a:t>Fairly complete</a:t>
            </a:r>
          </a:p>
          <a:p>
            <a:pPr lvl="2"/>
            <a:r>
              <a:rPr lang="en-US" dirty="0" smtClean="0"/>
              <a:t>Ties between ADL parsing  and the data model</a:t>
            </a:r>
          </a:p>
          <a:p>
            <a:pPr lvl="2"/>
            <a:r>
              <a:rPr lang="en-US" dirty="0" smtClean="0"/>
              <a:t>Could see a clean way to cut the tie between parsing and the data model</a:t>
            </a:r>
          </a:p>
          <a:p>
            <a:r>
              <a:rPr lang="en-US" sz="1400" dirty="0" smtClean="0"/>
              <a:t>Start with the ADL-&gt;SDS converter</a:t>
            </a:r>
          </a:p>
          <a:p>
            <a:pPr lvl="1"/>
            <a:r>
              <a:rPr lang="en-US" sz="1400" dirty="0" smtClean="0"/>
              <a:t>Cut the strings between parsing the ADL file and the SDS model</a:t>
            </a:r>
          </a:p>
          <a:p>
            <a:pPr lvl="1"/>
            <a:r>
              <a:rPr lang="en-US" sz="1400" dirty="0" smtClean="0"/>
              <a:t>Create an adlParser plugin (org.csstudio.utility.adlParser)</a:t>
            </a:r>
          </a:p>
          <a:p>
            <a:pPr lvl="2"/>
            <a:r>
              <a:rPr lang="en-US" dirty="0" smtClean="0"/>
              <a:t>Most of this was LIFTED from the ADL-&gt;SDS converter (org.csstudio.utility.adlConverter).  </a:t>
            </a:r>
            <a:endParaRPr lang="en-US" dirty="0" smtClean="0"/>
          </a:p>
          <a:p>
            <a:pPr lvl="2"/>
            <a:r>
              <a:rPr lang="en-US" dirty="0" smtClean="0"/>
              <a:t>Took </a:t>
            </a:r>
            <a:r>
              <a:rPr lang="en-US" dirty="0" smtClean="0"/>
              <a:t>out references to SDS in the parser</a:t>
            </a:r>
          </a:p>
          <a:p>
            <a:pPr lvl="2"/>
            <a:r>
              <a:rPr lang="en-US" dirty="0" smtClean="0"/>
              <a:t>Should be able to use this parser for all converters (ADL-&gt;SDS &amp; ADL-&gt;BOY)</a:t>
            </a:r>
          </a:p>
          <a:p>
            <a:pPr lvl="1"/>
            <a:r>
              <a:rPr lang="en-US" sz="1400" dirty="0" smtClean="0"/>
              <a:t>Create an ADL-&gt;BOY converter (</a:t>
            </a:r>
            <a:r>
              <a:rPr lang="en-US" sz="1400" dirty="0" smtClean="0">
                <a:solidFill>
                  <a:schemeClr val="tx2">
                    <a:lumMod val="60000"/>
                    <a:lumOff val="40000"/>
                  </a:schemeClr>
                </a:solidFill>
              </a:rPr>
              <a:t>org.csstudio.opibuilder</a:t>
            </a:r>
            <a:r>
              <a:rPr lang="en-US" sz="1400" dirty="0" smtClean="0"/>
              <a:t>.adl2opi)</a:t>
            </a:r>
          </a:p>
          <a:p>
            <a:pPr lvl="2"/>
            <a:r>
              <a:rPr lang="en-US" dirty="0" smtClean="0"/>
              <a:t>Use the parser</a:t>
            </a:r>
          </a:p>
          <a:p>
            <a:pPr lvl="2"/>
            <a:r>
              <a:rPr lang="en-US" dirty="0" smtClean="0"/>
              <a:t>Convert to the BOY data model (fairly straightforward)</a:t>
            </a:r>
          </a:p>
          <a:p>
            <a:pPr lvl="2"/>
            <a:r>
              <a:rPr lang="en-US" dirty="0" smtClean="0"/>
              <a:t>Dump the file</a:t>
            </a:r>
          </a:p>
          <a:p>
            <a:pPr lvl="2"/>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adlParser </a:t>
            </a:r>
            <a:br>
              <a:rPr lang="en-US" dirty="0" smtClean="0"/>
            </a:br>
            <a:endParaRPr lang="en-US" dirty="0"/>
          </a:p>
        </p:txBody>
      </p:sp>
      <p:pic>
        <p:nvPicPr>
          <p:cNvPr id="6" name="Content Placeholder 5" descr="aldParser1.bmp"/>
          <p:cNvPicPr>
            <a:picLocks noGrp="1" noChangeAspect="1"/>
          </p:cNvPicPr>
          <p:nvPr>
            <p:ph idx="1"/>
          </p:nvPr>
        </p:nvPicPr>
        <p:blipFill>
          <a:blip r:embed="rId2" cstate="print"/>
          <a:stretch>
            <a:fillRect/>
          </a:stretch>
        </p:blipFill>
        <p:spPr>
          <a:xfrm>
            <a:off x="533400" y="1295400"/>
            <a:ext cx="3509299" cy="4525963"/>
          </a:xfrm>
        </p:spPr>
      </p:pic>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7</a:t>
            </a:fld>
            <a:endParaRPr lang="en-US"/>
          </a:p>
        </p:txBody>
      </p:sp>
      <p:pic>
        <p:nvPicPr>
          <p:cNvPr id="7" name="Picture 6" descr="aldParser2.bmp"/>
          <p:cNvPicPr>
            <a:picLocks noChangeAspect="1"/>
          </p:cNvPicPr>
          <p:nvPr/>
        </p:nvPicPr>
        <p:blipFill>
          <a:blip r:embed="rId3" cstate="print"/>
          <a:stretch>
            <a:fillRect/>
          </a:stretch>
        </p:blipFill>
        <p:spPr>
          <a:xfrm>
            <a:off x="3048000" y="1447800"/>
            <a:ext cx="3505200" cy="4520677"/>
          </a:xfrm>
          <a:prstGeom prst="rect">
            <a:avLst/>
          </a:prstGeom>
        </p:spPr>
      </p:pic>
      <p:pic>
        <p:nvPicPr>
          <p:cNvPr id="8" name="Picture 7" descr="aldParser2_detail.bmp"/>
          <p:cNvPicPr>
            <a:picLocks noChangeAspect="1"/>
          </p:cNvPicPr>
          <p:nvPr/>
        </p:nvPicPr>
        <p:blipFill>
          <a:blip r:embed="rId4" cstate="print"/>
          <a:stretch>
            <a:fillRect/>
          </a:stretch>
        </p:blipFill>
        <p:spPr>
          <a:xfrm>
            <a:off x="5197058" y="1600200"/>
            <a:ext cx="3546891" cy="4772025"/>
          </a:xfrm>
          <a:prstGeom prst="rect">
            <a:avLst/>
          </a:prstGeom>
        </p:spPr>
      </p:pic>
      <p:sp>
        <p:nvSpPr>
          <p:cNvPr id="9" name="TextBox 8"/>
          <p:cNvSpPr txBox="1"/>
          <p:nvPr/>
        </p:nvSpPr>
        <p:spPr>
          <a:xfrm>
            <a:off x="533400" y="762000"/>
            <a:ext cx="8077200" cy="369332"/>
          </a:xfrm>
          <a:prstGeom prst="rect">
            <a:avLst/>
          </a:prstGeom>
          <a:noFill/>
        </p:spPr>
        <p:txBody>
          <a:bodyPr wrap="square" rtlCol="0">
            <a:spAutoFit/>
          </a:bodyPr>
          <a:lstStyle/>
          <a:p>
            <a:r>
              <a:rPr lang="en-US" dirty="0" smtClean="0"/>
              <a:t>Plugin </a:t>
            </a:r>
            <a:r>
              <a:rPr lang="en-US" dirty="0" smtClean="0"/>
              <a:t>contains an RCP applicaction to examine the detail inside the </a:t>
            </a:r>
            <a:r>
              <a:rPr lang="en-US" dirty="0" smtClean="0"/>
              <a:t>file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adl2boy</a:t>
            </a:r>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8</a:t>
            </a:fld>
            <a:endParaRPr lang="en-US"/>
          </a:p>
        </p:txBody>
      </p:sp>
      <p:pic>
        <p:nvPicPr>
          <p:cNvPr id="7" name="Picture 6" descr="adl2opi1.bmp"/>
          <p:cNvPicPr>
            <a:picLocks noChangeAspect="1"/>
          </p:cNvPicPr>
          <p:nvPr/>
        </p:nvPicPr>
        <p:blipFill>
          <a:blip r:embed="rId2" cstate="print"/>
          <a:stretch>
            <a:fillRect/>
          </a:stretch>
        </p:blipFill>
        <p:spPr>
          <a:xfrm>
            <a:off x="533400" y="1219200"/>
            <a:ext cx="6109057" cy="4114800"/>
          </a:xfrm>
          <a:prstGeom prst="rect">
            <a:avLst/>
          </a:prstGeom>
        </p:spPr>
      </p:pic>
      <p:pic>
        <p:nvPicPr>
          <p:cNvPr id="6" name="Content Placeholder 5" descr="adl2opi2.bmp"/>
          <p:cNvPicPr>
            <a:picLocks noGrp="1" noChangeAspect="1"/>
          </p:cNvPicPr>
          <p:nvPr>
            <p:ph idx="1"/>
          </p:nvPr>
        </p:nvPicPr>
        <p:blipFill>
          <a:blip r:embed="rId3" cstate="print"/>
          <a:stretch>
            <a:fillRect/>
          </a:stretch>
        </p:blipFill>
        <p:spPr>
          <a:xfrm>
            <a:off x="2133600" y="1524000"/>
            <a:ext cx="6116880" cy="4114800"/>
          </a:xfrm>
        </p:spPr>
      </p:pic>
      <p:pic>
        <p:nvPicPr>
          <p:cNvPr id="8" name="Picture 7" descr="motor2xMEDM.bmp"/>
          <p:cNvPicPr>
            <a:picLocks noChangeAspect="1"/>
          </p:cNvPicPr>
          <p:nvPr/>
        </p:nvPicPr>
        <p:blipFill>
          <a:blip r:embed="rId4" cstate="print"/>
          <a:stretch>
            <a:fillRect/>
          </a:stretch>
        </p:blipFill>
        <p:spPr>
          <a:xfrm>
            <a:off x="6172200" y="4876800"/>
            <a:ext cx="1513146" cy="1285875"/>
          </a:xfrm>
          <a:prstGeom prst="rect">
            <a:avLst/>
          </a:prstGeom>
        </p:spPr>
      </p:pic>
      <p:sp>
        <p:nvSpPr>
          <p:cNvPr id="9" name="TextBox 8"/>
          <p:cNvSpPr txBox="1"/>
          <p:nvPr/>
        </p:nvSpPr>
        <p:spPr>
          <a:xfrm>
            <a:off x="533400" y="762000"/>
            <a:ext cx="8077200" cy="369332"/>
          </a:xfrm>
          <a:prstGeom prst="rect">
            <a:avLst/>
          </a:prstGeom>
          <a:noFill/>
        </p:spPr>
        <p:txBody>
          <a:bodyPr wrap="square" rtlCol="0">
            <a:spAutoFit/>
          </a:bodyPr>
          <a:lstStyle/>
          <a:p>
            <a:r>
              <a:rPr lang="en-US" dirty="0" smtClean="0"/>
              <a:t>Plugin </a:t>
            </a:r>
            <a:r>
              <a:rPr lang="en-US" dirty="0" smtClean="0"/>
              <a:t>includes self contained </a:t>
            </a:r>
            <a:r>
              <a:rPr lang="en-US" dirty="0" smtClean="0"/>
              <a:t>application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adl2boy – What is missing?</a:t>
            </a:r>
            <a:endParaRPr lang="en-US" dirty="0"/>
          </a:p>
        </p:txBody>
      </p:sp>
      <p:sp>
        <p:nvSpPr>
          <p:cNvPr id="3" name="Content Placeholder 2"/>
          <p:cNvSpPr>
            <a:spLocks noGrp="1"/>
          </p:cNvSpPr>
          <p:nvPr>
            <p:ph idx="1"/>
          </p:nvPr>
        </p:nvSpPr>
        <p:spPr/>
        <p:txBody>
          <a:bodyPr/>
          <a:lstStyle/>
          <a:p>
            <a:r>
              <a:rPr lang="en-US" dirty="0" smtClean="0"/>
              <a:t>Byte, </a:t>
            </a:r>
            <a:r>
              <a:rPr lang="en-US" dirty="0" smtClean="0">
                <a:solidFill>
                  <a:schemeClr val="tx2">
                    <a:lumMod val="60000"/>
                    <a:lumOff val="40000"/>
                  </a:schemeClr>
                </a:solidFill>
              </a:rPr>
              <a:t>Choice Button</a:t>
            </a:r>
            <a:r>
              <a:rPr lang="en-US" dirty="0" smtClean="0"/>
              <a:t>, </a:t>
            </a:r>
            <a:r>
              <a:rPr lang="en-US" dirty="0" smtClean="0"/>
              <a:t>Indicator,</a:t>
            </a:r>
            <a:r>
              <a:rPr lang="en-US" dirty="0" smtClean="0"/>
              <a:t> and Toggle Button – No good matches in BOY, many of these are on wish </a:t>
            </a:r>
            <a:r>
              <a:rPr lang="en-US" dirty="0" smtClean="0"/>
              <a:t>lists</a:t>
            </a:r>
            <a:endParaRPr lang="en-US" dirty="0" smtClean="0"/>
          </a:p>
          <a:p>
            <a:r>
              <a:rPr lang="en-US" dirty="0" smtClean="0"/>
              <a:t>No Dynamic properties – this is on the wish </a:t>
            </a:r>
            <a:r>
              <a:rPr lang="en-US" dirty="0" smtClean="0"/>
              <a:t>list</a:t>
            </a:r>
            <a:endParaRPr lang="en-US" dirty="0" smtClean="0"/>
          </a:p>
          <a:p>
            <a:r>
              <a:rPr lang="en-US" dirty="0" smtClean="0"/>
              <a:t>No way to specify location for related displays and </a:t>
            </a:r>
            <a:r>
              <a:rPr lang="en-US" dirty="0" smtClean="0"/>
              <a:t>images</a:t>
            </a:r>
            <a:endParaRPr lang="en-US" dirty="0" smtClean="0"/>
          </a:p>
          <a:p>
            <a:r>
              <a:rPr lang="en-US" dirty="0" smtClean="0"/>
              <a:t>Some MEDM files (pre version 020200) have attribute sections that follow the widget definition instead of inside of </a:t>
            </a:r>
            <a:r>
              <a:rPr lang="en-US" dirty="0" smtClean="0"/>
              <a:t>them;  </a:t>
            </a:r>
            <a:r>
              <a:rPr lang="en-US" dirty="0" smtClean="0"/>
              <a:t>These are not currently </a:t>
            </a:r>
            <a:r>
              <a:rPr lang="en-US" dirty="0" smtClean="0"/>
              <a:t>handled</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EPICS Spring Collaboration Meeting, ITER, June 2-4, 2010, John Hammonds</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9</a:t>
            </a:fld>
            <a:endParaRPr lang="en-US"/>
          </a:p>
        </p:txBody>
      </p:sp>
    </p:spTree>
  </p:cSld>
  <p:clrMapOvr>
    <a:masterClrMapping/>
  </p:clrMapOvr>
</p:sld>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C733C646B1A49A3C5DE482FFB5B4A" ma:contentTypeVersion="2" ma:contentTypeDescription="Create a new document." ma:contentTypeScope="" ma:versionID="403510c94f8baefa32ed37177939bb5c">
  <xsd:schema xmlns:xsd="http://www.w3.org/2001/XMLSchema" xmlns:p="http://schemas.microsoft.com/office/2006/metadata/properties" targetNamespace="http://schemas.microsoft.com/office/2006/metadata/properties" ma:root="true" ma:fieldsID="19e7fe2e285803dbc17845fe7c924e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B02F28-907E-44F3-B1CE-0C61E1A8023E}"/>
</file>

<file path=customXml/itemProps2.xml><?xml version="1.0" encoding="utf-8"?>
<ds:datastoreItem xmlns:ds="http://schemas.openxmlformats.org/officeDocument/2006/customXml" ds:itemID="{6ACB4143-A8A6-4A77-8C2F-20F5E737BDC5}"/>
</file>

<file path=customXml/itemProps3.xml><?xml version="1.0" encoding="utf-8"?>
<ds:datastoreItem xmlns:ds="http://schemas.openxmlformats.org/officeDocument/2006/customXml" ds:itemID="{20266D60-9FCA-4205-9A98-745CD19194FA}"/>
</file>

<file path=docProps/app.xml><?xml version="1.0" encoding="utf-8"?>
<Properties xmlns="http://schemas.openxmlformats.org/officeDocument/2006/extended-properties" xmlns:vt="http://schemas.openxmlformats.org/officeDocument/2006/docPropsVTypes">
  <Template>blue_2007</Template>
  <TotalTime>529</TotalTime>
  <Words>591</Words>
  <Application>Microsoft Office PowerPoint</Application>
  <PresentationFormat>On-screen Show (4:3)</PresentationFormat>
  <Paragraphs>77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blue_2007</vt:lpstr>
      <vt:lpstr>Investigating the Use of Control System Studio at APS Beamlines</vt:lpstr>
      <vt:lpstr>Motivation</vt:lpstr>
      <vt:lpstr>The big picture</vt:lpstr>
      <vt:lpstr>BOY (Best OPI Yet) - ORNL</vt:lpstr>
      <vt:lpstr>Throw together an example app</vt:lpstr>
      <vt:lpstr>How will we convert all the MEDM screens?</vt:lpstr>
      <vt:lpstr>adlParser  </vt:lpstr>
      <vt:lpstr>adl2boy</vt:lpstr>
      <vt:lpstr>adl2boy – What is missing?</vt:lpstr>
      <vt:lpstr>Taking a bite out of the big picture</vt:lpstr>
      <vt:lpstr>Demo application</vt:lpstr>
      <vt:lpstr>Acknowledgement</vt:lpstr>
    </vt:vector>
  </TitlesOfParts>
  <Company>Argonne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Use of Control System Studio at APS Beamlines</dc:title>
  <dc:creator>hammonds</dc:creator>
  <cp:lastModifiedBy>hammonds</cp:lastModifiedBy>
  <cp:revision>58</cp:revision>
  <dcterms:created xsi:type="dcterms:W3CDTF">2010-05-17T16:15:38Z</dcterms:created>
  <dcterms:modified xsi:type="dcterms:W3CDTF">2010-05-24T16:01:17Z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0x010100473C733C646B1A49A3C5DE482FFB5B4A</vt:lpwstr>
  </property>
</Properties>
</file>