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70" r:id="rId6"/>
    <p:sldId id="258" r:id="rId7"/>
    <p:sldId id="259" r:id="rId8"/>
    <p:sldId id="276" r:id="rId9"/>
    <p:sldId id="274" r:id="rId10"/>
    <p:sldId id="275" r:id="rId11"/>
    <p:sldId id="260" r:id="rId12"/>
    <p:sldId id="262" r:id="rId13"/>
    <p:sldId id="261" r:id="rId14"/>
    <p:sldId id="264" r:id="rId15"/>
    <p:sldId id="263" r:id="rId16"/>
    <p:sldId id="273" r:id="rId17"/>
    <p:sldId id="265" r:id="rId18"/>
    <p:sldId id="266" r:id="rId19"/>
    <p:sldId id="269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54" autoAdjust="0"/>
    <p:restoredTop sz="94660"/>
  </p:normalViewPr>
  <p:slideViewPr>
    <p:cSldViewPr>
      <p:cViewPr>
        <p:scale>
          <a:sx n="125" d="100"/>
          <a:sy n="125" d="100"/>
        </p:scale>
        <p:origin x="-120" y="2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B519-04A5-4165-9ADC-5CDB869D24F6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2EDC-2A98-439F-B60B-EDA3D8685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C3C0-977F-4C2A-98C5-9C5FAB22F0CE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761F-4EAE-4443-ABBF-18DBFDB4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ACAD-D117-41D3-940F-3B3E9E083191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144C-B07D-4536-87C1-E17660DFB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5B59-40F3-463A-9880-4586539341DB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EE06-3142-4760-84FB-106D1CAE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D2AE-DD5D-4F37-AB5E-1469792C6100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1402F-3238-4347-AC29-BE57FB1FC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177E5-478F-45C2-A82F-9471C6730195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3CBE-929D-4CFB-8C0E-616FFE73E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5528-946E-4858-BB7D-37AED604B04D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C2C1-3F6B-4E0A-B49F-8D17E3D03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CDA4-9777-4666-9A47-6034F8814FBE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C598-8B1B-42E4-95D3-EA4A1CA5F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57AA-05AC-4053-96DD-E0FF76B57C00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46B3-F6BA-4171-BE1A-07D261DE4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8606-2151-48FB-A909-1D679978329B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4181-9EFD-4A7A-A062-B7C466C92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E65A-8FD9-4AE7-9BD7-CD661558AB8B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06A6-C0A0-4D1E-A6EC-59704F9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9E97ED-C0B7-4AE4-9276-C84A378BF978}" type="datetimeFigureOut">
              <a:rPr lang="en-US"/>
              <a:pPr>
                <a:defRPr/>
              </a:pPr>
              <a:t>6/2/2010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DC8CC2-409F-4365-949C-46F93A1F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3336925"/>
            <a:ext cx="6480175" cy="2301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Generation </a:t>
            </a:r>
            <a:br>
              <a:rPr lang="en-US" dirty="0" smtClean="0"/>
            </a:br>
            <a:r>
              <a:rPr lang="en-US" dirty="0" smtClean="0"/>
              <a:t>CA Server</a:t>
            </a:r>
            <a:br>
              <a:rPr lang="en-US" dirty="0" smtClean="0"/>
            </a:br>
            <a:endParaRPr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defTabSz="912813"/>
            <a:r>
              <a:rPr lang="en-US" dirty="0" smtClean="0"/>
              <a:t>Jeff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6934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err="1" smtClean="0">
                <a:solidFill>
                  <a:schemeClr val="bg1"/>
                </a:solidFill>
              </a:rPr>
              <a:t>camonitor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"</a:t>
            </a: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"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       2010-06-03 07:58:18.906049 44.1145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       2010-06-03 07:58:21.899019 </a:t>
            </a:r>
            <a:r>
              <a:rPr lang="en-US" sz="1600" dirty="0" smtClean="0">
                <a:solidFill>
                  <a:schemeClr val="bg1"/>
                </a:solidFill>
              </a:rPr>
              <a:t>39.2743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       2010-06-03 07:58:24.885000 54.3352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       2010-06-03 07:58:27.855063 93.9634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$(</a:t>
            </a:r>
            <a:r>
              <a:rPr lang="en-US" sz="1600" dirty="0" err="1" smtClean="0">
                <a:solidFill>
                  <a:schemeClr val="bg1"/>
                </a:solidFill>
              </a:rPr>
              <a:t>PV:flavor</a:t>
            </a:r>
            <a:r>
              <a:rPr lang="en-US" sz="1600" dirty="0" smtClean="0">
                <a:solidFill>
                  <a:schemeClr val="bg1"/>
                </a:solidFill>
              </a:rPr>
              <a:t>)==30        2010-06-03 07:58:30.811997 </a:t>
            </a:r>
            <a:r>
              <a:rPr lang="en-US" sz="1600" dirty="0" smtClean="0">
                <a:solidFill>
                  <a:schemeClr val="bg1"/>
                </a:solidFill>
              </a:rPr>
              <a:t>97.7081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dirty="0" smtClean="0"/>
              <a:t>Next Generation CA Server – Data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7030A0"/>
                </a:solidFill>
              </a:rPr>
              <a:t>Catalog, an introspection interface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implemented by data publisher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6934200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class </a:t>
            </a:r>
            <a:r>
              <a:rPr lang="en-US" sz="1600" dirty="0" err="1">
                <a:solidFill>
                  <a:srgbClr val="FF0000"/>
                </a:solidFill>
              </a:rPr>
              <a:t>CatalogTelesopeCoordinate</a:t>
            </a:r>
            <a:r>
              <a:rPr lang="en-US" sz="1600" dirty="0">
                <a:solidFill>
                  <a:srgbClr val="FF0000"/>
                </a:solidFill>
              </a:rPr>
              <a:t> : public </a:t>
            </a:r>
            <a:r>
              <a:rPr lang="en-US" sz="1600" dirty="0">
                <a:solidFill>
                  <a:srgbClr val="7030A0"/>
                </a:solidFill>
              </a:rPr>
              <a:t>Catalog</a:t>
            </a:r>
            <a:r>
              <a:rPr lang="en-US" sz="1600" dirty="0">
                <a:solidFill>
                  <a:srgbClr val="FF0000"/>
                </a:solidFill>
              </a:rPr>
              <a:t>  { … };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FF0000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void </a:t>
            </a:r>
            <a:r>
              <a:rPr lang="en-US" sz="1600" dirty="0" err="1">
                <a:solidFill>
                  <a:srgbClr val="FF0000"/>
                </a:solidFill>
              </a:rPr>
              <a:t>CatalogTelesopeCoordinate</a:t>
            </a:r>
            <a:r>
              <a:rPr lang="en-US" sz="1600" dirty="0">
                <a:solidFill>
                  <a:srgbClr val="FF0000"/>
                </a:solidFill>
              </a:rPr>
              <a:t>  :: </a:t>
            </a:r>
            <a:r>
              <a:rPr lang="en-US" sz="1600" dirty="0">
                <a:solidFill>
                  <a:srgbClr val="7030A0"/>
                </a:solidFill>
              </a:rPr>
              <a:t>traverse</a:t>
            </a:r>
            <a:r>
              <a:rPr lang="en-US" sz="1600" dirty="0">
                <a:solidFill>
                  <a:srgbClr val="FF0000"/>
                </a:solidFill>
              </a:rPr>
              <a:t> ( </a:t>
            </a:r>
            <a:r>
              <a:rPr lang="en-US" sz="1600" dirty="0">
                <a:solidFill>
                  <a:srgbClr val="92D050"/>
                </a:solidFill>
              </a:rPr>
              <a:t>Analyst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&amp; </a:t>
            </a:r>
            <a:r>
              <a:rPr lang="en-US" sz="1600" dirty="0">
                <a:solidFill>
                  <a:srgbClr val="92D050"/>
                </a:solidFill>
              </a:rPr>
              <a:t>a</a:t>
            </a:r>
            <a:r>
              <a:rPr lang="en-US" sz="1600" dirty="0">
                <a:solidFill>
                  <a:srgbClr val="FF0000"/>
                </a:solidFill>
              </a:rPr>
              <a:t> ) const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{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92D05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publish</a:t>
            </a:r>
            <a:r>
              <a:rPr lang="en-US" sz="1600" dirty="0">
                <a:solidFill>
                  <a:srgbClr val="92D05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( </a:t>
            </a:r>
            <a:r>
              <a:rPr lang="en-US" sz="1600" dirty="0">
                <a:solidFill>
                  <a:srgbClr val="92D050"/>
                </a:solidFill>
              </a:rPr>
              <a:t>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pi_rightAscension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m_refTC.m_rightAscension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	publish</a:t>
            </a:r>
            <a:r>
              <a:rPr lang="en-US" sz="1600" dirty="0">
                <a:solidFill>
                  <a:srgbClr val="92D05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( </a:t>
            </a:r>
            <a:r>
              <a:rPr lang="en-US" sz="1600" dirty="0">
                <a:solidFill>
                  <a:srgbClr val="92D050"/>
                </a:solidFill>
              </a:rPr>
              <a:t>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pi_declination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m_refTC.m_declination</a:t>
            </a:r>
            <a:r>
              <a:rPr lang="en-US" sz="1600" dirty="0">
                <a:solidFill>
                  <a:srgbClr val="FF0000"/>
                </a:solidFill>
              </a:rPr>
              <a:t> 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85800" y="4876800"/>
            <a:ext cx="3505200" cy="609600"/>
          </a:xfrm>
          <a:prstGeom prst="wedgeRectCallout">
            <a:avLst>
              <a:gd name="adj1" fmla="val 31157"/>
              <a:gd name="adj2" fmla="val -168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Property Identifier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419600" y="4876800"/>
            <a:ext cx="3352800" cy="609600"/>
          </a:xfrm>
          <a:prstGeom prst="wedgeRectCallout">
            <a:avLst>
              <a:gd name="adj1" fmla="val -35852"/>
              <a:gd name="adj2" fmla="val -166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Property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dirty="0" smtClean="0"/>
              <a:t>Next Generation CA Server – Data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92D050"/>
                </a:solidFill>
              </a:rPr>
              <a:t>Clerk a data querying and conversion</a:t>
            </a:r>
            <a:r>
              <a:rPr lang="en-US" dirty="0" smtClean="0"/>
              <a:t> interface– </a:t>
            </a:r>
            <a:r>
              <a:rPr lang="en-US" dirty="0" smtClean="0">
                <a:solidFill>
                  <a:srgbClr val="FF0000"/>
                </a:solidFill>
              </a:rPr>
              <a:t>called by users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92D050"/>
                </a:solidFill>
              </a:rPr>
              <a:t>Clerk Library implements get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Throws an exception if source datum is out of range in destination datum’s primitive type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810000"/>
            <a:ext cx="6934200" cy="1477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Const Catalog &amp; </a:t>
            </a:r>
            <a:r>
              <a:rPr lang="en-US" dirty="0" err="1"/>
              <a:t>genericData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92D050"/>
                </a:solidFill>
              </a:rPr>
              <a:t>Clerk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clerk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en-US" dirty="0" err="1"/>
              <a:t>genericData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Double </a:t>
            </a:r>
            <a:r>
              <a:rPr lang="en-US" dirty="0" err="1">
                <a:solidFill>
                  <a:srgbClr val="FF0000"/>
                </a:solidFill>
              </a:rPr>
              <a:t>rightAscension</a:t>
            </a:r>
            <a:r>
              <a:rPr lang="en-US" dirty="0">
                <a:solidFill>
                  <a:srgbClr val="FF0000"/>
                </a:solidFill>
              </a:rPr>
              <a:t>, declination;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92D050"/>
                </a:solidFill>
              </a:rPr>
              <a:t>clerk.get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pi_rightAscension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rightAscension</a:t>
            </a:r>
            <a:r>
              <a:rPr lang="en-US" dirty="0">
                <a:solidFill>
                  <a:srgbClr val="FF0000"/>
                </a:solidFill>
              </a:rPr>
              <a:t> 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92D050"/>
                </a:solidFill>
              </a:rPr>
              <a:t>clerk.get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pi_declination</a:t>
            </a:r>
            <a:r>
              <a:rPr lang="en-US" dirty="0">
                <a:solidFill>
                  <a:srgbClr val="FF0000"/>
                </a:solidFill>
              </a:rPr>
              <a:t>, declination );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143000" y="6019800"/>
            <a:ext cx="3505200" cy="609600"/>
          </a:xfrm>
          <a:prstGeom prst="wedgeRectCallout">
            <a:avLst>
              <a:gd name="adj1" fmla="val -7115"/>
              <a:gd name="adj2" fmla="val -179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Property Identifier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724400" y="6019800"/>
            <a:ext cx="3352800" cy="609600"/>
          </a:xfrm>
          <a:prstGeom prst="wedgeRectCallout">
            <a:avLst>
              <a:gd name="adj1" fmla="val -57742"/>
              <a:gd name="adj2" fmla="val -177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Property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4000" dirty="0" smtClean="0"/>
              <a:t>Data Access – </a:t>
            </a:r>
            <a:r>
              <a:rPr lang="en-US" sz="4000" i="1" dirty="0" smtClean="0"/>
              <a:t>Interface and Implementation are Independent</a:t>
            </a:r>
            <a:endParaRPr lang="en-US" sz="40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400" i="1" dirty="0" smtClean="0"/>
              <a:t>Déjà vu</a:t>
            </a:r>
            <a:r>
              <a:rPr lang="en-US" sz="3400" dirty="0" smtClean="0"/>
              <a:t> …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/>
              <a:t>To plug and play p</a:t>
            </a:r>
            <a:r>
              <a:rPr lang="en-US" sz="2900" dirty="0" smtClean="0"/>
              <a:t>articipants copy their </a:t>
            </a:r>
            <a:r>
              <a:rPr lang="en-US" sz="2900" dirty="0" smtClean="0"/>
              <a:t>data to </a:t>
            </a:r>
            <a:r>
              <a:rPr lang="en-US" sz="2900" dirty="0" smtClean="0"/>
              <a:t>GDD, </a:t>
            </a:r>
            <a:r>
              <a:rPr lang="en-US" sz="2900" dirty="0" err="1" smtClean="0"/>
              <a:t>CDevData</a:t>
            </a:r>
            <a:r>
              <a:rPr lang="en-US" sz="2900" dirty="0" smtClean="0"/>
              <a:t>, </a:t>
            </a:r>
            <a:r>
              <a:rPr lang="en-US" sz="2900" dirty="0" err="1" smtClean="0"/>
              <a:t>XxxData</a:t>
            </a:r>
            <a:r>
              <a:rPr lang="en-US" sz="2900" dirty="0" smtClean="0"/>
              <a:t> </a:t>
            </a:r>
            <a:r>
              <a:rPr lang="en-US" sz="2900" dirty="0" smtClean="0"/>
              <a:t>…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/>
              <a:t>Containers have inside a doubly linked list of fields 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2600" dirty="0" smtClean="0"/>
              <a:t>Each field must be discriminated for scalar, vector, primitive type, bounds etc depending on how it will be used </a:t>
            </a:r>
          </a:p>
          <a:p>
            <a:pPr marL="1280477" lvl="3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2300" dirty="0" smtClean="0"/>
              <a:t>tagging or virtual base class storage overhead, every field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400" dirty="0" smtClean="0"/>
              <a:t>Data Access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/>
              <a:t>It is </a:t>
            </a:r>
            <a:r>
              <a:rPr lang="en-US" sz="2900" i="1" dirty="0" smtClean="0"/>
              <a:t>only</a:t>
            </a:r>
            <a:r>
              <a:rPr lang="en-US" sz="2900" dirty="0" smtClean="0"/>
              <a:t> a data introspection interface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2600" dirty="0" smtClean="0"/>
              <a:t>Storage formats remain </a:t>
            </a:r>
            <a:r>
              <a:rPr lang="en-US" sz="2600" dirty="0" smtClean="0">
                <a:solidFill>
                  <a:srgbClr val="FF0000"/>
                </a:solidFill>
              </a:rPr>
              <a:t>compact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decou</a:t>
            </a:r>
            <a:r>
              <a:rPr lang="en-US" sz="2600" dirty="0" smtClean="0">
                <a:solidFill>
                  <a:srgbClr val="FF0000"/>
                </a:solidFill>
              </a:rPr>
              <a:t>pled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1280477" lvl="3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sz="2300" dirty="0" smtClean="0">
                <a:solidFill>
                  <a:srgbClr val="92D050"/>
                </a:solidFill>
              </a:rPr>
              <a:t>Data storage is typically the user’s flat data structure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/>
              <a:t>DA can wrap all of the above – the converse is </a:t>
            </a:r>
            <a:r>
              <a:rPr lang="en-US" sz="2900" i="1" dirty="0" smtClean="0"/>
              <a:t>not</a:t>
            </a:r>
            <a:r>
              <a:rPr lang="en-US" sz="2900" dirty="0" smtClean="0"/>
              <a:t> possible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err="1" smtClean="0"/>
              <a:t>Introspector’s</a:t>
            </a:r>
            <a:r>
              <a:rPr lang="en-US" sz="2900" dirty="0" smtClean="0"/>
              <a:t> </a:t>
            </a:r>
            <a:r>
              <a:rPr lang="en-US" sz="2900" dirty="0" smtClean="0"/>
              <a:t>binding can be efficient 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B</a:t>
            </a:r>
            <a:r>
              <a:rPr lang="en-US" sz="2600" dirty="0" smtClean="0"/>
              <a:t>ased </a:t>
            </a:r>
            <a:r>
              <a:rPr lang="en-US" sz="2600" dirty="0" smtClean="0"/>
              <a:t>on virtual functions – i.e. compile time binding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dirty="0" smtClean="0"/>
              <a:t>Data Access – 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Efficiency Still Matters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70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Data Access enables transport of </a:t>
            </a:r>
            <a:r>
              <a:rPr lang="en-US" dirty="0" smtClean="0">
                <a:solidFill>
                  <a:srgbClr val="00B050"/>
                </a:solidFill>
              </a:rPr>
              <a:t>parasitic</a:t>
            </a:r>
            <a:r>
              <a:rPr lang="en-US" dirty="0" smtClean="0"/>
              <a:t> application specific data (such as the LANSCE flavor) through the system software layers while maintaining reasonable storage efficiency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Data are polymorphic at the data structure level, and </a:t>
            </a:r>
            <a:r>
              <a:rPr lang="en-US" b="1" u="sng" dirty="0" smtClean="0"/>
              <a:t>not</a:t>
            </a:r>
            <a:r>
              <a:rPr lang="en-US" dirty="0" smtClean="0"/>
              <a:t> at the field level. This implies better storage efficiency.</a:t>
            </a:r>
            <a:endParaRPr lang="en-US" b="1" u="sng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Data are reference counted when they are stored in the event queues of </a:t>
            </a:r>
            <a:r>
              <a:rPr lang="en-US" i="1" dirty="0" smtClean="0"/>
              <a:t>multiple</a:t>
            </a:r>
            <a:r>
              <a:rPr lang="en-US" dirty="0" smtClean="0"/>
              <a:t> clients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Same data payload can be used for multiple event types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Nevertheless, we retain the ability to generically index the data during event filtering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Data are allocated, and de-allocated, by the data producer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Efficient free-lists based memory management is possible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Data on the event queue has good </a:t>
            </a:r>
            <a:r>
              <a:rPr lang="en-US" dirty="0" smtClean="0">
                <a:solidFill>
                  <a:srgbClr val="00B050"/>
                </a:solidFill>
              </a:rPr>
              <a:t>storage efficiency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We actually do care about storage efficiency when buffering up multiple events on the event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 Access – </a:t>
            </a:r>
            <a:br>
              <a:rPr lang="en-US" dirty="0" smtClean="0"/>
            </a:br>
            <a:r>
              <a:rPr lang="en-US" dirty="0" smtClean="0"/>
              <a:t>Recent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Now both types (</a:t>
            </a:r>
            <a:r>
              <a:rPr lang="en-US" dirty="0" smtClean="0">
                <a:solidFill>
                  <a:srgbClr val="FF0000"/>
                </a:solidFill>
              </a:rPr>
              <a:t>Genus</a:t>
            </a:r>
            <a:r>
              <a:rPr lang="en-US" dirty="0" smtClean="0"/>
              <a:t>) and instances (</a:t>
            </a:r>
            <a:r>
              <a:rPr lang="en-US" dirty="0" smtClean="0">
                <a:solidFill>
                  <a:srgbClr val="FF0000"/>
                </a:solidFill>
              </a:rPr>
              <a:t>Specimen</a:t>
            </a:r>
            <a:r>
              <a:rPr lang="en-US" dirty="0" smtClean="0"/>
              <a:t>) published from the same code – but one must use a template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Index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FF0000"/>
                </a:solidFill>
              </a:rPr>
              <a:t>Specimen</a:t>
            </a:r>
            <a:r>
              <a:rPr lang="en-US" dirty="0" smtClean="0"/>
              <a:t> &gt; Catalog;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733800"/>
            <a:ext cx="7239000" cy="25860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//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Genus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Specimen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template &lt; class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/>
              <a:t> &gt; class </a:t>
            </a:r>
            <a:r>
              <a:rPr lang="en-US" dirty="0" err="1"/>
              <a:t>IndexAlarmLimits</a:t>
            </a:r>
            <a:r>
              <a:rPr lang="en-US" dirty="0"/>
              <a:t> : public </a:t>
            </a:r>
            <a:r>
              <a:rPr lang="en-US" dirty="0">
                <a:solidFill>
                  <a:srgbClr val="00B050"/>
                </a:solidFill>
              </a:rPr>
              <a:t>Index</a:t>
            </a:r>
            <a:r>
              <a:rPr lang="en-US" dirty="0"/>
              <a:t> &lt;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/>
              <a:t> &gt; {};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template &lt; class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/>
              <a:t> &gt;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void </a:t>
            </a:r>
            <a:r>
              <a:rPr lang="en-US" dirty="0" err="1"/>
              <a:t>IndexAlarmLowerLimits</a:t>
            </a:r>
            <a:r>
              <a:rPr lang="en-US" dirty="0"/>
              <a:t> &lt;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/>
              <a:t> &gt; :: </a:t>
            </a:r>
            <a:r>
              <a:rPr lang="en-US" dirty="0">
                <a:solidFill>
                  <a:srgbClr val="00B050"/>
                </a:solidFill>
              </a:rPr>
              <a:t>traverse</a:t>
            </a:r>
            <a:r>
              <a:rPr lang="en-US" dirty="0"/>
              <a:t> ( Analyst &amp; a ) const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{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publish ( a, </a:t>
            </a:r>
            <a:r>
              <a:rPr lang="en-US" dirty="0" err="1"/>
              <a:t>pi_major</a:t>
            </a:r>
            <a:r>
              <a:rPr lang="en-US" dirty="0"/>
              <a:t>, </a:t>
            </a:r>
            <a:r>
              <a:rPr lang="en-US" dirty="0" err="1"/>
              <a:t>m_pDBR</a:t>
            </a:r>
            <a:r>
              <a:rPr lang="en-US" dirty="0"/>
              <a:t> -&gt;* </a:t>
            </a:r>
            <a:r>
              <a:rPr lang="en-US" dirty="0" err="1"/>
              <a:t>pm_lower_alarm_limit</a:t>
            </a:r>
            <a:r>
              <a:rPr lang="en-US" dirty="0"/>
              <a:t> );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publish ( a, </a:t>
            </a:r>
            <a:r>
              <a:rPr lang="en-US" dirty="0" err="1"/>
              <a:t>pi_minor</a:t>
            </a:r>
            <a:r>
              <a:rPr lang="en-US" dirty="0"/>
              <a:t>, </a:t>
            </a:r>
            <a:r>
              <a:rPr lang="en-US" dirty="0" err="1"/>
              <a:t>m_pDBR</a:t>
            </a:r>
            <a:r>
              <a:rPr lang="en-US" dirty="0"/>
              <a:t> -&gt;* </a:t>
            </a:r>
            <a:r>
              <a:rPr lang="en-US" dirty="0" err="1"/>
              <a:t>pm_lower_warning_limit</a:t>
            </a:r>
            <a:r>
              <a:rPr lang="en-US" dirty="0"/>
              <a:t> );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}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867400"/>
            <a:ext cx="2743200" cy="381000"/>
          </a:xfrm>
          <a:prstGeom prst="wedgeRectCallout">
            <a:avLst>
              <a:gd name="adj1" fmla="val -17763"/>
              <a:gd name="adj2" fmla="val -100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Pointer to Member Data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295400" y="5867400"/>
            <a:ext cx="2743200" cy="381000"/>
          </a:xfrm>
          <a:prstGeom prst="wedgeRectCallout">
            <a:avLst>
              <a:gd name="adj1" fmla="val 4825"/>
              <a:gd name="adj2" fmla="val -101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Property Identifier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4495800" y="4800600"/>
            <a:ext cx="3733800" cy="304800"/>
          </a:xfrm>
          <a:prstGeom prst="borderCallout2">
            <a:avLst>
              <a:gd name="adj1" fmla="val 24671"/>
              <a:gd name="adj2" fmla="val -761"/>
              <a:gd name="adj3" fmla="val 40460"/>
              <a:gd name="adj4" fmla="val -5228"/>
              <a:gd name="adj5" fmla="val 108553"/>
              <a:gd name="adj6" fmla="val -10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Pointer Class Specialized on </a:t>
            </a:r>
            <a:r>
              <a:rPr lang="en-US" dirty="0">
                <a:solidFill>
                  <a:srgbClr val="FF00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– </a:t>
            </a:r>
            <a:br>
              <a:rPr lang="en-US" dirty="0" smtClean="0"/>
            </a:br>
            <a:r>
              <a:rPr lang="en-US" dirty="0" smtClean="0"/>
              <a:t>Recent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219199"/>
          </a:xfrm>
        </p:spPr>
        <p:txBody>
          <a:bodyPr/>
          <a:lstStyle/>
          <a:p>
            <a:r>
              <a:rPr lang="en-US" dirty="0" smtClean="0"/>
              <a:t>Probe, the data inspector class</a:t>
            </a:r>
          </a:p>
          <a:p>
            <a:pPr lvl="1"/>
            <a:r>
              <a:rPr lang="en-US" dirty="0" smtClean="0"/>
              <a:t>Querying existence, type, bounds, etc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2390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Const </a:t>
            </a:r>
            <a:r>
              <a:rPr lang="en-US" dirty="0" err="1" smtClean="0"/>
              <a:t>Cartalog</a:t>
            </a:r>
            <a:r>
              <a:rPr lang="en-US" dirty="0" smtClean="0"/>
              <a:t> &amp; </a:t>
            </a:r>
            <a:r>
              <a:rPr lang="en-US" dirty="0" err="1" smtClean="0"/>
              <a:t>someData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Probe </a:t>
            </a:r>
            <a:r>
              <a:rPr lang="en-US" dirty="0" err="1" smtClean="0"/>
              <a:t>probePV</a:t>
            </a:r>
            <a:r>
              <a:rPr lang="en-US" dirty="0" smtClean="0"/>
              <a:t> (</a:t>
            </a:r>
            <a:r>
              <a:rPr lang="en-US" dirty="0" err="1" smtClean="0"/>
              <a:t>someData</a:t>
            </a:r>
            <a:r>
              <a:rPr lang="en-US" dirty="0" smtClean="0"/>
              <a:t>, </a:t>
            </a:r>
            <a:r>
              <a:rPr lang="en-US" dirty="0" err="1" smtClean="0"/>
              <a:t>dbr</a:t>
            </a:r>
            <a:r>
              <a:rPr lang="en-US" dirty="0" smtClean="0"/>
              <a:t> :: </a:t>
            </a:r>
            <a:r>
              <a:rPr lang="en-US" dirty="0" err="1" smtClean="0"/>
              <a:t>pi_PV</a:t>
            </a:r>
            <a:r>
              <a:rPr lang="en-US" dirty="0" smtClean="0"/>
              <a:t> );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count = </a:t>
            </a:r>
            <a:r>
              <a:rPr lang="en-US" dirty="0" err="1" smtClean="0"/>
              <a:t>probePV.elemCount</a:t>
            </a:r>
            <a:r>
              <a:rPr lang="en-US" dirty="0" smtClean="0"/>
              <a:t> ();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elemSize</a:t>
            </a:r>
            <a:r>
              <a:rPr lang="en-US" dirty="0" smtClean="0"/>
              <a:t> = </a:t>
            </a:r>
            <a:r>
              <a:rPr lang="en-US" dirty="0" err="1" smtClean="0"/>
              <a:t>probePV.elemSize</a:t>
            </a:r>
            <a:r>
              <a:rPr lang="en-US" dirty="0" smtClean="0"/>
              <a:t> ();</a:t>
            </a:r>
          </a:p>
          <a:p>
            <a:r>
              <a:rPr lang="en-US" dirty="0" smtClean="0"/>
              <a:t>Probe :: Type  </a:t>
            </a:r>
            <a:r>
              <a:rPr lang="en-US" dirty="0" err="1" smtClean="0"/>
              <a:t>type</a:t>
            </a:r>
            <a:r>
              <a:rPr lang="en-US" dirty="0" smtClean="0"/>
              <a:t> = </a:t>
            </a:r>
            <a:r>
              <a:rPr lang="en-US" dirty="0" err="1" smtClean="0"/>
              <a:t>probePV.type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If ( type == Probe :: </a:t>
            </a:r>
            <a:r>
              <a:rPr lang="en-US" dirty="0" err="1" smtClean="0"/>
              <a:t>t_absent</a:t>
            </a:r>
            <a:r>
              <a:rPr lang="en-US" dirty="0" smtClean="0"/>
              <a:t> || type == Probe :: </a:t>
            </a:r>
            <a:r>
              <a:rPr lang="en-US" dirty="0" err="1" smtClean="0"/>
              <a:t>t_implicit</a:t>
            </a:r>
            <a:r>
              <a:rPr lang="en-US" dirty="0" smtClean="0"/>
              <a:t> ) {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/>
              <a:t>e</a:t>
            </a:r>
            <a:r>
              <a:rPr lang="en-US" dirty="0" smtClean="0"/>
              <a:t>lse if ( type == </a:t>
            </a:r>
            <a:r>
              <a:rPr lang="en-US" dirty="0" err="1" smtClean="0"/>
              <a:t>t_container</a:t>
            </a:r>
            <a:r>
              <a:rPr lang="en-US" dirty="0" smtClean="0"/>
              <a:t> ) {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Elis id ( type == </a:t>
            </a:r>
            <a:r>
              <a:rPr lang="en-US" dirty="0" err="1" smtClean="0"/>
              <a:t>t_integer</a:t>
            </a:r>
            <a:r>
              <a:rPr lang="en-US" dirty="0" smtClean="0"/>
              <a:t> ) {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dirty="0" smtClean="0"/>
              <a:t>Next Generation CA Server – Process Variable Schema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457200" y="1371600"/>
            <a:ext cx="7010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pv</a:t>
            </a:r>
            <a:r>
              <a:rPr lang="en-US" dirty="0"/>
              <a:t> { 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92D050"/>
                </a:solidFill>
              </a:rPr>
              <a:t>timeStamp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/>
              <a:t>	alarm {</a:t>
            </a:r>
          </a:p>
          <a:p>
            <a:r>
              <a:rPr lang="en-US" dirty="0"/>
              <a:t>		acknowledge { </a:t>
            </a:r>
            <a:r>
              <a:rPr lang="en-US" dirty="0">
                <a:solidFill>
                  <a:srgbClr val="92D050"/>
                </a:solidFill>
              </a:rPr>
              <a:t>pending</a:t>
            </a:r>
            <a:r>
              <a:rPr lang="en-US" dirty="0"/>
              <a:t> }</a:t>
            </a:r>
          </a:p>
          <a:p>
            <a:r>
              <a:rPr lang="en-US" dirty="0"/>
              <a:t>		condition { </a:t>
            </a:r>
            <a:r>
              <a:rPr lang="en-US" dirty="0">
                <a:solidFill>
                  <a:srgbClr val="92D050"/>
                </a:solidFill>
              </a:rPr>
              <a:t>status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severity</a:t>
            </a:r>
            <a:r>
              <a:rPr lang="en-US" dirty="0"/>
              <a:t> }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limits {</a:t>
            </a:r>
          </a:p>
          <a:p>
            <a:r>
              <a:rPr lang="en-US" dirty="0"/>
              <a:t>		display { </a:t>
            </a:r>
            <a:r>
              <a:rPr lang="en-US" dirty="0">
                <a:solidFill>
                  <a:srgbClr val="92D050"/>
                </a:solidFill>
              </a:rPr>
              <a:t>upper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lower</a:t>
            </a:r>
            <a:r>
              <a:rPr lang="en-US" dirty="0"/>
              <a:t> }</a:t>
            </a:r>
          </a:p>
          <a:p>
            <a:r>
              <a:rPr lang="en-US" dirty="0"/>
              <a:t>		control { </a:t>
            </a:r>
            <a:r>
              <a:rPr lang="en-US" dirty="0">
                <a:solidFill>
                  <a:srgbClr val="92D050"/>
                </a:solidFill>
              </a:rPr>
              <a:t>upper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lower</a:t>
            </a:r>
            <a:r>
              <a:rPr lang="en-US" dirty="0"/>
              <a:t> }</a:t>
            </a:r>
          </a:p>
          <a:p>
            <a:r>
              <a:rPr lang="en-US" dirty="0"/>
              <a:t>		alarm {</a:t>
            </a:r>
          </a:p>
          <a:p>
            <a:r>
              <a:rPr lang="en-US" dirty="0"/>
              <a:t>			major { </a:t>
            </a:r>
            <a:r>
              <a:rPr lang="en-US" dirty="0">
                <a:solidFill>
                  <a:srgbClr val="92D050"/>
                </a:solidFill>
              </a:rPr>
              <a:t>upper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lower</a:t>
            </a:r>
            <a:r>
              <a:rPr lang="en-US" dirty="0"/>
              <a:t> }</a:t>
            </a:r>
          </a:p>
          <a:p>
            <a:r>
              <a:rPr lang="en-US" dirty="0"/>
              <a:t>			minor { </a:t>
            </a:r>
            <a:r>
              <a:rPr lang="en-US" dirty="0">
                <a:solidFill>
                  <a:srgbClr val="92D050"/>
                </a:solidFill>
              </a:rPr>
              <a:t>upper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lower</a:t>
            </a:r>
            <a:r>
              <a:rPr lang="en-US" dirty="0"/>
              <a:t> }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labels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units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precision</a:t>
            </a:r>
          </a:p>
          <a:p>
            <a:pPr lvl="1" indent="0"/>
            <a:r>
              <a:rPr lang="en-US" dirty="0"/>
              <a:t>	class { </a:t>
            </a:r>
            <a:r>
              <a:rPr lang="en-US" dirty="0">
                <a:solidFill>
                  <a:srgbClr val="92D050"/>
                </a:solidFill>
              </a:rPr>
              <a:t>name</a:t>
            </a:r>
            <a:r>
              <a:rPr lang="en-US" dirty="0"/>
              <a:t> }</a:t>
            </a:r>
          </a:p>
          <a:p>
            <a:pPr lvl="1" indent="0"/>
            <a:r>
              <a:rPr lang="en-US" dirty="0"/>
              <a:t>}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638800" y="1828800"/>
            <a:ext cx="3124200" cy="4191000"/>
          </a:xfrm>
          <a:prstGeom prst="borderCallout1">
            <a:avLst>
              <a:gd name="adj1" fmla="val 5289"/>
              <a:gd name="adj2" fmla="val -2317"/>
              <a:gd name="adj3" fmla="val -6716"/>
              <a:gd name="adj4" fmla="val -148895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Green indicates that a value is stored. In a DA tree a node does not need to be a leaf node in order to carry a value. This allows for less hierarchy traversal when doing a basic fetch. For example.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Catalog &amp; </a:t>
            </a:r>
            <a:r>
              <a:rPr lang="en-US" dirty="0" err="1"/>
              <a:t>someData</a:t>
            </a:r>
            <a:r>
              <a:rPr lang="en-US" dirty="0"/>
              <a:t>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Clerk </a:t>
            </a:r>
            <a:r>
              <a:rPr lang="en-US" dirty="0" err="1"/>
              <a:t>clerk</a:t>
            </a:r>
            <a:r>
              <a:rPr lang="en-US" dirty="0"/>
              <a:t> (</a:t>
            </a:r>
            <a:r>
              <a:rPr lang="en-US" dirty="0" err="1"/>
              <a:t>someData</a:t>
            </a:r>
            <a:r>
              <a:rPr lang="en-US" dirty="0"/>
              <a:t> 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double value;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clerk.get</a:t>
            </a:r>
            <a:r>
              <a:rPr lang="en-US" dirty="0"/>
              <a:t> (</a:t>
            </a:r>
            <a:r>
              <a:rPr lang="en-US" dirty="0" err="1"/>
              <a:t>pi_pv</a:t>
            </a:r>
            <a:r>
              <a:rPr lang="en-US" dirty="0"/>
              <a:t>, value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Generation CA Server – </a:t>
            </a:r>
            <a:br>
              <a:rPr lang="en-US" dirty="0" smtClean="0"/>
            </a:br>
            <a:r>
              <a:rPr lang="en-US" dirty="0" smtClean="0"/>
              <a:t>CA Response Payload Schema</a:t>
            </a:r>
            <a:endParaRPr lang="en-US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33400" y="1524000"/>
            <a:ext cx="73152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success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PV schema </a:t>
            </a:r>
            <a:r>
              <a:rPr lang="en-US" dirty="0"/>
              <a:t>(see previous slide)</a:t>
            </a:r>
          </a:p>
          <a:p>
            <a:r>
              <a:rPr lang="en-US" dirty="0"/>
              <a:t>	other success schema depending on method invoked…	</a:t>
            </a:r>
          </a:p>
          <a:p>
            <a:r>
              <a:rPr lang="en-US" dirty="0"/>
              <a:t>failure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context</a:t>
            </a:r>
          </a:p>
          <a:p>
            <a:r>
              <a:rPr lang="en-US" dirty="0"/>
              <a:t>	unresponsive {</a:t>
            </a:r>
            <a:r>
              <a:rPr lang="en-US" dirty="0">
                <a:solidFill>
                  <a:srgbClr val="92D050"/>
                </a:solidFill>
              </a:rPr>
              <a:t>…</a:t>
            </a:r>
            <a:r>
              <a:rPr lang="en-US" dirty="0"/>
              <a:t>}</a:t>
            </a:r>
          </a:p>
          <a:p>
            <a:r>
              <a:rPr lang="en-US" dirty="0"/>
              <a:t>	</a:t>
            </a:r>
            <a:r>
              <a:rPr lang="en-US" dirty="0" err="1"/>
              <a:t>serviceDisconnect</a:t>
            </a:r>
            <a:r>
              <a:rPr lang="en-US" dirty="0"/>
              <a:t> {</a:t>
            </a:r>
            <a:r>
              <a:rPr lang="en-US" dirty="0">
                <a:solidFill>
                  <a:srgbClr val="92D050"/>
                </a:solidFill>
              </a:rPr>
              <a:t>…</a:t>
            </a:r>
            <a:r>
              <a:rPr lang="en-US" dirty="0"/>
              <a:t>}  </a:t>
            </a:r>
          </a:p>
          <a:p>
            <a:r>
              <a:rPr lang="en-US" dirty="0"/>
              <a:t>	</a:t>
            </a:r>
            <a:r>
              <a:rPr lang="en-US" dirty="0" err="1"/>
              <a:t>exceptionX</a:t>
            </a:r>
            <a:r>
              <a:rPr lang="en-US" dirty="0"/>
              <a:t> {</a:t>
            </a:r>
            <a:r>
              <a:rPr lang="en-US" dirty="0">
                <a:solidFill>
                  <a:srgbClr val="92D050"/>
                </a:solidFill>
              </a:rPr>
              <a:t>…</a:t>
            </a:r>
            <a:r>
              <a:rPr lang="en-US" dirty="0"/>
              <a:t>}</a:t>
            </a:r>
          </a:p>
          <a:p>
            <a:r>
              <a:rPr lang="en-US" dirty="0"/>
              <a:t>	</a:t>
            </a:r>
            <a:r>
              <a:rPr lang="en-US" dirty="0" err="1"/>
              <a:t>exceptionY</a:t>
            </a:r>
            <a:r>
              <a:rPr lang="en-US" dirty="0"/>
              <a:t> {</a:t>
            </a:r>
            <a:r>
              <a:rPr lang="en-US" dirty="0">
                <a:solidFill>
                  <a:srgbClr val="92D050"/>
                </a:solidFill>
              </a:rPr>
              <a:t>…</a:t>
            </a:r>
            <a:r>
              <a:rPr lang="en-US" dirty="0"/>
              <a:t>}</a:t>
            </a:r>
          </a:p>
          <a:p>
            <a:r>
              <a:rPr lang="en-US" dirty="0"/>
              <a:t>	</a:t>
            </a:r>
            <a:r>
              <a:rPr lang="en-US" dirty="0" err="1"/>
              <a:t>exceptionZ</a:t>
            </a:r>
            <a:r>
              <a:rPr lang="en-US" dirty="0"/>
              <a:t> {</a:t>
            </a:r>
            <a:r>
              <a:rPr lang="en-US" dirty="0">
                <a:solidFill>
                  <a:srgbClr val="92D050"/>
                </a:solidFill>
              </a:rPr>
              <a:t>...</a:t>
            </a:r>
            <a:r>
              <a:rPr lang="en-US" dirty="0"/>
              <a:t>}</a:t>
            </a:r>
          </a:p>
          <a:p>
            <a:r>
              <a:rPr lang="en-US" dirty="0"/>
              <a:t>	…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4724400" y="3124200"/>
            <a:ext cx="3124200" cy="1600200"/>
          </a:xfrm>
          <a:prstGeom prst="borderCallout1">
            <a:avLst>
              <a:gd name="adj1" fmla="val 5289"/>
              <a:gd name="adj2" fmla="val -2317"/>
              <a:gd name="adj3" fmla="val -890"/>
              <a:gd name="adj4" fmla="val -76114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Context – character string containing complete context trace back to the source of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 CA Server –</a:t>
            </a:r>
            <a:br>
              <a:rPr lang="en-US" dirty="0" smtClean="0"/>
            </a:b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is completed</a:t>
            </a:r>
            <a:endParaRPr lang="en-US" dirty="0" smtClean="0"/>
          </a:p>
          <a:p>
            <a:pPr lvl="1"/>
            <a:r>
              <a:rPr lang="en-US" dirty="0" smtClean="0"/>
              <a:t>It runs, passes some of the tests, more testing in progress</a:t>
            </a:r>
          </a:p>
          <a:p>
            <a:r>
              <a:rPr lang="en-US" dirty="0" smtClean="0"/>
              <a:t>Next step</a:t>
            </a:r>
          </a:p>
          <a:p>
            <a:pPr lvl="1"/>
            <a:r>
              <a:rPr lang="en-US" dirty="0" smtClean="0"/>
              <a:t>IOC integration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Gen CA Server – 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/>
            <a:r>
              <a:rPr lang="en-US" dirty="0" smtClean="0"/>
              <a:t>LANSCE Requirements </a:t>
            </a:r>
          </a:p>
          <a:p>
            <a:pPr lvl="1" defTabSz="912813"/>
            <a:r>
              <a:rPr lang="en-US" dirty="0" smtClean="0"/>
              <a:t>a </a:t>
            </a:r>
            <a:r>
              <a:rPr lang="en-US" dirty="0" smtClean="0"/>
              <a:t>Review</a:t>
            </a:r>
            <a:endParaRPr lang="en-US" dirty="0" smtClean="0"/>
          </a:p>
          <a:p>
            <a:pPr defTabSz="912813"/>
            <a:r>
              <a:rPr lang="en-US" dirty="0" smtClean="0"/>
              <a:t>Server Design Fundamentals </a:t>
            </a:r>
          </a:p>
          <a:p>
            <a:pPr lvl="1" defTabSz="912813"/>
            <a:r>
              <a:rPr lang="en-US" dirty="0" smtClean="0"/>
              <a:t>a </a:t>
            </a:r>
            <a:r>
              <a:rPr lang="en-US" dirty="0" smtClean="0"/>
              <a:t>Review</a:t>
            </a:r>
          </a:p>
          <a:p>
            <a:pPr defTabSz="912813"/>
            <a:r>
              <a:rPr lang="en-US" dirty="0" smtClean="0"/>
              <a:t>Demo</a:t>
            </a:r>
            <a:endParaRPr lang="en-US" dirty="0" smtClean="0"/>
          </a:p>
          <a:p>
            <a:pPr defTabSz="912813"/>
            <a:r>
              <a:rPr lang="en-US" dirty="0" smtClean="0"/>
              <a:t>Data Access – </a:t>
            </a:r>
          </a:p>
          <a:p>
            <a:pPr lvl="1" defTabSz="912813"/>
            <a:r>
              <a:rPr lang="en-US" dirty="0" smtClean="0"/>
              <a:t>a Review and Recent Changes</a:t>
            </a:r>
          </a:p>
          <a:p>
            <a:pPr defTabSz="912813"/>
            <a:r>
              <a:rPr lang="en-US" dirty="0" smtClean="0"/>
              <a:t>Status,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 CA Server – Benefits for LANSCE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LANSCE style dynamic on-the-fly ad-hoc beam flavoring and beam timing experiments </a:t>
            </a:r>
          </a:p>
          <a:p>
            <a:pPr lvl="1"/>
            <a:r>
              <a:rPr lang="en-US" sz="2000" dirty="0" smtClean="0"/>
              <a:t>But, in homogenous EPICS system</a:t>
            </a:r>
          </a:p>
          <a:p>
            <a:r>
              <a:rPr lang="en-US" sz="2400" dirty="0" smtClean="0"/>
              <a:t>Tool based approach to LANSCE applications</a:t>
            </a:r>
          </a:p>
          <a:p>
            <a:pPr lvl="1"/>
            <a:r>
              <a:rPr lang="en-US" sz="2000" dirty="0" smtClean="0"/>
              <a:t>Applications have abstract model of hardware</a:t>
            </a:r>
          </a:p>
          <a:p>
            <a:pPr lvl="1"/>
            <a:r>
              <a:rPr lang="en-US" sz="2000" dirty="0" smtClean="0"/>
              <a:t>Incremental upgrades hopefully easier</a:t>
            </a:r>
          </a:p>
          <a:p>
            <a:r>
              <a:rPr lang="en-US" sz="2400" dirty="0" smtClean="0"/>
              <a:t>Multi-element “Timed” data</a:t>
            </a:r>
          </a:p>
          <a:p>
            <a:pPr lvl="1"/>
            <a:r>
              <a:rPr lang="en-US" sz="2000" dirty="0" smtClean="0"/>
              <a:t>COTS digitizer</a:t>
            </a:r>
          </a:p>
          <a:p>
            <a:pPr lvl="1"/>
            <a:r>
              <a:rPr lang="en-US" sz="2000" dirty="0" smtClean="0"/>
              <a:t>Window in time selected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Next Gen CA Server – </a:t>
            </a:r>
            <a:br>
              <a:rPr lang="en-US" sz="4400" dirty="0" smtClean="0"/>
            </a:br>
            <a:r>
              <a:rPr lang="en-US" sz="4400" dirty="0" smtClean="0"/>
              <a:t>Benefits for EPICS Community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Flexible event snapshots</a:t>
            </a:r>
          </a:p>
          <a:p>
            <a:pPr lvl="1"/>
            <a:r>
              <a:rPr lang="en-US" dirty="0" smtClean="0"/>
              <a:t>Parameters other than alarm status, time stamp, scalar value correlated on event queue</a:t>
            </a:r>
          </a:p>
          <a:p>
            <a:pPr lvl="1"/>
            <a:r>
              <a:rPr lang="en-US" dirty="0" smtClean="0"/>
              <a:t>Array update bursts buffered on event queue</a:t>
            </a:r>
          </a:p>
          <a:p>
            <a:r>
              <a:rPr lang="en-US" dirty="0" smtClean="0"/>
              <a:t>Subscription update filtering</a:t>
            </a:r>
          </a:p>
          <a:p>
            <a:pPr lvl="1"/>
            <a:r>
              <a:rPr lang="en-US" dirty="0" smtClean="0"/>
              <a:t>Expression (string) based means </a:t>
            </a:r>
          </a:p>
          <a:p>
            <a:pPr lvl="2"/>
            <a:r>
              <a:rPr lang="en-US" dirty="0" smtClean="0"/>
              <a:t>Project and site independent – tool based approach</a:t>
            </a:r>
          </a:p>
          <a:p>
            <a:pPr lvl="2"/>
            <a:r>
              <a:rPr lang="en-US" dirty="0" smtClean="0"/>
              <a:t>Minimally invasive for existing client side tools</a:t>
            </a:r>
          </a:p>
          <a:p>
            <a:r>
              <a:rPr lang="en-US" dirty="0" smtClean="0"/>
              <a:t>Array index meta data</a:t>
            </a:r>
          </a:p>
          <a:p>
            <a:r>
              <a:rPr lang="en-US" dirty="0" smtClean="0"/>
              <a:t>Expanding intersection of EPICS with data acquisition systems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 CA Server – </a:t>
            </a:r>
            <a:br>
              <a:rPr lang="en-US" dirty="0" smtClean="0"/>
            </a:br>
            <a:r>
              <a:rPr lang="en-US" dirty="0" smtClean="0"/>
              <a:t>LANSCE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LANSCE timing and flavoring of data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Flavoring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Selection based on </a:t>
            </a:r>
            <a:r>
              <a:rPr lang="en-US" sz="2000" dirty="0" smtClean="0">
                <a:solidFill>
                  <a:schemeClr val="accent1"/>
                </a:solidFill>
              </a:rPr>
              <a:t>-</a:t>
            </a:r>
            <a:r>
              <a:rPr lang="en-US" sz="2000" dirty="0" smtClean="0"/>
              <a:t> logical combinatorial of beam gates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Timing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Selection based on </a:t>
            </a:r>
            <a:r>
              <a:rPr lang="en-US" sz="2000" dirty="0" smtClean="0">
                <a:solidFill>
                  <a:schemeClr val="accent1"/>
                </a:solidFill>
              </a:rPr>
              <a:t>-</a:t>
            </a:r>
            <a:r>
              <a:rPr lang="en-US" sz="2000" dirty="0" smtClean="0"/>
              <a:t> time sampling (single element) within a beam pulse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Many permutations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Too many to, a-priori, install records for all of them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Need LANSCE timing and flavoring specific subscription update filtering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 CA Server – </a:t>
            </a:r>
            <a:br>
              <a:rPr lang="en-US" dirty="0" smtClean="0"/>
            </a:br>
            <a:r>
              <a:rPr lang="en-US" dirty="0" smtClean="0"/>
              <a:t>LANSCE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LANSCE timed data requires Array Index Metadata</a:t>
            </a:r>
          </a:p>
          <a:p>
            <a:pPr lvl="1"/>
            <a:r>
              <a:rPr lang="en-US" dirty="0" smtClean="0"/>
              <a:t>Magnitude of zero-eth element index</a:t>
            </a:r>
          </a:p>
          <a:p>
            <a:pPr lvl="2"/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Magnitude of one index increment</a:t>
            </a:r>
          </a:p>
          <a:p>
            <a:pPr lvl="2"/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Units of these magnitudes</a:t>
            </a:r>
          </a:p>
          <a:p>
            <a:pPr lvl="2"/>
            <a:r>
              <a:rPr lang="en-US" dirty="0" smtClean="0"/>
              <a:t>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 CA Server – </a:t>
            </a:r>
            <a:br>
              <a:rPr lang="en-US" dirty="0" smtClean="0"/>
            </a:br>
            <a:r>
              <a:rPr lang="en-US" dirty="0" smtClean="0"/>
              <a:t>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000" dirty="0" smtClean="0">
                <a:solidFill>
                  <a:srgbClr val="FF0000"/>
                </a:solidFill>
              </a:rPr>
              <a:t>Channel Access </a:t>
            </a:r>
            <a:r>
              <a:rPr lang="en-US" sz="2000" i="1" dirty="0" smtClean="0">
                <a:solidFill>
                  <a:srgbClr val="FF0000"/>
                </a:solidFill>
              </a:rPr>
              <a:t>client</a:t>
            </a:r>
            <a:r>
              <a:rPr lang="en-US" sz="2000" dirty="0" smtClean="0">
                <a:solidFill>
                  <a:srgbClr val="FF0000"/>
                </a:solidFill>
              </a:rPr>
              <a:t> must 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1800" dirty="0" smtClean="0">
                <a:solidFill>
                  <a:srgbClr val="FF0000"/>
                </a:solidFill>
              </a:rPr>
              <a:t>specify LANSCE timing, flavoring needed when subscribing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000" dirty="0" smtClean="0">
                <a:solidFill>
                  <a:srgbClr val="FF0000"/>
                </a:solidFill>
              </a:rPr>
              <a:t>Channel Access </a:t>
            </a:r>
            <a:r>
              <a:rPr lang="en-US" sz="2000" i="1" dirty="0" smtClean="0">
                <a:solidFill>
                  <a:srgbClr val="FF0000"/>
                </a:solidFill>
              </a:rPr>
              <a:t>service</a:t>
            </a:r>
            <a:r>
              <a:rPr lang="en-US" sz="2000" dirty="0" smtClean="0">
                <a:solidFill>
                  <a:srgbClr val="FF0000"/>
                </a:solidFill>
              </a:rPr>
              <a:t> must 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1800" dirty="0" smtClean="0">
                <a:solidFill>
                  <a:srgbClr val="FF0000"/>
                </a:solidFill>
              </a:rPr>
              <a:t>tag the data with LANSCE timing, flavoring attributes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000" dirty="0" smtClean="0">
                <a:solidFill>
                  <a:srgbClr val="FF0000"/>
                </a:solidFill>
              </a:rPr>
              <a:t>Channel Access </a:t>
            </a:r>
            <a:r>
              <a:rPr lang="en-US" sz="2000" i="1" dirty="0" smtClean="0">
                <a:solidFill>
                  <a:srgbClr val="FF0000"/>
                </a:solidFill>
              </a:rPr>
              <a:t>server</a:t>
            </a:r>
            <a:r>
              <a:rPr lang="en-US" sz="2000" dirty="0" smtClean="0">
                <a:solidFill>
                  <a:srgbClr val="FF0000"/>
                </a:solidFill>
              </a:rPr>
              <a:t> must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1800" dirty="0" smtClean="0">
                <a:solidFill>
                  <a:srgbClr val="FF0000"/>
                </a:solidFill>
              </a:rPr>
              <a:t>Appropriately filter subscription updates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000" dirty="0" smtClean="0">
                <a:solidFill>
                  <a:srgbClr val="FF0000"/>
                </a:solidFill>
              </a:rPr>
              <a:t>but …</a:t>
            </a:r>
          </a:p>
          <a:p>
            <a:pPr lvl="1"/>
            <a:r>
              <a:rPr lang="en-US" sz="2000" dirty="0" smtClean="0"/>
              <a:t>This must be done in a generic way to allow parallel capabilities at other EPICS installations</a:t>
            </a:r>
          </a:p>
          <a:p>
            <a:pPr lvl="1"/>
            <a:r>
              <a:rPr lang="en-US" sz="2000" dirty="0" smtClean="0"/>
              <a:t>Minimal to no impact on performance if the client does not request a filtered update stream</a:t>
            </a:r>
          </a:p>
          <a:p>
            <a:pPr lvl="1"/>
            <a:r>
              <a:rPr lang="en-US" sz="2000" dirty="0" smtClean="0"/>
              <a:t>Within the IOC, record processing must not be disturbed by filtering activities in the server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Gen CA Server–</a:t>
            </a:r>
            <a:br>
              <a:rPr lang="en-US" dirty="0" smtClean="0"/>
            </a:br>
            <a:r>
              <a:rPr lang="en-US" dirty="0" smtClean="0"/>
              <a:t>Design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Event Queue – bridging the gap </a:t>
            </a:r>
            <a:r>
              <a:rPr lang="en-US" dirty="0"/>
              <a:t>b</a:t>
            </a:r>
            <a:r>
              <a:rPr lang="en-US" dirty="0" smtClean="0"/>
              <a:t>etween two </a:t>
            </a:r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p</a:t>
            </a:r>
            <a:r>
              <a:rPr lang="en-US" dirty="0" smtClean="0"/>
              <a:t>rocessing </a:t>
            </a:r>
            <a:r>
              <a:rPr lang="en-US" dirty="0" smtClean="0"/>
              <a:t>domains</a:t>
            </a: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Service processing (i.e. Record processing)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CPU Load is very predictable</a:t>
            </a:r>
            <a:endParaRPr lang="en-US" dirty="0"/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/>
              <a:t>D</a:t>
            </a:r>
            <a:r>
              <a:rPr lang="en-US" dirty="0" smtClean="0"/>
              <a:t>eterministically scheduled, tightly synchronized to external events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Must run at higher priority than the server components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Client induced server load 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CPU Load is very unpredictable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Non-deterministically scheduled, loosely synchronized to external events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Must run in low priority components of the server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Generation CA Server – Design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Event Queue – bridging the gap between two independent processing universes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Clients read their input queues at very different rates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Therefore each client attaching to the server </a:t>
            </a:r>
            <a:r>
              <a:rPr lang="en-US" i="1" dirty="0" smtClean="0"/>
              <a:t>must</a:t>
            </a:r>
            <a:r>
              <a:rPr lang="en-US" dirty="0" smtClean="0"/>
              <a:t> be serviced off of a private event queue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Server production rate can exceed client consumption rate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Buffering allows event sequences to be preserved over bursts of service activity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Health of IOC requires that buffering capacity must be strictly limited </a:t>
            </a:r>
          </a:p>
          <a:p>
            <a:pPr marL="1280477" lvl="3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During queue </a:t>
            </a:r>
            <a:r>
              <a:rPr lang="en-US" dirty="0" err="1" smtClean="0"/>
              <a:t>satuturation</a:t>
            </a:r>
            <a:r>
              <a:rPr lang="en-US" dirty="0" smtClean="0"/>
              <a:t> we have event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6934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err="1" smtClean="0">
                <a:solidFill>
                  <a:schemeClr val="bg1"/>
                </a:solidFill>
              </a:rPr>
              <a:t>camonitor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fred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2010-06-03 08:05:47.794268 </a:t>
            </a:r>
            <a:r>
              <a:rPr lang="en-US" sz="1600" dirty="0" smtClean="0">
                <a:solidFill>
                  <a:schemeClr val="bg1"/>
                </a:solidFill>
              </a:rPr>
              <a:t>16.4769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2010-06-03 08:05:47.796998 </a:t>
            </a:r>
            <a:r>
              <a:rPr lang="en-US" sz="1600" dirty="0" smtClean="0">
                <a:solidFill>
                  <a:schemeClr val="bg1"/>
                </a:solidFill>
              </a:rPr>
              <a:t>10.3427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2010-06-03 08:05:47.799992 </a:t>
            </a:r>
            <a:r>
              <a:rPr lang="en-US" sz="1600" dirty="0" smtClean="0">
                <a:solidFill>
                  <a:schemeClr val="bg1"/>
                </a:solidFill>
              </a:rPr>
              <a:t>15.7598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69342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err="1" smtClean="0">
                <a:solidFill>
                  <a:schemeClr val="bg1"/>
                </a:solidFill>
              </a:rPr>
              <a:t>camonitor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"</a:t>
            </a: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$(PV:)&gt;30 &amp;&amp; $(PV)&lt;40"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$(PV:)&gt;30 &amp;&amp; $(PV)&lt;40   2010-06-03 07:58:47.224969 36.6466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$(PV:)&gt;30 &amp;&amp; $(PV)&lt;40   2010-06-03 07:58:47.227964 </a:t>
            </a:r>
            <a:r>
              <a:rPr lang="en-US" sz="1600" dirty="0" smtClean="0">
                <a:solidFill>
                  <a:schemeClr val="bg1"/>
                </a:solidFill>
              </a:rPr>
              <a:t>37.1654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$(PV:)&gt;30 &amp;&amp; $(PV)&lt;40   2010-06-03 07:58:47.267460 33.9427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$(PV:)&gt;30 &amp;&amp; $(PV)&lt;40   2010-06-03 07:58:47.276013 </a:t>
            </a:r>
            <a:r>
              <a:rPr lang="en-US" sz="1600" dirty="0" smtClean="0">
                <a:solidFill>
                  <a:schemeClr val="bg1"/>
                </a:solidFill>
              </a:rPr>
              <a:t>33.9976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$(PV:)&gt;30 &amp;&amp; $(PV)&lt;40   2010-06-03 07:58:47.299041 </a:t>
            </a:r>
            <a:r>
              <a:rPr lang="en-US" sz="1600" dirty="0" smtClean="0">
                <a:solidFill>
                  <a:schemeClr val="bg1"/>
                </a:solidFill>
              </a:rPr>
              <a:t>37.8033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fred$F</a:t>
            </a:r>
            <a:r>
              <a:rPr lang="en-US" sz="1600" dirty="0" smtClean="0">
                <a:solidFill>
                  <a:schemeClr val="bg1"/>
                </a:solidFill>
              </a:rPr>
              <a:t> $(PV:)&gt;30 &amp;&amp; $(PV)&lt;40   2010-06-03 07:58:47.319065 33.549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3911</TotalTime>
  <Words>1285</Words>
  <Application>Microsoft Office PowerPoint</Application>
  <PresentationFormat>On-screen Show (4:3)</PresentationFormat>
  <Paragraphs>213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Next Generation  CA Server </vt:lpstr>
      <vt:lpstr>Next Gen CA Server –  Overview</vt:lpstr>
      <vt:lpstr>Next Gen CA Server –  LANSCE Requirements</vt:lpstr>
      <vt:lpstr>Next Gen CA Server –  LANSCE Requirements</vt:lpstr>
      <vt:lpstr>Next Gen CA Server –  Design Choices</vt:lpstr>
      <vt:lpstr>Next Gen CA Server– Design Fundamentals</vt:lpstr>
      <vt:lpstr>Next Generation CA Server – Design Fundamentals</vt:lpstr>
      <vt:lpstr>Demo</vt:lpstr>
      <vt:lpstr>Demo</vt:lpstr>
      <vt:lpstr>Demo</vt:lpstr>
      <vt:lpstr>Next Generation CA Server – Data Access</vt:lpstr>
      <vt:lpstr>Next Generation CA Server – Data Access</vt:lpstr>
      <vt:lpstr>Data Access – Interface and Implementation are Independent</vt:lpstr>
      <vt:lpstr>Data Access –  Efficiency Still Matters</vt:lpstr>
      <vt:lpstr>Data Access –  Recent Changes</vt:lpstr>
      <vt:lpstr>Data Access –  Recent Changes</vt:lpstr>
      <vt:lpstr>Next Generation CA Server – Process Variable Schema</vt:lpstr>
      <vt:lpstr>Next Generation CA Server –  CA Response Payload Schema</vt:lpstr>
      <vt:lpstr>Next Gen CA Server – Status</vt:lpstr>
      <vt:lpstr>Next Gen CA Server – Benefits for LANSCE</vt:lpstr>
      <vt:lpstr>Next Gen CA Server –  Benefits for EPICS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 O. Hill</dc:creator>
  <cp:lastModifiedBy>Jeffrey O. Hill</cp:lastModifiedBy>
  <cp:revision>63</cp:revision>
  <dcterms:created xsi:type="dcterms:W3CDTF">2010-05-18T14:56:42Z</dcterms:created>
  <dcterms:modified xsi:type="dcterms:W3CDTF">2010-06-03T06:15:12Z</dcterms:modified>
</cp:coreProperties>
</file>