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6"/>
  </p:notesMasterIdLst>
  <p:sldIdLst>
    <p:sldId id="256" r:id="rId2"/>
    <p:sldId id="257" r:id="rId3"/>
    <p:sldId id="279" r:id="rId4"/>
    <p:sldId id="259" r:id="rId5"/>
    <p:sldId id="260" r:id="rId6"/>
    <p:sldId id="276" r:id="rId7"/>
    <p:sldId id="274" r:id="rId8"/>
    <p:sldId id="266" r:id="rId9"/>
    <p:sldId id="277" r:id="rId10"/>
    <p:sldId id="278" r:id="rId11"/>
    <p:sldId id="271" r:id="rId12"/>
    <p:sldId id="272" r:id="rId13"/>
    <p:sldId id="267" r:id="rId14"/>
    <p:sldId id="275" r:id="rId15"/>
  </p:sldIdLst>
  <p:sldSz cx="9144000" cy="6858000" type="screen4x3"/>
  <p:notesSz cx="6858000" cy="9144000"/>
  <p:defaultTextStyle>
    <a:defPPr>
      <a:defRPr lang="en-US"/>
    </a:defPPr>
    <a:lvl1pPr algn="ctr" defTabSz="4572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Lucida Sans Typewriter" pitchFamily="49" charset="0"/>
        <a:ea typeface="+mn-ea"/>
        <a:cs typeface="Arial" charset="0"/>
      </a:defRPr>
    </a:lvl1pPr>
    <a:lvl2pPr marL="457200" algn="ctr" defTabSz="4572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Lucida Sans Typewriter" pitchFamily="49" charset="0"/>
        <a:ea typeface="+mn-ea"/>
        <a:cs typeface="Arial" charset="0"/>
      </a:defRPr>
    </a:lvl2pPr>
    <a:lvl3pPr marL="914400" algn="ctr" defTabSz="4572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Lucida Sans Typewriter" pitchFamily="49" charset="0"/>
        <a:ea typeface="+mn-ea"/>
        <a:cs typeface="Arial" charset="0"/>
      </a:defRPr>
    </a:lvl3pPr>
    <a:lvl4pPr marL="1371600" algn="ctr" defTabSz="4572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Lucida Sans Typewriter" pitchFamily="49" charset="0"/>
        <a:ea typeface="+mn-ea"/>
        <a:cs typeface="Arial" charset="0"/>
      </a:defRPr>
    </a:lvl4pPr>
    <a:lvl5pPr marL="1828800" algn="ctr" defTabSz="457200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Lucida Sans Typewriter" pitchFamily="49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Lucida Sans Typewriter" pitchFamily="49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Lucida Sans Typewriter" pitchFamily="49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Lucida Sans Typewriter" pitchFamily="49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Lucida Sans Typewriter" pitchFamily="49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6699FF"/>
    <a:srgbClr val="C0C0C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1" autoAdjust="0"/>
    <p:restoredTop sz="95186" autoAdjust="0"/>
  </p:normalViewPr>
  <p:slideViewPr>
    <p:cSldViewPr snapToGrid="0" snapToObjects="1">
      <p:cViewPr varScale="1">
        <p:scale>
          <a:sx n="92" d="100"/>
          <a:sy n="92" d="100"/>
        </p:scale>
        <p:origin x="-4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3564A7A-207B-48CA-8276-913B9C3F87B9}" type="datetimeFigureOut">
              <a:rPr lang="en-US"/>
              <a:pPr/>
              <a:t>6/3/2010</a:t>
            </a:fld>
            <a:endParaRPr lang="en-US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1359917-C219-48D5-8667-EA7441DBAE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Does not use SPEC – used by many other synchrotrons as command line user interface</a:t>
            </a:r>
          </a:p>
          <a:p>
            <a:r>
              <a:rPr lang="en-GB"/>
              <a:t>We use GDA Software – Which Paul Gibbons has described at past meetings</a:t>
            </a:r>
          </a:p>
          <a:p>
            <a:r>
              <a:rPr lang="en-GB"/>
              <a:t>Missing SPEC macros: fourc, sixc … used to calculate angles for diffractometers</a:t>
            </a:r>
          </a:p>
          <a:p>
            <a:endParaRPr lang="en-GB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Also 5 and 6 circles allow either additional constraints, or to reach reflections that might not be reachable with a 4 circle.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53A2FE-AE95-483E-AC64-93C235D847A2}" type="datetimeFigureOut">
              <a:rPr lang="en-US"/>
              <a:pPr/>
              <a:t>6/3/2010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9F339-3CF3-41E8-8F4D-33C89D1C3B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E2F974-9A7D-4099-87DF-D043B8130697}" type="datetimeFigureOut">
              <a:rPr lang="en-US"/>
              <a:pPr/>
              <a:t>6/3/2010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FA12A-C7B6-4142-8066-227555284D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21E287-178E-4451-B0E4-FB1FE7BB342E}" type="datetimeFigureOut">
              <a:rPr lang="en-US"/>
              <a:pPr/>
              <a:t>6/3/2010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B8BAE-6E9A-4A57-89B3-B61EFEE5A96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92F484-E85B-4CD0-A98D-6C7E2E89C523}" type="datetimeFigureOut">
              <a:rPr lang="en-US"/>
              <a:pPr/>
              <a:t>6/3/2010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C9639-CBB0-4CF8-81A8-2C065A44045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22A810-F0FC-43B9-9F33-7042A8A6FE25}" type="datetimeFigureOut">
              <a:rPr lang="en-US"/>
              <a:pPr/>
              <a:t>6/3/2010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22789-3DB2-4E01-92B6-CD1679193D1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5754BF-8F4D-4669-A360-761DCEF99CA4}" type="datetimeFigureOut">
              <a:rPr lang="en-US"/>
              <a:pPr/>
              <a:t>6/3/2010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7E59A-2085-4725-8E89-BB42D53CB43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F11FF3-EBA8-467C-825E-5462BC983C94}" type="datetimeFigureOut">
              <a:rPr lang="en-US"/>
              <a:pPr/>
              <a:t>6/3/2010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23610-B525-4A6C-93FD-C373B77D18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183966-F9DF-4C03-A11E-D42017CCA3E6}" type="datetimeFigureOut">
              <a:rPr lang="en-US"/>
              <a:pPr/>
              <a:t>6/3/2010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1EBD6-4056-4975-BA78-89B5675ED7A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690530-C1CB-4EFE-AD78-3DB6D28F4258}" type="datetimeFigureOut">
              <a:rPr lang="en-US"/>
              <a:pPr/>
              <a:t>6/3/2010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FF059-E1CC-48AD-AC8B-3F6DC7E437A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093BE4-CB09-481B-825A-C843A0E0B7C2}" type="datetimeFigureOut">
              <a:rPr lang="en-US"/>
              <a:pPr/>
              <a:t>6/3/2010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78AB8-AFA3-4722-A2AC-0D0CE77410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BED55E-F19C-4B47-BD90-2D46C488352F}" type="datetimeFigureOut">
              <a:rPr lang="en-US"/>
              <a:pPr/>
              <a:t>6/3/2010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2885B-7BDE-47B0-88AA-B9B3AEA024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3584575"/>
            <a:ext cx="8763000" cy="3273425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+mn-lt"/>
              </a:defRPr>
            </a:lvl1pPr>
          </a:lstStyle>
          <a:p>
            <a:fld id="{AD80CC36-BEF3-49CE-AFFC-95B53AA94176}" type="datetimeFigureOut">
              <a:rPr lang="en-US"/>
              <a:pPr/>
              <a:t>6/3/2010</a:t>
            </a:fld>
            <a:endParaRPr lang="en-GB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</a:defRPr>
            </a:lvl1pPr>
          </a:lstStyle>
          <a:p>
            <a:fld id="{2834C5A4-89FE-41A0-95B8-A91529F57DB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Diffcalc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82713" y="3600450"/>
            <a:ext cx="6400800" cy="1752600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en-GB" b="0">
                <a:solidFill>
                  <a:schemeClr val="accent2"/>
                </a:solidFill>
              </a:rPr>
              <a:t>Software for diffractometer control</a:t>
            </a:r>
          </a:p>
          <a:p>
            <a:pPr marL="0" indent="0" algn="ctr">
              <a:buFontTx/>
              <a:buNone/>
            </a:pPr>
            <a:r>
              <a:rPr lang="en-GB" b="0">
                <a:solidFill>
                  <a:srgbClr val="898989"/>
                </a:solidFill>
              </a:rPr>
              <a:t>Rob Walton</a:t>
            </a:r>
          </a:p>
          <a:p>
            <a:pPr marL="0" indent="0" algn="ctr">
              <a:buFontTx/>
              <a:buNone/>
            </a:pPr>
            <a:r>
              <a:rPr lang="en-GB" b="0">
                <a:solidFill>
                  <a:srgbClr val="898989"/>
                </a:solidFill>
              </a:rPr>
              <a:t>4</a:t>
            </a:r>
            <a:r>
              <a:rPr lang="en-GB" b="0" baseline="30000">
                <a:solidFill>
                  <a:srgbClr val="898989"/>
                </a:solidFill>
              </a:rPr>
              <a:t>th</a:t>
            </a:r>
            <a:r>
              <a:rPr lang="en-GB" b="0">
                <a:solidFill>
                  <a:srgbClr val="898989"/>
                </a:solidFill>
              </a:rPr>
              <a:t> June 2010</a:t>
            </a:r>
            <a:endParaRPr lang="en-US" b="0">
              <a:solidFill>
                <a:srgbClr val="898989"/>
              </a:solidFill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913" y="6076950"/>
            <a:ext cx="20685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2713" y="2435225"/>
            <a:ext cx="6046787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79375" y="1417638"/>
            <a:ext cx="8985250" cy="4640262"/>
          </a:xfrm>
          <a:prstGeom prst="rect">
            <a:avLst/>
          </a:prstGeom>
          <a:solidFill>
            <a:srgbClr val="C0C0C0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Modes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4721225" cy="479742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Lucida Sans Typewriter" pitchFamily="49" charset="0"/>
              </a:rPr>
              <a:t>&gt; hklmode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Lucida Sans Typewriter" pitchFamily="49" charset="0"/>
              </a:rPr>
              <a:t>Available modes: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i="1">
                <a:latin typeface="Lucida Sans Typewriter" pitchFamily="49" charset="0"/>
              </a:rPr>
              <a:t> 0) fourc fixed-bandlw (</a:t>
            </a:r>
            <a:r>
              <a:rPr lang="en-US" sz="1600" i="1">
                <a:solidFill>
                  <a:schemeClr val="accent2"/>
                </a:solidFill>
                <a:latin typeface="Lucida Sans Typewriter" pitchFamily="49" charset="0"/>
              </a:rPr>
              <a:t>alpha</a:t>
            </a:r>
            <a:r>
              <a:rPr lang="en-US" sz="1600" i="1">
                <a:latin typeface="Lucida Sans Typewriter" pitchFamily="49" charset="0"/>
              </a:rPr>
              <a:t>, </a:t>
            </a:r>
            <a:r>
              <a:rPr lang="en-US" sz="1600" i="1">
                <a:solidFill>
                  <a:schemeClr val="accent2"/>
                </a:solidFill>
                <a:latin typeface="Lucida Sans Typewriter" pitchFamily="49" charset="0"/>
              </a:rPr>
              <a:t>blw</a:t>
            </a:r>
            <a:r>
              <a:rPr lang="en-US" sz="1600" i="1">
                <a:latin typeface="Lucida Sans Typewriter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Lucida Sans Typewriter" pitchFamily="49" charset="0"/>
              </a:rPr>
              <a:t> 1) fourc bisecting (</a:t>
            </a:r>
            <a:r>
              <a:rPr lang="en-US" sz="1600">
                <a:solidFill>
                  <a:schemeClr val="accent2"/>
                </a:solidFill>
                <a:latin typeface="Lucida Sans Typewriter" pitchFamily="49" charset="0"/>
              </a:rPr>
              <a:t>alpha</a:t>
            </a:r>
            <a:r>
              <a:rPr lang="en-US" sz="1600">
                <a:latin typeface="Lucida Sans Typewriter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Lucida Sans Typewriter" pitchFamily="49" charset="0"/>
              </a:rPr>
              <a:t> 2) fourc incoming  (</a:t>
            </a:r>
            <a:r>
              <a:rPr lang="en-US" sz="1600">
                <a:solidFill>
                  <a:schemeClr val="accent2"/>
                </a:solidFill>
                <a:latin typeface="Lucida Sans Typewriter" pitchFamily="49" charset="0"/>
              </a:rPr>
              <a:t>alpha</a:t>
            </a:r>
            <a:r>
              <a:rPr lang="en-US" sz="1600">
                <a:latin typeface="Lucida Sans Typewriter" pitchFamily="49" charset="0"/>
              </a:rPr>
              <a:t>, </a:t>
            </a:r>
            <a:r>
              <a:rPr lang="en-US" sz="1600">
                <a:solidFill>
                  <a:schemeClr val="accent2"/>
                </a:solidFill>
                <a:latin typeface="Lucida Sans Typewriter" pitchFamily="49" charset="0"/>
              </a:rPr>
              <a:t>betain</a:t>
            </a:r>
            <a:r>
              <a:rPr lang="en-US" sz="1600">
                <a:latin typeface="Lucida Sans Typewriter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Lucida Sans Typewriter" pitchFamily="49" charset="0"/>
              </a:rPr>
              <a:t> 3) fourc outgoing  (</a:t>
            </a:r>
            <a:r>
              <a:rPr lang="en-US" sz="1600">
                <a:solidFill>
                  <a:schemeClr val="accent2"/>
                </a:solidFill>
                <a:latin typeface="Lucida Sans Typewriter" pitchFamily="49" charset="0"/>
              </a:rPr>
              <a:t>alpha</a:t>
            </a:r>
            <a:r>
              <a:rPr lang="en-US" sz="1600">
                <a:latin typeface="Lucida Sans Typewriter" pitchFamily="49" charset="0"/>
              </a:rPr>
              <a:t>, </a:t>
            </a:r>
            <a:r>
              <a:rPr lang="en-US" sz="1600">
                <a:solidFill>
                  <a:schemeClr val="accent2"/>
                </a:solidFill>
                <a:latin typeface="Lucida Sans Typewriter" pitchFamily="49" charset="0"/>
              </a:rPr>
              <a:t>betaout</a:t>
            </a:r>
            <a:r>
              <a:rPr lang="en-US" sz="1600">
                <a:latin typeface="Lucida Sans Typewriter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Lucida Sans Typewriter" pitchFamily="49" charset="0"/>
              </a:rPr>
              <a:t> </a:t>
            </a:r>
            <a:r>
              <a:rPr lang="en-US" sz="1600" i="1">
                <a:latin typeface="Lucida Sans Typewriter" pitchFamily="49" charset="0"/>
              </a:rPr>
              <a:t>4) fourc azimuth   (</a:t>
            </a:r>
            <a:r>
              <a:rPr lang="en-US" sz="1600" i="1">
                <a:solidFill>
                  <a:schemeClr val="accent2"/>
                </a:solidFill>
                <a:latin typeface="Lucida Sans Typewriter" pitchFamily="49" charset="0"/>
              </a:rPr>
              <a:t>alpha</a:t>
            </a:r>
            <a:r>
              <a:rPr lang="en-US" sz="1600" i="1">
                <a:latin typeface="Lucida Sans Typewriter" pitchFamily="49" charset="0"/>
              </a:rPr>
              <a:t>, </a:t>
            </a:r>
            <a:r>
              <a:rPr lang="en-US" sz="1600" i="1">
                <a:solidFill>
                  <a:schemeClr val="accent2"/>
                </a:solidFill>
                <a:latin typeface="Lucida Sans Typewriter" pitchFamily="49" charset="0"/>
              </a:rPr>
              <a:t>azimuth</a:t>
            </a:r>
            <a:r>
              <a:rPr lang="en-US" sz="1600" i="1">
                <a:latin typeface="Lucida Sans Typewriter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Lucida Sans Typewriter" pitchFamily="49" charset="0"/>
              </a:rPr>
              <a:t> 5) fourc fixed-phi (</a:t>
            </a:r>
            <a:r>
              <a:rPr lang="en-US" sz="1600">
                <a:solidFill>
                  <a:schemeClr val="accent2"/>
                </a:solidFill>
                <a:latin typeface="Lucida Sans Typewriter" pitchFamily="49" charset="0"/>
              </a:rPr>
              <a:t>alpha</a:t>
            </a:r>
            <a:r>
              <a:rPr lang="en-US" sz="1600">
                <a:latin typeface="Lucida Sans Typewriter" pitchFamily="49" charset="0"/>
              </a:rPr>
              <a:t>, </a:t>
            </a:r>
            <a:r>
              <a:rPr lang="en-US" sz="1600">
                <a:solidFill>
                  <a:schemeClr val="accent2"/>
                </a:solidFill>
                <a:latin typeface="Lucida Sans Typewriter" pitchFamily="49" charset="0"/>
              </a:rPr>
              <a:t>phi</a:t>
            </a:r>
            <a:r>
              <a:rPr lang="en-US" sz="1600">
                <a:latin typeface="Lucida Sans Typewriter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Lucida Sans Typewriter" pitchFamily="49" charset="0"/>
              </a:rPr>
              <a:t>10) fivec bisecting 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Lucida Sans Typewriter" pitchFamily="49" charset="0"/>
              </a:rPr>
              <a:t>11) fivec incoming  (</a:t>
            </a:r>
            <a:r>
              <a:rPr lang="en-US" sz="1600">
                <a:solidFill>
                  <a:schemeClr val="accent2"/>
                </a:solidFill>
                <a:latin typeface="Lucida Sans Typewriter" pitchFamily="49" charset="0"/>
              </a:rPr>
              <a:t>betain</a:t>
            </a:r>
            <a:r>
              <a:rPr lang="en-US" sz="1600">
                <a:latin typeface="Lucida Sans Typewriter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Lucida Sans Typewriter" pitchFamily="49" charset="0"/>
              </a:rPr>
              <a:t>12) fivec outgoing  (</a:t>
            </a:r>
            <a:r>
              <a:rPr lang="en-US" sz="1600">
                <a:solidFill>
                  <a:schemeClr val="accent2"/>
                </a:solidFill>
                <a:latin typeface="Lucida Sans Typewriter" pitchFamily="49" charset="0"/>
              </a:rPr>
              <a:t>betaout</a:t>
            </a:r>
            <a:r>
              <a:rPr lang="en-US" sz="1600">
                <a:latin typeface="Lucida Sans Typewriter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>
              <a:latin typeface="Lucida Sans Typewriter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400">
              <a:latin typeface="Lucida Sans Typewriter" pitchFamily="49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572000" y="1557338"/>
            <a:ext cx="4389438" cy="363696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914400">
              <a:spcBef>
                <a:spcPct val="50000"/>
              </a:spcBef>
            </a:pPr>
            <a:r>
              <a:rPr lang="en-US" sz="1600" b="1"/>
              <a:t>Current mode:</a:t>
            </a:r>
          </a:p>
          <a:p>
            <a:pPr algn="l" defTabSz="914400">
              <a:spcBef>
                <a:spcPct val="50000"/>
              </a:spcBef>
            </a:pPr>
            <a:r>
              <a:rPr lang="en-US" sz="1600" b="1"/>
              <a:t>1) fourc bisecting</a:t>
            </a:r>
          </a:p>
          <a:p>
            <a:pPr algn="l" defTabSz="914400">
              <a:spcBef>
                <a:spcPct val="50000"/>
              </a:spcBef>
            </a:pPr>
            <a:r>
              <a:rPr lang="en-US" sz="1600" b="1"/>
              <a:t>Current Parameters:</a:t>
            </a:r>
          </a:p>
          <a:p>
            <a:pPr algn="l" defTabSz="914400">
              <a:spcBef>
                <a:spcPct val="50000"/>
              </a:spcBef>
            </a:pPr>
            <a:r>
              <a:rPr lang="en-US" sz="1600" b="1"/>
              <a:t>   alpha: 0.0</a:t>
            </a:r>
          </a:p>
          <a:p>
            <a:pPr algn="l" defTabSz="914400">
              <a:spcBef>
                <a:spcPct val="50000"/>
              </a:spcBef>
            </a:pPr>
            <a:r>
              <a:rPr lang="en-US" sz="1600" b="1"/>
              <a:t>   gamma: 0.0  (fixed by diff.)</a:t>
            </a:r>
          </a:p>
          <a:p>
            <a:pPr algn="l" defTabSz="914400">
              <a:spcBef>
                <a:spcPct val="50000"/>
              </a:spcBef>
            </a:pPr>
            <a:r>
              <a:rPr lang="en-US" sz="1600" b="1"/>
              <a:t>  betain: --- (NA for mode)</a:t>
            </a:r>
          </a:p>
          <a:p>
            <a:pPr algn="l" defTabSz="914400">
              <a:spcBef>
                <a:spcPct val="50000"/>
              </a:spcBef>
            </a:pPr>
            <a:r>
              <a:rPr lang="en-US" sz="1600" b="1"/>
              <a:t> betaout: --- (NA for mode)</a:t>
            </a:r>
          </a:p>
          <a:p>
            <a:pPr algn="l" defTabSz="914400">
              <a:spcBef>
                <a:spcPct val="50000"/>
              </a:spcBef>
            </a:pPr>
            <a:r>
              <a:rPr lang="en-US" sz="1600" b="1"/>
              <a:t> azimuth: --- (NA for mode)</a:t>
            </a:r>
          </a:p>
          <a:p>
            <a:pPr algn="l" defTabSz="914400">
              <a:spcBef>
                <a:spcPct val="50000"/>
              </a:spcBef>
            </a:pPr>
            <a:r>
              <a:rPr lang="en-US" sz="1600" b="1"/>
              <a:t>     phi: --- (NA for mode)</a:t>
            </a:r>
          </a:p>
          <a:p>
            <a:pPr algn="l" defTabSz="914400">
              <a:spcBef>
                <a:spcPct val="50000"/>
              </a:spcBef>
            </a:pPr>
            <a:r>
              <a:rPr lang="en-US" sz="1600" b="1"/>
              <a:t>     blw: --- (NA for mode)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4572000" y="1417638"/>
            <a:ext cx="0" cy="46402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3) DIFFCALC IN THE GDA</a:t>
            </a:r>
          </a:p>
        </p:txBody>
      </p:sp>
      <p:grpSp>
        <p:nvGrpSpPr>
          <p:cNvPr id="22586" name="Group 58"/>
          <p:cNvGrpSpPr>
            <a:grpSpLocks/>
          </p:cNvGrpSpPr>
          <p:nvPr/>
        </p:nvGrpSpPr>
        <p:grpSpPr bwMode="auto">
          <a:xfrm>
            <a:off x="3857625" y="2197100"/>
            <a:ext cx="3406775" cy="1441450"/>
            <a:chOff x="2911" y="2024"/>
            <a:chExt cx="2146" cy="908"/>
          </a:xfrm>
        </p:grpSpPr>
        <p:sp>
          <p:nvSpPr>
            <p:cNvPr id="22583" name="Rectangle 55"/>
            <p:cNvSpPr>
              <a:spLocks noChangeArrowheads="1"/>
            </p:cNvSpPr>
            <p:nvPr/>
          </p:nvSpPr>
          <p:spPr bwMode="auto">
            <a:xfrm>
              <a:off x="2911" y="2024"/>
              <a:ext cx="2146" cy="90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6" name="Text Box 28"/>
            <p:cNvSpPr txBox="1">
              <a:spLocks noChangeArrowheads="1"/>
            </p:cNvSpPr>
            <p:nvPr/>
          </p:nvSpPr>
          <p:spPr bwMode="auto">
            <a:xfrm>
              <a:off x="2946" y="2255"/>
              <a:ext cx="20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0" b="1">
                  <a:latin typeface="Arial" charset="0"/>
                </a:rPr>
                <a:t>DiffractionCalculator</a:t>
              </a:r>
            </a:p>
            <a:p>
              <a:pPr algn="l"/>
              <a:r>
                <a:rPr lang="en-GB" sz="1800">
                  <a:latin typeface="Arial" charset="0"/>
                </a:rPr>
                <a:t>(with ScannableMonitorPlugin)</a:t>
              </a:r>
              <a:endParaRPr lang="en-US" sz="1800">
                <a:latin typeface="Arial" charset="0"/>
              </a:endParaRPr>
            </a:p>
          </p:txBody>
        </p:sp>
      </p:grpSp>
      <p:grpSp>
        <p:nvGrpSpPr>
          <p:cNvPr id="22594" name="Group 66"/>
          <p:cNvGrpSpPr>
            <a:grpSpLocks/>
          </p:cNvGrpSpPr>
          <p:nvPr/>
        </p:nvGrpSpPr>
        <p:grpSpPr bwMode="auto">
          <a:xfrm>
            <a:off x="350838" y="1012825"/>
            <a:ext cx="3505200" cy="2303463"/>
            <a:chOff x="249" y="1254"/>
            <a:chExt cx="2208" cy="1451"/>
          </a:xfrm>
        </p:grpSpPr>
        <p:sp>
          <p:nvSpPr>
            <p:cNvPr id="22533" name="Oval 5"/>
            <p:cNvSpPr>
              <a:spLocks noChangeArrowheads="1"/>
            </p:cNvSpPr>
            <p:nvPr/>
          </p:nvSpPr>
          <p:spPr bwMode="auto">
            <a:xfrm>
              <a:off x="567" y="2070"/>
              <a:ext cx="907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>
                  <a:latin typeface="Arial" charset="0"/>
                </a:rPr>
                <a:t>hkl</a:t>
              </a:r>
            </a:p>
          </p:txBody>
        </p:sp>
        <p:sp>
          <p:nvSpPr>
            <p:cNvPr id="22541" name="Oval 13"/>
            <p:cNvSpPr>
              <a:spLocks noChangeArrowheads="1"/>
            </p:cNvSpPr>
            <p:nvPr/>
          </p:nvSpPr>
          <p:spPr bwMode="auto">
            <a:xfrm>
              <a:off x="658" y="1752"/>
              <a:ext cx="227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>
                  <a:latin typeface="Arial" charset="0"/>
                </a:rPr>
                <a:t>h</a:t>
              </a:r>
            </a:p>
          </p:txBody>
        </p:sp>
        <p:sp>
          <p:nvSpPr>
            <p:cNvPr id="22542" name="Oval 14"/>
            <p:cNvSpPr>
              <a:spLocks noChangeArrowheads="1"/>
            </p:cNvSpPr>
            <p:nvPr/>
          </p:nvSpPr>
          <p:spPr bwMode="auto">
            <a:xfrm>
              <a:off x="930" y="1752"/>
              <a:ext cx="227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>
                  <a:latin typeface="Arial" charset="0"/>
                </a:rPr>
                <a:t>k</a:t>
              </a:r>
            </a:p>
          </p:txBody>
        </p:sp>
        <p:sp>
          <p:nvSpPr>
            <p:cNvPr id="22543" name="Oval 15"/>
            <p:cNvSpPr>
              <a:spLocks noChangeArrowheads="1"/>
            </p:cNvSpPr>
            <p:nvPr/>
          </p:nvSpPr>
          <p:spPr bwMode="auto">
            <a:xfrm>
              <a:off x="1202" y="1752"/>
              <a:ext cx="227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>
                  <a:latin typeface="Arial" charset="0"/>
                </a:rPr>
                <a:t>l</a:t>
              </a:r>
            </a:p>
          </p:txBody>
        </p:sp>
        <p:sp>
          <p:nvSpPr>
            <p:cNvPr id="22544" name="Oval 16"/>
            <p:cNvSpPr>
              <a:spLocks noChangeArrowheads="1"/>
            </p:cNvSpPr>
            <p:nvPr/>
          </p:nvSpPr>
          <p:spPr bwMode="auto">
            <a:xfrm>
              <a:off x="249" y="1254"/>
              <a:ext cx="907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>
                  <a:latin typeface="Arial" charset="0"/>
                </a:rPr>
                <a:t>hklverbose</a:t>
              </a:r>
            </a:p>
          </p:txBody>
        </p:sp>
        <p:sp>
          <p:nvSpPr>
            <p:cNvPr id="22545" name="Line 17"/>
            <p:cNvSpPr>
              <a:spLocks noChangeShapeType="1"/>
            </p:cNvSpPr>
            <p:nvPr/>
          </p:nvSpPr>
          <p:spPr bwMode="auto">
            <a:xfrm>
              <a:off x="1020" y="2524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>
              <a:off x="793" y="1979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53" name="Line 25"/>
            <p:cNvSpPr>
              <a:spLocks noChangeShapeType="1"/>
            </p:cNvSpPr>
            <p:nvPr/>
          </p:nvSpPr>
          <p:spPr bwMode="auto">
            <a:xfrm>
              <a:off x="1048" y="1979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54" name="Line 26"/>
            <p:cNvSpPr>
              <a:spLocks noChangeShapeType="1"/>
            </p:cNvSpPr>
            <p:nvPr/>
          </p:nvSpPr>
          <p:spPr bwMode="auto">
            <a:xfrm flipH="1">
              <a:off x="1247" y="1979"/>
              <a:ext cx="45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60" name="Line 32"/>
            <p:cNvSpPr>
              <a:spLocks noChangeShapeType="1"/>
            </p:cNvSpPr>
            <p:nvPr/>
          </p:nvSpPr>
          <p:spPr bwMode="auto">
            <a:xfrm flipV="1">
              <a:off x="1474" y="2296"/>
              <a:ext cx="98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95" name="Group 67"/>
          <p:cNvGrpSpPr>
            <a:grpSpLocks/>
          </p:cNvGrpSpPr>
          <p:nvPr/>
        </p:nvGrpSpPr>
        <p:grpSpPr bwMode="auto">
          <a:xfrm>
            <a:off x="7264400" y="2128838"/>
            <a:ext cx="1511300" cy="1546225"/>
            <a:chOff x="4604" y="1957"/>
            <a:chExt cx="952" cy="974"/>
          </a:xfrm>
        </p:grpSpPr>
        <p:sp>
          <p:nvSpPr>
            <p:cNvPr id="22565" name="Oval 37"/>
            <p:cNvSpPr>
              <a:spLocks noChangeArrowheads="1"/>
            </p:cNvSpPr>
            <p:nvPr/>
          </p:nvSpPr>
          <p:spPr bwMode="auto">
            <a:xfrm>
              <a:off x="4921" y="2705"/>
              <a:ext cx="635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latin typeface="Arial" charset="0"/>
                </a:rPr>
                <a:t>alpha_par</a:t>
              </a:r>
            </a:p>
          </p:txBody>
        </p:sp>
        <p:sp>
          <p:nvSpPr>
            <p:cNvPr id="22566" name="Oval 38"/>
            <p:cNvSpPr>
              <a:spLocks noChangeArrowheads="1"/>
            </p:cNvSpPr>
            <p:nvPr/>
          </p:nvSpPr>
          <p:spPr bwMode="auto">
            <a:xfrm>
              <a:off x="4921" y="2261"/>
              <a:ext cx="635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latin typeface="Arial" charset="0"/>
                </a:rPr>
                <a:t>betaout</a:t>
              </a:r>
            </a:p>
          </p:txBody>
        </p:sp>
        <p:sp>
          <p:nvSpPr>
            <p:cNvPr id="22567" name="Oval 39"/>
            <p:cNvSpPr>
              <a:spLocks noChangeArrowheads="1"/>
            </p:cNvSpPr>
            <p:nvPr/>
          </p:nvSpPr>
          <p:spPr bwMode="auto">
            <a:xfrm>
              <a:off x="4921" y="1957"/>
              <a:ext cx="635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latin typeface="Arial" charset="0"/>
                </a:rPr>
                <a:t>betain</a:t>
              </a:r>
            </a:p>
          </p:txBody>
        </p:sp>
        <p:sp>
          <p:nvSpPr>
            <p:cNvPr id="22569" name="Line 41"/>
            <p:cNvSpPr>
              <a:spLocks noChangeShapeType="1"/>
            </p:cNvSpPr>
            <p:nvPr/>
          </p:nvSpPr>
          <p:spPr bwMode="auto">
            <a:xfrm flipH="1" flipV="1">
              <a:off x="4604" y="2826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87" name="Line 59"/>
            <p:cNvSpPr>
              <a:spLocks noChangeShapeType="1"/>
            </p:cNvSpPr>
            <p:nvPr/>
          </p:nvSpPr>
          <p:spPr bwMode="auto">
            <a:xfrm flipH="1" flipV="1">
              <a:off x="4604" y="2373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88" name="Line 60"/>
            <p:cNvSpPr>
              <a:spLocks noChangeShapeType="1"/>
            </p:cNvSpPr>
            <p:nvPr/>
          </p:nvSpPr>
          <p:spPr bwMode="auto">
            <a:xfrm flipH="1" flipV="1">
              <a:off x="4604" y="2073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89" name="Oval 61"/>
            <p:cNvSpPr>
              <a:spLocks noChangeArrowheads="1"/>
            </p:cNvSpPr>
            <p:nvPr/>
          </p:nvSpPr>
          <p:spPr bwMode="auto">
            <a:xfrm>
              <a:off x="5213" y="2517"/>
              <a:ext cx="56" cy="56"/>
            </a:xfrm>
            <a:prstGeom prst="ellipse">
              <a:avLst/>
            </a:prstGeom>
            <a:solidFill>
              <a:schemeClr val="tx2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0" name="Oval 62"/>
            <p:cNvSpPr>
              <a:spLocks noChangeArrowheads="1"/>
            </p:cNvSpPr>
            <p:nvPr/>
          </p:nvSpPr>
          <p:spPr bwMode="auto">
            <a:xfrm>
              <a:off x="5216" y="2618"/>
              <a:ext cx="56" cy="56"/>
            </a:xfrm>
            <a:prstGeom prst="ellipse">
              <a:avLst/>
            </a:prstGeom>
            <a:solidFill>
              <a:schemeClr val="tx2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598" name="Group 70"/>
          <p:cNvGrpSpPr>
            <a:grpSpLocks/>
          </p:cNvGrpSpPr>
          <p:nvPr/>
        </p:nvGrpSpPr>
        <p:grpSpPr bwMode="auto">
          <a:xfrm>
            <a:off x="855663" y="3178175"/>
            <a:ext cx="3340100" cy="1771650"/>
            <a:chOff x="567" y="2618"/>
            <a:chExt cx="2104" cy="1116"/>
          </a:xfrm>
        </p:grpSpPr>
        <p:sp>
          <p:nvSpPr>
            <p:cNvPr id="22534" name="Oval 6"/>
            <p:cNvSpPr>
              <a:spLocks noChangeArrowheads="1"/>
            </p:cNvSpPr>
            <p:nvPr/>
          </p:nvSpPr>
          <p:spPr bwMode="auto">
            <a:xfrm>
              <a:off x="567" y="2705"/>
              <a:ext cx="907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>
                  <a:latin typeface="Arial" charset="0"/>
                </a:rPr>
                <a:t>fivec</a:t>
              </a:r>
            </a:p>
          </p:txBody>
        </p:sp>
        <p:sp>
          <p:nvSpPr>
            <p:cNvPr id="22562" name="Line 34"/>
            <p:cNvSpPr>
              <a:spLocks noChangeShapeType="1"/>
            </p:cNvSpPr>
            <p:nvPr/>
          </p:nvSpPr>
          <p:spPr bwMode="auto">
            <a:xfrm flipV="1">
              <a:off x="1474" y="2618"/>
              <a:ext cx="984" cy="3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63" name="Line 35"/>
            <p:cNvSpPr>
              <a:spLocks noChangeShapeType="1"/>
            </p:cNvSpPr>
            <p:nvPr/>
          </p:nvSpPr>
          <p:spPr bwMode="auto">
            <a:xfrm flipV="1">
              <a:off x="2313" y="2908"/>
              <a:ext cx="228" cy="5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64" name="Line 36"/>
            <p:cNvSpPr>
              <a:spLocks noChangeShapeType="1"/>
            </p:cNvSpPr>
            <p:nvPr/>
          </p:nvSpPr>
          <p:spPr bwMode="auto">
            <a:xfrm flipV="1">
              <a:off x="2625" y="2908"/>
              <a:ext cx="46" cy="5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Line 19"/>
            <p:cNvSpPr>
              <a:spLocks noChangeShapeType="1"/>
            </p:cNvSpPr>
            <p:nvPr/>
          </p:nvSpPr>
          <p:spPr bwMode="auto">
            <a:xfrm flipH="1">
              <a:off x="567" y="3114"/>
              <a:ext cx="226" cy="6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 flipH="1">
              <a:off x="793" y="3159"/>
              <a:ext cx="127" cy="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Line 21"/>
            <p:cNvSpPr>
              <a:spLocks noChangeShapeType="1"/>
            </p:cNvSpPr>
            <p:nvPr/>
          </p:nvSpPr>
          <p:spPr bwMode="auto">
            <a:xfrm>
              <a:off x="1029" y="3159"/>
              <a:ext cx="0" cy="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Line 22"/>
            <p:cNvSpPr>
              <a:spLocks noChangeShapeType="1"/>
            </p:cNvSpPr>
            <p:nvPr/>
          </p:nvSpPr>
          <p:spPr bwMode="auto">
            <a:xfrm>
              <a:off x="1156" y="3159"/>
              <a:ext cx="91" cy="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Line 23"/>
            <p:cNvSpPr>
              <a:spLocks noChangeShapeType="1"/>
            </p:cNvSpPr>
            <p:nvPr/>
          </p:nvSpPr>
          <p:spPr bwMode="auto">
            <a:xfrm>
              <a:off x="1292" y="3114"/>
              <a:ext cx="227" cy="6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97" name="Group 69"/>
          <p:cNvGrpSpPr>
            <a:grpSpLocks/>
          </p:cNvGrpSpPr>
          <p:nvPr/>
        </p:nvGrpSpPr>
        <p:grpSpPr bwMode="auto">
          <a:xfrm>
            <a:off x="552450" y="4538663"/>
            <a:ext cx="3721100" cy="769937"/>
            <a:chOff x="376" y="3475"/>
            <a:chExt cx="2344" cy="485"/>
          </a:xfrm>
        </p:grpSpPr>
        <p:sp>
          <p:nvSpPr>
            <p:cNvPr id="22536" name="Oval 8"/>
            <p:cNvSpPr>
              <a:spLocks noChangeArrowheads="1"/>
            </p:cNvSpPr>
            <p:nvPr/>
          </p:nvSpPr>
          <p:spPr bwMode="auto">
            <a:xfrm>
              <a:off x="376" y="3734"/>
              <a:ext cx="227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l-GR" sz="1800">
                  <a:latin typeface="Arial" charset="0"/>
                </a:rPr>
                <a:t>α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22537" name="Oval 9"/>
            <p:cNvSpPr>
              <a:spLocks noChangeArrowheads="1"/>
            </p:cNvSpPr>
            <p:nvPr/>
          </p:nvSpPr>
          <p:spPr bwMode="auto">
            <a:xfrm>
              <a:off x="648" y="3734"/>
              <a:ext cx="227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l-GR" sz="1800">
                  <a:latin typeface="Arial" charset="0"/>
                </a:rPr>
                <a:t>δ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22538" name="Oval 10"/>
            <p:cNvSpPr>
              <a:spLocks noChangeArrowheads="1"/>
            </p:cNvSpPr>
            <p:nvPr/>
          </p:nvSpPr>
          <p:spPr bwMode="auto">
            <a:xfrm>
              <a:off x="920" y="3734"/>
              <a:ext cx="227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l-GR" sz="1800">
                  <a:latin typeface="Arial" charset="0"/>
                </a:rPr>
                <a:t>ω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22539" name="Oval 11"/>
            <p:cNvSpPr>
              <a:spLocks noChangeArrowheads="1"/>
            </p:cNvSpPr>
            <p:nvPr/>
          </p:nvSpPr>
          <p:spPr bwMode="auto">
            <a:xfrm>
              <a:off x="1192" y="3734"/>
              <a:ext cx="227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l-GR" sz="1800">
                  <a:latin typeface="Arial" charset="0"/>
                </a:rPr>
                <a:t>χ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22540" name="Oval 12"/>
            <p:cNvSpPr>
              <a:spLocks noChangeArrowheads="1"/>
            </p:cNvSpPr>
            <p:nvPr/>
          </p:nvSpPr>
          <p:spPr bwMode="auto">
            <a:xfrm>
              <a:off x="1464" y="3734"/>
              <a:ext cx="227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l-GR" sz="1800">
                  <a:latin typeface="Arial" charset="0"/>
                </a:rPr>
                <a:t>φ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22558" name="Oval 30"/>
            <p:cNvSpPr>
              <a:spLocks noChangeArrowheads="1"/>
            </p:cNvSpPr>
            <p:nvPr/>
          </p:nvSpPr>
          <p:spPr bwMode="auto">
            <a:xfrm>
              <a:off x="2173" y="3475"/>
              <a:ext cx="227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>
                  <a:latin typeface="Arial" charset="0"/>
                </a:rPr>
                <a:t>en</a:t>
              </a:r>
            </a:p>
          </p:txBody>
        </p:sp>
        <p:sp>
          <p:nvSpPr>
            <p:cNvPr id="22557" name="Oval 29"/>
            <p:cNvSpPr>
              <a:spLocks noChangeArrowheads="1"/>
            </p:cNvSpPr>
            <p:nvPr/>
          </p:nvSpPr>
          <p:spPr bwMode="auto">
            <a:xfrm>
              <a:off x="2493" y="3475"/>
              <a:ext cx="227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>
                  <a:latin typeface="Arial" charset="0"/>
                </a:rPr>
                <a:t>wl</a:t>
              </a:r>
            </a:p>
          </p:txBody>
        </p:sp>
      </p:grpSp>
      <p:sp>
        <p:nvSpPr>
          <p:cNvPr id="22600" name="Content Placeholder 2"/>
          <p:cNvSpPr>
            <a:spLocks/>
          </p:cNvSpPr>
          <p:nvPr/>
        </p:nvSpPr>
        <p:spPr bwMode="auto">
          <a:xfrm>
            <a:off x="350838" y="5538788"/>
            <a:ext cx="86868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ct val="50000"/>
              </a:spcBef>
            </a:pPr>
            <a:r>
              <a:rPr lang="en-GB" sz="2400" b="1">
                <a:latin typeface="Arial" charset="0"/>
              </a:rPr>
              <a:t>Running in the GDA ObjectServer’s Jython Interpreter</a:t>
            </a:r>
            <a:endParaRPr lang="en-US" sz="24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Commands/Demo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123825" y="1417638"/>
            <a:ext cx="10515600" cy="819150"/>
          </a:xfrm>
        </p:spPr>
        <p:txBody>
          <a:bodyPr/>
          <a:lstStyle/>
          <a:p>
            <a:pPr>
              <a:buFontTx/>
              <a:buNone/>
            </a:pPr>
            <a:r>
              <a:rPr lang="en-GB"/>
              <a:t>Methods exposed to user as commands:</a:t>
            </a:r>
            <a:endParaRPr lang="en-US"/>
          </a:p>
          <a:p>
            <a:pPr>
              <a:buFontTx/>
              <a:buNone/>
            </a:pPr>
            <a:endParaRPr lang="en-US">
              <a:latin typeface="Lucida Console" pitchFamily="49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23825" y="2352675"/>
            <a:ext cx="5467350" cy="3902075"/>
          </a:xfrm>
          <a:prstGeom prst="rect">
            <a:avLst/>
          </a:prstGeom>
          <a:solidFill>
            <a:srgbClr val="C0C0C0"/>
          </a:solidFill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914400">
              <a:lnSpc>
                <a:spcPct val="130000"/>
              </a:lnSpc>
            </a:pPr>
            <a:r>
              <a:rPr lang="en-US" sz="1600" b="1"/>
              <a:t>&gt; newub ‘demo’</a:t>
            </a:r>
          </a:p>
          <a:p>
            <a:pPr algn="l" defTabSz="914400">
              <a:lnSpc>
                <a:spcPct val="130000"/>
              </a:lnSpc>
            </a:pPr>
            <a:r>
              <a:rPr lang="en-US" sz="1600" b="1"/>
              <a:t>&gt; setlat ‘cubic’ 1 1 1 90 90 90</a:t>
            </a:r>
          </a:p>
          <a:p>
            <a:pPr algn="l" defTabSz="914400">
              <a:lnSpc>
                <a:spcPct val="130000"/>
              </a:lnSpc>
            </a:pPr>
            <a:r>
              <a:rPr lang="en-US" sz="1600" b="1"/>
              <a:t>&gt; pos wl 1</a:t>
            </a:r>
          </a:p>
          <a:p>
            <a:pPr algn="l" defTabSz="914400">
              <a:lnSpc>
                <a:spcPct val="130000"/>
              </a:lnSpc>
            </a:pPr>
            <a:r>
              <a:rPr lang="en-US" sz="1600" b="1"/>
              <a:t>&gt; pos fivec [0 60 30 1 0]</a:t>
            </a:r>
          </a:p>
          <a:p>
            <a:pPr algn="l" defTabSz="914400">
              <a:lnSpc>
                <a:spcPct val="130000"/>
              </a:lnSpc>
            </a:pPr>
            <a:r>
              <a:rPr lang="en-US" sz="1600" b="1"/>
              <a:t>&gt; addref 1 0 0</a:t>
            </a:r>
          </a:p>
          <a:p>
            <a:pPr algn="l" defTabSz="914400">
              <a:lnSpc>
                <a:spcPct val="130000"/>
              </a:lnSpc>
            </a:pPr>
            <a:r>
              <a:rPr lang="en-US" sz="1600" b="1"/>
              <a:t>&gt; pos chi 91</a:t>
            </a:r>
          </a:p>
          <a:p>
            <a:pPr algn="l" defTabSz="914400">
              <a:lnSpc>
                <a:spcPct val="130000"/>
              </a:lnSpc>
            </a:pPr>
            <a:r>
              <a:rPr lang="en-US" sz="1600" b="1"/>
              <a:t>&gt; addref 0 0 1</a:t>
            </a:r>
          </a:p>
          <a:p>
            <a:pPr algn="l" defTabSz="914400">
              <a:lnSpc>
                <a:spcPct val="130000"/>
              </a:lnSpc>
            </a:pPr>
            <a:r>
              <a:rPr lang="en-US" sz="1600"/>
              <a:t>Calculating UB matrix.</a:t>
            </a:r>
          </a:p>
          <a:p>
            <a:pPr algn="l" defTabSz="914400">
              <a:lnSpc>
                <a:spcPct val="130000"/>
              </a:lnSpc>
            </a:pPr>
            <a:r>
              <a:rPr lang="en-US" sz="1600" b="1"/>
              <a:t>&gt; checkub</a:t>
            </a:r>
          </a:p>
          <a:p>
            <a:pPr algn="l" defTabSz="914400">
              <a:lnSpc>
                <a:spcPct val="130000"/>
              </a:lnSpc>
            </a:pPr>
            <a:r>
              <a:rPr lang="en-US" sz="1600" b="1"/>
              <a:t>   </a:t>
            </a:r>
            <a:r>
              <a:rPr lang="en-US" sz="1600"/>
              <a:t>energy  h    k    l     h_c  k_c  l_c</a:t>
            </a:r>
          </a:p>
          <a:p>
            <a:pPr algn="l" defTabSz="914400">
              <a:lnSpc>
                <a:spcPct val="130000"/>
              </a:lnSpc>
            </a:pPr>
            <a:r>
              <a:rPr lang="en-US" sz="1600"/>
              <a:t>1  12.3984 1.00 0.00 0.00  1.00 0.00 -0.0</a:t>
            </a:r>
          </a:p>
          <a:p>
            <a:pPr algn="l" defTabSz="914400">
              <a:lnSpc>
                <a:spcPct val="130000"/>
              </a:lnSpc>
            </a:pPr>
            <a:r>
              <a:rPr lang="en-US" sz="1600"/>
              <a:t>2  12.3984 0.00 0.00 1.00  0.00 0.00 1.00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940425" y="3119438"/>
            <a:ext cx="2746375" cy="1069975"/>
          </a:xfrm>
          <a:prstGeom prst="rect">
            <a:avLst/>
          </a:prstGeom>
          <a:solidFill>
            <a:srgbClr val="C0C0C0"/>
          </a:solidFill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1600" b="1"/>
              <a:t>&gt; def p(s):</a:t>
            </a:r>
          </a:p>
          <a:p>
            <a:pPr algn="l"/>
            <a:r>
              <a:rPr lang="en-GB" sz="1600" b="1"/>
              <a:t>&gt;     print s</a:t>
            </a:r>
          </a:p>
          <a:p>
            <a:pPr algn="l"/>
            <a:r>
              <a:rPr lang="en-GB" sz="1600" b="1"/>
              <a:t>&gt; p(1)</a:t>
            </a:r>
          </a:p>
          <a:p>
            <a:pPr algn="l"/>
            <a:r>
              <a:rPr lang="en-GB" sz="1600"/>
              <a:t>1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819775" y="2630488"/>
            <a:ext cx="3152775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914400"/>
            <a:r>
              <a:rPr lang="en-GB" sz="1800" b="1">
                <a:latin typeface="Arial" charset="0"/>
              </a:rPr>
              <a:t>Standard Jython terminal</a:t>
            </a:r>
            <a:endParaRPr lang="en-US" sz="1800" b="1">
              <a:latin typeface="Arial" charset="0"/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5940425" y="4764088"/>
            <a:ext cx="2746375" cy="1314450"/>
          </a:xfrm>
          <a:prstGeom prst="rect">
            <a:avLst/>
          </a:prstGeom>
          <a:solidFill>
            <a:srgbClr val="C0C0C0"/>
          </a:solidFill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1600" b="1"/>
              <a:t>&gt; alias(‘p’)</a:t>
            </a:r>
          </a:p>
          <a:p>
            <a:pPr algn="l"/>
            <a:r>
              <a:rPr lang="en-GB" sz="1600" b="1"/>
              <a:t>&gt; p 1</a:t>
            </a:r>
          </a:p>
          <a:p>
            <a:pPr algn="l"/>
            <a:r>
              <a:rPr lang="en-GB" sz="1600"/>
              <a:t>1</a:t>
            </a:r>
          </a:p>
          <a:p>
            <a:pPr algn="l"/>
            <a:r>
              <a:rPr lang="en-GB" sz="1600" b="1"/>
              <a:t>&gt; p [1 2 3]</a:t>
            </a:r>
          </a:p>
          <a:p>
            <a:pPr algn="l"/>
            <a:r>
              <a:rPr lang="en-GB" sz="1600"/>
              <a:t>[1,2,3]</a:t>
            </a:r>
            <a:endParaRPr lang="en-US" sz="1600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5940425" y="4397375"/>
            <a:ext cx="3152775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1800" b="1">
                <a:latin typeface="Arial" charset="0"/>
              </a:rPr>
              <a:t>But…</a:t>
            </a:r>
            <a:endParaRPr lang="en-US" sz="1800" b="1">
              <a:latin typeface="Arial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5819775" y="2508250"/>
            <a:ext cx="3011488" cy="3771900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919788" y="2051050"/>
            <a:ext cx="277495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en-GB" sz="2400" b="1">
                <a:latin typeface="Arial" charset="0"/>
              </a:rPr>
              <a:t>‘Extended syntax’</a:t>
            </a:r>
            <a:endParaRPr lang="en-US" sz="24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Moving and Scanning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887413" y="2692400"/>
            <a:ext cx="7542212" cy="3241675"/>
          </a:xfrm>
          <a:solidFill>
            <a:srgbClr val="C0C0C0"/>
          </a:solidFill>
        </p:spPr>
        <p:txBody>
          <a:bodyPr/>
          <a:lstStyle/>
          <a:p>
            <a:pPr>
              <a:buFontTx/>
              <a:buNone/>
            </a:pPr>
            <a:r>
              <a:rPr lang="en-GB">
                <a:latin typeface="Lucida Sans Typewriter" pitchFamily="49" charset="0"/>
              </a:rPr>
              <a:t>&gt; pos wl 1 </a:t>
            </a:r>
          </a:p>
          <a:p>
            <a:pPr>
              <a:buFontTx/>
              <a:buNone/>
            </a:pPr>
            <a:r>
              <a:rPr lang="en-GB">
                <a:latin typeface="Lucida Sans Typewriter" pitchFamily="49" charset="0"/>
              </a:rPr>
              <a:t>&gt; pos hkl [1 0 0]</a:t>
            </a:r>
            <a:endParaRPr lang="en-US">
              <a:latin typeface="Lucida Sans Typewriter" pitchFamily="49" charset="0"/>
            </a:endParaRPr>
          </a:p>
          <a:p>
            <a:pPr>
              <a:buFontTx/>
              <a:buNone/>
            </a:pPr>
            <a:r>
              <a:rPr lang="en-US">
                <a:latin typeface="Lucida Sans Typewriter" pitchFamily="49" charset="0"/>
              </a:rPr>
              <a:t>&gt; scan betain 1 3 .1 hkl [1 0 0] det 1</a:t>
            </a:r>
          </a:p>
          <a:p>
            <a:pPr>
              <a:buFontTx/>
              <a:buNone/>
            </a:pPr>
            <a:r>
              <a:rPr lang="en-US">
                <a:latin typeface="Lucida Sans Typewriter" pitchFamily="49" charset="0"/>
              </a:rPr>
              <a:t>&gt; scan en 1 10 1 hkl [1 0 0] det 1</a:t>
            </a:r>
          </a:p>
          <a:p>
            <a:pPr>
              <a:buFontTx/>
              <a:buNone/>
            </a:pPr>
            <a:r>
              <a:rPr lang="en-US">
                <a:latin typeface="Lucida Sans Typewriter" pitchFamily="49" charset="0"/>
              </a:rPr>
              <a:t>&gt; rscan h -.1 .1 .01 det 1</a:t>
            </a:r>
          </a:p>
          <a:p>
            <a:pPr>
              <a:buFontTx/>
              <a:buNone/>
            </a:pPr>
            <a:r>
              <a:rPr lang="en-US">
                <a:latin typeface="Lucida Sans Typewriter" pitchFamily="49" charset="0"/>
              </a:rPr>
              <a:t>&gt; scan hkl [1 0 0] [0 0 1] [ -.1 0 .1]</a:t>
            </a:r>
          </a:p>
        </p:txBody>
      </p:sp>
      <p:sp>
        <p:nvSpPr>
          <p:cNvPr id="24580" name="Content Placeholder 2"/>
          <p:cNvSpPr>
            <a:spLocks/>
          </p:cNvSpPr>
          <p:nvPr/>
        </p:nvSpPr>
        <p:spPr bwMode="auto">
          <a:xfrm>
            <a:off x="457200" y="1417638"/>
            <a:ext cx="86868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ct val="50000"/>
              </a:spcBef>
              <a:buFontTx/>
              <a:buChar char="•"/>
            </a:pPr>
            <a:r>
              <a:rPr lang="en-GB" sz="2000" b="1">
                <a:latin typeface="Arial" charset="0"/>
              </a:rPr>
              <a:t>Use standard gda commands </a:t>
            </a:r>
            <a:r>
              <a:rPr lang="en-GB" sz="2000" b="1">
                <a:solidFill>
                  <a:schemeClr val="accent2"/>
                </a:solidFill>
              </a:rPr>
              <a:t>pos</a:t>
            </a:r>
            <a:r>
              <a:rPr lang="en-GB" sz="2000" b="1">
                <a:latin typeface="Arial" charset="0"/>
              </a:rPr>
              <a:t> and </a:t>
            </a:r>
            <a:r>
              <a:rPr lang="en-GB" sz="2000" b="1">
                <a:solidFill>
                  <a:schemeClr val="accent2"/>
                </a:solidFill>
              </a:rPr>
              <a:t>scan</a:t>
            </a:r>
          </a:p>
          <a:p>
            <a:pPr marL="742950" lvl="1" indent="-285750" algn="l" defTabSz="914400">
              <a:spcBef>
                <a:spcPct val="20000"/>
              </a:spcBef>
              <a:buFontTx/>
              <a:buChar char="–"/>
            </a:pPr>
            <a:r>
              <a:rPr lang="en-GB" sz="2000">
                <a:latin typeface="Arial" charset="0"/>
              </a:rPr>
              <a:t>Like any other Scannable (motor, detector etc.)</a:t>
            </a:r>
          </a:p>
          <a:p>
            <a:pPr marL="742950" lvl="1" indent="-285750" algn="l" defTabSz="914400">
              <a:spcBef>
                <a:spcPct val="20000"/>
              </a:spcBef>
              <a:buFontTx/>
              <a:buChar char="–"/>
            </a:pPr>
            <a:r>
              <a:rPr lang="en-GB" sz="2000">
                <a:latin typeface="Arial" charset="0"/>
              </a:rPr>
              <a:t>E.g. :</a:t>
            </a:r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22513"/>
            <a:ext cx="8383588" cy="4525962"/>
          </a:xfrm>
        </p:spPr>
        <p:txBody>
          <a:bodyPr/>
          <a:lstStyle/>
          <a:p>
            <a:r>
              <a:rPr lang="en-GB"/>
              <a:t>Open GDA and Diffcalc </a:t>
            </a:r>
            <a:r>
              <a:rPr lang="en-GB">
                <a:sym typeface="Wingdings" pitchFamily="2" charset="2"/>
              </a:rPr>
              <a:t></a:t>
            </a:r>
            <a:r>
              <a:rPr lang="en-GB"/>
              <a:t> SPEC</a:t>
            </a:r>
            <a:br>
              <a:rPr lang="en-GB"/>
            </a:br>
            <a:r>
              <a:rPr lang="en-GB"/>
              <a:t>(Disclaimer: Not all SPEC diffractometer macros are implemented)</a:t>
            </a:r>
            <a:endParaRPr lang="en-US"/>
          </a:p>
          <a:p>
            <a:r>
              <a:rPr lang="en-US"/>
              <a:t>Available at </a:t>
            </a:r>
            <a:r>
              <a:rPr lang="en-US">
                <a:solidFill>
                  <a:schemeClr val="accent2"/>
                </a:solidFill>
              </a:rPr>
              <a:t>opengda.org</a:t>
            </a:r>
            <a:r>
              <a:rPr lang="en-US"/>
              <a:t> with documentation</a:t>
            </a:r>
          </a:p>
          <a:p>
            <a:r>
              <a:rPr lang="en-GB">
                <a:solidFill>
                  <a:schemeClr val="accent2"/>
                </a:solidFill>
              </a:rPr>
              <a:t>rob.walton@diamond.ac.uk</a:t>
            </a:r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143625"/>
            <a:ext cx="146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81388" y="6153150"/>
            <a:ext cx="26670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9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" y="6049963"/>
            <a:ext cx="21891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Introduction: GDA Epics Client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0" y="1249363"/>
            <a:ext cx="8983663" cy="4525962"/>
          </a:xfrm>
        </p:spPr>
        <p:txBody>
          <a:bodyPr/>
          <a:lstStyle/>
          <a:p>
            <a:r>
              <a:rPr lang="en-GB" sz="2000"/>
              <a:t>Diamond uses the open source GDA software (not SPEC)</a:t>
            </a:r>
          </a:p>
          <a:p>
            <a:pPr lvl="1"/>
            <a:r>
              <a:rPr lang="en-GB" sz="2000"/>
              <a:t>Paul Gibbons has introduced this here</a:t>
            </a:r>
          </a:p>
          <a:p>
            <a:pPr lvl="1"/>
            <a:r>
              <a:rPr lang="en-GB" sz="2000"/>
              <a:t>Client</a:t>
            </a:r>
          </a:p>
          <a:p>
            <a:pPr lvl="2"/>
            <a:r>
              <a:rPr lang="en-GB" sz="2000"/>
              <a:t>RCP (Eclipse) GUI</a:t>
            </a:r>
          </a:p>
          <a:p>
            <a:pPr lvl="2"/>
            <a:r>
              <a:rPr lang="en-GB" sz="2000"/>
              <a:t>Contains a Command line terminal</a:t>
            </a:r>
          </a:p>
          <a:p>
            <a:pPr lvl="1"/>
            <a:r>
              <a:rPr lang="en-GB" sz="2000"/>
              <a:t>ObjectServer</a:t>
            </a:r>
          </a:p>
          <a:p>
            <a:pPr lvl="2"/>
            <a:r>
              <a:rPr lang="en-GB" sz="2000"/>
              <a:t>Scannables and Detectors (Some Epics via JCA queue)</a:t>
            </a:r>
          </a:p>
          <a:p>
            <a:pPr lvl="2"/>
            <a:r>
              <a:rPr lang="en-GB" sz="2000"/>
              <a:t>Other handy things</a:t>
            </a:r>
          </a:p>
          <a:p>
            <a:r>
              <a:rPr lang="en-GB" sz="2000"/>
              <a:t>Missing SPEC macros: fourc, sixc …</a:t>
            </a:r>
          </a:p>
          <a:p>
            <a:pPr lvl="1"/>
            <a:r>
              <a:rPr lang="en-GB" sz="2000"/>
              <a:t>Commands for diffractometer angle calculations</a:t>
            </a:r>
          </a:p>
          <a:p>
            <a:r>
              <a:rPr lang="en-GB" sz="2000"/>
              <a:t>Substituting with Diffcalc</a:t>
            </a:r>
          </a:p>
          <a:p>
            <a:pPr lvl="1"/>
            <a:r>
              <a:rPr lang="en-GB" sz="2000"/>
              <a:t>Runs in the GDA’s ObjectServer’s Jython interpreter</a:t>
            </a:r>
          </a:p>
          <a:p>
            <a:pPr>
              <a:buFontTx/>
              <a:buNone/>
            </a:pPr>
            <a:endParaRPr lang="en-US" sz="2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614613"/>
            <a:ext cx="8229600" cy="4525962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GB">
                <a:solidFill>
                  <a:schemeClr val="tx2"/>
                </a:solidFill>
              </a:rPr>
              <a:t>What does Diffcalc do? (Three theory slides)</a:t>
            </a:r>
          </a:p>
          <a:p>
            <a:pPr marL="457200" indent="-457200">
              <a:buFontTx/>
              <a:buAutoNum type="arabicPeriod"/>
            </a:pPr>
            <a:r>
              <a:rPr lang="en-GB">
                <a:solidFill>
                  <a:schemeClr val="tx2"/>
                </a:solidFill>
              </a:rPr>
              <a:t>Diffcalc</a:t>
            </a:r>
          </a:p>
          <a:p>
            <a:pPr marL="457200" indent="-457200">
              <a:buFontTx/>
              <a:buAutoNum type="arabicPeriod"/>
            </a:pPr>
            <a:r>
              <a:rPr lang="en-GB">
                <a:solidFill>
                  <a:schemeClr val="tx2"/>
                </a:solidFill>
              </a:rPr>
              <a:t>Diffcalc in the GDA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/>
              <a:t>1) THEORY</a:t>
            </a:r>
            <a:r>
              <a:rPr lang="en-US"/>
              <a:t>: Diffraction</a:t>
            </a:r>
          </a:p>
        </p:txBody>
      </p:sp>
      <p:sp>
        <p:nvSpPr>
          <p:cNvPr id="1638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57338"/>
            <a:ext cx="8229600" cy="1854200"/>
          </a:xfrm>
          <a:noFill/>
          <a:ln/>
        </p:spPr>
        <p:txBody>
          <a:bodyPr/>
          <a:lstStyle/>
          <a:p>
            <a:r>
              <a:rPr lang="en-GB"/>
              <a:t>Single crystals such as salt</a:t>
            </a:r>
          </a:p>
          <a:p>
            <a:pPr lvl="1"/>
            <a:r>
              <a:rPr lang="en-GB"/>
              <a:t>Made of many repeating unit-cells (cubes)</a:t>
            </a:r>
          </a:p>
          <a:p>
            <a:pPr lvl="1"/>
            <a:r>
              <a:rPr lang="en-GB"/>
              <a:t>X-rays at just the right wavelength and angle will diffract from planes of these cells</a:t>
            </a:r>
          </a:p>
          <a:p>
            <a:endParaRPr lang="en-US"/>
          </a:p>
        </p:txBody>
      </p:sp>
      <p:grpSp>
        <p:nvGrpSpPr>
          <p:cNvPr id="16431" name="Group 47"/>
          <p:cNvGrpSpPr>
            <a:grpSpLocks/>
          </p:cNvGrpSpPr>
          <p:nvPr/>
        </p:nvGrpSpPr>
        <p:grpSpPr bwMode="auto">
          <a:xfrm>
            <a:off x="1895475" y="4721225"/>
            <a:ext cx="5194300" cy="2606675"/>
            <a:chOff x="1642" y="3262"/>
            <a:chExt cx="2362" cy="1185"/>
          </a:xfrm>
        </p:grpSpPr>
        <p:sp>
          <p:nvSpPr>
            <p:cNvPr id="16432" name="Oval 48"/>
            <p:cNvSpPr>
              <a:spLocks noChangeArrowheads="1"/>
            </p:cNvSpPr>
            <p:nvPr/>
          </p:nvSpPr>
          <p:spPr bwMode="auto">
            <a:xfrm>
              <a:off x="1642" y="3262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3" name="Oval 49"/>
            <p:cNvSpPr>
              <a:spLocks noChangeArrowheads="1"/>
            </p:cNvSpPr>
            <p:nvPr/>
          </p:nvSpPr>
          <p:spPr bwMode="auto">
            <a:xfrm>
              <a:off x="1960" y="3262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4" name="Oval 50"/>
            <p:cNvSpPr>
              <a:spLocks noChangeArrowheads="1"/>
            </p:cNvSpPr>
            <p:nvPr/>
          </p:nvSpPr>
          <p:spPr bwMode="auto">
            <a:xfrm>
              <a:off x="1642" y="3598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5" name="Oval 51"/>
            <p:cNvSpPr>
              <a:spLocks noChangeArrowheads="1"/>
            </p:cNvSpPr>
            <p:nvPr/>
          </p:nvSpPr>
          <p:spPr bwMode="auto">
            <a:xfrm>
              <a:off x="1960" y="3598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6" name="Oval 52"/>
            <p:cNvSpPr>
              <a:spLocks noChangeArrowheads="1"/>
            </p:cNvSpPr>
            <p:nvPr/>
          </p:nvSpPr>
          <p:spPr bwMode="auto">
            <a:xfrm>
              <a:off x="2278" y="3262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7" name="Oval 53"/>
            <p:cNvSpPr>
              <a:spLocks noChangeArrowheads="1"/>
            </p:cNvSpPr>
            <p:nvPr/>
          </p:nvSpPr>
          <p:spPr bwMode="auto">
            <a:xfrm>
              <a:off x="2596" y="3262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8" name="Oval 54"/>
            <p:cNvSpPr>
              <a:spLocks noChangeArrowheads="1"/>
            </p:cNvSpPr>
            <p:nvPr/>
          </p:nvSpPr>
          <p:spPr bwMode="auto">
            <a:xfrm>
              <a:off x="2278" y="3598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9" name="Oval 55"/>
            <p:cNvSpPr>
              <a:spLocks noChangeArrowheads="1"/>
            </p:cNvSpPr>
            <p:nvPr/>
          </p:nvSpPr>
          <p:spPr bwMode="auto">
            <a:xfrm>
              <a:off x="2596" y="3598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0" name="Oval 56"/>
            <p:cNvSpPr>
              <a:spLocks noChangeArrowheads="1"/>
            </p:cNvSpPr>
            <p:nvPr/>
          </p:nvSpPr>
          <p:spPr bwMode="auto">
            <a:xfrm>
              <a:off x="1642" y="3943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1" name="Oval 57"/>
            <p:cNvSpPr>
              <a:spLocks noChangeArrowheads="1"/>
            </p:cNvSpPr>
            <p:nvPr/>
          </p:nvSpPr>
          <p:spPr bwMode="auto">
            <a:xfrm>
              <a:off x="1960" y="3943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2" name="Oval 58"/>
            <p:cNvSpPr>
              <a:spLocks noChangeArrowheads="1"/>
            </p:cNvSpPr>
            <p:nvPr/>
          </p:nvSpPr>
          <p:spPr bwMode="auto">
            <a:xfrm>
              <a:off x="1642" y="4279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3" name="Oval 59"/>
            <p:cNvSpPr>
              <a:spLocks noChangeArrowheads="1"/>
            </p:cNvSpPr>
            <p:nvPr/>
          </p:nvSpPr>
          <p:spPr bwMode="auto">
            <a:xfrm>
              <a:off x="1960" y="4279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4" name="Oval 60"/>
            <p:cNvSpPr>
              <a:spLocks noChangeArrowheads="1"/>
            </p:cNvSpPr>
            <p:nvPr/>
          </p:nvSpPr>
          <p:spPr bwMode="auto">
            <a:xfrm>
              <a:off x="2278" y="3943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5" name="Oval 61"/>
            <p:cNvSpPr>
              <a:spLocks noChangeArrowheads="1"/>
            </p:cNvSpPr>
            <p:nvPr/>
          </p:nvSpPr>
          <p:spPr bwMode="auto">
            <a:xfrm>
              <a:off x="2596" y="3943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6" name="Oval 62"/>
            <p:cNvSpPr>
              <a:spLocks noChangeArrowheads="1"/>
            </p:cNvSpPr>
            <p:nvPr/>
          </p:nvSpPr>
          <p:spPr bwMode="auto">
            <a:xfrm>
              <a:off x="2278" y="4279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7" name="Oval 63"/>
            <p:cNvSpPr>
              <a:spLocks noChangeArrowheads="1"/>
            </p:cNvSpPr>
            <p:nvPr/>
          </p:nvSpPr>
          <p:spPr bwMode="auto">
            <a:xfrm>
              <a:off x="2596" y="4279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8" name="Oval 64"/>
            <p:cNvSpPr>
              <a:spLocks noChangeArrowheads="1"/>
            </p:cNvSpPr>
            <p:nvPr/>
          </p:nvSpPr>
          <p:spPr bwMode="auto">
            <a:xfrm>
              <a:off x="2891" y="3262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9" name="Oval 65"/>
            <p:cNvSpPr>
              <a:spLocks noChangeArrowheads="1"/>
            </p:cNvSpPr>
            <p:nvPr/>
          </p:nvSpPr>
          <p:spPr bwMode="auto">
            <a:xfrm>
              <a:off x="3209" y="3262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0" name="Oval 66"/>
            <p:cNvSpPr>
              <a:spLocks noChangeArrowheads="1"/>
            </p:cNvSpPr>
            <p:nvPr/>
          </p:nvSpPr>
          <p:spPr bwMode="auto">
            <a:xfrm>
              <a:off x="2891" y="3598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1" name="Oval 67"/>
            <p:cNvSpPr>
              <a:spLocks noChangeArrowheads="1"/>
            </p:cNvSpPr>
            <p:nvPr/>
          </p:nvSpPr>
          <p:spPr bwMode="auto">
            <a:xfrm>
              <a:off x="3209" y="3598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2" name="Oval 68"/>
            <p:cNvSpPr>
              <a:spLocks noChangeArrowheads="1"/>
            </p:cNvSpPr>
            <p:nvPr/>
          </p:nvSpPr>
          <p:spPr bwMode="auto">
            <a:xfrm>
              <a:off x="3527" y="3262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3" name="Oval 69"/>
            <p:cNvSpPr>
              <a:spLocks noChangeArrowheads="1"/>
            </p:cNvSpPr>
            <p:nvPr/>
          </p:nvSpPr>
          <p:spPr bwMode="auto">
            <a:xfrm>
              <a:off x="3845" y="3262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4" name="Oval 70"/>
            <p:cNvSpPr>
              <a:spLocks noChangeArrowheads="1"/>
            </p:cNvSpPr>
            <p:nvPr/>
          </p:nvSpPr>
          <p:spPr bwMode="auto">
            <a:xfrm>
              <a:off x="3527" y="3598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5" name="Oval 71"/>
            <p:cNvSpPr>
              <a:spLocks noChangeArrowheads="1"/>
            </p:cNvSpPr>
            <p:nvPr/>
          </p:nvSpPr>
          <p:spPr bwMode="auto">
            <a:xfrm>
              <a:off x="3845" y="3598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6" name="Oval 72"/>
            <p:cNvSpPr>
              <a:spLocks noChangeArrowheads="1"/>
            </p:cNvSpPr>
            <p:nvPr/>
          </p:nvSpPr>
          <p:spPr bwMode="auto">
            <a:xfrm>
              <a:off x="2891" y="3943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7" name="Oval 73"/>
            <p:cNvSpPr>
              <a:spLocks noChangeArrowheads="1"/>
            </p:cNvSpPr>
            <p:nvPr/>
          </p:nvSpPr>
          <p:spPr bwMode="auto">
            <a:xfrm>
              <a:off x="3209" y="3943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8" name="Oval 74"/>
            <p:cNvSpPr>
              <a:spLocks noChangeArrowheads="1"/>
            </p:cNvSpPr>
            <p:nvPr/>
          </p:nvSpPr>
          <p:spPr bwMode="auto">
            <a:xfrm>
              <a:off x="2891" y="4279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9" name="Oval 75"/>
            <p:cNvSpPr>
              <a:spLocks noChangeArrowheads="1"/>
            </p:cNvSpPr>
            <p:nvPr/>
          </p:nvSpPr>
          <p:spPr bwMode="auto">
            <a:xfrm>
              <a:off x="3209" y="4279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0" name="Oval 76"/>
            <p:cNvSpPr>
              <a:spLocks noChangeArrowheads="1"/>
            </p:cNvSpPr>
            <p:nvPr/>
          </p:nvSpPr>
          <p:spPr bwMode="auto">
            <a:xfrm>
              <a:off x="3527" y="3943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1" name="Oval 77"/>
            <p:cNvSpPr>
              <a:spLocks noChangeArrowheads="1"/>
            </p:cNvSpPr>
            <p:nvPr/>
          </p:nvSpPr>
          <p:spPr bwMode="auto">
            <a:xfrm>
              <a:off x="3845" y="3943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2" name="Oval 78"/>
            <p:cNvSpPr>
              <a:spLocks noChangeArrowheads="1"/>
            </p:cNvSpPr>
            <p:nvPr/>
          </p:nvSpPr>
          <p:spPr bwMode="auto">
            <a:xfrm>
              <a:off x="3527" y="4279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3" name="Oval 79"/>
            <p:cNvSpPr>
              <a:spLocks noChangeArrowheads="1"/>
            </p:cNvSpPr>
            <p:nvPr/>
          </p:nvSpPr>
          <p:spPr bwMode="auto">
            <a:xfrm>
              <a:off x="3845" y="4279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64" name="Group 80"/>
          <p:cNvGrpSpPr>
            <a:grpSpLocks/>
          </p:cNvGrpSpPr>
          <p:nvPr/>
        </p:nvGrpSpPr>
        <p:grpSpPr bwMode="auto">
          <a:xfrm>
            <a:off x="1712913" y="4919663"/>
            <a:ext cx="5541962" cy="2195512"/>
            <a:chOff x="1519" y="1933"/>
            <a:chExt cx="2830" cy="998"/>
          </a:xfrm>
        </p:grpSpPr>
        <p:sp>
          <p:nvSpPr>
            <p:cNvPr id="16465" name="Line 81"/>
            <p:cNvSpPr>
              <a:spLocks noChangeShapeType="1"/>
            </p:cNvSpPr>
            <p:nvPr/>
          </p:nvSpPr>
          <p:spPr bwMode="auto">
            <a:xfrm>
              <a:off x="1519" y="1933"/>
              <a:ext cx="2830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6" name="Line 82"/>
            <p:cNvSpPr>
              <a:spLocks noChangeShapeType="1"/>
            </p:cNvSpPr>
            <p:nvPr/>
          </p:nvSpPr>
          <p:spPr bwMode="auto">
            <a:xfrm>
              <a:off x="1519" y="2251"/>
              <a:ext cx="2830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7" name="Line 83"/>
            <p:cNvSpPr>
              <a:spLocks noChangeShapeType="1"/>
            </p:cNvSpPr>
            <p:nvPr/>
          </p:nvSpPr>
          <p:spPr bwMode="auto">
            <a:xfrm>
              <a:off x="1519" y="2613"/>
              <a:ext cx="2830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68" name="Line 84"/>
            <p:cNvSpPr>
              <a:spLocks noChangeShapeType="1"/>
            </p:cNvSpPr>
            <p:nvPr/>
          </p:nvSpPr>
          <p:spPr bwMode="auto">
            <a:xfrm>
              <a:off x="1519" y="2931"/>
              <a:ext cx="2830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516" name="Group 132"/>
          <p:cNvGrpSpPr>
            <a:grpSpLocks/>
          </p:cNvGrpSpPr>
          <p:nvPr/>
        </p:nvGrpSpPr>
        <p:grpSpPr bwMode="auto">
          <a:xfrm>
            <a:off x="2292350" y="3800475"/>
            <a:ext cx="4275138" cy="1128713"/>
            <a:chOff x="1770" y="2366"/>
            <a:chExt cx="1944" cy="513"/>
          </a:xfrm>
        </p:grpSpPr>
        <p:sp>
          <p:nvSpPr>
            <p:cNvPr id="16476" name="Line 92"/>
            <p:cNvSpPr>
              <a:spLocks noChangeShapeType="1"/>
            </p:cNvSpPr>
            <p:nvPr/>
          </p:nvSpPr>
          <p:spPr bwMode="auto">
            <a:xfrm>
              <a:off x="1770" y="2366"/>
              <a:ext cx="998" cy="5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2" name="Line 98"/>
            <p:cNvSpPr>
              <a:spLocks noChangeShapeType="1"/>
            </p:cNvSpPr>
            <p:nvPr/>
          </p:nvSpPr>
          <p:spPr bwMode="auto">
            <a:xfrm flipH="1">
              <a:off x="2760" y="2392"/>
              <a:ext cx="954" cy="4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5" name="AutoShape 111"/>
            <p:cNvSpPr>
              <a:spLocks noChangeArrowheads="1"/>
            </p:cNvSpPr>
            <p:nvPr/>
          </p:nvSpPr>
          <p:spPr bwMode="auto">
            <a:xfrm rot="7037003">
              <a:off x="2252" y="2576"/>
              <a:ext cx="159" cy="15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02" name="AutoShape 118"/>
            <p:cNvSpPr>
              <a:spLocks noChangeArrowheads="1"/>
            </p:cNvSpPr>
            <p:nvPr/>
          </p:nvSpPr>
          <p:spPr bwMode="auto">
            <a:xfrm rot="3666021">
              <a:off x="3116" y="2578"/>
              <a:ext cx="159" cy="15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519" name="Group 135"/>
          <p:cNvGrpSpPr>
            <a:grpSpLocks/>
          </p:cNvGrpSpPr>
          <p:nvPr/>
        </p:nvGrpSpPr>
        <p:grpSpPr bwMode="auto">
          <a:xfrm>
            <a:off x="2039938" y="3817938"/>
            <a:ext cx="7024687" cy="1792287"/>
            <a:chOff x="1285" y="2405"/>
            <a:chExt cx="4425" cy="1129"/>
          </a:xfrm>
        </p:grpSpPr>
        <p:sp>
          <p:nvSpPr>
            <p:cNvPr id="16505" name="Rectangle 121"/>
            <p:cNvSpPr>
              <a:spLocks noChangeArrowheads="1"/>
            </p:cNvSpPr>
            <p:nvPr/>
          </p:nvSpPr>
          <p:spPr bwMode="auto">
            <a:xfrm>
              <a:off x="4570" y="3155"/>
              <a:ext cx="1140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914400"/>
              <a:r>
                <a:rPr lang="en-GB" sz="2400" b="1">
                  <a:latin typeface="Arial" charset="0"/>
                </a:rPr>
                <a:t>Braggs law</a:t>
              </a:r>
              <a:endParaRPr lang="en-US" sz="2400" b="1">
                <a:latin typeface="Arial" charset="0"/>
              </a:endParaRPr>
            </a:p>
          </p:txBody>
        </p:sp>
        <p:grpSp>
          <p:nvGrpSpPr>
            <p:cNvPr id="16515" name="Group 131"/>
            <p:cNvGrpSpPr>
              <a:grpSpLocks/>
            </p:cNvGrpSpPr>
            <p:nvPr/>
          </p:nvGrpSpPr>
          <p:grpSpPr bwMode="auto">
            <a:xfrm>
              <a:off x="1285" y="2405"/>
              <a:ext cx="3052" cy="1129"/>
              <a:chOff x="1655" y="2374"/>
              <a:chExt cx="2203" cy="815"/>
            </a:xfrm>
          </p:grpSpPr>
          <p:sp>
            <p:nvSpPr>
              <p:cNvPr id="16481" name="Line 97"/>
              <p:cNvSpPr>
                <a:spLocks noChangeShapeType="1"/>
              </p:cNvSpPr>
              <p:nvPr/>
            </p:nvSpPr>
            <p:spPr bwMode="auto">
              <a:xfrm>
                <a:off x="1655" y="2624"/>
                <a:ext cx="1099" cy="56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3" name="Line 99"/>
              <p:cNvSpPr>
                <a:spLocks noChangeShapeType="1"/>
              </p:cNvSpPr>
              <p:nvPr/>
            </p:nvSpPr>
            <p:spPr bwMode="auto">
              <a:xfrm flipH="1">
                <a:off x="2746" y="2621"/>
                <a:ext cx="1112" cy="5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5" name="Line 101"/>
              <p:cNvSpPr>
                <a:spLocks noChangeShapeType="1"/>
              </p:cNvSpPr>
              <p:nvPr/>
            </p:nvSpPr>
            <p:spPr bwMode="auto">
              <a:xfrm flipH="1">
                <a:off x="1770" y="2374"/>
                <a:ext cx="181" cy="3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7" name="Line 103"/>
              <p:cNvSpPr>
                <a:spLocks noChangeShapeType="1"/>
              </p:cNvSpPr>
              <p:nvPr/>
            </p:nvSpPr>
            <p:spPr bwMode="auto">
              <a:xfrm>
                <a:off x="1800" y="2698"/>
                <a:ext cx="954" cy="48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8" name="Line 104"/>
              <p:cNvSpPr>
                <a:spLocks noChangeShapeType="1"/>
              </p:cNvSpPr>
              <p:nvPr/>
            </p:nvSpPr>
            <p:spPr bwMode="auto">
              <a:xfrm flipH="1">
                <a:off x="1852" y="2420"/>
                <a:ext cx="181" cy="3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9" name="Line 105"/>
              <p:cNvSpPr>
                <a:spLocks noChangeShapeType="1"/>
              </p:cNvSpPr>
              <p:nvPr/>
            </p:nvSpPr>
            <p:spPr bwMode="auto">
              <a:xfrm flipH="1">
                <a:off x="1936" y="2456"/>
                <a:ext cx="181" cy="3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0" name="Line 106"/>
              <p:cNvSpPr>
                <a:spLocks noChangeShapeType="1"/>
              </p:cNvSpPr>
              <p:nvPr/>
            </p:nvSpPr>
            <p:spPr bwMode="auto">
              <a:xfrm>
                <a:off x="3555" y="2386"/>
                <a:ext cx="181" cy="3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1" name="Line 107"/>
              <p:cNvSpPr>
                <a:spLocks noChangeShapeType="1"/>
              </p:cNvSpPr>
              <p:nvPr/>
            </p:nvSpPr>
            <p:spPr bwMode="auto">
              <a:xfrm>
                <a:off x="3473" y="2432"/>
                <a:ext cx="181" cy="3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2" name="Line 108"/>
              <p:cNvSpPr>
                <a:spLocks noChangeShapeType="1"/>
              </p:cNvSpPr>
              <p:nvPr/>
            </p:nvSpPr>
            <p:spPr bwMode="auto">
              <a:xfrm>
                <a:off x="3389" y="2468"/>
                <a:ext cx="181" cy="3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96" name="AutoShape 112"/>
              <p:cNvSpPr>
                <a:spLocks noChangeArrowheads="1"/>
              </p:cNvSpPr>
              <p:nvPr/>
            </p:nvSpPr>
            <p:spPr bwMode="auto">
              <a:xfrm rot="7037003">
                <a:off x="2124" y="2820"/>
                <a:ext cx="159" cy="153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03" name="AutoShape 119"/>
              <p:cNvSpPr>
                <a:spLocks noChangeArrowheads="1"/>
              </p:cNvSpPr>
              <p:nvPr/>
            </p:nvSpPr>
            <p:spPr bwMode="auto">
              <a:xfrm rot="3666021">
                <a:off x="3247" y="2821"/>
                <a:ext cx="159" cy="153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06" name="Line 122"/>
              <p:cNvSpPr>
                <a:spLocks noChangeShapeType="1"/>
              </p:cNvSpPr>
              <p:nvPr/>
            </p:nvSpPr>
            <p:spPr bwMode="auto">
              <a:xfrm flipH="1">
                <a:off x="2634" y="2880"/>
                <a:ext cx="129" cy="24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0" name="Line 126"/>
              <p:cNvSpPr>
                <a:spLocks noChangeShapeType="1"/>
              </p:cNvSpPr>
              <p:nvPr/>
            </p:nvSpPr>
            <p:spPr bwMode="auto">
              <a:xfrm>
                <a:off x="2769" y="2868"/>
                <a:ext cx="117" cy="25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1" name="Line 127"/>
              <p:cNvSpPr>
                <a:spLocks noChangeShapeType="1"/>
              </p:cNvSpPr>
              <p:nvPr/>
            </p:nvSpPr>
            <p:spPr bwMode="auto">
              <a:xfrm>
                <a:off x="2634" y="3123"/>
                <a:ext cx="124" cy="64"/>
              </a:xfrm>
              <a:prstGeom prst="line">
                <a:avLst/>
              </a:prstGeom>
              <a:noFill/>
              <a:ln w="5715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12" name="Line 128"/>
              <p:cNvSpPr>
                <a:spLocks noChangeShapeType="1"/>
              </p:cNvSpPr>
              <p:nvPr/>
            </p:nvSpPr>
            <p:spPr bwMode="auto">
              <a:xfrm flipH="1">
                <a:off x="2746" y="3117"/>
                <a:ext cx="140" cy="72"/>
              </a:xfrm>
              <a:prstGeom prst="line">
                <a:avLst/>
              </a:prstGeom>
              <a:noFill/>
              <a:ln w="57150">
                <a:solidFill>
                  <a:srgbClr val="CC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Specifying a reflection</a:t>
            </a:r>
          </a:p>
        </p:txBody>
      </p:sp>
      <p:grpSp>
        <p:nvGrpSpPr>
          <p:cNvPr id="17463" name="Group 55"/>
          <p:cNvGrpSpPr>
            <a:grpSpLocks/>
          </p:cNvGrpSpPr>
          <p:nvPr/>
        </p:nvGrpSpPr>
        <p:grpSpPr bwMode="auto">
          <a:xfrm>
            <a:off x="2822575" y="2792413"/>
            <a:ext cx="3749675" cy="1881187"/>
            <a:chOff x="1642" y="3262"/>
            <a:chExt cx="2362" cy="1185"/>
          </a:xfrm>
        </p:grpSpPr>
        <p:sp>
          <p:nvSpPr>
            <p:cNvPr id="17414" name="Oval 6"/>
            <p:cNvSpPr>
              <a:spLocks noChangeArrowheads="1"/>
            </p:cNvSpPr>
            <p:nvPr/>
          </p:nvSpPr>
          <p:spPr bwMode="auto">
            <a:xfrm>
              <a:off x="1642" y="3262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6" name="Oval 8"/>
            <p:cNvSpPr>
              <a:spLocks noChangeArrowheads="1"/>
            </p:cNvSpPr>
            <p:nvPr/>
          </p:nvSpPr>
          <p:spPr bwMode="auto">
            <a:xfrm>
              <a:off x="1960" y="3262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7" name="Oval 9"/>
            <p:cNvSpPr>
              <a:spLocks noChangeArrowheads="1"/>
            </p:cNvSpPr>
            <p:nvPr/>
          </p:nvSpPr>
          <p:spPr bwMode="auto">
            <a:xfrm>
              <a:off x="1642" y="3598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" name="Oval 10"/>
            <p:cNvSpPr>
              <a:spLocks noChangeArrowheads="1"/>
            </p:cNvSpPr>
            <p:nvPr/>
          </p:nvSpPr>
          <p:spPr bwMode="auto">
            <a:xfrm>
              <a:off x="1960" y="3598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9" name="Oval 11"/>
            <p:cNvSpPr>
              <a:spLocks noChangeArrowheads="1"/>
            </p:cNvSpPr>
            <p:nvPr/>
          </p:nvSpPr>
          <p:spPr bwMode="auto">
            <a:xfrm>
              <a:off x="2278" y="3262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0" name="Oval 12"/>
            <p:cNvSpPr>
              <a:spLocks noChangeArrowheads="1"/>
            </p:cNvSpPr>
            <p:nvPr/>
          </p:nvSpPr>
          <p:spPr bwMode="auto">
            <a:xfrm>
              <a:off x="2596" y="3262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1" name="Oval 13"/>
            <p:cNvSpPr>
              <a:spLocks noChangeArrowheads="1"/>
            </p:cNvSpPr>
            <p:nvPr/>
          </p:nvSpPr>
          <p:spPr bwMode="auto">
            <a:xfrm>
              <a:off x="2278" y="3598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Oval 14"/>
            <p:cNvSpPr>
              <a:spLocks noChangeArrowheads="1"/>
            </p:cNvSpPr>
            <p:nvPr/>
          </p:nvSpPr>
          <p:spPr bwMode="auto">
            <a:xfrm>
              <a:off x="2596" y="3598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3" name="Oval 15"/>
            <p:cNvSpPr>
              <a:spLocks noChangeArrowheads="1"/>
            </p:cNvSpPr>
            <p:nvPr/>
          </p:nvSpPr>
          <p:spPr bwMode="auto">
            <a:xfrm>
              <a:off x="1642" y="3943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Oval 16"/>
            <p:cNvSpPr>
              <a:spLocks noChangeArrowheads="1"/>
            </p:cNvSpPr>
            <p:nvPr/>
          </p:nvSpPr>
          <p:spPr bwMode="auto">
            <a:xfrm>
              <a:off x="1960" y="3943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Oval 17"/>
            <p:cNvSpPr>
              <a:spLocks noChangeArrowheads="1"/>
            </p:cNvSpPr>
            <p:nvPr/>
          </p:nvSpPr>
          <p:spPr bwMode="auto">
            <a:xfrm>
              <a:off x="1642" y="4279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6" name="Oval 18"/>
            <p:cNvSpPr>
              <a:spLocks noChangeArrowheads="1"/>
            </p:cNvSpPr>
            <p:nvPr/>
          </p:nvSpPr>
          <p:spPr bwMode="auto">
            <a:xfrm>
              <a:off x="1960" y="4279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7" name="Oval 19"/>
            <p:cNvSpPr>
              <a:spLocks noChangeArrowheads="1"/>
            </p:cNvSpPr>
            <p:nvPr/>
          </p:nvSpPr>
          <p:spPr bwMode="auto">
            <a:xfrm>
              <a:off x="2278" y="3943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8" name="Oval 20"/>
            <p:cNvSpPr>
              <a:spLocks noChangeArrowheads="1"/>
            </p:cNvSpPr>
            <p:nvPr/>
          </p:nvSpPr>
          <p:spPr bwMode="auto">
            <a:xfrm>
              <a:off x="2596" y="3943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Oval 21"/>
            <p:cNvSpPr>
              <a:spLocks noChangeArrowheads="1"/>
            </p:cNvSpPr>
            <p:nvPr/>
          </p:nvSpPr>
          <p:spPr bwMode="auto">
            <a:xfrm>
              <a:off x="2278" y="4279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0" name="Oval 22"/>
            <p:cNvSpPr>
              <a:spLocks noChangeArrowheads="1"/>
            </p:cNvSpPr>
            <p:nvPr/>
          </p:nvSpPr>
          <p:spPr bwMode="auto">
            <a:xfrm>
              <a:off x="2596" y="4279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Oval 39"/>
            <p:cNvSpPr>
              <a:spLocks noChangeArrowheads="1"/>
            </p:cNvSpPr>
            <p:nvPr/>
          </p:nvSpPr>
          <p:spPr bwMode="auto">
            <a:xfrm>
              <a:off x="2891" y="3262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8" name="Oval 40"/>
            <p:cNvSpPr>
              <a:spLocks noChangeArrowheads="1"/>
            </p:cNvSpPr>
            <p:nvPr/>
          </p:nvSpPr>
          <p:spPr bwMode="auto">
            <a:xfrm>
              <a:off x="3209" y="3262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Oval 41"/>
            <p:cNvSpPr>
              <a:spLocks noChangeArrowheads="1"/>
            </p:cNvSpPr>
            <p:nvPr/>
          </p:nvSpPr>
          <p:spPr bwMode="auto">
            <a:xfrm>
              <a:off x="2891" y="3598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0" name="Oval 42"/>
            <p:cNvSpPr>
              <a:spLocks noChangeArrowheads="1"/>
            </p:cNvSpPr>
            <p:nvPr/>
          </p:nvSpPr>
          <p:spPr bwMode="auto">
            <a:xfrm>
              <a:off x="3209" y="3598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1" name="Oval 43"/>
            <p:cNvSpPr>
              <a:spLocks noChangeArrowheads="1"/>
            </p:cNvSpPr>
            <p:nvPr/>
          </p:nvSpPr>
          <p:spPr bwMode="auto">
            <a:xfrm>
              <a:off x="3527" y="3262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2" name="Oval 44"/>
            <p:cNvSpPr>
              <a:spLocks noChangeArrowheads="1"/>
            </p:cNvSpPr>
            <p:nvPr/>
          </p:nvSpPr>
          <p:spPr bwMode="auto">
            <a:xfrm>
              <a:off x="3845" y="3262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Oval 45"/>
            <p:cNvSpPr>
              <a:spLocks noChangeArrowheads="1"/>
            </p:cNvSpPr>
            <p:nvPr/>
          </p:nvSpPr>
          <p:spPr bwMode="auto">
            <a:xfrm>
              <a:off x="3527" y="3598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Oval 46"/>
            <p:cNvSpPr>
              <a:spLocks noChangeArrowheads="1"/>
            </p:cNvSpPr>
            <p:nvPr/>
          </p:nvSpPr>
          <p:spPr bwMode="auto">
            <a:xfrm>
              <a:off x="3845" y="3598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Oval 47"/>
            <p:cNvSpPr>
              <a:spLocks noChangeArrowheads="1"/>
            </p:cNvSpPr>
            <p:nvPr/>
          </p:nvSpPr>
          <p:spPr bwMode="auto">
            <a:xfrm>
              <a:off x="2891" y="3943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6" name="Oval 48"/>
            <p:cNvSpPr>
              <a:spLocks noChangeArrowheads="1"/>
            </p:cNvSpPr>
            <p:nvPr/>
          </p:nvSpPr>
          <p:spPr bwMode="auto">
            <a:xfrm>
              <a:off x="3209" y="3943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7" name="Oval 49"/>
            <p:cNvSpPr>
              <a:spLocks noChangeArrowheads="1"/>
            </p:cNvSpPr>
            <p:nvPr/>
          </p:nvSpPr>
          <p:spPr bwMode="auto">
            <a:xfrm>
              <a:off x="2891" y="4279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8" name="Oval 50"/>
            <p:cNvSpPr>
              <a:spLocks noChangeArrowheads="1"/>
            </p:cNvSpPr>
            <p:nvPr/>
          </p:nvSpPr>
          <p:spPr bwMode="auto">
            <a:xfrm>
              <a:off x="3209" y="4279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Oval 51"/>
            <p:cNvSpPr>
              <a:spLocks noChangeArrowheads="1"/>
            </p:cNvSpPr>
            <p:nvPr/>
          </p:nvSpPr>
          <p:spPr bwMode="auto">
            <a:xfrm>
              <a:off x="3527" y="3943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0" name="Oval 52"/>
            <p:cNvSpPr>
              <a:spLocks noChangeArrowheads="1"/>
            </p:cNvSpPr>
            <p:nvPr/>
          </p:nvSpPr>
          <p:spPr bwMode="auto">
            <a:xfrm>
              <a:off x="3845" y="3943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1" name="Oval 53"/>
            <p:cNvSpPr>
              <a:spLocks noChangeArrowheads="1"/>
            </p:cNvSpPr>
            <p:nvPr/>
          </p:nvSpPr>
          <p:spPr bwMode="auto">
            <a:xfrm>
              <a:off x="3527" y="4279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2" name="Oval 54"/>
            <p:cNvSpPr>
              <a:spLocks noChangeArrowheads="1"/>
            </p:cNvSpPr>
            <p:nvPr/>
          </p:nvSpPr>
          <p:spPr bwMode="auto">
            <a:xfrm>
              <a:off x="3845" y="4279"/>
              <a:ext cx="159" cy="168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80" name="Content Placeholder 2"/>
          <p:cNvSpPr>
            <a:spLocks/>
          </p:cNvSpPr>
          <p:nvPr/>
        </p:nvSpPr>
        <p:spPr bwMode="auto">
          <a:xfrm>
            <a:off x="474663" y="5141913"/>
            <a:ext cx="8229600" cy="171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ct val="50000"/>
              </a:spcBef>
              <a:buFontTx/>
              <a:buChar char="•"/>
            </a:pPr>
            <a:r>
              <a:rPr lang="en-US" sz="2400" b="1">
                <a:latin typeface="Arial" charset="0"/>
              </a:rPr>
              <a:t>There are many (infinite) sets of planes</a:t>
            </a:r>
          </a:p>
          <a:p>
            <a:pPr marL="742950" lvl="1" indent="-285750" algn="l" defTabSz="914400">
              <a:spcBef>
                <a:spcPct val="20000"/>
              </a:spcBef>
              <a:buFontTx/>
              <a:buChar char="–"/>
            </a:pPr>
            <a:r>
              <a:rPr lang="en-GB" sz="2400">
                <a:solidFill>
                  <a:schemeClr val="tx2"/>
                </a:solidFill>
                <a:latin typeface="Arial" charset="0"/>
              </a:rPr>
              <a:t>Specify a set of with  vector normal to their plane</a:t>
            </a:r>
          </a:p>
          <a:p>
            <a:pPr marL="742950" lvl="1" indent="-285750" algn="l" defTabSz="914400">
              <a:spcBef>
                <a:spcPct val="20000"/>
              </a:spcBef>
              <a:buFontTx/>
              <a:buChar char="–"/>
            </a:pPr>
            <a:r>
              <a:rPr lang="en-GB" sz="2400">
                <a:solidFill>
                  <a:schemeClr val="tx2"/>
                </a:solidFill>
                <a:latin typeface="Arial" charset="0"/>
              </a:rPr>
              <a:t>Miller indexes h, k, l  (out of page)</a:t>
            </a:r>
            <a:endParaRPr lang="en-US" sz="2400">
              <a:solidFill>
                <a:schemeClr val="tx2"/>
              </a:solidFill>
              <a:latin typeface="Arial" charset="0"/>
            </a:endParaRPr>
          </a:p>
        </p:txBody>
      </p:sp>
      <p:grpSp>
        <p:nvGrpSpPr>
          <p:cNvPr id="17485" name="Group 77"/>
          <p:cNvGrpSpPr>
            <a:grpSpLocks/>
          </p:cNvGrpSpPr>
          <p:nvPr/>
        </p:nvGrpSpPr>
        <p:grpSpPr bwMode="auto">
          <a:xfrm>
            <a:off x="2411413" y="2935288"/>
            <a:ext cx="4492625" cy="1584325"/>
            <a:chOff x="1519" y="1933"/>
            <a:chExt cx="2830" cy="998"/>
          </a:xfrm>
        </p:grpSpPr>
        <p:sp>
          <p:nvSpPr>
            <p:cNvPr id="17481" name="Line 73"/>
            <p:cNvSpPr>
              <a:spLocks noChangeShapeType="1"/>
            </p:cNvSpPr>
            <p:nvPr/>
          </p:nvSpPr>
          <p:spPr bwMode="auto">
            <a:xfrm>
              <a:off x="1519" y="1933"/>
              <a:ext cx="283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2" name="Line 74"/>
            <p:cNvSpPr>
              <a:spLocks noChangeShapeType="1"/>
            </p:cNvSpPr>
            <p:nvPr/>
          </p:nvSpPr>
          <p:spPr bwMode="auto">
            <a:xfrm>
              <a:off x="1519" y="2251"/>
              <a:ext cx="283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3" name="Line 75"/>
            <p:cNvSpPr>
              <a:spLocks noChangeShapeType="1"/>
            </p:cNvSpPr>
            <p:nvPr/>
          </p:nvSpPr>
          <p:spPr bwMode="auto">
            <a:xfrm>
              <a:off x="1519" y="2613"/>
              <a:ext cx="283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4" name="Line 76"/>
            <p:cNvSpPr>
              <a:spLocks noChangeShapeType="1"/>
            </p:cNvSpPr>
            <p:nvPr/>
          </p:nvSpPr>
          <p:spPr bwMode="auto">
            <a:xfrm>
              <a:off x="1519" y="2931"/>
              <a:ext cx="283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94" name="Group 86"/>
          <p:cNvGrpSpPr>
            <a:grpSpLocks/>
          </p:cNvGrpSpPr>
          <p:nvPr/>
        </p:nvGrpSpPr>
        <p:grpSpPr bwMode="auto">
          <a:xfrm>
            <a:off x="2943225" y="2432050"/>
            <a:ext cx="3522663" cy="2570163"/>
            <a:chOff x="1854" y="1616"/>
            <a:chExt cx="2219" cy="1619"/>
          </a:xfrm>
        </p:grpSpPr>
        <p:sp>
          <p:nvSpPr>
            <p:cNvPr id="17486" name="Line 78"/>
            <p:cNvSpPr>
              <a:spLocks noChangeShapeType="1"/>
            </p:cNvSpPr>
            <p:nvPr/>
          </p:nvSpPr>
          <p:spPr bwMode="auto">
            <a:xfrm>
              <a:off x="1854" y="1616"/>
              <a:ext cx="0" cy="161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7" name="Line 79"/>
            <p:cNvSpPr>
              <a:spLocks noChangeShapeType="1"/>
            </p:cNvSpPr>
            <p:nvPr/>
          </p:nvSpPr>
          <p:spPr bwMode="auto">
            <a:xfrm>
              <a:off x="2175" y="1616"/>
              <a:ext cx="0" cy="161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8" name="Line 80"/>
            <p:cNvSpPr>
              <a:spLocks noChangeShapeType="1"/>
            </p:cNvSpPr>
            <p:nvPr/>
          </p:nvSpPr>
          <p:spPr bwMode="auto">
            <a:xfrm>
              <a:off x="2496" y="1623"/>
              <a:ext cx="0" cy="161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9" name="Line 81"/>
            <p:cNvSpPr>
              <a:spLocks noChangeShapeType="1"/>
            </p:cNvSpPr>
            <p:nvPr/>
          </p:nvSpPr>
          <p:spPr bwMode="auto">
            <a:xfrm>
              <a:off x="2817" y="1623"/>
              <a:ext cx="0" cy="161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0" name="Line 82"/>
            <p:cNvSpPr>
              <a:spLocks noChangeShapeType="1"/>
            </p:cNvSpPr>
            <p:nvPr/>
          </p:nvSpPr>
          <p:spPr bwMode="auto">
            <a:xfrm>
              <a:off x="3110" y="1616"/>
              <a:ext cx="0" cy="161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1" name="Line 83"/>
            <p:cNvSpPr>
              <a:spLocks noChangeShapeType="1"/>
            </p:cNvSpPr>
            <p:nvPr/>
          </p:nvSpPr>
          <p:spPr bwMode="auto">
            <a:xfrm>
              <a:off x="3431" y="1616"/>
              <a:ext cx="0" cy="161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2" name="Line 84"/>
            <p:cNvSpPr>
              <a:spLocks noChangeShapeType="1"/>
            </p:cNvSpPr>
            <p:nvPr/>
          </p:nvSpPr>
          <p:spPr bwMode="auto">
            <a:xfrm>
              <a:off x="3752" y="1623"/>
              <a:ext cx="0" cy="161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3" name="Line 85"/>
            <p:cNvSpPr>
              <a:spLocks noChangeShapeType="1"/>
            </p:cNvSpPr>
            <p:nvPr/>
          </p:nvSpPr>
          <p:spPr bwMode="auto">
            <a:xfrm>
              <a:off x="4073" y="1623"/>
              <a:ext cx="0" cy="161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510" name="Group 102"/>
          <p:cNvGrpSpPr>
            <a:grpSpLocks/>
          </p:cNvGrpSpPr>
          <p:nvPr/>
        </p:nvGrpSpPr>
        <p:grpSpPr bwMode="auto">
          <a:xfrm>
            <a:off x="2411413" y="2443163"/>
            <a:ext cx="4519612" cy="2592387"/>
            <a:chOff x="1519" y="1623"/>
            <a:chExt cx="2847" cy="1633"/>
          </a:xfrm>
        </p:grpSpPr>
        <p:sp>
          <p:nvSpPr>
            <p:cNvPr id="17495" name="Line 87"/>
            <p:cNvSpPr>
              <a:spLocks noChangeShapeType="1"/>
            </p:cNvSpPr>
            <p:nvPr/>
          </p:nvSpPr>
          <p:spPr bwMode="auto">
            <a:xfrm flipV="1">
              <a:off x="1519" y="1623"/>
              <a:ext cx="2830" cy="1492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 flipV="1">
              <a:off x="1662" y="1759"/>
              <a:ext cx="2687" cy="1458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 flipV="1">
              <a:off x="1937" y="1945"/>
              <a:ext cx="2412" cy="1308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8" name="Line 90"/>
            <p:cNvSpPr>
              <a:spLocks noChangeShapeType="1"/>
            </p:cNvSpPr>
            <p:nvPr/>
          </p:nvSpPr>
          <p:spPr bwMode="auto">
            <a:xfrm flipV="1">
              <a:off x="2255" y="2084"/>
              <a:ext cx="2111" cy="1172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 flipV="1">
              <a:off x="2573" y="2253"/>
              <a:ext cx="1776" cy="986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 flipV="1">
              <a:off x="2891" y="2456"/>
              <a:ext cx="1458" cy="771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 flipV="1">
              <a:off x="3186" y="2629"/>
              <a:ext cx="1163" cy="615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3" name="Line 95"/>
            <p:cNvSpPr>
              <a:spLocks noChangeShapeType="1"/>
            </p:cNvSpPr>
            <p:nvPr/>
          </p:nvSpPr>
          <p:spPr bwMode="auto">
            <a:xfrm flipV="1">
              <a:off x="1519" y="1654"/>
              <a:ext cx="2462" cy="1297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 flipV="1">
              <a:off x="1519" y="1641"/>
              <a:ext cx="2144" cy="113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5" name="Line 97"/>
            <p:cNvSpPr>
              <a:spLocks noChangeShapeType="1"/>
            </p:cNvSpPr>
            <p:nvPr/>
          </p:nvSpPr>
          <p:spPr bwMode="auto">
            <a:xfrm flipV="1">
              <a:off x="1519" y="1643"/>
              <a:ext cx="1826" cy="963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 flipV="1">
              <a:off x="1519" y="1649"/>
              <a:ext cx="1508" cy="795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 flipV="1">
              <a:off x="1519" y="1633"/>
              <a:ext cx="1213" cy="639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8" name="Line 100"/>
            <p:cNvSpPr>
              <a:spLocks noChangeShapeType="1"/>
            </p:cNvSpPr>
            <p:nvPr/>
          </p:nvSpPr>
          <p:spPr bwMode="auto">
            <a:xfrm flipV="1">
              <a:off x="1519" y="1631"/>
              <a:ext cx="895" cy="471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 flipV="1">
              <a:off x="3504" y="2789"/>
              <a:ext cx="845" cy="446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515" name="Group 107"/>
          <p:cNvGrpSpPr>
            <a:grpSpLocks/>
          </p:cNvGrpSpPr>
          <p:nvPr/>
        </p:nvGrpSpPr>
        <p:grpSpPr bwMode="auto">
          <a:xfrm>
            <a:off x="7726363" y="1782763"/>
            <a:ext cx="1323975" cy="1733550"/>
            <a:chOff x="4867" y="1207"/>
            <a:chExt cx="834" cy="1092"/>
          </a:xfrm>
        </p:grpSpPr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 flipH="1">
              <a:off x="4867" y="1933"/>
              <a:ext cx="60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 flipH="1" flipV="1">
              <a:off x="5458" y="1358"/>
              <a:ext cx="0" cy="5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3" name="Text Box 105"/>
            <p:cNvSpPr txBox="1">
              <a:spLocks noChangeArrowheads="1"/>
            </p:cNvSpPr>
            <p:nvPr/>
          </p:nvSpPr>
          <p:spPr bwMode="auto">
            <a:xfrm>
              <a:off x="4869" y="2011"/>
              <a:ext cx="223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914400"/>
              <a:r>
                <a:rPr lang="en-GB" sz="2400">
                  <a:latin typeface="Arial" charset="0"/>
                </a:rPr>
                <a:t>h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17514" name="Text Box 106"/>
            <p:cNvSpPr txBox="1">
              <a:spLocks noChangeArrowheads="1"/>
            </p:cNvSpPr>
            <p:nvPr/>
          </p:nvSpPr>
          <p:spPr bwMode="auto">
            <a:xfrm>
              <a:off x="5489" y="1207"/>
              <a:ext cx="212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>
                  <a:latin typeface="Arial" charset="0"/>
                </a:rPr>
                <a:t>k</a:t>
              </a:r>
              <a:endParaRPr lang="en-US" sz="2400">
                <a:latin typeface="Arial" charset="0"/>
              </a:endParaRPr>
            </a:p>
          </p:txBody>
        </p:sp>
      </p:grpSp>
      <p:sp>
        <p:nvSpPr>
          <p:cNvPr id="17516" name="Line 108"/>
          <p:cNvSpPr>
            <a:spLocks noChangeShapeType="1"/>
          </p:cNvSpPr>
          <p:nvPr/>
        </p:nvSpPr>
        <p:spPr bwMode="auto">
          <a:xfrm>
            <a:off x="2046288" y="3736975"/>
            <a:ext cx="896937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7" name="Line 109"/>
          <p:cNvSpPr>
            <a:spLocks noChangeShapeType="1"/>
          </p:cNvSpPr>
          <p:nvPr/>
        </p:nvSpPr>
        <p:spPr bwMode="auto">
          <a:xfrm>
            <a:off x="4479925" y="2022475"/>
            <a:ext cx="0" cy="89535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8" name="Line 110"/>
          <p:cNvSpPr>
            <a:spLocks noChangeShapeType="1"/>
          </p:cNvSpPr>
          <p:nvPr/>
        </p:nvSpPr>
        <p:spPr bwMode="auto">
          <a:xfrm>
            <a:off x="2470150" y="1960563"/>
            <a:ext cx="461963" cy="9525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20" name="Text Box 112"/>
          <p:cNvSpPr txBox="1">
            <a:spLocks noChangeArrowheads="1"/>
          </p:cNvSpPr>
          <p:nvPr/>
        </p:nvSpPr>
        <p:spPr bwMode="auto">
          <a:xfrm>
            <a:off x="3884613" y="1408113"/>
            <a:ext cx="1189037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latin typeface="Arial" charset="0"/>
              </a:rPr>
              <a:t>0 1</a:t>
            </a:r>
            <a:endParaRPr lang="en-US" sz="2800">
              <a:latin typeface="Arial" charset="0"/>
            </a:endParaRPr>
          </a:p>
        </p:txBody>
      </p:sp>
      <p:sp>
        <p:nvSpPr>
          <p:cNvPr id="17521" name="Text Box 113"/>
          <p:cNvSpPr txBox="1">
            <a:spLocks noChangeArrowheads="1"/>
          </p:cNvSpPr>
          <p:nvPr/>
        </p:nvSpPr>
        <p:spPr bwMode="auto">
          <a:xfrm>
            <a:off x="706438" y="3473450"/>
            <a:ext cx="1189037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latin typeface="Arial" charset="0"/>
              </a:rPr>
              <a:t>1 0</a:t>
            </a:r>
            <a:endParaRPr lang="en-US" sz="2800">
              <a:latin typeface="Arial" charset="0"/>
            </a:endParaRPr>
          </a:p>
        </p:txBody>
      </p:sp>
      <p:sp>
        <p:nvSpPr>
          <p:cNvPr id="17522" name="Text Box 114"/>
          <p:cNvSpPr txBox="1">
            <a:spLocks noChangeArrowheads="1"/>
          </p:cNvSpPr>
          <p:nvPr/>
        </p:nvSpPr>
        <p:spPr bwMode="auto">
          <a:xfrm>
            <a:off x="1450975" y="1284288"/>
            <a:ext cx="1189038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latin typeface="Arial" charset="0"/>
              </a:rPr>
              <a:t>1 2</a:t>
            </a:r>
            <a:endParaRPr lang="en-US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7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7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7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7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75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7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7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7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7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6" grpId="0" animBg="1"/>
      <p:bldP spid="17516" grpId="1" animBg="1"/>
      <p:bldP spid="17517" grpId="0" animBg="1"/>
      <p:bldP spid="17517" grpId="1" animBg="1"/>
      <p:bldP spid="17518" grpId="0" animBg="1"/>
      <p:bldP spid="17520" grpId="0"/>
      <p:bldP spid="17520" grpId="1"/>
      <p:bldP spid="17521" grpId="0"/>
      <p:bldP spid="17521" grpId="1"/>
      <p:bldP spid="1752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6572250" y="6083300"/>
            <a:ext cx="2571750" cy="774700"/>
          </a:xfrm>
          <a:prstGeom prst="rect">
            <a:avLst/>
          </a:prstGeom>
          <a:solidFill>
            <a:schemeClr val="bg1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Diffractometers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468313" y="1557338"/>
            <a:ext cx="4378325" cy="4525962"/>
          </a:xfrm>
        </p:spPr>
        <p:txBody>
          <a:bodyPr/>
          <a:lstStyle/>
          <a:p>
            <a:r>
              <a:rPr lang="en-US" sz="2000"/>
              <a:t>Orient crystal and detector to look at reflections</a:t>
            </a:r>
          </a:p>
          <a:p>
            <a:r>
              <a:rPr lang="en-US" sz="2000"/>
              <a:t>4 circle</a:t>
            </a:r>
          </a:p>
          <a:p>
            <a:pPr lvl="1"/>
            <a:r>
              <a:rPr lang="en-US" sz="2000"/>
              <a:t>Align to any h, k, l (3 circles)</a:t>
            </a:r>
          </a:p>
          <a:p>
            <a:pPr lvl="1"/>
            <a:r>
              <a:rPr lang="en-GB" sz="2000"/>
              <a:t>4</a:t>
            </a:r>
            <a:r>
              <a:rPr lang="en-GB" sz="2000" baseline="30000"/>
              <a:t>th</a:t>
            </a:r>
            <a:r>
              <a:rPr lang="en-GB" sz="2000"/>
              <a:t> degree-of-freedom normally used to rotate about plane normal </a:t>
            </a:r>
            <a:r>
              <a:rPr lang="en-GB" sz="2000">
                <a:solidFill>
                  <a:schemeClr val="accent2"/>
                </a:solidFill>
              </a:rPr>
              <a:t>(Choose Mode)</a:t>
            </a:r>
            <a:endParaRPr lang="en-US" sz="2000">
              <a:solidFill>
                <a:schemeClr val="accent2"/>
              </a:solidFill>
            </a:endParaRPr>
          </a:p>
          <a:p>
            <a:r>
              <a:rPr lang="en-US" sz="2000"/>
              <a:t>5 and 6 circles</a:t>
            </a:r>
          </a:p>
          <a:p>
            <a:pPr lvl="1"/>
            <a:r>
              <a:rPr lang="en-US" sz="2000"/>
              <a:t>Allow additional constraints </a:t>
            </a:r>
            <a:r>
              <a:rPr lang="en-GB" sz="2000">
                <a:solidFill>
                  <a:schemeClr val="accent2"/>
                </a:solidFill>
              </a:rPr>
              <a:t>(Choose Mode)</a:t>
            </a:r>
            <a:endParaRPr lang="en-US" sz="2000"/>
          </a:p>
          <a:p>
            <a:pPr lvl="1"/>
            <a:r>
              <a:rPr lang="en-US" sz="2000"/>
              <a:t>reach hard-to-reach reflections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800100" y="44402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defTabSz="914400"/>
            <a:endParaRPr lang="en-US" sz="1800">
              <a:latin typeface="Arial" charset="0"/>
            </a:endParaRPr>
          </a:p>
        </p:txBody>
      </p:sp>
      <p:pic>
        <p:nvPicPr>
          <p:cNvPr id="28678" name="Picture 6" descr="fivec2"/>
          <p:cNvPicPr>
            <a:picLocks noChangeAspect="1" noChangeArrowheads="1"/>
          </p:cNvPicPr>
          <p:nvPr/>
        </p:nvPicPr>
        <p:blipFill>
          <a:blip r:embed="rId3"/>
          <a:srcRect l="18782" t="7425" r="36908" b="29796"/>
          <a:stretch>
            <a:fillRect/>
          </a:stretch>
        </p:blipFill>
        <p:spPr bwMode="auto">
          <a:xfrm>
            <a:off x="4846638" y="1557338"/>
            <a:ext cx="3516312" cy="4525962"/>
          </a:xfrm>
          <a:prstGeom prst="rect">
            <a:avLst/>
          </a:prstGeom>
          <a:noFill/>
        </p:spPr>
      </p:pic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4846638" y="6083300"/>
            <a:ext cx="28321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en-US" sz="2000" b="1">
                <a:latin typeface="Arial" charset="0"/>
              </a:rPr>
              <a:t>5 circle diffractometer</a:t>
            </a:r>
          </a:p>
        </p:txBody>
      </p:sp>
      <p:grpSp>
        <p:nvGrpSpPr>
          <p:cNvPr id="28694" name="Group 22"/>
          <p:cNvGrpSpPr>
            <a:grpSpLocks/>
          </p:cNvGrpSpPr>
          <p:nvPr/>
        </p:nvGrpSpPr>
        <p:grpSpPr bwMode="auto">
          <a:xfrm>
            <a:off x="6257925" y="1038225"/>
            <a:ext cx="2590800" cy="3768725"/>
            <a:chOff x="3942" y="654"/>
            <a:chExt cx="1632" cy="2374"/>
          </a:xfrm>
        </p:grpSpPr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>
              <a:off x="4038" y="654"/>
              <a:ext cx="205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914400"/>
              <a:r>
                <a:rPr lang="en-US" sz="2000" b="1">
                  <a:solidFill>
                    <a:schemeClr val="accent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685" name="Rectangle 13"/>
            <p:cNvSpPr>
              <a:spLocks noChangeArrowheads="1"/>
            </p:cNvSpPr>
            <p:nvPr/>
          </p:nvSpPr>
          <p:spPr bwMode="auto">
            <a:xfrm>
              <a:off x="5369" y="1673"/>
              <a:ext cx="205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686" name="Rectangle 14"/>
            <p:cNvSpPr>
              <a:spLocks noChangeArrowheads="1"/>
            </p:cNvSpPr>
            <p:nvPr/>
          </p:nvSpPr>
          <p:spPr bwMode="auto">
            <a:xfrm>
              <a:off x="5369" y="2778"/>
              <a:ext cx="205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689" name="Line 17"/>
            <p:cNvSpPr>
              <a:spLocks noChangeShapeType="1"/>
            </p:cNvSpPr>
            <p:nvPr/>
          </p:nvSpPr>
          <p:spPr bwMode="auto">
            <a:xfrm flipH="1">
              <a:off x="3942" y="893"/>
              <a:ext cx="198" cy="469"/>
            </a:xfrm>
            <a:prstGeom prst="line">
              <a:avLst/>
            </a:prstGeom>
            <a:noFill/>
            <a:ln w="38100">
              <a:solidFill>
                <a:srgbClr val="6699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0" name="Line 18"/>
            <p:cNvSpPr>
              <a:spLocks noChangeShapeType="1"/>
            </p:cNvSpPr>
            <p:nvPr/>
          </p:nvSpPr>
          <p:spPr bwMode="auto">
            <a:xfrm flipH="1">
              <a:off x="4502" y="1818"/>
              <a:ext cx="867" cy="105"/>
            </a:xfrm>
            <a:prstGeom prst="line">
              <a:avLst/>
            </a:prstGeom>
            <a:noFill/>
            <a:ln w="38100">
              <a:solidFill>
                <a:srgbClr val="6699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1" name="Line 19"/>
            <p:cNvSpPr>
              <a:spLocks noChangeShapeType="1"/>
            </p:cNvSpPr>
            <p:nvPr/>
          </p:nvSpPr>
          <p:spPr bwMode="auto">
            <a:xfrm flipH="1" flipV="1">
              <a:off x="4320" y="2148"/>
              <a:ext cx="1049" cy="726"/>
            </a:xfrm>
            <a:prstGeom prst="line">
              <a:avLst/>
            </a:prstGeom>
            <a:noFill/>
            <a:ln w="38100">
              <a:solidFill>
                <a:srgbClr val="6699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95" name="Group 23"/>
          <p:cNvGrpSpPr>
            <a:grpSpLocks/>
          </p:cNvGrpSpPr>
          <p:nvPr/>
        </p:nvGrpSpPr>
        <p:grpSpPr bwMode="auto">
          <a:xfrm>
            <a:off x="6735763" y="3211513"/>
            <a:ext cx="2112962" cy="396875"/>
            <a:chOff x="4243" y="2023"/>
            <a:chExt cx="1331" cy="250"/>
          </a:xfrm>
        </p:grpSpPr>
        <p:sp>
          <p:nvSpPr>
            <p:cNvPr id="28687" name="Rectangle 15"/>
            <p:cNvSpPr>
              <a:spLocks noChangeArrowheads="1"/>
            </p:cNvSpPr>
            <p:nvPr/>
          </p:nvSpPr>
          <p:spPr bwMode="auto">
            <a:xfrm>
              <a:off x="5369" y="2023"/>
              <a:ext cx="205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8692" name="Line 20"/>
            <p:cNvSpPr>
              <a:spLocks noChangeShapeType="1"/>
            </p:cNvSpPr>
            <p:nvPr/>
          </p:nvSpPr>
          <p:spPr bwMode="auto">
            <a:xfrm flipH="1" flipV="1">
              <a:off x="4243" y="2052"/>
              <a:ext cx="1126" cy="96"/>
            </a:xfrm>
            <a:prstGeom prst="line">
              <a:avLst/>
            </a:prstGeom>
            <a:noFill/>
            <a:ln w="38100">
              <a:solidFill>
                <a:srgbClr val="6699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96" name="Group 24"/>
          <p:cNvGrpSpPr>
            <a:grpSpLocks/>
          </p:cNvGrpSpPr>
          <p:nvPr/>
        </p:nvGrpSpPr>
        <p:grpSpPr bwMode="auto">
          <a:xfrm>
            <a:off x="6735763" y="4686300"/>
            <a:ext cx="2111375" cy="617538"/>
            <a:chOff x="4243" y="2952"/>
            <a:chExt cx="1330" cy="389"/>
          </a:xfrm>
        </p:grpSpPr>
        <p:sp>
          <p:nvSpPr>
            <p:cNvPr id="28688" name="Rectangle 16"/>
            <p:cNvSpPr>
              <a:spLocks noChangeArrowheads="1"/>
            </p:cNvSpPr>
            <p:nvPr/>
          </p:nvSpPr>
          <p:spPr bwMode="auto">
            <a:xfrm>
              <a:off x="5368" y="3091"/>
              <a:ext cx="205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8693" name="Line 21"/>
            <p:cNvSpPr>
              <a:spLocks noChangeShapeType="1"/>
            </p:cNvSpPr>
            <p:nvPr/>
          </p:nvSpPr>
          <p:spPr bwMode="auto">
            <a:xfrm flipH="1" flipV="1">
              <a:off x="4243" y="2952"/>
              <a:ext cx="1126" cy="264"/>
            </a:xfrm>
            <a:prstGeom prst="line">
              <a:avLst/>
            </a:prstGeom>
            <a:noFill/>
            <a:ln w="38100">
              <a:solidFill>
                <a:srgbClr val="6699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An experiment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>
          <a:xfrm>
            <a:off x="219075" y="1557338"/>
            <a:ext cx="8924925" cy="4525962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GB"/>
              <a:t>With SPEC macros or Diffcalc:</a:t>
            </a:r>
          </a:p>
          <a:p>
            <a:pPr marL="457200" indent="-457200">
              <a:buFontTx/>
              <a:buAutoNum type="arabicPeriod"/>
            </a:pPr>
            <a:r>
              <a:rPr lang="en-GB"/>
              <a:t>Setup</a:t>
            </a:r>
            <a:endParaRPr lang="en-US"/>
          </a:p>
          <a:p>
            <a:pPr marL="914400" lvl="1" indent="-457200"/>
            <a:r>
              <a:rPr lang="en-US"/>
              <a:t>Specify shape of unit cell</a:t>
            </a:r>
          </a:p>
          <a:p>
            <a:pPr marL="914400" lvl="1" indent="-457200"/>
            <a:r>
              <a:rPr lang="en-US"/>
              <a:t>Find two reflections to infer crystal orientation on mount</a:t>
            </a:r>
          </a:p>
          <a:p>
            <a:pPr marL="457200" indent="-457200">
              <a:buFontTx/>
              <a:buAutoNum type="arabicPeriod"/>
            </a:pPr>
            <a:r>
              <a:rPr lang="en-GB"/>
              <a:t>Moving</a:t>
            </a:r>
            <a:endParaRPr lang="en-US"/>
          </a:p>
          <a:p>
            <a:pPr marL="914400" lvl="1" indent="-457200"/>
            <a:r>
              <a:rPr lang="en-US"/>
              <a:t>Read hkl position from circle angles</a:t>
            </a:r>
          </a:p>
          <a:p>
            <a:pPr marL="914400" lvl="1" indent="-457200"/>
            <a:r>
              <a:rPr lang="en-GB"/>
              <a:t>Choose a mode</a:t>
            </a:r>
            <a:endParaRPr lang="en-US"/>
          </a:p>
          <a:p>
            <a:pPr marL="914400" lvl="1" indent="-457200"/>
            <a:r>
              <a:rPr lang="en-US"/>
              <a:t>Go to an hkl 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/>
              <a:t>2) DIFFCALC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12838"/>
            <a:ext cx="8229600" cy="4525962"/>
          </a:xfrm>
        </p:spPr>
        <p:txBody>
          <a:bodyPr/>
          <a:lstStyle/>
          <a:p>
            <a:pPr marL="457200" indent="-457200"/>
            <a:r>
              <a:rPr lang="en-GB" sz="2000"/>
              <a:t>Written in Python</a:t>
            </a:r>
          </a:p>
          <a:p>
            <a:pPr marL="914400" lvl="1" indent="-457200"/>
            <a:r>
              <a:rPr lang="en-GB" sz="2000"/>
              <a:t>Scientists can extend it themselves</a:t>
            </a:r>
          </a:p>
          <a:p>
            <a:pPr marL="914400" lvl="1" indent="-457200"/>
            <a:r>
              <a:rPr lang="en-GB" sz="2000"/>
              <a:t>Thoroughly unit tested</a:t>
            </a:r>
          </a:p>
          <a:p>
            <a:pPr marL="457200" indent="-457200"/>
            <a:r>
              <a:rPr lang="en-GB" sz="2000"/>
              <a:t>Environment</a:t>
            </a:r>
          </a:p>
          <a:p>
            <a:pPr marL="914400" lvl="1" indent="-457200">
              <a:buFontTx/>
              <a:buAutoNum type="arabicPeriod"/>
            </a:pPr>
            <a:r>
              <a:rPr lang="en-GB" sz="2000"/>
              <a:t>Standalone in Python</a:t>
            </a:r>
          </a:p>
          <a:p>
            <a:pPr marL="914400" lvl="1" indent="-457200">
              <a:buFontTx/>
              <a:buAutoNum type="arabicPeriod"/>
            </a:pPr>
            <a:r>
              <a:rPr lang="en-GB" sz="2000"/>
              <a:t>GDA software’s Jython interpreter</a:t>
            </a:r>
            <a:endParaRPr lang="en-US" sz="2000"/>
          </a:p>
          <a:p>
            <a:pPr marL="457200" indent="-457200"/>
            <a:r>
              <a:rPr lang="en-US" sz="2000"/>
              <a:t>Used on three beamlines.  One more by end of year.</a:t>
            </a:r>
          </a:p>
          <a:p>
            <a:pPr marL="457200" indent="-457200"/>
            <a:r>
              <a:rPr lang="en-US" sz="2000"/>
              <a:t>Implements papers:</a:t>
            </a:r>
          </a:p>
          <a:p>
            <a:pPr marL="914400" lvl="1" indent="-457200"/>
            <a:r>
              <a:rPr lang="en-US" sz="1400" b="1"/>
              <a:t>Busing &amp; Levi</a:t>
            </a:r>
            <a:r>
              <a:rPr lang="en-US" sz="1400"/>
              <a:t> (1966), "</a:t>
            </a:r>
            <a:r>
              <a:rPr lang="en-US" sz="1400" i="1"/>
              <a:t>Angle Calculations for 3- and 4- Circle X-ray  and Neutron Diffractometers</a:t>
            </a:r>
            <a:r>
              <a:rPr lang="en-US" sz="1400"/>
              <a:t>", Acta Cryst. 22, 457</a:t>
            </a:r>
          </a:p>
          <a:p>
            <a:pPr marL="914400" lvl="1" indent="-457200"/>
            <a:r>
              <a:rPr lang="en-US" sz="1400" b="1"/>
              <a:t>Elias Vlieg &amp; Martin Lohmeier</a:t>
            </a:r>
            <a:r>
              <a:rPr lang="en-US" sz="1400"/>
              <a:t> (1993), "</a:t>
            </a:r>
            <a:r>
              <a:rPr lang="en-US" sz="1400" i="1"/>
              <a:t>Angle Calculations for a Six-Circle Surface X-ray Diffractometer", </a:t>
            </a:r>
            <a:r>
              <a:rPr lang="en-US" sz="1400"/>
              <a:t>J. Appl. Cryst. 26, 706-716</a:t>
            </a:r>
            <a:endParaRPr lang="en-US" sz="1400" i="1"/>
          </a:p>
          <a:p>
            <a:pPr marL="457200" indent="-457200"/>
            <a:r>
              <a:rPr lang="en-US" sz="2000"/>
              <a:t>Based on and tested against existing software</a:t>
            </a:r>
          </a:p>
          <a:p>
            <a:pPr marL="914400" lvl="1" indent="-457200"/>
            <a:r>
              <a:rPr lang="en-US" sz="2000"/>
              <a:t>Elias Vlieg’s DIF software (closely)</a:t>
            </a:r>
          </a:p>
          <a:p>
            <a:pPr marL="914400" lvl="1" indent="-457200"/>
            <a:r>
              <a:rPr lang="en-US" sz="2000"/>
              <a:t>SPEC</a:t>
            </a:r>
          </a:p>
          <a:p>
            <a:pPr marL="914400" lvl="1" indent="-457200"/>
            <a:r>
              <a:rPr lang="en-US" sz="2000"/>
              <a:t>Alexander Bombardi’s software</a:t>
            </a:r>
          </a:p>
          <a:p>
            <a:pPr marL="457200" indent="-457200"/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en-US"/>
              <a:t>DiffractionCalculator object</a:t>
            </a:r>
          </a:p>
        </p:txBody>
      </p:sp>
      <p:sp>
        <p:nvSpPr>
          <p:cNvPr id="30772" name="Content Placeholder 2"/>
          <p:cNvSpPr>
            <a:spLocks/>
          </p:cNvSpPr>
          <p:nvPr/>
        </p:nvSpPr>
        <p:spPr bwMode="auto">
          <a:xfrm>
            <a:off x="0" y="1352550"/>
            <a:ext cx="44656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ct val="50000"/>
              </a:spcBef>
              <a:buFontTx/>
              <a:buChar char="•"/>
            </a:pPr>
            <a:r>
              <a:rPr lang="en-US" sz="2000" b="1">
                <a:latin typeface="Arial" charset="0"/>
              </a:rPr>
              <a:t>UBCalculator - alignment</a:t>
            </a:r>
          </a:p>
          <a:p>
            <a:pPr marL="342900" indent="-342900" algn="l" defTabSz="914400">
              <a:spcBef>
                <a:spcPct val="50000"/>
              </a:spcBef>
              <a:buFontTx/>
              <a:buChar char="•"/>
            </a:pPr>
            <a:r>
              <a:rPr lang="en-US" sz="2000" b="1">
                <a:latin typeface="Arial" charset="0"/>
              </a:rPr>
              <a:t>AngleCalculator for generic 6 circle case</a:t>
            </a:r>
          </a:p>
          <a:p>
            <a:pPr marL="742950" lvl="1" indent="-285750" algn="l" defTabSz="914400">
              <a:spcBef>
                <a:spcPct val="20000"/>
              </a:spcBef>
              <a:buFontTx/>
              <a:buChar char="–"/>
            </a:pPr>
            <a:r>
              <a:rPr lang="en-GB" sz="2000">
                <a:latin typeface="Arial" charset="0"/>
              </a:rPr>
              <a:t>GeometryPlugin</a:t>
            </a:r>
            <a:r>
              <a:rPr lang="en-US" sz="2000">
                <a:latin typeface="Arial" charset="0"/>
              </a:rPr>
              <a:t> to customise </a:t>
            </a:r>
          </a:p>
          <a:p>
            <a:pPr marL="342900" indent="-342900" algn="l" defTabSz="914400">
              <a:spcBef>
                <a:spcPct val="50000"/>
              </a:spcBef>
              <a:buFontTx/>
              <a:buChar char="•"/>
            </a:pPr>
            <a:r>
              <a:rPr lang="en-GB" sz="2000" b="1">
                <a:latin typeface="Arial" charset="0"/>
              </a:rPr>
              <a:t>Passive only</a:t>
            </a:r>
            <a:endParaRPr lang="en-US" sz="2000" b="1">
              <a:latin typeface="Arial" charset="0"/>
            </a:endParaRPr>
          </a:p>
          <a:p>
            <a:pPr marL="742950" lvl="1" indent="-285750" algn="l" defTabSz="914400">
              <a:spcBef>
                <a:spcPct val="20000"/>
              </a:spcBef>
              <a:buFontTx/>
              <a:buChar char="–"/>
            </a:pPr>
            <a:r>
              <a:rPr lang="en-GB" sz="2000">
                <a:latin typeface="Arial" charset="0"/>
              </a:rPr>
              <a:t>HwMonitorPlugin</a:t>
            </a:r>
            <a:endParaRPr lang="en-US" sz="2000">
              <a:latin typeface="Arial" charset="0"/>
            </a:endParaRPr>
          </a:p>
          <a:p>
            <a:pPr marL="342900" indent="-342900" algn="l" defTabSz="914400">
              <a:spcBef>
                <a:spcPct val="50000"/>
              </a:spcBef>
              <a:buFontTx/>
              <a:buChar char="•"/>
            </a:pPr>
            <a:r>
              <a:rPr lang="en-US" sz="2000" b="1">
                <a:latin typeface="Arial" charset="0"/>
              </a:rPr>
              <a:t>Methods: </a:t>
            </a:r>
          </a:p>
          <a:p>
            <a:pPr marL="742950" lvl="1" indent="-285750" algn="l" defTabSz="914400">
              <a:spcBef>
                <a:spcPct val="20000"/>
              </a:spcBef>
              <a:buFontTx/>
              <a:buChar char="–"/>
            </a:pPr>
            <a:r>
              <a:rPr lang="en-US" sz="2000">
                <a:latin typeface="Arial" charset="0"/>
              </a:rPr>
              <a:t>setlat</a:t>
            </a:r>
          </a:p>
          <a:p>
            <a:pPr marL="742950" lvl="1" indent="-285750" algn="l" defTabSz="914400">
              <a:spcBef>
                <a:spcPct val="20000"/>
              </a:spcBef>
              <a:buFontTx/>
              <a:buChar char="–"/>
            </a:pPr>
            <a:r>
              <a:rPr lang="en-US" sz="2000">
                <a:latin typeface="Arial" charset="0"/>
              </a:rPr>
              <a:t>addref</a:t>
            </a:r>
          </a:p>
          <a:p>
            <a:pPr marL="742950" lvl="1" indent="-285750" algn="l" defTabSz="914400">
              <a:spcBef>
                <a:spcPct val="20000"/>
              </a:spcBef>
              <a:buFontTx/>
              <a:buChar char="–"/>
            </a:pPr>
            <a:r>
              <a:rPr lang="en-US" sz="2000">
                <a:latin typeface="Arial" charset="0"/>
              </a:rPr>
              <a:t>hklmode</a:t>
            </a:r>
          </a:p>
          <a:p>
            <a:pPr marL="742950" lvl="1" indent="-285750" algn="l" defTabSz="914400">
              <a:spcBef>
                <a:spcPct val="20000"/>
              </a:spcBef>
              <a:buFontTx/>
              <a:buChar char="–"/>
            </a:pPr>
            <a:r>
              <a:rPr lang="en-US" sz="2000">
                <a:latin typeface="Arial" charset="0"/>
              </a:rPr>
              <a:t>fixpar</a:t>
            </a:r>
          </a:p>
          <a:p>
            <a:pPr marL="742950" lvl="1" indent="-285750" algn="l" defTabSz="914400">
              <a:spcBef>
                <a:spcPct val="20000"/>
              </a:spcBef>
              <a:buFontTx/>
              <a:buChar char="–"/>
            </a:pPr>
            <a:r>
              <a:rPr lang="en-US" sz="2000">
                <a:latin typeface="Arial" charset="0"/>
              </a:rPr>
              <a:t>hklToAngles / AnglesToHkl</a:t>
            </a:r>
          </a:p>
        </p:txBody>
      </p:sp>
      <p:grpSp>
        <p:nvGrpSpPr>
          <p:cNvPr id="30774" name="Group 54"/>
          <p:cNvGrpSpPr>
            <a:grpSpLocks/>
          </p:cNvGrpSpPr>
          <p:nvPr/>
        </p:nvGrpSpPr>
        <p:grpSpPr bwMode="auto">
          <a:xfrm>
            <a:off x="4405313" y="1385888"/>
            <a:ext cx="4576762" cy="3268662"/>
            <a:chOff x="2841" y="873"/>
            <a:chExt cx="2883" cy="2059"/>
          </a:xfrm>
        </p:grpSpPr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2841" y="1189"/>
              <a:ext cx="2883" cy="174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Text Box 26"/>
            <p:cNvSpPr txBox="1">
              <a:spLocks noChangeArrowheads="1"/>
            </p:cNvSpPr>
            <p:nvPr/>
          </p:nvSpPr>
          <p:spPr bwMode="auto">
            <a:xfrm>
              <a:off x="2841" y="873"/>
              <a:ext cx="155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latin typeface="Arial" charset="0"/>
                </a:rPr>
                <a:t>DiffractionCalculator</a:t>
              </a:r>
            </a:p>
          </p:txBody>
        </p:sp>
        <p:sp>
          <p:nvSpPr>
            <p:cNvPr id="30751" name="Rectangle 31"/>
            <p:cNvSpPr>
              <a:spLocks noChangeArrowheads="1"/>
            </p:cNvSpPr>
            <p:nvPr/>
          </p:nvSpPr>
          <p:spPr bwMode="auto">
            <a:xfrm>
              <a:off x="4479" y="2142"/>
              <a:ext cx="1134" cy="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>
                  <a:latin typeface="Arial" charset="0"/>
                </a:rPr>
                <a:t>AngleCalculator</a:t>
              </a:r>
            </a:p>
          </p:txBody>
        </p:sp>
        <p:sp>
          <p:nvSpPr>
            <p:cNvPr id="30761" name="Line 41"/>
            <p:cNvSpPr>
              <a:spLocks noChangeShapeType="1"/>
            </p:cNvSpPr>
            <p:nvPr/>
          </p:nvSpPr>
          <p:spPr bwMode="auto">
            <a:xfrm>
              <a:off x="3890" y="2641"/>
              <a:ext cx="5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2" name="Rectangle 42"/>
            <p:cNvSpPr>
              <a:spLocks noChangeArrowheads="1"/>
            </p:cNvSpPr>
            <p:nvPr/>
          </p:nvSpPr>
          <p:spPr bwMode="auto">
            <a:xfrm>
              <a:off x="4479" y="1273"/>
              <a:ext cx="1134" cy="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>
                  <a:latin typeface="Arial" charset="0"/>
                </a:rPr>
                <a:t>UBCalculator</a:t>
              </a:r>
            </a:p>
          </p:txBody>
        </p:sp>
        <p:sp>
          <p:nvSpPr>
            <p:cNvPr id="30763" name="Line 43"/>
            <p:cNvSpPr>
              <a:spLocks noChangeShapeType="1"/>
            </p:cNvSpPr>
            <p:nvPr/>
          </p:nvSpPr>
          <p:spPr bwMode="auto">
            <a:xfrm>
              <a:off x="5069" y="1953"/>
              <a:ext cx="0" cy="1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 flipV="1">
              <a:off x="3974" y="1814"/>
              <a:ext cx="505" cy="8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Line 45"/>
            <p:cNvSpPr>
              <a:spLocks noChangeShapeType="1"/>
            </p:cNvSpPr>
            <p:nvPr/>
          </p:nvSpPr>
          <p:spPr bwMode="auto">
            <a:xfrm>
              <a:off x="3890" y="2278"/>
              <a:ext cx="5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6" name="Line 46"/>
            <p:cNvSpPr>
              <a:spLocks noChangeShapeType="1"/>
            </p:cNvSpPr>
            <p:nvPr/>
          </p:nvSpPr>
          <p:spPr bwMode="auto">
            <a:xfrm flipV="1">
              <a:off x="3974" y="1371"/>
              <a:ext cx="505" cy="7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7" name="Rectangle 47"/>
            <p:cNvSpPr>
              <a:spLocks noChangeArrowheads="1"/>
            </p:cNvSpPr>
            <p:nvPr/>
          </p:nvSpPr>
          <p:spPr bwMode="auto">
            <a:xfrm>
              <a:off x="2966" y="1280"/>
              <a:ext cx="1134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>
                  <a:latin typeface="Arial" charset="0"/>
                </a:rPr>
                <a:t>AngleMapper</a:t>
              </a:r>
            </a:p>
          </p:txBody>
        </p:sp>
        <p:sp>
          <p:nvSpPr>
            <p:cNvPr id="30768" name="Text Box 48"/>
            <p:cNvSpPr txBox="1">
              <a:spLocks noChangeArrowheads="1"/>
            </p:cNvSpPr>
            <p:nvPr/>
          </p:nvSpPr>
          <p:spPr bwMode="auto">
            <a:xfrm>
              <a:off x="3452" y="2472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endParaRPr lang="en-US" sz="1800">
                <a:latin typeface="Arial" charset="0"/>
              </a:endParaRPr>
            </a:p>
          </p:txBody>
        </p:sp>
        <p:sp>
          <p:nvSpPr>
            <p:cNvPr id="30771" name="Rectangle 51"/>
            <p:cNvSpPr>
              <a:spLocks noChangeArrowheads="1"/>
            </p:cNvSpPr>
            <p:nvPr/>
          </p:nvSpPr>
          <p:spPr bwMode="auto">
            <a:xfrm>
              <a:off x="2966" y="2052"/>
              <a:ext cx="1134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>
                  <a:latin typeface="Arial" charset="0"/>
                </a:rPr>
                <a:t>HWMonitorPlugin</a:t>
              </a:r>
            </a:p>
          </p:txBody>
        </p:sp>
        <p:sp>
          <p:nvSpPr>
            <p:cNvPr id="30749" name="Rectangle 29"/>
            <p:cNvSpPr>
              <a:spLocks noChangeArrowheads="1"/>
            </p:cNvSpPr>
            <p:nvPr/>
          </p:nvSpPr>
          <p:spPr bwMode="auto">
            <a:xfrm>
              <a:off x="2966" y="2506"/>
              <a:ext cx="1134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>
                  <a:latin typeface="Arial" charset="0"/>
                </a:rPr>
                <a:t>GeometryPlugin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mond white">
  <a:themeElements>
    <a:clrScheme name="Diamond 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amond whi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Typewriter" pitchFamily="49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Typewriter" pitchFamily="49" charset="0"/>
            <a:cs typeface="Arial" charset="0"/>
          </a:defRPr>
        </a:defPPr>
      </a:lstStyle>
    </a:lnDef>
  </a:objectDefaults>
  <a:extraClrSchemeLst>
    <a:extraClrScheme>
      <a:clrScheme name="Diamond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mond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mond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mond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mond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mond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mond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mond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090820 ECM Istanbul</Template>
  <TotalTime>2301</TotalTime>
  <Words>692</Words>
  <Application>Microsoft Macintosh PowerPoint</Application>
  <PresentationFormat>On-screen Show (4:3)</PresentationFormat>
  <Paragraphs>178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Arial</vt:lpstr>
      <vt:lpstr>Lucida Sans Typewriter</vt:lpstr>
      <vt:lpstr>Lucida Console</vt:lpstr>
      <vt:lpstr>Wingdings</vt:lpstr>
      <vt:lpstr>Diamond white</vt:lpstr>
      <vt:lpstr>Diffcalc</vt:lpstr>
      <vt:lpstr>Introduction: GDA Epics Client</vt:lpstr>
      <vt:lpstr>Overview</vt:lpstr>
      <vt:lpstr>1) THEORY: Diffraction</vt:lpstr>
      <vt:lpstr>Specifying a reflection</vt:lpstr>
      <vt:lpstr>Diffractometers</vt:lpstr>
      <vt:lpstr>An experiment</vt:lpstr>
      <vt:lpstr>2) DIFFCALC</vt:lpstr>
      <vt:lpstr>DiffractionCalculator object</vt:lpstr>
      <vt:lpstr>Modes</vt:lpstr>
      <vt:lpstr>3) DIFFCALC IN THE GDA</vt:lpstr>
      <vt:lpstr>Commands/Demo</vt:lpstr>
      <vt:lpstr>Moving and Scanning</vt:lpstr>
      <vt:lpstr>Conclusion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Diffcalc</dc:title>
  <dc:creator>Home</dc:creator>
  <cp:lastModifiedBy> </cp:lastModifiedBy>
  <cp:revision>33</cp:revision>
  <dcterms:created xsi:type="dcterms:W3CDTF">2010-05-26T20:46:17Z</dcterms:created>
  <dcterms:modified xsi:type="dcterms:W3CDTF">2010-06-03T09:51:26Z</dcterms:modified>
</cp:coreProperties>
</file>