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8" r:id="rId4"/>
    <p:sldId id="259" r:id="rId5"/>
    <p:sldId id="261" r:id="rId6"/>
    <p:sldId id="262" r:id="rId7"/>
    <p:sldId id="266" r:id="rId8"/>
    <p:sldId id="279" r:id="rId9"/>
    <p:sldId id="265" r:id="rId10"/>
    <p:sldId id="285" r:id="rId11"/>
    <p:sldId id="267" r:id="rId12"/>
    <p:sldId id="280" r:id="rId13"/>
    <p:sldId id="281" r:id="rId14"/>
    <p:sldId id="277" r:id="rId15"/>
    <p:sldId id="276" r:id="rId16"/>
    <p:sldId id="270" r:id="rId17"/>
    <p:sldId id="274" r:id="rId18"/>
    <p:sldId id="272" r:id="rId19"/>
    <p:sldId id="269" r:id="rId20"/>
    <p:sldId id="282" r:id="rId21"/>
    <p:sldId id="283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088"/>
    <a:srgbClr val="5F5F5F"/>
    <a:srgbClr val="000000"/>
    <a:srgbClr val="333333"/>
    <a:srgbClr val="FFFFFF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A1DA-2616-4ECD-A401-3FBF35D88ADD}" type="datetimeFigureOut">
              <a:rPr lang="zh-CN" altLang="en-US" smtClean="0"/>
              <a:pPr/>
              <a:t>2011/6/13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39AF-1BF8-4A88-8D65-A2B03B7FF0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39AF-1BF8-4A88-8D65-A2B03B7FF06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EB549-4B00-489A-9B21-D7A87A0E207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PPT3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1470025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ea typeface="方正小标宋简体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4107" name="Picture 11" descr="PPT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5745163"/>
            <a:ext cx="3219450" cy="406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3588"/>
            <a:ext cx="2057400" cy="5473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3588"/>
            <a:ext cx="6019800" cy="5473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PPT3-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8888" y="3702050"/>
            <a:ext cx="7885112" cy="3155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63588"/>
            <a:ext cx="7870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80088" y="645318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563938" y="620713"/>
            <a:ext cx="5580062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38" name="Picture 14" descr="PPT1-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415925"/>
            <a:ext cx="2976562" cy="3730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方正大黑简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120000"/>
        <a:buFont typeface="Wingding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8748464" cy="1800200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EPICS-based motion control and </a:t>
            </a:r>
            <a:r>
              <a:rPr lang="en-US" altLang="zh-CN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acquisition </a:t>
            </a:r>
            <a:r>
              <a:rPr lang="en-US" altLang="zh-CN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on hard x-ray </a:t>
            </a:r>
            <a:r>
              <a:rPr lang="en-US" altLang="zh-CN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microfocus</a:t>
            </a:r>
            <a:r>
              <a:rPr lang="en-US" altLang="zh-CN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beamline</a:t>
            </a:r>
            <a:r>
              <a:rPr lang="en-US" altLang="zh-CN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station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200800" cy="1752600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Yan Fen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Hard X-ray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Microfocus</a:t>
            </a:r>
            <a:r>
              <a:rPr lang="en-US" altLang="zh-CN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beamline</a:t>
            </a:r>
            <a:r>
              <a:rPr lang="en-US" altLang="zh-CN" sz="2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Shanghai Synchrotron Radiation Facility 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4"/>
          <p:cNvSpPr txBox="1">
            <a:spLocks/>
          </p:cNvSpPr>
          <p:nvPr/>
        </p:nvSpPr>
        <p:spPr bwMode="auto">
          <a:xfrm>
            <a:off x="827088" y="404813"/>
            <a:ext cx="78708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000" kern="0" dirty="0" smtClean="0">
                <a:solidFill>
                  <a:schemeClr val="bg1"/>
                </a:solidFill>
              </a:rPr>
              <a:t>Interface for motion control</a:t>
            </a:r>
            <a:endParaRPr lang="zh-CN" altLang="en-US" sz="2000" kern="0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9" name="Picture 6" descr="sample-microscope-pos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125538"/>
            <a:ext cx="43307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fluorescent microscopy-pos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781300"/>
            <a:ext cx="6389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manipul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773238"/>
            <a:ext cx="50403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zoneplat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34938"/>
            <a:ext cx="7235825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内容占位符 4"/>
          <p:cNvGrpSpPr>
            <a:grpSpLocks noGrp="1"/>
          </p:cNvGrpSpPr>
          <p:nvPr>
            <p:ph idx="1"/>
          </p:nvPr>
        </p:nvGrpSpPr>
        <p:grpSpPr bwMode="auto">
          <a:xfrm>
            <a:off x="457200" y="1557339"/>
            <a:ext cx="8229601" cy="4319589"/>
            <a:chOff x="395536" y="2420889"/>
            <a:chExt cx="7488834" cy="3951290"/>
          </a:xfrm>
        </p:grpSpPr>
        <p:grpSp>
          <p:nvGrpSpPr>
            <p:cNvPr id="3" name="组合 48"/>
            <p:cNvGrpSpPr>
              <a:grpSpLocks/>
            </p:cNvGrpSpPr>
            <p:nvPr/>
          </p:nvGrpSpPr>
          <p:grpSpPr bwMode="auto">
            <a:xfrm>
              <a:off x="1331640" y="2420889"/>
              <a:ext cx="6552730" cy="3951290"/>
              <a:chOff x="1359766" y="1628776"/>
              <a:chExt cx="7551979" cy="446405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359766" y="2360479"/>
                <a:ext cx="1350233" cy="64803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Ion chamber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227928" y="2355556"/>
                <a:ext cx="1225365" cy="64639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ADC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102915" y="3987945"/>
                <a:ext cx="1243678" cy="64803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Pre amplifier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716201" y="4005991"/>
                <a:ext cx="1152110" cy="64639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V/F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209615" y="3979742"/>
                <a:ext cx="1225365" cy="64639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Scalar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 rot="5400000">
                <a:off x="5436041" y="3860799"/>
                <a:ext cx="446404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7902816" y="2919920"/>
                <a:ext cx="1008928" cy="79240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PC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inux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102915" y="2360479"/>
                <a:ext cx="1243678" cy="64803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Pre amplifier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59766" y="3987945"/>
                <a:ext cx="1328589" cy="648033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Ion chamber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616453" y="5349636"/>
                <a:ext cx="1152110" cy="5758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Internet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646275" y="3572875"/>
                <a:ext cx="1366882" cy="1656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84747" y="1988064"/>
                <a:ext cx="1511728" cy="324180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16201" y="5374244"/>
                <a:ext cx="1152110" cy="5036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NIM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crate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156338" y="5374244"/>
                <a:ext cx="1152110" cy="5036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</a:rPr>
                  <a:t>VME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crate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01" name="TextBox 49"/>
            <p:cNvSpPr txBox="1">
              <a:spLocks noChangeArrowheads="1"/>
            </p:cNvSpPr>
            <p:nvPr/>
          </p:nvSpPr>
          <p:spPr bwMode="auto">
            <a:xfrm>
              <a:off x="683568" y="3140968"/>
              <a:ext cx="823486" cy="52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/>
                <a:t>ADC</a:t>
              </a:r>
              <a:endParaRPr lang="zh-CN" altLang="en-US" sz="1400"/>
            </a:p>
          </p:txBody>
        </p:sp>
        <p:sp>
          <p:nvSpPr>
            <p:cNvPr id="29702" name="TextBox 50"/>
            <p:cNvSpPr txBox="1">
              <a:spLocks noChangeArrowheads="1"/>
            </p:cNvSpPr>
            <p:nvPr/>
          </p:nvSpPr>
          <p:spPr bwMode="auto">
            <a:xfrm>
              <a:off x="395536" y="4581128"/>
              <a:ext cx="823006" cy="28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dirty="0" smtClean="0"/>
                <a:t>SCALAR</a:t>
              </a:r>
              <a:endParaRPr lang="zh-CN" altLang="en-US" sz="1400" dirty="0"/>
            </a:p>
          </p:txBody>
        </p:sp>
        <p:sp>
          <p:nvSpPr>
            <p:cNvPr id="9" name="右箭头 8"/>
            <p:cNvSpPr/>
            <p:nvPr/>
          </p:nvSpPr>
          <p:spPr>
            <a:xfrm>
              <a:off x="2484435" y="3284914"/>
              <a:ext cx="359707" cy="143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3923262" y="3284914"/>
              <a:ext cx="1656963" cy="143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220517" y="4725443"/>
              <a:ext cx="287477" cy="143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3923262" y="4725443"/>
              <a:ext cx="288921" cy="143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2484435" y="4725443"/>
              <a:ext cx="359707" cy="143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" name="圆角矩形 4"/>
          <p:cNvSpPr>
            <a:spLocks noGrp="1"/>
          </p:cNvSpPr>
          <p:nvPr>
            <p:ph type="title"/>
          </p:nvPr>
        </p:nvSpPr>
        <p:spPr>
          <a:xfrm>
            <a:off x="827584" y="836712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 Hardware structure for Detect Beam Flux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探测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322342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43608" y="1628800"/>
            <a:ext cx="431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1,000,000 counts/sec/channel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436096" y="1988840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0066FF"/>
                </a:solidFill>
                <a:ea typeface="宋体" charset="-122"/>
              </a:rPr>
              <a:t>xMAP</a:t>
            </a:r>
            <a:r>
              <a:rPr lang="en-US" altLang="zh-CN" dirty="0" smtClean="0">
                <a:solidFill>
                  <a:srgbClr val="0066FF"/>
                </a:solidFill>
                <a:ea typeface="宋体" charset="-122"/>
              </a:rPr>
              <a:t>:</a:t>
            </a:r>
            <a:r>
              <a:rPr lang="en-US" altLang="zh-CN" dirty="0" smtClean="0">
                <a:ea typeface="宋体" charset="-122"/>
              </a:rPr>
              <a:t>  PXI module for multi-element detectors.  4 detectors per PXI module.  Faster than Saturn and DXP2X, and with high-performance features.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7" name="圆角矩形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70825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/>
              <a:t>Si(Li) Detector for Fluorescent Mapping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单探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501342" cy="28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71600" y="2564904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66FF"/>
                </a:solidFill>
                <a:ea typeface="宋体" charset="-122"/>
              </a:rPr>
              <a:t>Saturn:</a:t>
            </a:r>
            <a:r>
              <a:rPr lang="en-US" altLang="zh-CN" dirty="0" smtClean="0">
                <a:ea typeface="宋体" charset="-122"/>
              </a:rPr>
              <a:t>  standalone unit for single-element detectors.  This is also sold in an OEM version inside the Vortex electronics from SII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7" name="圆角矩形 4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70825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/>
              <a:t>SDD detector for Fluorescent Mapping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arc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797583" y="2627353"/>
            <a:ext cx="5070990" cy="27858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39147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 txBox="1">
            <a:spLocks/>
          </p:cNvSpPr>
          <p:nvPr/>
        </p:nvSpPr>
        <p:spPr bwMode="auto">
          <a:xfrm>
            <a:off x="683568" y="836712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 smtClean="0">
                <a:solidFill>
                  <a:schemeClr val="bg1"/>
                </a:solidFill>
              </a:rPr>
              <a:t>Array Detectors for Diffraction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内容占位符 3" descr="xafs-mai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52513"/>
            <a:ext cx="2952750" cy="3095625"/>
          </a:xfrm>
        </p:spPr>
      </p:pic>
      <p:pic>
        <p:nvPicPr>
          <p:cNvPr id="39939" name="图片 4" descr="fluorescence xa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052513"/>
            <a:ext cx="49672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图片 6" descr="透射XAF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2590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图片 7" descr="荧光XAF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149725"/>
            <a:ext cx="2609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4"/>
          <p:cNvSpPr>
            <a:spLocks noGrp="1"/>
          </p:cNvSpPr>
          <p:nvPr>
            <p:ph type="title"/>
          </p:nvPr>
        </p:nvSpPr>
        <p:spPr>
          <a:xfrm>
            <a:off x="755650" y="404813"/>
            <a:ext cx="78708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XAFS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</a:rPr>
              <a:t>-- interface and results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内容占位符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19587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dirty="0" smtClean="0"/>
              <a:t>Step </a:t>
            </a:r>
          </a:p>
          <a:p>
            <a:pPr eaLnBrk="1" hangingPunct="1">
              <a:buNone/>
            </a:pPr>
            <a:r>
              <a:rPr lang="en-US" altLang="zh-CN" dirty="0" smtClean="0"/>
              <a:t>by</a:t>
            </a:r>
          </a:p>
          <a:p>
            <a:pPr eaLnBrk="1" hangingPunct="1">
              <a:buNone/>
            </a:pPr>
            <a:r>
              <a:rPr lang="en-US" altLang="zh-CN" dirty="0" smtClean="0"/>
              <a:t>step</a:t>
            </a:r>
          </a:p>
          <a:p>
            <a:pPr eaLnBrk="1" hangingPunct="1">
              <a:buNone/>
            </a:pPr>
            <a:endParaRPr lang="en-US" altLang="zh-CN" dirty="0" smtClean="0"/>
          </a:p>
          <a:p>
            <a:pPr eaLnBrk="1" hangingPunct="1"/>
            <a:endParaRPr lang="en-US" altLang="zh-CN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CN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CN" dirty="0" smtClean="0">
              <a:solidFill>
                <a:srgbClr val="FF0000"/>
              </a:solidFill>
            </a:endParaRPr>
          </a:p>
          <a:p>
            <a:pPr eaLnBrk="1" hangingPunct="1"/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512" y="1268413"/>
            <a:ext cx="1519231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Start position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1916832"/>
            <a:ext cx="223160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Outer loop 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5150" y="2565400"/>
            <a:ext cx="20161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Inner loop 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71671" y="3213100"/>
            <a:ext cx="171451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Detector count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1908175" y="3860800"/>
            <a:ext cx="1871663" cy="79216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Inner end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1908175" y="4868863"/>
            <a:ext cx="1871663" cy="79216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Outer end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11413" y="5949950"/>
            <a:ext cx="8651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736057" y="1735931"/>
            <a:ext cx="215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10" idx="0"/>
          </p:cNvCxnSpPr>
          <p:nvPr/>
        </p:nvCxnSpPr>
        <p:spPr>
          <a:xfrm rot="5400000">
            <a:off x="2735920" y="2457512"/>
            <a:ext cx="215182" cy="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0" idx="2"/>
          </p:cNvCxnSpPr>
          <p:nvPr/>
        </p:nvCxnSpPr>
        <p:spPr>
          <a:xfrm rot="5400000">
            <a:off x="2771775" y="3068638"/>
            <a:ext cx="1444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>
            <a:off x="2736057" y="3752056"/>
            <a:ext cx="215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5" idx="2"/>
            <a:endCxn id="16" idx="0"/>
          </p:cNvCxnSpPr>
          <p:nvPr/>
        </p:nvCxnSpPr>
        <p:spPr>
          <a:xfrm rot="5400000">
            <a:off x="2736057" y="4761706"/>
            <a:ext cx="215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6" idx="2"/>
            <a:endCxn id="17" idx="0"/>
          </p:cNvCxnSpPr>
          <p:nvPr/>
        </p:nvCxnSpPr>
        <p:spPr>
          <a:xfrm rot="5400000">
            <a:off x="2700338" y="5805488"/>
            <a:ext cx="28733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15" idx="3"/>
            <a:endCxn id="10" idx="3"/>
          </p:cNvCxnSpPr>
          <p:nvPr/>
        </p:nvCxnSpPr>
        <p:spPr>
          <a:xfrm flipV="1">
            <a:off x="3779838" y="2781300"/>
            <a:ext cx="71437" cy="1476375"/>
          </a:xfrm>
          <a:prstGeom prst="bentConnector3">
            <a:avLst>
              <a:gd name="adj1" fmla="val 41746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361" name="TextBox 49"/>
          <p:cNvSpPr txBox="1">
            <a:spLocks noChangeArrowheads="1"/>
          </p:cNvSpPr>
          <p:nvPr/>
        </p:nvSpPr>
        <p:spPr bwMode="auto">
          <a:xfrm>
            <a:off x="3643306" y="3857628"/>
            <a:ext cx="5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57362" name="TextBox 50"/>
          <p:cNvSpPr txBox="1">
            <a:spLocks noChangeArrowheads="1"/>
          </p:cNvSpPr>
          <p:nvPr/>
        </p:nvSpPr>
        <p:spPr bwMode="auto">
          <a:xfrm>
            <a:off x="3786182" y="3214686"/>
            <a:ext cx="1001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N pixel</a:t>
            </a:r>
            <a:endParaRPr lang="zh-CN" altLang="en-US" dirty="0"/>
          </a:p>
        </p:txBody>
      </p:sp>
      <p:sp>
        <p:nvSpPr>
          <p:cNvPr id="57363" name="TextBox 52"/>
          <p:cNvSpPr txBox="1">
            <a:spLocks noChangeArrowheads="1"/>
          </p:cNvSpPr>
          <p:nvPr/>
        </p:nvSpPr>
        <p:spPr bwMode="auto">
          <a:xfrm>
            <a:off x="2916238" y="4581525"/>
            <a:ext cx="584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Yes</a:t>
            </a:r>
            <a:endParaRPr lang="zh-CN" altLang="en-US" dirty="0"/>
          </a:p>
        </p:txBody>
      </p:sp>
      <p:cxnSp>
        <p:nvCxnSpPr>
          <p:cNvPr id="56" name="肘形连接符 55"/>
          <p:cNvCxnSpPr/>
          <p:nvPr/>
        </p:nvCxnSpPr>
        <p:spPr>
          <a:xfrm flipV="1">
            <a:off x="3786182" y="2071678"/>
            <a:ext cx="71437" cy="3132138"/>
          </a:xfrm>
          <a:prstGeom prst="bentConnector3">
            <a:avLst>
              <a:gd name="adj1" fmla="val 91872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365" name="TextBox 58"/>
          <p:cNvSpPr txBox="1">
            <a:spLocks noChangeArrowheads="1"/>
          </p:cNvSpPr>
          <p:nvPr/>
        </p:nvSpPr>
        <p:spPr bwMode="auto">
          <a:xfrm>
            <a:off x="2916238" y="5589588"/>
            <a:ext cx="655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Yes</a:t>
            </a:r>
            <a:endParaRPr lang="zh-CN" altLang="en-US" dirty="0"/>
          </a:p>
        </p:txBody>
      </p:sp>
      <p:sp>
        <p:nvSpPr>
          <p:cNvPr id="57366" name="TextBox 59"/>
          <p:cNvSpPr txBox="1">
            <a:spLocks noChangeArrowheads="1"/>
          </p:cNvSpPr>
          <p:nvPr/>
        </p:nvSpPr>
        <p:spPr bwMode="auto">
          <a:xfrm>
            <a:off x="3924300" y="4868863"/>
            <a:ext cx="504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57367" name="TextBox 60"/>
          <p:cNvSpPr txBox="1">
            <a:spLocks noChangeArrowheads="1"/>
          </p:cNvSpPr>
          <p:nvPr/>
        </p:nvSpPr>
        <p:spPr bwMode="auto">
          <a:xfrm>
            <a:off x="4139952" y="2420888"/>
            <a:ext cx="931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M pixel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5572132" y="2285992"/>
            <a:ext cx="1562119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Start position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364163" y="2852738"/>
            <a:ext cx="20161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Outer loop 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32363" y="3500438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Inner loop </a:t>
            </a:r>
            <a:r>
              <a:rPr lang="en-US" altLang="zh-CN" dirty="0" err="1" smtClean="0">
                <a:solidFill>
                  <a:schemeClr val="tx1"/>
                </a:solidFill>
              </a:rPr>
              <a:t>y.N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732588" y="3500438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Detector count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6" name="流程图: 决策 65"/>
          <p:cNvSpPr/>
          <p:nvPr/>
        </p:nvSpPr>
        <p:spPr>
          <a:xfrm>
            <a:off x="5580063" y="4365625"/>
            <a:ext cx="1871662" cy="79216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Outer end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084888" y="5373688"/>
            <a:ext cx="863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End</a:t>
            </a:r>
          </a:p>
        </p:txBody>
      </p:sp>
      <p:cxnSp>
        <p:nvCxnSpPr>
          <p:cNvPr id="88" name="直接箭头连接符 87"/>
          <p:cNvCxnSpPr/>
          <p:nvPr/>
        </p:nvCxnSpPr>
        <p:spPr>
          <a:xfrm rot="5400000">
            <a:off x="6193632" y="2743994"/>
            <a:ext cx="215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rot="5400000">
            <a:off x="5581650" y="3355975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 rot="5400000">
            <a:off x="6950075" y="3355975"/>
            <a:ext cx="2873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endCxn id="66" idx="0"/>
          </p:cNvCxnSpPr>
          <p:nvPr/>
        </p:nvCxnSpPr>
        <p:spPr>
          <a:xfrm rot="16200000" flipH="1">
            <a:off x="6192045" y="4040981"/>
            <a:ext cx="360362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endCxn id="66" idx="0"/>
          </p:cNvCxnSpPr>
          <p:nvPr/>
        </p:nvCxnSpPr>
        <p:spPr>
          <a:xfrm rot="5400000">
            <a:off x="6444457" y="4077494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stCxn id="66" idx="2"/>
            <a:endCxn id="70" idx="0"/>
          </p:cNvCxnSpPr>
          <p:nvPr/>
        </p:nvCxnSpPr>
        <p:spPr>
          <a:xfrm rot="5400000">
            <a:off x="6407944" y="5264944"/>
            <a:ext cx="215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肘形连接符 105"/>
          <p:cNvCxnSpPr>
            <a:stCxn id="66" idx="3"/>
            <a:endCxn id="63" idx="3"/>
          </p:cNvCxnSpPr>
          <p:nvPr/>
        </p:nvCxnSpPr>
        <p:spPr>
          <a:xfrm flipH="1" flipV="1">
            <a:off x="7380288" y="3033713"/>
            <a:ext cx="71437" cy="1727200"/>
          </a:xfrm>
          <a:prstGeom prst="bentConnector3">
            <a:avLst>
              <a:gd name="adj1" fmla="val -133669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381" name="TextBox 109"/>
          <p:cNvSpPr txBox="1">
            <a:spLocks noChangeArrowheads="1"/>
          </p:cNvSpPr>
          <p:nvPr/>
        </p:nvSpPr>
        <p:spPr bwMode="auto">
          <a:xfrm>
            <a:off x="6588125" y="5013325"/>
            <a:ext cx="627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Yes</a:t>
            </a:r>
            <a:endParaRPr lang="zh-CN" altLang="en-US" dirty="0"/>
          </a:p>
        </p:txBody>
      </p:sp>
      <p:sp>
        <p:nvSpPr>
          <p:cNvPr id="57382" name="TextBox 111"/>
          <p:cNvSpPr txBox="1">
            <a:spLocks noChangeArrowheads="1"/>
          </p:cNvSpPr>
          <p:nvPr/>
        </p:nvSpPr>
        <p:spPr bwMode="auto">
          <a:xfrm>
            <a:off x="7956550" y="4365625"/>
            <a:ext cx="544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57383" name="TextBox 112"/>
          <p:cNvSpPr txBox="1">
            <a:spLocks noChangeArrowheads="1"/>
          </p:cNvSpPr>
          <p:nvPr/>
        </p:nvSpPr>
        <p:spPr bwMode="auto">
          <a:xfrm>
            <a:off x="8101012" y="3213100"/>
            <a:ext cx="104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M pixel</a:t>
            </a:r>
            <a:endParaRPr lang="zh-CN" altLang="en-US" dirty="0"/>
          </a:p>
        </p:txBody>
      </p:sp>
      <p:sp>
        <p:nvSpPr>
          <p:cNvPr id="57384" name="TextBox 116"/>
          <p:cNvSpPr txBox="1">
            <a:spLocks noChangeArrowheads="1"/>
          </p:cNvSpPr>
          <p:nvPr/>
        </p:nvSpPr>
        <p:spPr bwMode="auto">
          <a:xfrm>
            <a:off x="5580062" y="1484313"/>
            <a:ext cx="2135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On the fly</a:t>
            </a:r>
            <a:endParaRPr lang="zh-CN" altLang="en-US" sz="3200" dirty="0"/>
          </a:p>
        </p:txBody>
      </p:sp>
      <p:sp>
        <p:nvSpPr>
          <p:cNvPr id="118" name="椭圆 117"/>
          <p:cNvSpPr/>
          <p:nvPr/>
        </p:nvSpPr>
        <p:spPr>
          <a:xfrm>
            <a:off x="5435600" y="1700213"/>
            <a:ext cx="144463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圆角矩形 4"/>
          <p:cNvSpPr txBox="1">
            <a:spLocks noGrp="1"/>
          </p:cNvSpPr>
          <p:nvPr>
            <p:ph type="title"/>
          </p:nvPr>
        </p:nvSpPr>
        <p:spPr>
          <a:xfrm>
            <a:off x="827088" y="404813"/>
            <a:ext cx="7870825" cy="6477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Fluorescent Mapping --Scan Mode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57158" y="1785926"/>
            <a:ext cx="144463" cy="144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3" descr="fast fluorescence mapp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4105275" cy="4176712"/>
          </a:xfrm>
        </p:spPr>
      </p:pic>
      <p:pic>
        <p:nvPicPr>
          <p:cNvPr id="44035" name="图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81075"/>
            <a:ext cx="44180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4"/>
          <p:cNvSpPr>
            <a:spLocks noGrp="1"/>
          </p:cNvSpPr>
          <p:nvPr>
            <p:ph type="title"/>
          </p:nvPr>
        </p:nvSpPr>
        <p:spPr>
          <a:xfrm>
            <a:off x="755650" y="333375"/>
            <a:ext cx="7870825" cy="57467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/>
              <a:t>Fluorescent Mapping Results-</a:t>
            </a:r>
            <a:r>
              <a:rPr lang="en-US" altLang="zh-CN" sz="2000" dirty="0" smtClean="0">
                <a:solidFill>
                  <a:schemeClr val="bg1"/>
                </a:solidFill>
              </a:rPr>
              <a:t>- Step by Step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1960" y="5589240"/>
            <a:ext cx="446405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The  distribution of As in the seed at different growth stage. Zhu </a:t>
            </a:r>
            <a:r>
              <a:rPr lang="en-US" altLang="zh-CN" dirty="0" err="1" smtClean="0">
                <a:solidFill>
                  <a:schemeClr val="tx1"/>
                </a:solidFill>
              </a:rPr>
              <a:t>Yongguan</a:t>
            </a:r>
            <a:r>
              <a:rPr lang="en-US" altLang="zh-CN" dirty="0" smtClean="0">
                <a:solidFill>
                  <a:schemeClr val="tx1"/>
                </a:solidFill>
              </a:rPr>
              <a:t>, New </a:t>
            </a:r>
            <a:r>
              <a:rPr lang="en-US" altLang="zh-CN" dirty="0" err="1">
                <a:solidFill>
                  <a:schemeClr val="tx1"/>
                </a:solidFill>
              </a:rPr>
              <a:t>Phytologist</a:t>
            </a:r>
            <a:r>
              <a:rPr lang="en-US" altLang="zh-CN" dirty="0">
                <a:solidFill>
                  <a:schemeClr val="tx1"/>
                </a:solidFill>
              </a:rPr>
              <a:t>. 2011(189): 200-209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内容占位符 3" descr="big-ni-stand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708920"/>
            <a:ext cx="4246562" cy="3357563"/>
          </a:xfrm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539552" y="1340768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1000 Nickel mesh</a:t>
            </a: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Pixel: 500</a:t>
            </a:r>
            <a:r>
              <a:rPr lang="zh-CN" altLang="en-US" b="1" dirty="0">
                <a:latin typeface="楷体" pitchFamily="1" charset="-122"/>
                <a:ea typeface="楷体" pitchFamily="1" charset="-122"/>
              </a:rPr>
              <a:t>*</a:t>
            </a:r>
            <a:r>
              <a:rPr lang="en-US" altLang="zh-CN" b="1" dirty="0">
                <a:latin typeface="楷体" pitchFamily="1" charset="-122"/>
                <a:ea typeface="楷体" pitchFamily="1" charset="-122"/>
              </a:rPr>
              <a:t>500</a:t>
            </a:r>
            <a:r>
              <a:rPr lang="zh-CN" altLang="en-US" b="1" dirty="0">
                <a:latin typeface="楷体" pitchFamily="1" charset="-122"/>
                <a:ea typeface="楷体" pitchFamily="1" charset="-122"/>
              </a:rPr>
              <a:t> </a:t>
            </a:r>
            <a:endParaRPr lang="en-US" altLang="zh-CN" b="1" dirty="0" smtClean="0">
              <a:latin typeface="楷体" pitchFamily="1" charset="-122"/>
              <a:ea typeface="楷体" pitchFamily="1" charset="-122"/>
            </a:endParaRP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time: 38minutes</a:t>
            </a: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Scan time/pixel:</a:t>
            </a:r>
            <a:r>
              <a:rPr lang="zh-CN" altLang="en-US" b="1" dirty="0" smtClean="0">
                <a:latin typeface="楷体" pitchFamily="1" charset="-122"/>
                <a:ea typeface="楷体" pitchFamily="1" charset="-122"/>
              </a:rPr>
              <a:t> </a:t>
            </a:r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0.003 second</a:t>
            </a:r>
            <a:endParaRPr lang="zh-CN" altLang="en-US" b="1" dirty="0" smtClean="0">
              <a:latin typeface="楷体" pitchFamily="1" charset="-122"/>
              <a:ea typeface="楷体" pitchFamily="1" charset="-122"/>
            </a:endParaRPr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4929188" y="1124744"/>
            <a:ext cx="42148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Spleen of mouse</a:t>
            </a: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Pixel: 530</a:t>
            </a:r>
            <a:r>
              <a:rPr lang="zh-CN" altLang="en-US" b="1" dirty="0">
                <a:latin typeface="楷体" pitchFamily="1" charset="-122"/>
                <a:ea typeface="楷体" pitchFamily="1" charset="-122"/>
              </a:rPr>
              <a:t>*</a:t>
            </a:r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647</a:t>
            </a: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time: 2hours20minutes</a:t>
            </a:r>
          </a:p>
          <a:p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Scan time/pixel:</a:t>
            </a:r>
            <a:r>
              <a:rPr lang="zh-CN" altLang="en-US" b="1" dirty="0" smtClean="0">
                <a:latin typeface="楷体" pitchFamily="1" charset="-122"/>
                <a:ea typeface="楷体" pitchFamily="1" charset="-122"/>
              </a:rPr>
              <a:t> </a:t>
            </a:r>
            <a:r>
              <a:rPr lang="en-US" altLang="zh-CN" b="1" dirty="0" smtClean="0">
                <a:latin typeface="楷体" pitchFamily="1" charset="-122"/>
                <a:ea typeface="楷体" pitchFamily="1" charset="-122"/>
              </a:rPr>
              <a:t>0.02 second</a:t>
            </a:r>
          </a:p>
          <a:p>
            <a:endParaRPr lang="zh-CN" altLang="en-US" b="1" dirty="0">
              <a:latin typeface="楷体" pitchFamily="1" charset="-122"/>
              <a:ea typeface="楷体" pitchFamily="1" charset="-122"/>
            </a:endParaRPr>
          </a:p>
        </p:txBody>
      </p:sp>
      <p:pic>
        <p:nvPicPr>
          <p:cNvPr id="59419" name="图片 8" descr="color-all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2830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 4"/>
          <p:cNvSpPr txBox="1">
            <a:spLocks/>
          </p:cNvSpPr>
          <p:nvPr/>
        </p:nvSpPr>
        <p:spPr bwMode="auto">
          <a:xfrm>
            <a:off x="755576" y="548680"/>
            <a:ext cx="7870825" cy="57467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Fluorescent Mapping Results-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fly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	</a:t>
            </a:r>
            <a:endParaRPr lang="zh-CN" altLang="en-US" smtClean="0"/>
          </a:p>
        </p:txBody>
      </p:sp>
      <p:pic>
        <p:nvPicPr>
          <p:cNvPr id="36867" name="内容占位符 3" descr="marcc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2717800" cy="4968875"/>
          </a:xfrm>
        </p:spPr>
      </p:pic>
      <p:pic>
        <p:nvPicPr>
          <p:cNvPr id="36868" name="图片 3" descr="衍射花样-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43910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4859338" y="5589588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e</a:t>
            </a:r>
            <a:r>
              <a:rPr lang="en-US" altLang="zh-CN" dirty="0" smtClean="0"/>
              <a:t>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-diffraction pattern</a:t>
            </a:r>
            <a:endParaRPr lang="zh-CN" altLang="zh-CN" dirty="0"/>
          </a:p>
        </p:txBody>
      </p:sp>
      <p:sp>
        <p:nvSpPr>
          <p:cNvPr id="6" name="圆角矩形 4"/>
          <p:cNvSpPr txBox="1">
            <a:spLocks/>
          </p:cNvSpPr>
          <p:nvPr/>
        </p:nvSpPr>
        <p:spPr bwMode="auto">
          <a:xfrm>
            <a:off x="827088" y="404813"/>
            <a:ext cx="78708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X-ray </a:t>
            </a:r>
            <a:r>
              <a:rPr lang="en-US" altLang="zh-CN" sz="2000" kern="0" dirty="0" smtClean="0">
                <a:solidFill>
                  <a:schemeClr val="bg1"/>
                </a:solidFill>
              </a:rPr>
              <a:t>Diffraction Results</a:t>
            </a:r>
            <a:endParaRPr lang="zh-CN" altLang="en-US" sz="20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 of SSRF-BL15U1</a:t>
            </a:r>
          </a:p>
          <a:p>
            <a:r>
              <a:rPr lang="en-US" altLang="zh-CN" dirty="0" smtClean="0"/>
              <a:t>Hardware structure for motion control and data acquisition</a:t>
            </a:r>
          </a:p>
          <a:p>
            <a:r>
              <a:rPr lang="en-US" altLang="zh-CN" dirty="0" smtClean="0"/>
              <a:t>Experimental mode and results based on the hardware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圆角矩形 4"/>
          <p:cNvSpPr txBox="1">
            <a:spLocks noGrp="1"/>
          </p:cNvSpPr>
          <p:nvPr>
            <p:ph type="title"/>
          </p:nvPr>
        </p:nvSpPr>
        <p:spPr bwMode="auto">
          <a:xfrm>
            <a:off x="611188" y="763589"/>
            <a:ext cx="7870825" cy="7211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951906"/>
          </a:xfrm>
        </p:spPr>
        <p:txBody>
          <a:bodyPr/>
          <a:lstStyle/>
          <a:p>
            <a:r>
              <a:rPr lang="en-US" altLang="zh-CN" dirty="0" smtClean="0"/>
              <a:t>All the hardware has been used under EPICS in BL15U1 station</a:t>
            </a:r>
          </a:p>
          <a:p>
            <a:r>
              <a:rPr lang="en-US" altLang="zh-CN" dirty="0" smtClean="0"/>
              <a:t>Based on EPICS, many functionalities have been implemented, such as XAFS, fluorescent mapping and diffraction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ssrf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71600" y="1700808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 </a:t>
            </a:r>
            <a:endParaRPr lang="zh-CN" altLang="en-US" sz="9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"/>
          <p:cNvSpPr txBox="1">
            <a:spLocks/>
          </p:cNvSpPr>
          <p:nvPr/>
        </p:nvSpPr>
        <p:spPr bwMode="auto">
          <a:xfrm>
            <a:off x="1071538" y="142852"/>
            <a:ext cx="7072362" cy="7905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of BL15U1-</a:t>
            </a:r>
            <a:r>
              <a:rPr lang="en-US" altLang="zh-CN" sz="2000" b="1" dirty="0" smtClean="0">
                <a:latin typeface="Times New Roman" pitchFamily="18" charset="0"/>
              </a:rPr>
              <a:t>the scientific goals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59632" y="1268760"/>
            <a:ext cx="6984776" cy="1224136"/>
          </a:xfrm>
          <a:prstGeom prst="roundRect">
            <a:avLst/>
          </a:prstGeom>
          <a:solidFill>
            <a:schemeClr val="accent5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sym typeface="Symbol" pitchFamily="18" charset="2"/>
              </a:rPr>
              <a:t>Microbeam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sym typeface="Symbol" pitchFamily="18" charset="2"/>
              </a:rPr>
              <a:t> fluorescence analysis</a:t>
            </a:r>
          </a:p>
          <a:p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Microbeam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XAFS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(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transmission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fluorescence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altLang="zh-CN" sz="2400" b="1" dirty="0" smtClean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Microbeam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-ray diffraction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scattering</a:t>
            </a:r>
            <a:endParaRPr lang="en-US" altLang="zh-CN" sz="2400" b="1" dirty="0" smtClean="0">
              <a:solidFill>
                <a:schemeClr val="tx1"/>
              </a:solidFill>
              <a:latin typeface="Times New Roman" pitchFamily="18" charset="0"/>
              <a:ea typeface="黑体" pitchFamily="2" charset="-122"/>
              <a:sym typeface="Symbol" pitchFamily="18" charset="2"/>
            </a:endParaRPr>
          </a:p>
          <a:p>
            <a:pPr algn="ctr"/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555776" y="2852936"/>
            <a:ext cx="4104456" cy="1296144"/>
          </a:xfrm>
          <a:prstGeom prst="roundRect">
            <a:avLst/>
          </a:prstGeom>
          <a:solidFill>
            <a:schemeClr val="accent5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The components,  chemical properties and structures of the materials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39752" y="4437112"/>
            <a:ext cx="4608512" cy="2232248"/>
          </a:xfrm>
          <a:prstGeom prst="ellipse">
            <a:avLst/>
          </a:prstGeom>
          <a:solidFill>
            <a:schemeClr val="accent5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Materials science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biology</a:t>
            </a:r>
            <a:r>
              <a:rPr lang="zh-CN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earth and environmental sciences and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</a:rPr>
              <a:t>nano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</a:rPr>
              <a:t> science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552" y="1628775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Energy range of photon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:		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5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 – 2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0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keV</a:t>
            </a:r>
            <a:endParaRPr lang="en-US" sz="2000" b="1" dirty="0">
              <a:solidFill>
                <a:srgbClr val="FF33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Energy range of fluorescence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detection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:	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1 – 20keV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Energy resolution </a:t>
            </a:r>
            <a:r>
              <a:rPr lang="zh-CN" sz="2400" b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l-GR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Δ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E/E):  	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5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×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10</a:t>
            </a:r>
            <a:r>
              <a:rPr lang="zh-CN" altLang="zh-CN" sz="24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-5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 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×</a:t>
            </a:r>
            <a:r>
              <a:rPr lang="zh-CN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10</a:t>
            </a:r>
            <a:r>
              <a:rPr lang="zh-CN" altLang="zh-CN" sz="24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-4</a:t>
            </a:r>
            <a:r>
              <a:rPr lang="zh-CN" sz="24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endParaRPr lang="zh-CN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Minimum spot size 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(FWHM):	&lt;2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m 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zh-CN" sz="2400" b="1" dirty="0">
                <a:solidFill>
                  <a:srgbClr val="008000"/>
                </a:solidFill>
                <a:latin typeface="+mn-lt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Times New Roman" pitchFamily="18" charset="0"/>
                <a:sym typeface="Symbol" pitchFamily="18" charset="2"/>
              </a:rPr>
              <a:t>-</a:t>
            </a:r>
            <a:r>
              <a:rPr lang="zh-CN" sz="2400" b="1" dirty="0">
                <a:solidFill>
                  <a:srgbClr val="008000"/>
                </a:solidFill>
                <a:latin typeface="+mn-lt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Times New Roman" pitchFamily="18" charset="0"/>
                <a:sym typeface="Symbol" pitchFamily="18" charset="2"/>
              </a:rPr>
              <a:t> mirror</a:t>
            </a:r>
            <a:endParaRPr lang="zh-CN" sz="2400" b="1" dirty="0">
              <a:solidFill>
                <a:srgbClr val="008000"/>
              </a:solidFill>
              <a:latin typeface="+mn-lt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				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          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~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100nm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zh-CN" sz="24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Z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one </a:t>
            </a:r>
            <a:r>
              <a:rPr lang="zh-CN" sz="24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late</a:t>
            </a:r>
            <a:endParaRPr lang="zh-CN" sz="2400" b="1" dirty="0">
              <a:solidFill>
                <a:srgbClr val="008000"/>
              </a:solidFill>
              <a:latin typeface="+mn-lt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flux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@10keV:	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          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~ 10</a:t>
            </a:r>
            <a:r>
              <a:rPr lang="zh-CN" sz="24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11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photons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/s (2</a:t>
            </a:r>
            <a:r>
              <a:rPr lang="el-GR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μ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m</a:t>
            </a:r>
            <a:r>
              <a:rPr 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  <a:endParaRPr lang="zh-CN" sz="2400" b="1" baseline="30000" dirty="0">
              <a:solidFill>
                <a:srgbClr val="0000FF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圆角矩形 4"/>
          <p:cNvSpPr txBox="1">
            <a:spLocks/>
          </p:cNvSpPr>
          <p:nvPr/>
        </p:nvSpPr>
        <p:spPr bwMode="auto">
          <a:xfrm>
            <a:off x="1071538" y="142852"/>
            <a:ext cx="7072362" cy="7905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of BL15U1-</a:t>
            </a:r>
            <a:r>
              <a:rPr lang="en-US" altLang="zh-CN" sz="2000" dirty="0" smtClean="0"/>
              <a:t> design objective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70825" cy="6477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The Layout of Experimental Station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内容占位符 5" descr="实验站三维结构副本-英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368" y="1629246"/>
            <a:ext cx="7725263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内容占位符 5" descr="系统框图-1副本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463" y="2349252"/>
            <a:ext cx="7651750" cy="4319587"/>
          </a:xfrm>
        </p:spPr>
      </p:pic>
      <p:sp>
        <p:nvSpPr>
          <p:cNvPr id="7" name="圆角矩形 6"/>
          <p:cNvSpPr/>
          <p:nvPr/>
        </p:nvSpPr>
        <p:spPr>
          <a:xfrm>
            <a:off x="971451" y="2996952"/>
            <a:ext cx="2303462" cy="3600450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 smtClean="0">
                <a:solidFill>
                  <a:schemeClr val="tx1"/>
                </a:solidFill>
              </a:rPr>
              <a:t>Motion control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19376" y="2996952"/>
            <a:ext cx="2087562" cy="3600450"/>
          </a:xfrm>
          <a:prstGeom prst="roundRect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Flux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651401" y="2996952"/>
            <a:ext cx="1368425" cy="3600450"/>
          </a:xfrm>
          <a:prstGeom prst="roundRect">
            <a:avLst/>
          </a:prstGeom>
          <a:solidFill>
            <a:srgbClr val="00B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</a:rPr>
              <a:t>Fluorescent </a:t>
            </a:r>
          </a:p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</a:rPr>
              <a:t>Signal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164288" y="2996952"/>
            <a:ext cx="1008063" cy="3600450"/>
          </a:xfrm>
          <a:prstGeom prst="roundRect">
            <a:avLst/>
          </a:prstGeom>
          <a:solidFill>
            <a:srgbClr val="00B0F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</a:rPr>
              <a:t>Diffraction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hlinkClick r:id="" action="ppaction://noaction"/>
          </p:cNvPr>
          <p:cNvSpPr/>
          <p:nvPr/>
        </p:nvSpPr>
        <p:spPr>
          <a:xfrm>
            <a:off x="827584" y="836712"/>
            <a:ext cx="2374900" cy="15128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bg1"/>
                </a:solidFill>
              </a:rPr>
              <a:t>XAFS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47864" y="836712"/>
            <a:ext cx="2714643" cy="15128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smtClean="0"/>
              <a:t>Fluorescent Mapping</a:t>
            </a:r>
            <a:endParaRPr lang="zh-CN" altLang="en-US" sz="2400" dirty="0"/>
          </a:p>
        </p:txBody>
      </p:sp>
      <p:sp>
        <p:nvSpPr>
          <p:cNvPr id="13" name="椭圆 12"/>
          <p:cNvSpPr/>
          <p:nvPr/>
        </p:nvSpPr>
        <p:spPr>
          <a:xfrm>
            <a:off x="6156176" y="836712"/>
            <a:ext cx="2376488" cy="15128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 smtClean="0"/>
              <a:t>XRD</a:t>
            </a:r>
            <a:endParaRPr lang="zh-CN" altLang="en-US" sz="2800" dirty="0"/>
          </a:p>
        </p:txBody>
      </p:sp>
      <p:sp>
        <p:nvSpPr>
          <p:cNvPr id="14" name="圆角矩形 4"/>
          <p:cNvSpPr txBox="1">
            <a:spLocks/>
          </p:cNvSpPr>
          <p:nvPr/>
        </p:nvSpPr>
        <p:spPr bwMode="auto">
          <a:xfrm>
            <a:off x="755576" y="260648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</a:t>
            </a:r>
            <a:r>
              <a:rPr lang="en-US" altLang="zh-CN" sz="2000" kern="0" dirty="0" smtClean="0">
                <a:solidFill>
                  <a:schemeClr val="bg1"/>
                </a:solidFill>
              </a:rPr>
              <a:t>ware structure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319587"/>
          </a:xfrm>
        </p:spPr>
        <p:txBody>
          <a:bodyPr/>
          <a:lstStyle/>
          <a:p>
            <a:pPr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IOC</a:t>
            </a: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EPICS base 3.14.8.2 and 3.14.11</a:t>
            </a:r>
            <a:endParaRPr lang="zh-CN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OS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vxWorks5.5.1(MVME5500), </a:t>
            </a:r>
            <a:r>
              <a:rPr lang="en-US" altLang="zh-CN" sz="2400" dirty="0" err="1" smtClean="0">
                <a:latin typeface="华文楷体" pitchFamily="2" charset="-122"/>
                <a:ea typeface="华文楷体" pitchFamily="2" charset="-122"/>
              </a:rPr>
              <a:t>Cygwin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(PC) </a:t>
            </a:r>
            <a:endParaRPr lang="zh-CN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err="1" smtClean="0">
                <a:latin typeface="华文楷体" pitchFamily="2" charset="-122"/>
                <a:ea typeface="华文楷体" pitchFamily="2" charset="-122"/>
              </a:rPr>
              <a:t>synApps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synApps-5-2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synApps-5-4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synApps-5-5</a:t>
            </a: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Cross compiler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crossGCC-2.9.6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Linux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）</a:t>
            </a: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endParaRPr lang="zh-CN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OPI</a:t>
            </a: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：</a:t>
            </a: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OS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Scientific Linux4.4</a:t>
            </a:r>
            <a:endParaRPr lang="zh-CN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lvl="1">
              <a:buClr>
                <a:srgbClr val="23B735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Interface development environment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edm-1-11, python</a:t>
            </a:r>
            <a:endParaRPr lang="zh-CN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 smtClean="0"/>
          </a:p>
        </p:txBody>
      </p:sp>
      <p:sp>
        <p:nvSpPr>
          <p:cNvPr id="4" name="圆角矩形 4"/>
          <p:cNvSpPr txBox="1">
            <a:spLocks/>
          </p:cNvSpPr>
          <p:nvPr/>
        </p:nvSpPr>
        <p:spPr bwMode="auto">
          <a:xfrm>
            <a:off x="755576" y="836712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 smtClean="0">
                <a:solidFill>
                  <a:schemeClr val="bg1"/>
                </a:solidFill>
              </a:rPr>
              <a:t>Software Environments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/>
            <a:endParaRPr lang="zh-CN" altLang="en-US" dirty="0" smtClean="0"/>
          </a:p>
        </p:txBody>
      </p:sp>
      <p:pic>
        <p:nvPicPr>
          <p:cNvPr id="24580" name="图片 8" descr="slit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76700"/>
            <a:ext cx="2663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图片 9" descr="显微镜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0438"/>
            <a:ext cx="28082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图片 10" descr="七元样品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80728"/>
            <a:ext cx="2592388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图片 12" descr="纳米扫描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3330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图片 15" descr="波带片治假系统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764704"/>
            <a:ext cx="33570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4"/>
          <p:cNvSpPr txBox="1">
            <a:spLocks/>
          </p:cNvSpPr>
          <p:nvPr/>
        </p:nvSpPr>
        <p:spPr bwMode="auto">
          <a:xfrm>
            <a:off x="755576" y="188640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 smtClean="0">
                <a:solidFill>
                  <a:schemeClr val="bg1"/>
                </a:solidFill>
              </a:rPr>
              <a:t>Controlled object (45 motors)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4" descr="DSCN05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33639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 txBox="1">
            <a:spLocks/>
          </p:cNvSpPr>
          <p:nvPr/>
        </p:nvSpPr>
        <p:spPr bwMode="auto">
          <a:xfrm>
            <a:off x="755576" y="836712"/>
            <a:ext cx="8137525" cy="5762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 smtClean="0">
                <a:solidFill>
                  <a:schemeClr val="bg1"/>
                </a:solidFill>
              </a:rPr>
              <a:t>Basic structure for motion control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内容占位符 8" descr="motor pictu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3077753" cy="4464050"/>
          </a:xfrm>
        </p:spPr>
      </p:pic>
      <p:pic>
        <p:nvPicPr>
          <p:cNvPr id="10" name="图片 9" descr="DSCN0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556792"/>
            <a:ext cx="329183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AP兰ssrf-02">
  <a:themeElements>
    <a:clrScheme name="SINAP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AP兰">
      <a:majorFont>
        <a:latin typeface="Arial"/>
        <a:ea typeface="方正大黑简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NAP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SINAP兰ssrf-02</Template>
  <TotalTime>1671</TotalTime>
  <Words>427</Words>
  <Application>Microsoft Office PowerPoint</Application>
  <PresentationFormat>全屏显示(4:3)</PresentationFormat>
  <Paragraphs>118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SINAP兰ssrf-02</vt:lpstr>
      <vt:lpstr>EPICS-based motion control and data acquisition system on hard x-ray microfocus beamline station </vt:lpstr>
      <vt:lpstr>Outline</vt:lpstr>
      <vt:lpstr>幻灯片 3</vt:lpstr>
      <vt:lpstr>幻灯片 4</vt:lpstr>
      <vt:lpstr>The Layout of Experimental Station</vt:lpstr>
      <vt:lpstr>幻灯片 6</vt:lpstr>
      <vt:lpstr>幻灯片 7</vt:lpstr>
      <vt:lpstr>幻灯片 8</vt:lpstr>
      <vt:lpstr>幻灯片 9</vt:lpstr>
      <vt:lpstr>幻灯片 10</vt:lpstr>
      <vt:lpstr> Hardware structure for Detect Beam Flux </vt:lpstr>
      <vt:lpstr>Si(Li) Detector for Fluorescent Mapping</vt:lpstr>
      <vt:lpstr>SDD detector for Fluorescent Mapping</vt:lpstr>
      <vt:lpstr>幻灯片 14</vt:lpstr>
      <vt:lpstr>XAFS -- interface and results</vt:lpstr>
      <vt:lpstr>Fluorescent Mapping --Scan Mode</vt:lpstr>
      <vt:lpstr>Fluorescent Mapping Results-- Step by Step</vt:lpstr>
      <vt:lpstr>幻灯片 18</vt:lpstr>
      <vt:lpstr> </vt:lpstr>
      <vt:lpstr>Conclusion</vt:lpstr>
      <vt:lpstr>幻灯片 21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EPICS-based motion control and data acquisition system on hard x-ray beamline station</dc:title>
  <dc:creator>yf</dc:creator>
  <cp:lastModifiedBy>yf</cp:lastModifiedBy>
  <cp:revision>129</cp:revision>
  <dcterms:created xsi:type="dcterms:W3CDTF">2011-05-31T07:44:43Z</dcterms:created>
  <dcterms:modified xsi:type="dcterms:W3CDTF">2011-06-13T06:52:59Z</dcterms:modified>
</cp:coreProperties>
</file>