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67" r:id="rId4"/>
  </p:sldMasterIdLst>
  <p:notesMasterIdLst>
    <p:notesMasterId r:id="rId17"/>
  </p:notesMasterIdLst>
  <p:handoutMasterIdLst>
    <p:handoutMasterId r:id="rId18"/>
  </p:handoutMasterIdLst>
  <p:sldIdLst>
    <p:sldId id="270" r:id="rId5"/>
    <p:sldId id="497" r:id="rId6"/>
    <p:sldId id="494" r:id="rId7"/>
    <p:sldId id="495" r:id="rId8"/>
    <p:sldId id="500" r:id="rId9"/>
    <p:sldId id="502" r:id="rId10"/>
    <p:sldId id="503" r:id="rId11"/>
    <p:sldId id="507" r:id="rId12"/>
    <p:sldId id="505" r:id="rId13"/>
    <p:sldId id="506" r:id="rId14"/>
    <p:sldId id="501" r:id="rId15"/>
    <p:sldId id="496" r:id="rId16"/>
  </p:sldIdLst>
  <p:sldSz cx="9144000" cy="6858000" type="screen4x3"/>
  <p:notesSz cx="6858000" cy="92408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64308"/>
    <a:srgbClr val="0F0C8F"/>
    <a:srgbClr val="CC0000"/>
    <a:srgbClr val="FFAE1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-2916" y="-96"/>
      </p:cViewPr>
      <p:guideLst>
        <p:guide orient="horz" pos="291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4735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8165478-8271-4537-9DBA-6DB278E2C8C0}" type="datetime1">
              <a:rPr lang="en-US"/>
              <a:pPr>
                <a:defRPr/>
              </a:pPr>
              <a:t>6/12/2011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9438"/>
            <a:ext cx="5486400" cy="41576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2971800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9" charset="0"/>
                <a:ea typeface="ヒラギノ角ゴ Pro W3" pitchFamily="49" charset="-128"/>
                <a:cs typeface="ヒラギノ角ゴ Pro W3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7288"/>
            <a:ext cx="2971800" cy="4619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74EB2CD8-9047-43A5-BEAD-229CAC8C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630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65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pitchFamily="-65" charset="-128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050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051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pt_bkg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0"/>
            <a:ext cx="9001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8175" y="1238250"/>
            <a:ext cx="74898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86486" tIns="43243" rIns="86486" bIns="43243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2600" dirty="0">
              <a:solidFill>
                <a:srgbClr val="B81414"/>
              </a:solidFill>
              <a:latin typeface="Helvetica" pitchFamily="49" charset="0"/>
              <a:ea typeface="Arial" pitchFamily="49" charset="0"/>
              <a:cs typeface="Arial" pitchFamily="49" charset="0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4071938"/>
            <a:ext cx="6096000" cy="1143000"/>
          </a:xfrm>
        </p:spPr>
        <p:txBody>
          <a:bodyPr/>
          <a:lstStyle>
            <a:lvl1pPr marL="0" indent="0" algn="ctr">
              <a:buNone/>
              <a:defRPr/>
            </a:lvl1pPr>
            <a:lvl2pPr marL="432427" indent="0" algn="ctr">
              <a:buNone/>
              <a:defRPr/>
            </a:lvl2pPr>
            <a:lvl3pPr marL="864854" indent="0" algn="ctr">
              <a:buNone/>
              <a:defRPr/>
            </a:lvl3pPr>
            <a:lvl4pPr marL="1297280" indent="0" algn="ctr">
              <a:buNone/>
              <a:defRPr/>
            </a:lvl4pPr>
            <a:lvl5pPr marL="1729708" indent="0" algn="ctr">
              <a:buNone/>
              <a:defRPr/>
            </a:lvl5pPr>
            <a:lvl6pPr marL="2162134" indent="0" algn="ctr">
              <a:buNone/>
              <a:defRPr/>
            </a:lvl6pPr>
            <a:lvl7pPr marL="2594562" indent="0" algn="ctr">
              <a:buNone/>
              <a:defRPr/>
            </a:lvl7pPr>
            <a:lvl8pPr marL="3026988" indent="0" algn="ctr">
              <a:buNone/>
              <a:defRPr/>
            </a:lvl8pPr>
            <a:lvl9pPr marL="345941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8" y="3143251"/>
            <a:ext cx="9001124" cy="486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6086" tIns="22435" rIns="56086" bIns="22435" anchor="ctr"/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IB_ppt_botto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2513"/>
            <a:ext cx="9144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RIB_ppt_t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50274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5635625" y="6356350"/>
            <a:ext cx="28987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Half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2513"/>
            <a:ext cx="9144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0"/>
            <a:ext cx="8991598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100"/>
            <a:ext cx="4423230" cy="50274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644573" y="1071564"/>
            <a:ext cx="4423227" cy="5027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635625" y="6356350"/>
            <a:ext cx="28987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FRIB_ppt_botto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2513"/>
            <a:ext cx="9144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FRIB_ppt_t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6200" y="3581400"/>
            <a:ext cx="8991604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5635625" y="6356350"/>
            <a:ext cx="28987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r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FRIB_ppt_botto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2513"/>
            <a:ext cx="9144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FRIB_ppt_t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0"/>
            <a:ext cx="8991598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1" y="1067099"/>
            <a:ext cx="4419600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625525" y="1067099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76201" y="3581400"/>
            <a:ext cx="4419599" cy="243333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25525" y="3581400"/>
            <a:ext cx="4442275" cy="24333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5635625" y="6356350"/>
            <a:ext cx="28987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1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FRIB_ppt_botto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32513"/>
            <a:ext cx="91440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FRIB_ppt_to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5635625" y="6356350"/>
            <a:ext cx="28987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clea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FRIB_ppt_top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69925" y="1320800"/>
            <a:ext cx="7864475" cy="34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dirty="0">
              <a:latin typeface="Helvetic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114800" y="3009900"/>
            <a:ext cx="91440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16" tIns="45708" rIns="91416" bIns="45708">
            <a:spAutoFit/>
          </a:bodyPr>
          <a:lstStyle/>
          <a:p>
            <a:pPr>
              <a:defRPr/>
            </a:pPr>
            <a:endParaRPr lang="en-US">
              <a:latin typeface="Arial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003300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7099"/>
            <a:ext cx="8991604" cy="50095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5483225" y="6356350"/>
            <a:ext cx="3051175" cy="3651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356350"/>
            <a:ext cx="6096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485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6091" tIns="22437" rIns="56091" bIns="2243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066800"/>
            <a:ext cx="89916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5407025" y="6356350"/>
            <a:ext cx="2974975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000">
                <a:solidFill>
                  <a:srgbClr val="064308"/>
                </a:solidFill>
              </a:defRPr>
            </a:lvl1pPr>
          </a:lstStyle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82000" y="6356350"/>
            <a:ext cx="762000" cy="365125"/>
          </a:xfrm>
          <a:prstGeom prst="rect">
            <a:avLst/>
          </a:prstGeom>
        </p:spPr>
        <p:txBody>
          <a:bodyPr vert="horz" lIns="0" tIns="0" rIns="0" bIns="45720" rtlCol="0" anchor="b"/>
          <a:lstStyle>
            <a:lvl1pPr algn="r" defTabSz="4572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064308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</a:lstStyle>
          <a:p>
            <a:pPr algn="l"/>
            <a:r>
              <a:rPr lang="en-US" dirty="0" smtClean="0"/>
              <a:t>, Slide </a:t>
            </a:r>
            <a:fld id="{1D2CDB64-C772-4C10-8066-C769534B205C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</p:sldLayoutIdLst>
  <p:hf hdr="0" dt="0"/>
  <p:txStyles>
    <p:titleStyle>
      <a:lvl1pPr algn="ctr" defTabSz="806450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algn="ctr" defTabSz="806450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defTabSz="806450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defTabSz="806450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defTabSz="806450" rtl="0" fontAlgn="base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159" algn="ctr" defTabSz="807966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6pPr>
      <a:lvl7pPr marL="914318" algn="ctr" defTabSz="807966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7pPr>
      <a:lvl8pPr marL="1371477" algn="ctr" defTabSz="807966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8pPr>
      <a:lvl9pPr marL="1828637" algn="ctr" defTabSz="807966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3200" b="1">
          <a:solidFill>
            <a:srgbClr val="064308"/>
          </a:solidFill>
          <a:latin typeface="Arial" charset="0"/>
          <a:ea typeface="Arial" charset="0"/>
          <a:cs typeface="Arial" charset="0"/>
        </a:defRPr>
      </a:lvl9pPr>
    </p:titleStyle>
    <p:bodyStyle>
      <a:lvl1pPr marL="182563" indent="-182563" algn="l" defTabSz="806450" rtl="0" fontAlgn="base">
        <a:lnSpc>
          <a:spcPct val="90000"/>
        </a:lnSpc>
        <a:spcBef>
          <a:spcPts val="1200"/>
        </a:spcBef>
        <a:spcAft>
          <a:spcPct val="0"/>
        </a:spcAft>
        <a:buSzPct val="100000"/>
        <a:buFont typeface="Wingdings" pitchFamily="2" charset="2"/>
        <a:buChar char="§"/>
        <a:defRPr sz="2200">
          <a:solidFill>
            <a:srgbClr val="064308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1pPr>
      <a:lvl2pPr marL="365125" indent="-153988" algn="l" defTabSz="806450" rtl="0" fontAlgn="base">
        <a:lnSpc>
          <a:spcPct val="90000"/>
        </a:lnSpc>
        <a:spcBef>
          <a:spcPts val="200"/>
        </a:spcBef>
        <a:spcAft>
          <a:spcPct val="0"/>
        </a:spcAft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/>
        </a:defRPr>
      </a:lvl2pPr>
      <a:lvl3pPr marL="593725" indent="-163513" algn="l" defTabSz="806450" rtl="0" fontAlgn="base">
        <a:lnSpc>
          <a:spcPct val="90000"/>
        </a:lnSpc>
        <a:spcBef>
          <a:spcPts val="200"/>
        </a:spcBef>
        <a:spcAft>
          <a:spcPct val="0"/>
        </a:spcAft>
        <a:buSzPct val="100000"/>
        <a:buFont typeface="Lucida Grande"/>
        <a:buChar char="»"/>
        <a:defRPr>
          <a:solidFill>
            <a:schemeClr val="tx1"/>
          </a:solidFill>
          <a:latin typeface="Arial" charset="0"/>
          <a:ea typeface="ヒラギノ角ゴ Pro W3" pitchFamily="-111" charset="-128"/>
          <a:cs typeface="ヒラギノ角ゴ Pro W3" pitchFamily="-111" charset="-128"/>
        </a:defRPr>
      </a:lvl3pPr>
      <a:lvl4pPr marL="730250" indent="-136525" algn="l" defTabSz="806450" rtl="0" fontAlgn="base">
        <a:lnSpc>
          <a:spcPct val="90000"/>
        </a:lnSpc>
        <a:spcBef>
          <a:spcPts val="200"/>
        </a:spcBef>
        <a:spcAft>
          <a:spcPct val="0"/>
        </a:spcAft>
        <a:buClr>
          <a:srgbClr val="999999"/>
        </a:buClr>
        <a:buSzPct val="100000"/>
        <a:buFont typeface="Arial" pitchFamily="34" charset="0"/>
        <a:buChar char="•"/>
        <a:defRPr sz="16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4pPr>
      <a:lvl5pPr marL="1004888" indent="-182563" algn="l" defTabSz="806450" rtl="0" fontAlgn="base">
        <a:lnSpc>
          <a:spcPct val="90000"/>
        </a:lnSpc>
        <a:spcBef>
          <a:spcPts val="200"/>
        </a:spcBef>
        <a:spcAft>
          <a:spcPct val="0"/>
        </a:spcAft>
        <a:buClr>
          <a:srgbClr val="999999"/>
        </a:buClr>
        <a:buSzPct val="100000"/>
        <a:buFont typeface="Lucida Grande"/>
        <a:buChar char="»"/>
        <a:defRPr sz="1400">
          <a:solidFill>
            <a:schemeClr val="tx1"/>
          </a:solidFill>
          <a:latin typeface="Helvetica" charset="0"/>
          <a:ea typeface="ヒラギノ角ゴ Pro W3" pitchFamily="-111" charset="-128"/>
          <a:cs typeface="ヒラギノ角ゴ Pro W3"/>
        </a:defRPr>
      </a:lvl5pPr>
      <a:lvl6pPr marL="2223889" indent="-150799" algn="l" defTabSz="807966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6pPr>
      <a:lvl7pPr marL="2681050" indent="-150799" algn="l" defTabSz="807966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7pPr>
      <a:lvl8pPr marL="3138209" indent="-150799" algn="l" defTabSz="807966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8pPr>
      <a:lvl9pPr marL="3595368" indent="-150799" algn="l" defTabSz="807966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SzPct val="100000"/>
        <a:buChar char="–"/>
        <a:defRPr sz="1300">
          <a:solidFill>
            <a:schemeClr val="tx1"/>
          </a:solidFill>
          <a:latin typeface="Helvetica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Paul Chu</a:t>
            </a:r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/>
            </a:r>
            <a:br>
              <a:rPr lang="en-US">
                <a:latin typeface="Arial" pitchFamily="34" charset="0"/>
                <a:ea typeface="ＭＳ Ｐゴシック"/>
                <a:cs typeface="ＭＳ Ｐゴシック"/>
              </a:rPr>
            </a:br>
            <a:r>
              <a:rPr lang="en-US">
                <a:latin typeface="Arial" pitchFamily="34" charset="0"/>
                <a:ea typeface="ＭＳ Ｐゴシック"/>
                <a:cs typeface="ＭＳ Ｐゴシック"/>
              </a:rPr>
              <a:t>FRIB Controls Group Leader (Acting)</a:t>
            </a:r>
          </a:p>
          <a:p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71438" y="2930954"/>
            <a:ext cx="9001125" cy="91195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Service-Oriented Architecture for High-level 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Applications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4191000" cy="5027414"/>
          </a:xfrm>
        </p:spPr>
        <p:txBody>
          <a:bodyPr/>
          <a:lstStyle/>
          <a:p>
            <a:r>
              <a:rPr lang="en-US" dirty="0" err="1" smtClean="0"/>
              <a:t>Linac</a:t>
            </a:r>
            <a:r>
              <a:rPr lang="en-US" dirty="0" smtClean="0"/>
              <a:t> Energy Manager</a:t>
            </a:r>
          </a:p>
          <a:p>
            <a:pPr lvl="1"/>
            <a:r>
              <a:rPr lang="en-US" dirty="0" smtClean="0"/>
              <a:t>Constantly update the energy tracking information along the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1"/>
            <a:r>
              <a:rPr lang="en-US" dirty="0" smtClean="0"/>
              <a:t>Magnetic fields can be scaled accordingly to maintain same lattice</a:t>
            </a:r>
          </a:p>
          <a:p>
            <a:pPr lvl="1"/>
            <a:r>
              <a:rPr lang="en-US" dirty="0"/>
              <a:t>Run in an endless </a:t>
            </a:r>
            <a:r>
              <a:rPr lang="en-US" dirty="0" smtClean="0"/>
              <a:t>loop</a:t>
            </a:r>
            <a:endParaRPr lang="en-US" dirty="0"/>
          </a:p>
          <a:p>
            <a:pPr lvl="1"/>
            <a:r>
              <a:rPr lang="en-US" dirty="0" smtClean="0"/>
              <a:t>Update </a:t>
            </a:r>
            <a:r>
              <a:rPr lang="en-US" dirty="0"/>
              <a:t>energies in the </a:t>
            </a:r>
            <a:r>
              <a:rPr lang="en-US" dirty="0" smtClean="0"/>
              <a:t>service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LEMLite</a:t>
            </a:r>
            <a:r>
              <a:rPr lang="en-US" dirty="0" smtClean="0"/>
              <a:t>” is to fudge klystron amplitude based on certain fixed energy reference points</a:t>
            </a:r>
          </a:p>
          <a:p>
            <a:pPr lvl="2"/>
            <a:r>
              <a:rPr lang="en-US" dirty="0" smtClean="0"/>
              <a:t>This can be an “RF Service” by itself</a:t>
            </a:r>
          </a:p>
          <a:p>
            <a:pPr lvl="1"/>
            <a:r>
              <a:rPr lang="en-US" dirty="0" smtClean="0"/>
              <a:t>At SLAC, currently using EPICS CA as the communication protocol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/>
              <a:t>Service Example </a:t>
            </a:r>
            <a:r>
              <a:rPr lang="en-US" dirty="0" smtClean="0"/>
              <a:t>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6" name="Content Placeholder 3" descr="lem_serv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343400" y="1676400"/>
            <a:ext cx="459711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28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services may have different requirements</a:t>
            </a:r>
          </a:p>
          <a:p>
            <a:pPr lvl="1"/>
            <a:r>
              <a:rPr lang="en-US" dirty="0" smtClean="0"/>
              <a:t>E.g. data rate, data complexity, data amount…</a:t>
            </a:r>
          </a:p>
          <a:p>
            <a:r>
              <a:rPr lang="en-US" dirty="0" smtClean="0"/>
              <a:t>EPICS (v.3) CA</a:t>
            </a:r>
          </a:p>
          <a:p>
            <a:r>
              <a:rPr lang="en-US" dirty="0" smtClean="0"/>
              <a:t>EPICS (v.4) </a:t>
            </a:r>
            <a:r>
              <a:rPr lang="en-US" dirty="0" err="1" smtClean="0"/>
              <a:t>pvAccess</a:t>
            </a:r>
            <a:endParaRPr lang="en-US" dirty="0" smtClean="0"/>
          </a:p>
          <a:p>
            <a:r>
              <a:rPr lang="en-US" dirty="0" smtClean="0"/>
              <a:t>REST (</a:t>
            </a:r>
            <a:r>
              <a:rPr lang="en-US" dirty="0"/>
              <a:t>Representational State </a:t>
            </a:r>
            <a:r>
              <a:rPr lang="en-US" dirty="0" smtClean="0"/>
              <a:t>Transfer)</a:t>
            </a:r>
          </a:p>
          <a:p>
            <a:r>
              <a:rPr lang="en-US" dirty="0" smtClean="0"/>
              <a:t>SOAP (Simple Object Access Protocol)</a:t>
            </a:r>
          </a:p>
          <a:p>
            <a:r>
              <a:rPr lang="en-US" dirty="0" smtClean="0"/>
              <a:t>JMS (Java Message Service)</a:t>
            </a:r>
          </a:p>
          <a:p>
            <a:r>
              <a:rPr lang="en-US" dirty="0" smtClean="0"/>
              <a:t>XML-RPC</a:t>
            </a:r>
          </a:p>
          <a:p>
            <a:r>
              <a:rPr lang="en-US" dirty="0" smtClean="0"/>
              <a:t>JSON-RPC</a:t>
            </a:r>
          </a:p>
          <a:p>
            <a:r>
              <a:rPr lang="en-US" dirty="0" smtClean="0"/>
              <a:t>Web support is optional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Possible Communication Protocols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3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5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0276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SOA is the way to go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A list of first order services identified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Several services been implemented/prototyped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Collaboration</a:t>
            </a:r>
          </a:p>
          <a:p>
            <a:pPr lvl="1"/>
            <a:r>
              <a:rPr lang="en-US" dirty="0">
                <a:latin typeface="Arial" pitchFamily="34" charset="0"/>
                <a:ea typeface="ＭＳ Ｐゴシック"/>
              </a:rPr>
              <a:t>FRIB/MSU</a:t>
            </a:r>
          </a:p>
          <a:p>
            <a:pPr lvl="1"/>
            <a:r>
              <a:rPr lang="en-US" dirty="0">
                <a:latin typeface="Arial" pitchFamily="34" charset="0"/>
                <a:ea typeface="ＭＳ Ｐゴシック"/>
              </a:rPr>
              <a:t>BNL/NSLS-II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SLAC</a:t>
            </a:r>
            <a:endParaRPr lang="en-US" dirty="0">
              <a:latin typeface="Arial" pitchFamily="34" charset="0"/>
              <a:ea typeface="ＭＳ Ｐゴシック"/>
            </a:endParaRP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Everyone is welcome</a:t>
            </a:r>
            <a:endParaRPr lang="en-US" dirty="0">
              <a:latin typeface="Arial" pitchFamily="34" charset="0"/>
              <a:ea typeface="ＭＳ Ｐゴシック"/>
            </a:endParaRPr>
          </a:p>
        </p:txBody>
      </p:sp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Summary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Service-Oriented Architecture (SOA)</a:t>
            </a:r>
          </a:p>
          <a:p>
            <a:r>
              <a:rPr lang="en-US" dirty="0" smtClean="0"/>
              <a:t>Why SOA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Services in consideration</a:t>
            </a:r>
          </a:p>
          <a:p>
            <a:r>
              <a:rPr lang="en-US" dirty="0" smtClean="0"/>
              <a:t>Possible communication protocols</a:t>
            </a:r>
          </a:p>
          <a:p>
            <a:r>
              <a:rPr lang="en-US" dirty="0" smtClean="0"/>
              <a:t>Summary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3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5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027613"/>
          </a:xfrm>
        </p:spPr>
        <p:txBody>
          <a:bodyPr/>
          <a:lstStyle/>
          <a:p>
            <a:r>
              <a:rPr lang="en-US" b="1" dirty="0"/>
              <a:t>Service-oriented architecture</a:t>
            </a:r>
            <a:r>
              <a:rPr lang="en-US" dirty="0"/>
              <a:t> (</a:t>
            </a:r>
            <a:r>
              <a:rPr lang="en-US" b="1" dirty="0"/>
              <a:t>SOA</a:t>
            </a:r>
            <a:r>
              <a:rPr lang="en-US" dirty="0"/>
              <a:t>) is </a:t>
            </a:r>
            <a:r>
              <a:rPr lang="en-US" dirty="0">
                <a:solidFill>
                  <a:srgbClr val="FF0000"/>
                </a:solidFill>
              </a:rPr>
              <a:t>a flexible set of design principles</a:t>
            </a:r>
            <a:r>
              <a:rPr lang="en-US" dirty="0"/>
              <a:t> used during the phases of systems development and integration in computing. A system based on a SOA will package functionality as a suite of interoperable </a:t>
            </a:r>
            <a:r>
              <a:rPr lang="en-US" i="1" dirty="0"/>
              <a:t>services</a:t>
            </a:r>
            <a:r>
              <a:rPr lang="en-US" dirty="0"/>
              <a:t> that can be used within multiple, </a:t>
            </a:r>
            <a:r>
              <a:rPr lang="en-US" dirty="0" smtClean="0"/>
              <a:t>separate </a:t>
            </a:r>
            <a:r>
              <a:rPr lang="en-US" dirty="0"/>
              <a:t>systems from several business domains</a:t>
            </a:r>
            <a:r>
              <a:rPr lang="en-US" dirty="0" smtClean="0"/>
              <a:t>.</a:t>
            </a:r>
          </a:p>
          <a:p>
            <a:endParaRPr lang="en-US" dirty="0">
              <a:latin typeface="Arial" pitchFamily="34" charset="0"/>
              <a:ea typeface="ＭＳ Ｐゴシック"/>
              <a:cs typeface="ＭＳ Ｐゴシック"/>
            </a:endParaRPr>
          </a:p>
          <a:p>
            <a:pPr marL="0" indent="0">
              <a:buNone/>
            </a:pPr>
            <a:r>
              <a:rPr lang="en-US" dirty="0" smtClean="0">
                <a:latin typeface="Arial" pitchFamily="34" charset="0"/>
                <a:ea typeface="ＭＳ Ｐゴシック"/>
              </a:rPr>
              <a:t>					-- Wikipedia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Everybody wants to be served</a:t>
            </a:r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, but not </a:t>
            </a:r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doing all the tedious work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244" name="Title 4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What is SOA?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5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02761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</a:rPr>
              <a:t>Reliability improvement 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Services are centrally</a:t>
            </a:r>
            <a:r>
              <a:rPr lang="en-US" dirty="0" smtClean="0">
                <a:latin typeface="Arial" pitchFamily="34" charset="0"/>
                <a:ea typeface="ＭＳ Ｐゴシック"/>
              </a:rPr>
              <a:t> controlled with rigorous requirements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Each service focused on very few functions (</a:t>
            </a:r>
            <a:r>
              <a:rPr lang="en-US" dirty="0">
                <a:latin typeface="Arial" pitchFamily="34" charset="0"/>
                <a:ea typeface="ＭＳ Ｐゴシック"/>
              </a:rPr>
              <a:t>Modularized </a:t>
            </a:r>
            <a:r>
              <a:rPr lang="en-US" dirty="0" smtClean="0">
                <a:latin typeface="Arial" pitchFamily="34" charset="0"/>
                <a:ea typeface="ＭＳ Ｐゴシック"/>
              </a:rPr>
              <a:t>services)</a:t>
            </a:r>
          </a:p>
          <a:p>
            <a:pPr lvl="2"/>
            <a:r>
              <a:rPr lang="en-US" dirty="0" smtClean="0">
                <a:latin typeface="Arial" pitchFamily="34" charset="0"/>
                <a:ea typeface="ＭＳ Ｐゴシック"/>
              </a:rPr>
              <a:t>Functionality distributed to various services – reduce complexity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Without GUI overhead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Performance improvement </a:t>
            </a:r>
          </a:p>
          <a:p>
            <a:pPr lvl="1"/>
            <a:r>
              <a:rPr lang="en-US" dirty="0">
                <a:latin typeface="Arial" pitchFamily="34" charset="0"/>
                <a:ea typeface="ＭＳ Ｐゴシック"/>
              </a:rPr>
              <a:t>R</a:t>
            </a:r>
            <a:r>
              <a:rPr lang="en-US" dirty="0" smtClean="0">
                <a:latin typeface="Arial" pitchFamily="34" charset="0"/>
                <a:ea typeface="ＭＳ Ｐゴシック"/>
              </a:rPr>
              <a:t>unning on fast servers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Data always available to clients 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Applications are thin clients – easy to code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Only “narrow” APIs defined</a:t>
            </a:r>
          </a:p>
          <a:p>
            <a:pPr lvl="1"/>
            <a:r>
              <a:rPr lang="en-US" dirty="0" smtClean="0">
                <a:latin typeface="Arial" pitchFamily="34" charset="0"/>
                <a:ea typeface="ＭＳ Ｐゴシック"/>
              </a:rPr>
              <a:t>More portable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Service is not a new idea – been used for many years</a:t>
            </a:r>
          </a:p>
          <a:p>
            <a:r>
              <a:rPr lang="en-US" dirty="0" smtClean="0">
                <a:latin typeface="Arial" pitchFamily="34" charset="0"/>
                <a:ea typeface="ＭＳ Ｐゴシック"/>
              </a:rPr>
              <a:t>SOA technology is transparent to clients – as long as APIs unchanged</a:t>
            </a:r>
          </a:p>
          <a:p>
            <a:endParaRPr lang="en-US" dirty="0" smtClean="0">
              <a:latin typeface="Arial" pitchFamily="34" charset="0"/>
              <a:ea typeface="ＭＳ Ｐゴシック"/>
            </a:endParaRPr>
          </a:p>
        </p:txBody>
      </p:sp>
      <p:sp>
        <p:nvSpPr>
          <p:cNvPr id="11267" name="Title 4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479425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ea typeface="ＭＳ Ｐゴシック"/>
                <a:cs typeface="ＭＳ Ｐゴシック"/>
              </a:rPr>
              <a:t>Why SOA Needed?</a:t>
            </a:r>
            <a:endParaRPr lang="en-US" dirty="0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5</a:t>
            </a:fld>
            <a:endParaRPr lang="en-US" dirty="0"/>
          </a:p>
        </p:txBody>
      </p:sp>
      <p:pic>
        <p:nvPicPr>
          <p:cNvPr id="6" name="Picture 1" descr="s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81546"/>
            <a:ext cx="5264021" cy="4688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4267200" cy="1218900"/>
          </a:xfrm>
        </p:spPr>
        <p:txBody>
          <a:bodyPr/>
          <a:lstStyle/>
          <a:p>
            <a:r>
              <a:rPr lang="en-US" dirty="0" smtClean="0"/>
              <a:t>Service-oriented </a:t>
            </a:r>
            <a:r>
              <a:rPr lang="en-US" dirty="0" smtClean="0"/>
              <a:t>architecture (SOA</a:t>
            </a:r>
            <a:r>
              <a:rPr lang="en-US" dirty="0" smtClean="0"/>
              <a:t>) example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4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16662"/>
            <a:ext cx="8991600" cy="478636"/>
          </a:xfrm>
        </p:spPr>
        <p:txBody>
          <a:bodyPr/>
          <a:lstStyle/>
          <a:p>
            <a:r>
              <a:rPr lang="en-US" dirty="0" smtClean="0"/>
              <a:t>High-Level Controls 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6</a:t>
            </a:fld>
            <a:endParaRPr lang="en-US" dirty="0"/>
          </a:p>
        </p:txBody>
      </p:sp>
      <p:pic>
        <p:nvPicPr>
          <p:cNvPr id="7" name="Picture 6" descr="CSIA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90600"/>
            <a:ext cx="6019800" cy="511833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599419" y="5701099"/>
            <a:ext cx="1572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Courtesy V. Vuppala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493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Directory Service: Information about the control system including its services</a:t>
            </a:r>
          </a:p>
          <a:p>
            <a:pPr lvl="1"/>
            <a:r>
              <a:rPr lang="en-US" dirty="0" smtClean="0"/>
              <a:t>Device Service: Access and control of instruments (IOCs)</a:t>
            </a:r>
          </a:p>
          <a:p>
            <a:pPr lvl="1"/>
            <a:r>
              <a:rPr lang="en-US" dirty="0" smtClean="0"/>
              <a:t>Configuration Service: Physical and logical information about the accelerator and its component systems: magnets, RFQs, detectors, solenoids, power supplies, geographical location etc</a:t>
            </a:r>
          </a:p>
          <a:p>
            <a:pPr lvl="1"/>
            <a:r>
              <a:rPr lang="en-US" dirty="0" smtClean="0"/>
              <a:t>Lattice Service: Information about the accelerator lattice, that is the physical details about the optical elements</a:t>
            </a:r>
          </a:p>
          <a:p>
            <a:pPr lvl="1"/>
            <a:r>
              <a:rPr lang="en-US" dirty="0" smtClean="0"/>
              <a:t>Model Service: Service that simulates the accelerator or its sub-systems</a:t>
            </a:r>
          </a:p>
          <a:p>
            <a:pPr lvl="1"/>
            <a:r>
              <a:rPr lang="en-US" dirty="0" smtClean="0"/>
              <a:t>Log Book Service: To manage entries in the log book</a:t>
            </a:r>
          </a:p>
          <a:p>
            <a:pPr lvl="1"/>
            <a:r>
              <a:rPr lang="en-US" dirty="0" smtClean="0"/>
              <a:t>State: To save/restore state of the accelerator or its sub-systems</a:t>
            </a:r>
          </a:p>
          <a:p>
            <a:pPr lvl="1"/>
            <a:r>
              <a:rPr lang="en-US" dirty="0" smtClean="0"/>
              <a:t>Alarm Service: A service that provides access to alarm information (set changes, set/read mismatches, read alarms (e.g. temperatures or humidity that is too high, turbo pump currents, vacuum levels, etc.) and alarm configuration data.</a:t>
            </a:r>
          </a:p>
          <a:p>
            <a:pPr lvl="1"/>
            <a:r>
              <a:rPr lang="en-US" dirty="0" smtClean="0"/>
              <a:t>Authentication Service: Authenticates users, and authorizes access to services, devices, instrument access, etc.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Service </a:t>
            </a:r>
            <a:r>
              <a:rPr lang="en-US" dirty="0" smtClean="0"/>
              <a:t>Layer (V. Vuppala)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067100"/>
            <a:ext cx="8990922" cy="19809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prototype of online model server service at NSLS-II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Use </a:t>
            </a:r>
            <a:r>
              <a:rPr lang="en-US" dirty="0" err="1"/>
              <a:t>PVData</a:t>
            </a:r>
            <a:r>
              <a:rPr lang="en-US" dirty="0"/>
              <a:t> to store machine setting, simulation configuration, and in-memory simulation results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Access the model server through </a:t>
            </a:r>
            <a:r>
              <a:rPr lang="en-US" dirty="0" err="1"/>
              <a:t>PVAccess</a:t>
            </a:r>
            <a:r>
              <a:rPr lang="en-US" dirty="0"/>
              <a:t> protocol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Service Example [1] </a:t>
            </a:r>
            <a:r>
              <a:rPr lang="en-US" dirty="0" smtClean="0"/>
              <a:t>(courtesy G. Shen)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8</a:t>
            </a:fld>
            <a:endParaRPr lang="en-US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752724" y="3774074"/>
            <a:ext cx="3398838" cy="2095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70187" y="3778837"/>
            <a:ext cx="3373437" cy="301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720" tIns="42480" rIns="81720" bIns="4248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PVRecords (Model data &amp; Setting)</a:t>
            </a: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924174" y="5431424"/>
            <a:ext cx="773113" cy="3016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Tracy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645024" y="5431424"/>
            <a:ext cx="1450975" cy="3016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...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1879599" y="2737437"/>
            <a:ext cx="1646238" cy="4810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0" rIns="90000" bIns="9144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00"/>
                </a:solidFill>
                <a:latin typeface="Calibri" pitchFamily="34" charset="0"/>
              </a:rPr>
              <a:t>Presentation Client</a:t>
            </a:r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441949" y="2767599"/>
            <a:ext cx="1920875" cy="4635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0" rIns="90000" bIns="9144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i="1" dirty="0">
                <a:solidFill>
                  <a:srgbClr val="000000"/>
                </a:solidFill>
                <a:latin typeface="Calibri" pitchFamily="34" charset="0"/>
              </a:rPr>
              <a:t>Presentation Client</a:t>
            </a: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1266824" y="3389899"/>
            <a:ext cx="6675438" cy="190500"/>
          </a:xfrm>
          <a:prstGeom prst="flowChartTerminator">
            <a:avLst/>
          </a:prstGeom>
          <a:solidFill>
            <a:srgbClr val="00B050"/>
          </a:solidFill>
          <a:ln w="25560">
            <a:solidFill>
              <a:srgbClr val="00B050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i="1" dirty="0">
              <a:solidFill>
                <a:srgbClr val="FFFFF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779712" y="4102687"/>
            <a:ext cx="3373437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720" tIns="42480" rIns="81720" bIns="4248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Support code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770187" y="4621799"/>
            <a:ext cx="3373437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720" tIns="42480" rIns="81720" bIns="4248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Model run control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770187" y="5067887"/>
            <a:ext cx="3373437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720" tIns="42480" rIns="81720" bIns="4248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Interface Adaptor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874962" y="3347037"/>
            <a:ext cx="3373437" cy="30123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720" tIns="42480" rIns="81720" bIns="42480">
            <a:spAutoFit/>
          </a:bodyPr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latin typeface="Calibri" pitchFamily="34" charset="0"/>
                <a:cs typeface="Times New Roman" pitchFamily="16" charset="0"/>
              </a:rPr>
              <a:t>PVAccess</a:t>
            </a: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3825874" y="5431424"/>
            <a:ext cx="731838" cy="3016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81720" tIns="40680" rIns="81720" bIns="40680" anchor="ctr"/>
          <a:lstStyle/>
          <a:p>
            <a:pPr algn="ctr">
              <a:spcBef>
                <a:spcPts val="8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400" i="1" dirty="0">
                <a:solidFill>
                  <a:srgbClr val="000000"/>
                </a:solidFill>
                <a:latin typeface="Calibri" pitchFamily="34" charset="0"/>
                <a:cs typeface="Times New Roman" pitchFamily="16" charset="0"/>
              </a:rPr>
              <a:t>Elegant</a:t>
            </a:r>
          </a:p>
        </p:txBody>
      </p:sp>
      <p:sp>
        <p:nvSpPr>
          <p:cNvPr id="18" name="AutoShape 48"/>
          <p:cNvSpPr>
            <a:spLocks noChangeArrowheads="1"/>
          </p:cNvSpPr>
          <p:nvPr/>
        </p:nvSpPr>
        <p:spPr bwMode="auto">
          <a:xfrm>
            <a:off x="1970088" y="3048000"/>
            <a:ext cx="1463675" cy="74613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AutoShape 49"/>
          <p:cNvSpPr>
            <a:spLocks noChangeArrowheads="1"/>
          </p:cNvSpPr>
          <p:nvPr/>
        </p:nvSpPr>
        <p:spPr bwMode="auto">
          <a:xfrm>
            <a:off x="5507038" y="3082348"/>
            <a:ext cx="1828800" cy="7461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36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Line 1"/>
          <p:cNvSpPr>
            <a:spLocks noChangeShapeType="1"/>
          </p:cNvSpPr>
          <p:nvPr/>
        </p:nvSpPr>
        <p:spPr bwMode="auto">
          <a:xfrm>
            <a:off x="4446587" y="3580399"/>
            <a:ext cx="0" cy="193675"/>
          </a:xfrm>
          <a:prstGeom prst="line">
            <a:avLst/>
          </a:prstGeom>
          <a:noFill/>
          <a:ln w="4572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" name="Line 1"/>
          <p:cNvSpPr>
            <a:spLocks noChangeShapeType="1"/>
          </p:cNvSpPr>
          <p:nvPr/>
        </p:nvSpPr>
        <p:spPr bwMode="auto">
          <a:xfrm>
            <a:off x="2701925" y="3218449"/>
            <a:ext cx="5556" cy="171450"/>
          </a:xfrm>
          <a:prstGeom prst="line">
            <a:avLst/>
          </a:prstGeom>
          <a:noFill/>
          <a:ln w="4572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2" name="Line 1"/>
          <p:cNvSpPr>
            <a:spLocks noChangeShapeType="1"/>
          </p:cNvSpPr>
          <p:nvPr/>
        </p:nvSpPr>
        <p:spPr bwMode="auto">
          <a:xfrm>
            <a:off x="6396830" y="3229733"/>
            <a:ext cx="5556" cy="171450"/>
          </a:xfrm>
          <a:prstGeom prst="line">
            <a:avLst/>
          </a:prstGeom>
          <a:noFill/>
          <a:ln w="45720"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2752724" y="4102687"/>
            <a:ext cx="3382962" cy="460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2760663" y="4378117"/>
            <a:ext cx="3382962" cy="460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2760663" y="5044868"/>
            <a:ext cx="3382962" cy="460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2760663" y="5343318"/>
            <a:ext cx="3382962" cy="46037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IRMIS E-log Service</a:t>
            </a:r>
          </a:p>
          <a:p>
            <a:pPr lvl="1"/>
            <a:r>
              <a:rPr lang="en-US" dirty="0" smtClean="0"/>
              <a:t>A Java or web-based service for IRMIS database access</a:t>
            </a:r>
          </a:p>
          <a:p>
            <a:pPr lvl="1"/>
            <a:r>
              <a:rPr lang="en-US" dirty="0" smtClean="0"/>
              <a:t>Database connection managed by service – no initial connection overhead</a:t>
            </a:r>
          </a:p>
          <a:p>
            <a:pPr lvl="1"/>
            <a:r>
              <a:rPr lang="en-US" dirty="0" smtClean="0"/>
              <a:t>Reduce the total number of connection requests to the database – all client traffic via the service</a:t>
            </a:r>
          </a:p>
          <a:p>
            <a:pPr lvl="1"/>
            <a:r>
              <a:rPr lang="en-US" dirty="0" smtClean="0"/>
              <a:t>No SQL knowledge required for application developers – all data access via API</a:t>
            </a:r>
          </a:p>
          <a:p>
            <a:pPr lvl="1"/>
            <a:r>
              <a:rPr lang="en-US" dirty="0" smtClean="0"/>
              <a:t>Business logic at service, not in database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262332"/>
            <a:ext cx="8991600" cy="478636"/>
          </a:xfrm>
        </p:spPr>
        <p:txBody>
          <a:bodyPr/>
          <a:lstStyle/>
          <a:p>
            <a:r>
              <a:rPr lang="en-US" dirty="0" smtClean="0"/>
              <a:t>Service Example [2]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P. Chu, SOA 14 Jun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l"/>
            <a:r>
              <a:rPr lang="en-US" smtClean="0"/>
              <a:t>, Slide </a:t>
            </a:r>
            <a:fld id="{1D2CDB64-C772-4C10-8066-C769534B205C}" type="slidenum">
              <a:rPr lang="en-US" smtClean="0"/>
              <a:pPr algn="l"/>
              <a:t>9</a:t>
            </a:fld>
            <a:endParaRPr lang="en-US" dirty="0"/>
          </a:p>
        </p:txBody>
      </p:sp>
      <p:pic>
        <p:nvPicPr>
          <p:cNvPr id="6" name="Picture 5" descr="elo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352800"/>
            <a:ext cx="3708480" cy="25893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4278125"/>
            <a:ext cx="2711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IRMIS E-log Architecture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5665115"/>
            <a:ext cx="16962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Courtesy E. Berryman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1966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RIB2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10_CKG FRIB no-line h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KG FRIB no-line 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G FRIB no-line 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G FRIB no-line h 8">
        <a:dk1>
          <a:srgbClr val="000000"/>
        </a:dk1>
        <a:lt1>
          <a:srgbClr val="FFFFFF"/>
        </a:lt1>
        <a:dk2>
          <a:srgbClr val="1F1DE8"/>
        </a:dk2>
        <a:lt2>
          <a:srgbClr val="007469"/>
        </a:lt2>
        <a:accent1>
          <a:srgbClr val="FC0128"/>
        </a:accent1>
        <a:accent2>
          <a:srgbClr val="CF16CE"/>
        </a:accent2>
        <a:accent3>
          <a:srgbClr val="FFFFFF"/>
        </a:accent3>
        <a:accent4>
          <a:srgbClr val="000000"/>
        </a:accent4>
        <a:accent5>
          <a:srgbClr val="FDAAAC"/>
        </a:accent5>
        <a:accent6>
          <a:srgbClr val="BB13BA"/>
        </a:accent6>
        <a:hlink>
          <a:srgbClr val="F39FD1"/>
        </a:hlink>
        <a:folHlink>
          <a:srgbClr val="7C0F5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4A49F64DF79428F509E137829B888" ma:contentTypeVersion="6" ma:contentTypeDescription="Create a new document." ma:contentTypeScope="" ma:versionID="3ddea8395c2128e6fb5ce3198cee745d">
  <xsd:schema xmlns:xsd="http://www.w3.org/2001/XMLSchema" xmlns:p="http://schemas.microsoft.com/office/2006/metadata/properties" targetNamespace="http://schemas.microsoft.com/office/2006/metadata/properties" ma:root="true" ma:fieldsID="6338b61870bb1e733ac8a2d73cafba2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4BA702D-F6E6-4314-8945-369A109C75F9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76CD61-6042-403B-B3F6-04E51A8FF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9EFF56-0145-40B1-A5DE-5EA204934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FRIB2</Template>
  <TotalTime>7228</TotalTime>
  <Words>765</Words>
  <Application>Microsoft Office PowerPoint</Application>
  <PresentationFormat>On-screen Show (4:3)</PresentationFormat>
  <Paragraphs>115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FRIB2</vt:lpstr>
      <vt:lpstr>Service-Oriented Architecture for High-level Applications</vt:lpstr>
      <vt:lpstr>Outline</vt:lpstr>
      <vt:lpstr>What is SOA?</vt:lpstr>
      <vt:lpstr>Why SOA Needed?</vt:lpstr>
      <vt:lpstr>Services</vt:lpstr>
      <vt:lpstr>High-Level Controls Architecture</vt:lpstr>
      <vt:lpstr>Service Layer (V. Vuppala)</vt:lpstr>
      <vt:lpstr>Service Example [1] (courtesy G. Shen)</vt:lpstr>
      <vt:lpstr>Service Example [2]</vt:lpstr>
      <vt:lpstr>Service Example [3]</vt:lpstr>
      <vt:lpstr>Possible Communication Protocols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FRIB2 template</dc:title>
  <dc:creator>Chu, Paul</dc:creator>
  <cp:lastModifiedBy>paul</cp:lastModifiedBy>
  <cp:revision>255</cp:revision>
  <cp:lastPrinted>2009-07-30T20:47:55Z</cp:lastPrinted>
  <dcterms:created xsi:type="dcterms:W3CDTF">2009-08-06T11:48:02Z</dcterms:created>
  <dcterms:modified xsi:type="dcterms:W3CDTF">2011-06-13T22:42:01Z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0x010100F664A49F64DF79428F509E137829B888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</Properties>
</file>