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67" r:id="rId4"/>
  </p:sldMasterIdLst>
  <p:notesMasterIdLst>
    <p:notesMasterId r:id="rId27"/>
  </p:notesMasterIdLst>
  <p:handoutMasterIdLst>
    <p:handoutMasterId r:id="rId28"/>
  </p:handoutMasterIdLst>
  <p:sldIdLst>
    <p:sldId id="270" r:id="rId5"/>
    <p:sldId id="494" r:id="rId6"/>
    <p:sldId id="508" r:id="rId7"/>
    <p:sldId id="533" r:id="rId8"/>
    <p:sldId id="532" r:id="rId9"/>
    <p:sldId id="517" r:id="rId10"/>
    <p:sldId id="523" r:id="rId11"/>
    <p:sldId id="507" r:id="rId12"/>
    <p:sldId id="520" r:id="rId13"/>
    <p:sldId id="509" r:id="rId14"/>
    <p:sldId id="510" r:id="rId15"/>
    <p:sldId id="515" r:id="rId16"/>
    <p:sldId id="514" r:id="rId17"/>
    <p:sldId id="524" r:id="rId18"/>
    <p:sldId id="526" r:id="rId19"/>
    <p:sldId id="527" r:id="rId20"/>
    <p:sldId id="511" r:id="rId21"/>
    <p:sldId id="521" r:id="rId22"/>
    <p:sldId id="530" r:id="rId23"/>
    <p:sldId id="512" r:id="rId24"/>
    <p:sldId id="513" r:id="rId25"/>
    <p:sldId id="500" r:id="rId26"/>
  </p:sldIdLst>
  <p:sldSz cx="9144000" cy="6858000" type="screen4x3"/>
  <p:notesSz cx="6858000" cy="92408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CC"/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83" autoAdjust="0"/>
  </p:normalViewPr>
  <p:slideViewPr>
    <p:cSldViewPr snapToObjects="1">
      <p:cViewPr varScale="1">
        <p:scale>
          <a:sx n="70" d="100"/>
          <a:sy n="70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7952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6/12/2011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438"/>
            <a:ext cx="5486400" cy="41576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2971800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288"/>
            <a:ext cx="2971800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1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CC81B-CDA6-48DB-A529-18195D1E23A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Must scale support 40k physical I/O connections and 300k process variables.</a:t>
            </a:r>
          </a:p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Fast</a:t>
            </a:r>
            <a:r>
              <a:rPr lang="en-US" baseline="0" dirty="0" smtClean="0"/>
              <a:t> BLM digitized at 100 kHz, i.e. up to 10 </a:t>
            </a:r>
            <a:r>
              <a:rPr lang="en-US" sz="1200" dirty="0" smtClean="0">
                <a:latin typeface="Arial" pitchFamily="34" charset="0"/>
                <a:ea typeface="ＭＳ Ｐゴシック" pitchFamily="34" charset="-128"/>
                <a:sym typeface="Symbol" pitchFamily="18" charset="2"/>
              </a:rPr>
              <a:t>s of detecting</a:t>
            </a:r>
            <a:r>
              <a:rPr lang="en-US" sz="1200" baseline="0" dirty="0" smtClean="0">
                <a:latin typeface="Arial" pitchFamily="34" charset="0"/>
                <a:ea typeface="ＭＳ Ｐゴシック" pitchFamily="34" charset="-128"/>
                <a:sym typeface="Symbol" pitchFamily="18" charset="2"/>
              </a:rPr>
              <a:t> time and 40 </a:t>
            </a:r>
            <a:r>
              <a:rPr lang="en-US" sz="1200" dirty="0" smtClean="0">
                <a:latin typeface="Arial" pitchFamily="34" charset="0"/>
                <a:ea typeface="ＭＳ Ｐゴシック" pitchFamily="34" charset="-128"/>
                <a:sym typeface="Symbol" pitchFamily="18" charset="2"/>
              </a:rPr>
              <a:t>s of response time for MPS</a:t>
            </a:r>
            <a:r>
              <a:rPr lang="en-US" sz="1200" baseline="0" dirty="0" smtClean="0">
                <a:latin typeface="Arial" pitchFamily="34" charset="0"/>
                <a:ea typeface="ＭＳ Ｐゴシック" pitchFamily="34" charset="-128"/>
                <a:sym typeface="Symbol" pitchFamily="18" charset="2"/>
              </a:rPr>
              <a:t>.</a:t>
            </a:r>
          </a:p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>
                <a:latin typeface="Arial" pitchFamily="34" charset="0"/>
                <a:ea typeface="ＭＳ Ｐゴシック" pitchFamily="34" charset="-128"/>
                <a:sym typeface="Symbol" pitchFamily="18" charset="2"/>
              </a:rPr>
              <a:t>Diagnostics data taken at 10 Hz rate.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100826B-8626-4410-8101-5CCDF9B2D60C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175" y="1238250"/>
            <a:ext cx="7489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86" tIns="43243" rIns="86486" bIns="43243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2600" dirty="0">
              <a:solidFill>
                <a:srgbClr val="B81414"/>
              </a:solidFill>
              <a:latin typeface="Helvetica" pitchFamily="49" charset="0"/>
              <a:ea typeface="Arial" pitchFamily="49" charset="0"/>
              <a:cs typeface="Arial" pitchFamily="49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427" indent="0" algn="ctr">
              <a:buNone/>
              <a:defRPr/>
            </a:lvl2pPr>
            <a:lvl3pPr marL="864854" indent="0" algn="ctr">
              <a:buNone/>
              <a:defRPr/>
            </a:lvl3pPr>
            <a:lvl4pPr marL="1297280" indent="0" algn="ctr">
              <a:buNone/>
              <a:defRPr/>
            </a:lvl4pPr>
            <a:lvl5pPr marL="1729708" indent="0" algn="ctr">
              <a:buNone/>
              <a:defRPr/>
            </a:lvl5pPr>
            <a:lvl6pPr marL="2162134" indent="0" algn="ctr">
              <a:buNone/>
              <a:defRPr/>
            </a:lvl6pPr>
            <a:lvl7pPr marL="2594562" indent="0" algn="ctr">
              <a:buNone/>
              <a:defRPr/>
            </a:lvl7pPr>
            <a:lvl8pPr marL="3026988" indent="0" algn="ctr">
              <a:buNone/>
              <a:defRPr/>
            </a:lvl8pPr>
            <a:lvl9pPr marL="345941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1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86" tIns="22435" rIns="56086" bIns="22435" anchor="ctr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4"/>
            <a:ext cx="4423227" cy="50274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25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1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25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50095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483225" y="6356350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91" tIns="22437" rIns="56091" bIns="2243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407025" y="6356350"/>
            <a:ext cx="2974975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000">
                <a:solidFill>
                  <a:srgbClr val="064308"/>
                </a:solidFill>
              </a:defRPr>
            </a:lvl1pPr>
          </a:lstStyle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</p:sldLayoutIdLst>
  <p:hf hdr="0" dt="0"/>
  <p:txStyles>
    <p:titleStyle>
      <a:lvl1pPr algn="ctr" defTabSz="806450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6450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6450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6450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6450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159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318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47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63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2563" indent="-182563" algn="l" defTabSz="806450" rtl="0" fontAlgn="base">
        <a:lnSpc>
          <a:spcPct val="90000"/>
        </a:lnSpc>
        <a:spcBef>
          <a:spcPts val="1200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5125" indent="-153988" algn="l" defTabSz="806450" rtl="0" fontAlgn="base">
        <a:lnSpc>
          <a:spcPct val="90000"/>
        </a:lnSpc>
        <a:spcBef>
          <a:spcPts val="2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3725" indent="-163513" algn="l" defTabSz="806450" rtl="0" fontAlgn="base">
        <a:lnSpc>
          <a:spcPct val="90000"/>
        </a:lnSpc>
        <a:spcBef>
          <a:spcPts val="200"/>
        </a:spcBef>
        <a:spcAft>
          <a:spcPct val="0"/>
        </a:spcAft>
        <a:buSzPct val="100000"/>
        <a:buFont typeface="Lucida Grande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30250" indent="-136525" algn="l" defTabSz="806450" rtl="0" fontAlgn="base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004888" indent="-182563" algn="l" defTabSz="806450" rtl="0" fontAlgn="base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Lucida Grande"/>
        <a:buChar char="»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22388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1050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820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5368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Paul Chu</a:t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FRIB Controls Group Leader (Acting)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3143250"/>
            <a:ext cx="9001125" cy="4873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FRIB Controls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database </a:t>
            </a:r>
          </a:p>
          <a:p>
            <a:r>
              <a:rPr lang="en-US" dirty="0" smtClean="0"/>
              <a:t>User interface </a:t>
            </a:r>
          </a:p>
          <a:p>
            <a:r>
              <a:rPr lang="en-US" dirty="0" smtClean="0"/>
              <a:t>High-level applications </a:t>
            </a:r>
          </a:p>
          <a:p>
            <a:r>
              <a:rPr lang="en-US" dirty="0" smtClean="0"/>
              <a:t>Central message logging</a:t>
            </a:r>
          </a:p>
          <a:p>
            <a:r>
              <a:rPr lang="en-US" dirty="0" smtClean="0"/>
              <a:t>E-log</a:t>
            </a:r>
          </a:p>
          <a:p>
            <a:pPr lvl="1"/>
            <a:r>
              <a:rPr lang="en-US" dirty="0" smtClean="0"/>
              <a:t>IRMIS based e-log</a:t>
            </a:r>
          </a:p>
          <a:p>
            <a:r>
              <a:rPr lang="en-US" dirty="0" smtClean="0"/>
              <a:t>Machine Protection System (MPS) </a:t>
            </a:r>
          </a:p>
          <a:p>
            <a:r>
              <a:rPr lang="en-US" dirty="0" smtClean="0"/>
              <a:t>Global Timing System (GTS) </a:t>
            </a:r>
          </a:p>
          <a:p>
            <a:r>
              <a:rPr lang="en-US" dirty="0" smtClean="0"/>
              <a:t>Low-level Control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Controls Highlights [1]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Protection System </a:t>
            </a:r>
          </a:p>
          <a:p>
            <a:r>
              <a:rPr lang="en-US" dirty="0" smtClean="0"/>
              <a:t>Document </a:t>
            </a:r>
            <a:r>
              <a:rPr lang="en-US" dirty="0" smtClean="0"/>
              <a:t>traveler </a:t>
            </a:r>
            <a:r>
              <a:rPr lang="en-US" dirty="0" smtClean="0"/>
              <a:t>system </a:t>
            </a:r>
          </a:p>
          <a:p>
            <a:r>
              <a:rPr lang="en-US" dirty="0" smtClean="0"/>
              <a:t>Software Configuration Management system </a:t>
            </a:r>
          </a:p>
          <a:p>
            <a:pPr lvl="1"/>
            <a:r>
              <a:rPr lang="en-US" dirty="0" smtClean="0"/>
              <a:t>Source repository</a:t>
            </a:r>
          </a:p>
          <a:p>
            <a:pPr lvl="1"/>
            <a:r>
              <a:rPr lang="en-US" dirty="0" smtClean="0"/>
              <a:t>Deployment system</a:t>
            </a:r>
          </a:p>
          <a:p>
            <a:pPr lvl="1"/>
            <a:r>
              <a:rPr lang="en-US" dirty="0" smtClean="0"/>
              <a:t>Bug </a:t>
            </a:r>
            <a:r>
              <a:rPr lang="en-US" dirty="0" smtClean="0"/>
              <a:t>report/track</a:t>
            </a:r>
            <a:endParaRPr lang="en-US" dirty="0" smtClean="0"/>
          </a:p>
          <a:p>
            <a:r>
              <a:rPr lang="en-US" dirty="0" smtClean="0"/>
              <a:t>Online document/help </a:t>
            </a:r>
          </a:p>
          <a:p>
            <a:r>
              <a:rPr lang="en-US" dirty="0" smtClean="0"/>
              <a:t>Software development and test system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Controls Highlights [2]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1067100"/>
            <a:ext cx="5029200" cy="5027414"/>
          </a:xfrm>
        </p:spPr>
        <p:txBody>
          <a:bodyPr/>
          <a:lstStyle/>
          <a:p>
            <a:r>
              <a:rPr lang="en-US" dirty="0"/>
              <a:t>GTS </a:t>
            </a:r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Internal review held </a:t>
            </a:r>
            <a:r>
              <a:rPr lang="en-US" dirty="0"/>
              <a:t>on </a:t>
            </a:r>
            <a:r>
              <a:rPr lang="en-US" dirty="0" smtClean="0"/>
              <a:t>4/6/2011</a:t>
            </a:r>
            <a:endParaRPr lang="en-US" dirty="0"/>
          </a:p>
          <a:p>
            <a:r>
              <a:rPr lang="en-US" dirty="0"/>
              <a:t>There will be one clock system (RF) and one timing system (triggers, real time data, and recovered clock when needed)</a:t>
            </a:r>
          </a:p>
          <a:p>
            <a:r>
              <a:rPr lang="en-US" dirty="0"/>
              <a:t>Timing requirement has to meet Diagnostics needs</a:t>
            </a:r>
          </a:p>
          <a:p>
            <a:r>
              <a:rPr lang="en-US" dirty="0"/>
              <a:t>Physics requirements </a:t>
            </a:r>
            <a:r>
              <a:rPr lang="en-US" dirty="0" smtClean="0"/>
              <a:t>defined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Global Timing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10" y="1219200"/>
            <a:ext cx="3635873" cy="46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MPS </a:t>
            </a:r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Internal review held on 4/6/2011</a:t>
            </a:r>
            <a:endParaRPr lang="en-US" dirty="0"/>
          </a:p>
          <a:p>
            <a:pPr lvl="1"/>
            <a:r>
              <a:rPr lang="en-US" dirty="0"/>
              <a:t>Physics requirements </a:t>
            </a:r>
            <a:r>
              <a:rPr lang="en-US" dirty="0" smtClean="0"/>
              <a:t>defined</a:t>
            </a:r>
          </a:p>
          <a:p>
            <a:r>
              <a:rPr lang="en-US" dirty="0" smtClean="0"/>
              <a:t>MPS requirements</a:t>
            </a:r>
          </a:p>
          <a:p>
            <a:pPr lvl="1"/>
            <a:r>
              <a:rPr lang="en-US" dirty="0" smtClean="0"/>
              <a:t>Total MPS time budget = 35 </a:t>
            </a:r>
            <a:r>
              <a:rPr lang="en-US" dirty="0" smtClean="0">
                <a:sym typeface="Symbol"/>
              </a:rPr>
              <a:t>s</a:t>
            </a:r>
          </a:p>
          <a:p>
            <a:pPr lvl="2"/>
            <a:r>
              <a:rPr lang="en-US" dirty="0" smtClean="0">
                <a:sym typeface="Symbol"/>
              </a:rPr>
              <a:t>15 </a:t>
            </a:r>
            <a:r>
              <a:rPr lang="en-US" dirty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s for BLM detection and decision making</a:t>
            </a:r>
          </a:p>
          <a:p>
            <a:pPr lvl="2"/>
            <a:r>
              <a:rPr lang="en-US" dirty="0" smtClean="0">
                <a:sym typeface="Symbol"/>
              </a:rPr>
              <a:t>10 </a:t>
            </a:r>
            <a:r>
              <a:rPr lang="en-US" dirty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s for MPS system reaction</a:t>
            </a:r>
          </a:p>
          <a:p>
            <a:pPr lvl="2"/>
            <a:r>
              <a:rPr lang="en-US" dirty="0" smtClean="0">
                <a:sym typeface="Symbol"/>
              </a:rPr>
              <a:t>10 </a:t>
            </a:r>
            <a:r>
              <a:rPr lang="en-US" dirty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s for mitigation in place</a:t>
            </a:r>
            <a:endParaRPr lang="en-US" dirty="0"/>
          </a:p>
          <a:p>
            <a:pPr lvl="1"/>
            <a:r>
              <a:rPr lang="en-US" dirty="0"/>
              <a:t>The interface between MPS and other subsystems is binary interface </a:t>
            </a:r>
          </a:p>
          <a:p>
            <a:pPr lvl="1"/>
            <a:r>
              <a:rPr lang="en-US" dirty="0"/>
              <a:t>Diagnostics will generate binary OK/NOK signal with its internal knowledge</a:t>
            </a:r>
          </a:p>
          <a:p>
            <a:pPr lvl="1"/>
            <a:r>
              <a:rPr lang="en-US" dirty="0"/>
              <a:t>MPS (Run Permit System and Fast Protection System) works closely with GTS to manage machine mode and beam </a:t>
            </a:r>
            <a:r>
              <a:rPr lang="en-US" dirty="0" smtClean="0"/>
              <a:t>mode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Machine Protection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strike="sngStrike" dirty="0" smtClean="0"/>
              <a:t>MPS and Timing detailed schedule including prototype (prior to procurement), field test etc. due by June review </a:t>
            </a:r>
            <a:endParaRPr lang="en-US" dirty="0" smtClean="0"/>
          </a:p>
          <a:p>
            <a:pPr fontAlgn="ctr"/>
            <a:r>
              <a:rPr lang="en-US" dirty="0" smtClean="0"/>
              <a:t>Physics studies</a:t>
            </a:r>
          </a:p>
          <a:p>
            <a:pPr lvl="1" fontAlgn="ctr"/>
            <a:r>
              <a:rPr lang="en-US" dirty="0" smtClean="0"/>
              <a:t>Fault study: If single cavity trips, what MPS reaction should be taken?  </a:t>
            </a:r>
          </a:p>
          <a:p>
            <a:pPr lvl="1" fontAlgn="ctr"/>
            <a:r>
              <a:rPr lang="en-US" dirty="0" smtClean="0"/>
              <a:t>Requirements from ESD (target) system for run permit system such as re-start scenarios </a:t>
            </a:r>
          </a:p>
          <a:p>
            <a:pPr fontAlgn="ctr"/>
            <a:r>
              <a:rPr lang="en-US" strike="sngStrike" dirty="0" smtClean="0"/>
              <a:t>Timing system requirements – resolution and jitter </a:t>
            </a:r>
            <a:endParaRPr lang="en-US" dirty="0" smtClean="0"/>
          </a:p>
          <a:p>
            <a:pPr fontAlgn="ctr"/>
            <a:r>
              <a:rPr lang="en-US" strike="sngStrike" dirty="0" smtClean="0"/>
              <a:t>Physics requirements </a:t>
            </a:r>
          </a:p>
          <a:p>
            <a:pPr lvl="1" fontAlgn="ctr"/>
            <a:r>
              <a:rPr lang="en-US" strike="sngStrike" dirty="0" smtClean="0"/>
              <a:t>Surface damage calculation  </a:t>
            </a:r>
          </a:p>
          <a:p>
            <a:pPr lvl="1" fontAlgn="ctr"/>
            <a:r>
              <a:rPr lang="en-US" strike="sngStrike" dirty="0" smtClean="0"/>
              <a:t>PRD due Apr. 30.</a:t>
            </a:r>
          </a:p>
          <a:p>
            <a:pPr fontAlgn="ctr"/>
            <a:r>
              <a:rPr lang="en-US" strike="sngStrike" dirty="0" smtClean="0"/>
              <a:t>Inform other CAMs that BOEs must include MPS interface </a:t>
            </a:r>
            <a:endParaRPr lang="en-US" dirty="0" smtClean="0"/>
          </a:p>
          <a:p>
            <a:pPr fontAlgn="ctr"/>
            <a:r>
              <a:rPr lang="en-US" strike="sngStrike" dirty="0" smtClean="0"/>
              <a:t>Establish beam measurement requirements that define timing system needs; resolve multiple timing systems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Action Items from MPS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85800" y="1214209"/>
            <a:ext cx="4949827" cy="48867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6493" tIns="43247" rIns="86493" bIns="43247"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1130412" y="1583270"/>
            <a:ext cx="4012688" cy="4281381"/>
            <a:chOff x="1913810" y="1907983"/>
            <a:chExt cx="4086923" cy="4431743"/>
          </a:xfrm>
        </p:grpSpPr>
        <p:grpSp>
          <p:nvGrpSpPr>
            <p:cNvPr id="6" name="Group 21"/>
            <p:cNvGrpSpPr/>
            <p:nvPr/>
          </p:nvGrpSpPr>
          <p:grpSpPr>
            <a:xfrm>
              <a:off x="2216316" y="1907983"/>
              <a:ext cx="3400015" cy="2147180"/>
              <a:chOff x="2216316" y="1907983"/>
              <a:chExt cx="3400015" cy="2147180"/>
            </a:xfrm>
          </p:grpSpPr>
          <p:grpSp>
            <p:nvGrpSpPr>
              <p:cNvPr id="7" name="Group 29"/>
              <p:cNvGrpSpPr/>
              <p:nvPr/>
            </p:nvGrpSpPr>
            <p:grpSpPr>
              <a:xfrm>
                <a:off x="2216338" y="1907983"/>
                <a:ext cx="3254137" cy="1094358"/>
                <a:chOff x="2216338" y="1907983"/>
                <a:chExt cx="3254137" cy="1094358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2216338" y="1972367"/>
                  <a:ext cx="1163984" cy="581726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00" dirty="0" smtClean="0"/>
                    <a:t>Sensors</a:t>
                  </a:r>
                  <a:endParaRPr lang="en-US" sz="1300" dirty="0"/>
                </a:p>
              </p:txBody>
            </p:sp>
            <p:sp>
              <p:nvSpPr>
                <p:cNvPr id="37" name="Down Arrow 36"/>
                <p:cNvSpPr/>
                <p:nvPr/>
              </p:nvSpPr>
              <p:spPr>
                <a:xfrm flipH="1">
                  <a:off x="4621082" y="2721173"/>
                  <a:ext cx="193890" cy="281168"/>
                </a:xfrm>
                <a:prstGeom prst="downArrow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952317" y="1907983"/>
                  <a:ext cx="1518158" cy="710494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00" dirty="0" smtClean="0"/>
                    <a:t>Instruments</a:t>
                  </a:r>
                  <a:endParaRPr lang="en-US" sz="1300" dirty="0"/>
                </a:p>
              </p:txBody>
            </p:sp>
          </p:grpSp>
          <p:grpSp>
            <p:nvGrpSpPr>
              <p:cNvPr id="8" name="Group 15"/>
              <p:cNvGrpSpPr/>
              <p:nvPr/>
            </p:nvGrpSpPr>
            <p:grpSpPr>
              <a:xfrm>
                <a:off x="2216316" y="3074137"/>
                <a:ext cx="3400015" cy="981026"/>
                <a:chOff x="2662263" y="3268047"/>
                <a:chExt cx="3400015" cy="981026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2662263" y="3467698"/>
                  <a:ext cx="1164027" cy="581726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00" dirty="0" smtClean="0"/>
                    <a:t>Devices</a:t>
                  </a:r>
                  <a:endParaRPr lang="en-US" sz="1300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4294240" y="3268047"/>
                  <a:ext cx="1768038" cy="981026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PLC Controllers</a:t>
                  </a:r>
                </a:p>
              </p:txBody>
            </p:sp>
          </p:grpSp>
        </p:grpSp>
        <p:sp>
          <p:nvSpPr>
            <p:cNvPr id="25" name="Oval 24"/>
            <p:cNvSpPr/>
            <p:nvPr/>
          </p:nvSpPr>
          <p:spPr>
            <a:xfrm>
              <a:off x="1913810" y="4482659"/>
              <a:ext cx="1769039" cy="983481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EPICS </a:t>
              </a:r>
            </a:p>
            <a:p>
              <a:pPr algn="ctr"/>
              <a:r>
                <a:rPr lang="en-US" sz="1700" dirty="0" smtClean="0"/>
                <a:t>Soft IOC’s </a:t>
              </a:r>
              <a:endParaRPr lang="en-US" sz="1300" dirty="0"/>
            </a:p>
          </p:txBody>
        </p:sp>
        <p:sp>
          <p:nvSpPr>
            <p:cNvPr id="26" name="Up-Down Arrow 25"/>
            <p:cNvSpPr/>
            <p:nvPr/>
          </p:nvSpPr>
          <p:spPr>
            <a:xfrm rot="2700000" flipH="1">
              <a:off x="3639853" y="3959912"/>
              <a:ext cx="260621" cy="652692"/>
            </a:xfrm>
            <a:prstGeom prst="up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140375" y="5661046"/>
              <a:ext cx="1240897" cy="6786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Level 1 PV’s</a:t>
              </a:r>
              <a:endParaRPr lang="en-US" sz="17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143003" y="4610667"/>
              <a:ext cx="1857730" cy="82179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Support Servers</a:t>
              </a:r>
              <a:endParaRPr lang="en-US" sz="16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Low Level Controls Topology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38" name="Left-Right Arrow 37"/>
          <p:cNvSpPr/>
          <p:nvPr/>
        </p:nvSpPr>
        <p:spPr>
          <a:xfrm>
            <a:off x="2890785" y="4467546"/>
            <a:ext cx="428329" cy="222284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6493" tIns="43247" rIns="86493" bIns="43247"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629447" y="1145272"/>
            <a:ext cx="2961952" cy="441282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algn="ctr"/>
            <a:r>
              <a:rPr lang="en-US" sz="2300" b="1" dirty="0" smtClean="0"/>
              <a:t>Low Level Controls</a:t>
            </a:r>
            <a:endParaRPr lang="en-US" sz="2300" b="1" dirty="0"/>
          </a:p>
        </p:txBody>
      </p:sp>
      <p:sp>
        <p:nvSpPr>
          <p:cNvPr id="40" name="Oval Callout 39"/>
          <p:cNvSpPr/>
          <p:nvPr/>
        </p:nvSpPr>
        <p:spPr>
          <a:xfrm>
            <a:off x="4861589" y="4784541"/>
            <a:ext cx="1107944" cy="527189"/>
          </a:xfrm>
          <a:prstGeom prst="wedgeEllipseCallout">
            <a:avLst>
              <a:gd name="adj1" fmla="val -88402"/>
              <a:gd name="adj2" fmla="val 5523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6493" tIns="43247" rIns="86493" bIns="43247" rtlCol="0" anchor="ctr"/>
          <a:lstStyle/>
          <a:p>
            <a:pPr algn="ctr"/>
            <a:r>
              <a:rPr lang="en-US" sz="1700" dirty="0" smtClean="0"/>
              <a:t>~ 50K</a:t>
            </a:r>
            <a:endParaRPr lang="en-US" sz="1700" dirty="0"/>
          </a:p>
        </p:txBody>
      </p:sp>
      <p:grpSp>
        <p:nvGrpSpPr>
          <p:cNvPr id="9" name="Group 52"/>
          <p:cNvGrpSpPr/>
          <p:nvPr/>
        </p:nvGrpSpPr>
        <p:grpSpPr>
          <a:xfrm>
            <a:off x="6095999" y="1625786"/>
            <a:ext cx="2701916" cy="4424319"/>
            <a:chOff x="6400800" y="1734171"/>
            <a:chExt cx="2837012" cy="4719274"/>
          </a:xfrm>
        </p:grpSpPr>
        <p:sp>
          <p:nvSpPr>
            <p:cNvPr id="42" name="Rounded Rectangle 41"/>
            <p:cNvSpPr/>
            <p:nvPr/>
          </p:nvSpPr>
          <p:spPr>
            <a:xfrm>
              <a:off x="6717240" y="1734171"/>
              <a:ext cx="2520572" cy="471927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7023121" y="5378499"/>
              <a:ext cx="1938002" cy="87712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smtClean="0"/>
                <a:t>Hierarchical PV’s</a:t>
              </a:r>
              <a:endParaRPr lang="en-US" sz="16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023122" y="3342480"/>
              <a:ext cx="1900124" cy="123079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High Level Controls &amp; Processes</a:t>
              </a:r>
              <a:endParaRPr lang="en-US" sz="1700" dirty="0"/>
            </a:p>
          </p:txBody>
        </p:sp>
        <p:sp>
          <p:nvSpPr>
            <p:cNvPr id="45" name="Up-Down Arrow 44"/>
            <p:cNvSpPr/>
            <p:nvPr/>
          </p:nvSpPr>
          <p:spPr>
            <a:xfrm>
              <a:off x="7832615" y="4748510"/>
              <a:ext cx="281141" cy="507948"/>
            </a:xfrm>
            <a:prstGeom prst="up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Callout 45"/>
            <p:cNvSpPr/>
            <p:nvPr/>
          </p:nvSpPr>
          <p:spPr>
            <a:xfrm>
              <a:off x="6400800" y="4573280"/>
              <a:ext cx="1108107" cy="648687"/>
            </a:xfrm>
            <a:prstGeom prst="wedgeEllipseCallout">
              <a:avLst>
                <a:gd name="adj1" fmla="val 35567"/>
                <a:gd name="adj2" fmla="val 9286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&gt; 200K</a:t>
              </a:r>
              <a:endParaRPr lang="en-US" sz="17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7031761" y="1902792"/>
              <a:ext cx="1900124" cy="123079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Machine Protection System Interlocks</a:t>
              </a:r>
              <a:endParaRPr lang="en-US" sz="1700" dirty="0"/>
            </a:p>
          </p:txBody>
        </p:sp>
      </p:grpSp>
      <p:cxnSp>
        <p:nvCxnSpPr>
          <p:cNvPr id="48" name="Straight Arrow Connector 47"/>
          <p:cNvCxnSpPr>
            <a:stCxn id="47" idx="2"/>
            <a:endCxn id="33" idx="6"/>
          </p:cNvCxnSpPr>
          <p:nvPr/>
        </p:nvCxnSpPr>
        <p:spPr>
          <a:xfrm rot="10800000" flipV="1">
            <a:off x="4765681" y="2360804"/>
            <a:ext cx="1931235" cy="822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3" idx="2"/>
            <a:endCxn id="27" idx="6"/>
          </p:cNvCxnSpPr>
          <p:nvPr/>
        </p:nvCxnSpPr>
        <p:spPr>
          <a:xfrm rot="10800000" flipV="1">
            <a:off x="4534892" y="5453496"/>
            <a:ext cx="2153795" cy="833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Up-Down Arrow 49"/>
          <p:cNvSpPr/>
          <p:nvPr/>
        </p:nvSpPr>
        <p:spPr>
          <a:xfrm flipH="1">
            <a:off x="1828800" y="3573355"/>
            <a:ext cx="231962" cy="374659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-5400000" flipH="1">
            <a:off x="2772134" y="1790301"/>
            <a:ext cx="190368" cy="27162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-Right Arrow 56"/>
          <p:cNvSpPr/>
          <p:nvPr/>
        </p:nvSpPr>
        <p:spPr>
          <a:xfrm>
            <a:off x="2581681" y="3084542"/>
            <a:ext cx="440702" cy="222284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6493" tIns="43247" rIns="86493" bIns="43247"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44" idx="2"/>
            <a:endCxn id="28" idx="6"/>
          </p:cNvCxnSpPr>
          <p:nvPr/>
        </p:nvCxnSpPr>
        <p:spPr>
          <a:xfrm rot="10800000" flipV="1">
            <a:off x="5143101" y="3710513"/>
            <a:ext cx="1545587" cy="8806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Up-Down Arrow 61"/>
          <p:cNvSpPr/>
          <p:nvPr/>
        </p:nvSpPr>
        <p:spPr>
          <a:xfrm rot="-2700000" flipH="1">
            <a:off x="2875188" y="4893723"/>
            <a:ext cx="255887" cy="630547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61252" y="1181509"/>
            <a:ext cx="266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K. Davidson, J. </a:t>
            </a:r>
            <a:r>
              <a:rPr lang="en-US" sz="1400" dirty="0" err="1" smtClean="0"/>
              <a:t>Priller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69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Network Topology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1066800"/>
            <a:ext cx="8991600" cy="495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8600" y="1554479"/>
            <a:ext cx="8229600" cy="434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1474" y="2057399"/>
            <a:ext cx="5892166" cy="3657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12648" y="2560320"/>
            <a:ext cx="3311652" cy="2971800"/>
          </a:xfrm>
          <a:prstGeom prst="round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066800"/>
            <a:ext cx="7391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Outside World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554479"/>
            <a:ext cx="701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FRIB Facility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1" y="2057399"/>
            <a:ext cx="4721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High Level Controls</a:t>
            </a:r>
            <a:endParaRPr lang="en-US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05840" y="2570994"/>
            <a:ext cx="2429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Low Level Controls</a:t>
            </a:r>
          </a:p>
        </p:txBody>
      </p:sp>
      <p:sp>
        <p:nvSpPr>
          <p:cNvPr id="15" name="Oval 14"/>
          <p:cNvSpPr/>
          <p:nvPr/>
        </p:nvSpPr>
        <p:spPr>
          <a:xfrm>
            <a:off x="1417320" y="5064533"/>
            <a:ext cx="1744980" cy="3657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05840" y="4572000"/>
            <a:ext cx="1051560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IOCs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47570" y="4572000"/>
            <a:ext cx="1095730" cy="365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PLCs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343400" y="2864276"/>
            <a:ext cx="609600" cy="672247"/>
            <a:chOff x="3429000" y="2834640"/>
            <a:chExt cx="609600" cy="672247"/>
          </a:xfrm>
        </p:grpSpPr>
        <p:sp>
          <p:nvSpPr>
            <p:cNvPr id="19" name="Rounded Rectangle 18"/>
            <p:cNvSpPr/>
            <p:nvPr/>
          </p:nvSpPr>
          <p:spPr>
            <a:xfrm>
              <a:off x="3429000" y="2834640"/>
              <a:ext cx="609600" cy="36576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/>
            <p:cNvSpPr/>
            <p:nvPr/>
          </p:nvSpPr>
          <p:spPr>
            <a:xfrm>
              <a:off x="3429000" y="3279084"/>
              <a:ext cx="609600" cy="227803"/>
            </a:xfrm>
            <a:prstGeom prst="trapezoid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43400" y="3657600"/>
            <a:ext cx="139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</a:t>
            </a:r>
          </a:p>
          <a:p>
            <a:pPr algn="ctr"/>
            <a:r>
              <a:rPr lang="en-US" dirty="0" smtClean="0"/>
              <a:t>PCs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530726" y="4572001"/>
            <a:ext cx="1104899" cy="4391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0154" y="3657600"/>
            <a:ext cx="140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Office</a:t>
            </a:r>
          </a:p>
          <a:p>
            <a:pPr algn="ctr"/>
            <a:r>
              <a:rPr lang="en-US" dirty="0" smtClean="0"/>
              <a:t>PCs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743701" y="4572001"/>
            <a:ext cx="1104899" cy="43919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24"/>
          <p:cNvGrpSpPr/>
          <p:nvPr/>
        </p:nvGrpSpPr>
        <p:grpSpPr>
          <a:xfrm>
            <a:off x="5882640" y="3290251"/>
            <a:ext cx="762000" cy="1143000"/>
            <a:chOff x="-1981200" y="2325688"/>
            <a:chExt cx="762000" cy="114300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-1981200" y="2895599"/>
              <a:ext cx="762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 rot="16200000">
              <a:off x="-2168665" y="2785923"/>
              <a:ext cx="1143000" cy="22252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Firewall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27"/>
          <p:cNvGrpSpPr/>
          <p:nvPr/>
        </p:nvGrpSpPr>
        <p:grpSpPr>
          <a:xfrm>
            <a:off x="8077200" y="3291840"/>
            <a:ext cx="762000" cy="1143000"/>
            <a:chOff x="-1981199" y="3822473"/>
            <a:chExt cx="762000" cy="114300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-1981199" y="4392384"/>
              <a:ext cx="762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 rot="16200000">
              <a:off x="-2168664" y="4282708"/>
              <a:ext cx="1143000" cy="22252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Firewall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30"/>
          <p:cNvGrpSpPr/>
          <p:nvPr/>
        </p:nvGrpSpPr>
        <p:grpSpPr>
          <a:xfrm>
            <a:off x="3543300" y="3308720"/>
            <a:ext cx="762000" cy="1143000"/>
            <a:chOff x="-1981198" y="926188"/>
            <a:chExt cx="762000" cy="114300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-1981198" y="1496099"/>
              <a:ext cx="762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 rot="16200000">
              <a:off x="-2168663" y="1386423"/>
              <a:ext cx="1143000" cy="22252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Firewall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33"/>
          <p:cNvGrpSpPr/>
          <p:nvPr/>
        </p:nvGrpSpPr>
        <p:grpSpPr>
          <a:xfrm>
            <a:off x="5124447" y="2955715"/>
            <a:ext cx="609600" cy="672247"/>
            <a:chOff x="3429000" y="2834640"/>
            <a:chExt cx="609600" cy="672247"/>
          </a:xfrm>
        </p:grpSpPr>
        <p:sp>
          <p:nvSpPr>
            <p:cNvPr id="35" name="Rounded Rectangle 34"/>
            <p:cNvSpPr/>
            <p:nvPr/>
          </p:nvSpPr>
          <p:spPr>
            <a:xfrm>
              <a:off x="3429000" y="2834640"/>
              <a:ext cx="609600" cy="36576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rapezoid 35"/>
            <p:cNvSpPr/>
            <p:nvPr/>
          </p:nvSpPr>
          <p:spPr>
            <a:xfrm>
              <a:off x="3429000" y="3279084"/>
              <a:ext cx="609600" cy="227803"/>
            </a:xfrm>
            <a:prstGeom prst="trapezoid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6"/>
          <p:cNvGrpSpPr/>
          <p:nvPr/>
        </p:nvGrpSpPr>
        <p:grpSpPr>
          <a:xfrm>
            <a:off x="6550155" y="2864276"/>
            <a:ext cx="609600" cy="672247"/>
            <a:chOff x="3429000" y="2834640"/>
            <a:chExt cx="609600" cy="672247"/>
          </a:xfrm>
        </p:grpSpPr>
        <p:sp>
          <p:nvSpPr>
            <p:cNvPr id="38" name="Rounded Rectangle 37"/>
            <p:cNvSpPr/>
            <p:nvPr/>
          </p:nvSpPr>
          <p:spPr>
            <a:xfrm>
              <a:off x="3429000" y="2834640"/>
              <a:ext cx="609600" cy="3657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>
              <a:off x="3429000" y="3279084"/>
              <a:ext cx="609600" cy="227803"/>
            </a:xfrm>
            <a:prstGeom prst="trapezoid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9"/>
          <p:cNvGrpSpPr/>
          <p:nvPr/>
        </p:nvGrpSpPr>
        <p:grpSpPr>
          <a:xfrm>
            <a:off x="7350254" y="2955715"/>
            <a:ext cx="609600" cy="672247"/>
            <a:chOff x="3429000" y="2834640"/>
            <a:chExt cx="609600" cy="672247"/>
          </a:xfrm>
        </p:grpSpPr>
        <p:sp>
          <p:nvSpPr>
            <p:cNvPr id="41" name="Rounded Rectangle 40"/>
            <p:cNvSpPr/>
            <p:nvPr/>
          </p:nvSpPr>
          <p:spPr>
            <a:xfrm>
              <a:off x="3429000" y="2834640"/>
              <a:ext cx="609600" cy="3657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apezoid 41"/>
            <p:cNvSpPr/>
            <p:nvPr/>
          </p:nvSpPr>
          <p:spPr>
            <a:xfrm>
              <a:off x="3429000" y="3279084"/>
              <a:ext cx="609600" cy="227803"/>
            </a:xfrm>
            <a:prstGeom prst="trapezoid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1965961" y="3860162"/>
            <a:ext cx="1196340" cy="53773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Support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Servers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7" name="Group 43"/>
          <p:cNvGrpSpPr/>
          <p:nvPr/>
        </p:nvGrpSpPr>
        <p:grpSpPr>
          <a:xfrm>
            <a:off x="807720" y="3380749"/>
            <a:ext cx="609600" cy="672247"/>
            <a:chOff x="3429000" y="2834640"/>
            <a:chExt cx="609600" cy="672247"/>
          </a:xfrm>
        </p:grpSpPr>
        <p:sp>
          <p:nvSpPr>
            <p:cNvPr id="45" name="Rounded Rectangle 44"/>
            <p:cNvSpPr/>
            <p:nvPr/>
          </p:nvSpPr>
          <p:spPr>
            <a:xfrm>
              <a:off x="3429000" y="2834640"/>
              <a:ext cx="609600" cy="3657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/>
            <p:cNvSpPr/>
            <p:nvPr/>
          </p:nvSpPr>
          <p:spPr>
            <a:xfrm>
              <a:off x="3429000" y="3279084"/>
              <a:ext cx="609600" cy="227803"/>
            </a:xfrm>
            <a:prstGeom prst="trapezoid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417320" y="3400159"/>
            <a:ext cx="20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Maintenance PCs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218602" y="6048573"/>
            <a:ext cx="266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K. Davidson, J. </a:t>
            </a:r>
            <a:r>
              <a:rPr lang="en-US" sz="1400" dirty="0" err="1" smtClean="0"/>
              <a:t>Priller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73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3810000" cy="4861560"/>
          </a:xfrm>
        </p:spPr>
        <p:txBody>
          <a:bodyPr/>
          <a:lstStyle/>
          <a:p>
            <a:r>
              <a:rPr lang="en-US" dirty="0" smtClean="0"/>
              <a:t>SNS vs. IRMIS based approach</a:t>
            </a:r>
          </a:p>
          <a:p>
            <a:pPr lvl="1"/>
            <a:r>
              <a:rPr lang="en-US" dirty="0" smtClean="0"/>
              <a:t>In favor of IRMIS</a:t>
            </a:r>
          </a:p>
          <a:p>
            <a:pPr lvl="2"/>
            <a:r>
              <a:rPr lang="en-US" dirty="0" smtClean="0"/>
              <a:t>Up to date technology</a:t>
            </a:r>
          </a:p>
          <a:p>
            <a:pPr lvl="2"/>
            <a:r>
              <a:rPr lang="en-US" dirty="0" smtClean="0"/>
              <a:t>Better community support</a:t>
            </a:r>
          </a:p>
          <a:p>
            <a:pPr lvl="2"/>
            <a:r>
              <a:rPr lang="en-US" dirty="0" smtClean="0"/>
              <a:t>Fit our needs</a:t>
            </a:r>
          </a:p>
          <a:p>
            <a:r>
              <a:rPr lang="en-US" dirty="0" smtClean="0"/>
              <a:t>IRMIS </a:t>
            </a:r>
          </a:p>
          <a:p>
            <a:pPr lvl="1"/>
            <a:r>
              <a:rPr lang="en-US" dirty="0" smtClean="0"/>
              <a:t>Device/Element tables modified from SNS schema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API based access</a:t>
            </a:r>
            <a:r>
              <a:rPr lang="en-US" dirty="0" smtClean="0"/>
              <a:t>, no need direct SQL query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Database access via service</a:t>
            </a:r>
          </a:p>
          <a:p>
            <a:pPr lvl="1"/>
            <a:r>
              <a:rPr lang="en-US" dirty="0" smtClean="0"/>
              <a:t>Collaborate with BNL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Global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17</a:t>
            </a:fld>
            <a:endParaRPr lang="en-US" dirty="0"/>
          </a:p>
        </p:txBody>
      </p:sp>
      <p:pic>
        <p:nvPicPr>
          <p:cNvPr id="6" name="Picture 5" descr="irmis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527" y="1371600"/>
            <a:ext cx="5130273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8214" y="5646018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IRMIS 3 Schema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40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5559425" cy="3581101"/>
          </a:xfrm>
        </p:spPr>
        <p:txBody>
          <a:bodyPr/>
          <a:lstStyle/>
          <a:p>
            <a:r>
              <a:rPr lang="en-US" dirty="0" smtClean="0"/>
              <a:t>FRIB Naming Convention documented</a:t>
            </a:r>
          </a:p>
          <a:p>
            <a:r>
              <a:rPr lang="en-US" dirty="0" smtClean="0"/>
              <a:t>FRIB and </a:t>
            </a:r>
            <a:r>
              <a:rPr lang="en-US" dirty="0" err="1" smtClean="0"/>
              <a:t>ReA</a:t>
            </a:r>
            <a:r>
              <a:rPr lang="en-US" dirty="0" smtClean="0"/>
              <a:t> should follow the naming rules</a:t>
            </a:r>
          </a:p>
          <a:p>
            <a:r>
              <a:rPr lang="en-US" dirty="0" smtClean="0"/>
              <a:t>Signal name rules defined</a:t>
            </a:r>
          </a:p>
          <a:p>
            <a:r>
              <a:rPr lang="en-US" dirty="0"/>
              <a:t>Cable naming not defined yet</a:t>
            </a:r>
          </a:p>
          <a:p>
            <a:r>
              <a:rPr lang="en-US" dirty="0" smtClean="0"/>
              <a:t>Naming will be enforced in DB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Naming Convention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69" y="1067101"/>
            <a:ext cx="2775200" cy="35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1" y="4756248"/>
            <a:ext cx="5276330" cy="13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IRMIS based e-log system prototyped</a:t>
            </a:r>
          </a:p>
          <a:p>
            <a:pPr lvl="1"/>
            <a:r>
              <a:rPr lang="en-US" dirty="0" smtClean="0"/>
              <a:t>Requirements collected</a:t>
            </a:r>
          </a:p>
          <a:p>
            <a:pPr lvl="1"/>
            <a:r>
              <a:rPr lang="en-US" dirty="0" smtClean="0"/>
              <a:t>E-log work planned</a:t>
            </a:r>
          </a:p>
          <a:p>
            <a:r>
              <a:rPr lang="en-US" dirty="0" smtClean="0"/>
              <a:t>Electronic </a:t>
            </a:r>
            <a:r>
              <a:rPr lang="en-US" dirty="0"/>
              <a:t>D</a:t>
            </a:r>
            <a:r>
              <a:rPr lang="en-US" dirty="0" smtClean="0"/>
              <a:t>ocument Traveler System</a:t>
            </a:r>
          </a:p>
          <a:p>
            <a:pPr lvl="1"/>
            <a:r>
              <a:rPr lang="en-US" dirty="0" smtClean="0"/>
              <a:t>Work flow control program</a:t>
            </a:r>
          </a:p>
          <a:p>
            <a:pPr lvl="1"/>
            <a:r>
              <a:rPr lang="en-US" dirty="0" smtClean="0"/>
              <a:t>SRF</a:t>
            </a:r>
            <a:r>
              <a:rPr lang="en-US" dirty="0" smtClean="0"/>
              <a:t>, Magnet and QA teams need this system</a:t>
            </a:r>
          </a:p>
          <a:p>
            <a:pPr lvl="1"/>
            <a:r>
              <a:rPr lang="en-US" dirty="0" smtClean="0"/>
              <a:t>Requirements collected</a:t>
            </a:r>
          </a:p>
          <a:p>
            <a:pPr lvl="1"/>
            <a:r>
              <a:rPr lang="en-US" dirty="0" smtClean="0"/>
              <a:t>Evaluating technologies and implement strategy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Database Related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027613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O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verview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Global Timing System (GTS)</a:t>
            </a:r>
            <a:endParaRPr lang="en-US" dirty="0">
              <a:latin typeface="Arial" pitchFamily="34" charset="0"/>
              <a:ea typeface="ＭＳ Ｐゴシック"/>
            </a:endParaRP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Machine Protection System (MPS)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Low-level controls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Global database and naming convention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User interface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High-level applications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Summary</a:t>
            </a:r>
          </a:p>
          <a:p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Outline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4495800" cy="1752300"/>
          </a:xfrm>
        </p:spPr>
        <p:txBody>
          <a:bodyPr/>
          <a:lstStyle/>
          <a:p>
            <a:r>
              <a:rPr lang="en-US" dirty="0" smtClean="0"/>
              <a:t>Eclipse base CSS is the choice for display manager</a:t>
            </a:r>
          </a:p>
          <a:p>
            <a:r>
              <a:rPr lang="en-US" dirty="0" smtClean="0"/>
              <a:t>In-house expertise and full support from CSS colleagues around the world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20</a:t>
            </a:fld>
            <a:endParaRPr lang="en-US" dirty="0"/>
          </a:p>
        </p:txBody>
      </p:sp>
      <p:pic>
        <p:nvPicPr>
          <p:cNvPr id="6" name="Picture 5" descr="cssa1900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137" y="1295400"/>
            <a:ext cx="4267663" cy="4085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557129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CSS/BOY</a:t>
            </a:r>
            <a:endParaRPr lang="en-US" sz="1400" dirty="0"/>
          </a:p>
        </p:txBody>
      </p:sp>
      <p:pic>
        <p:nvPicPr>
          <p:cNvPr id="8" name="Picture 7" descr="arch-vie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64" y="2819400"/>
            <a:ext cx="3978742" cy="27518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5725181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CSS/Data Browser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10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4267200" cy="5027414"/>
          </a:xfrm>
        </p:spPr>
        <p:txBody>
          <a:bodyPr/>
          <a:lstStyle/>
          <a:p>
            <a:r>
              <a:rPr lang="en-US" dirty="0" smtClean="0"/>
              <a:t>Global and local coordinate systems for physics model</a:t>
            </a:r>
          </a:p>
          <a:p>
            <a:r>
              <a:rPr lang="en-US" dirty="0" smtClean="0"/>
              <a:t>XAL based data structure</a:t>
            </a:r>
          </a:p>
          <a:p>
            <a:r>
              <a:rPr lang="en-US" dirty="0" smtClean="0"/>
              <a:t>Data integration in DB</a:t>
            </a:r>
          </a:p>
          <a:p>
            <a:r>
              <a:rPr lang="en-US" dirty="0" smtClean="0"/>
              <a:t>Online model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Better FRIB online model needed</a:t>
            </a:r>
          </a:p>
          <a:p>
            <a:pPr lvl="1"/>
            <a:r>
              <a:rPr lang="en-US" dirty="0" smtClean="0"/>
              <a:t>Work with Accelerator Physics for specs and detail plan</a:t>
            </a:r>
            <a:endParaRPr lang="en-US" dirty="0" smtClean="0"/>
          </a:p>
          <a:p>
            <a:r>
              <a:rPr lang="en-US" dirty="0" smtClean="0"/>
              <a:t>Software for commissioning and operation</a:t>
            </a:r>
          </a:p>
          <a:p>
            <a:r>
              <a:rPr lang="en-US" dirty="0" smtClean="0"/>
              <a:t>Service-oriented architecture (SOA)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High-Level Applications (HLA)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21</a:t>
            </a:fld>
            <a:endParaRPr lang="en-US" dirty="0"/>
          </a:p>
        </p:txBody>
      </p:sp>
      <p:pic>
        <p:nvPicPr>
          <p:cNvPr id="6" name="Picture 1" descr="so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4190637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1143" y="5446983"/>
            <a:ext cx="1938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SOA example for HLA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05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MPS and GTS PED in progress</a:t>
            </a:r>
          </a:p>
          <a:p>
            <a:r>
              <a:rPr lang="en-US" dirty="0" smtClean="0"/>
              <a:t>Low-Level Control PED in progress</a:t>
            </a:r>
          </a:p>
          <a:p>
            <a:r>
              <a:rPr lang="en-US" dirty="0" smtClean="0"/>
              <a:t>Database work started</a:t>
            </a:r>
          </a:p>
          <a:p>
            <a:pPr lvl="1"/>
            <a:r>
              <a:rPr lang="en-US" dirty="0" smtClean="0"/>
              <a:t>E-log prototyped</a:t>
            </a:r>
          </a:p>
          <a:p>
            <a:pPr lvl="1"/>
            <a:r>
              <a:rPr lang="en-US" dirty="0" smtClean="0"/>
              <a:t>E-traveler </a:t>
            </a:r>
          </a:p>
          <a:p>
            <a:r>
              <a:rPr lang="en-US" dirty="0" smtClean="0"/>
              <a:t>High-level application and Online Model work planned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FRIB facts</a:t>
            </a:r>
          </a:p>
          <a:p>
            <a:pPr lvl="1"/>
            <a:r>
              <a:rPr lang="en-US" dirty="0" smtClean="0"/>
              <a:t>FRIB – Facility for Rare Isotope Beams</a:t>
            </a:r>
          </a:p>
          <a:p>
            <a:pPr lvl="1"/>
            <a:r>
              <a:rPr lang="en-US" dirty="0" smtClean="0"/>
              <a:t>Provide intense beams of rare isotopes to be used for cutting edge nuclear science research</a:t>
            </a:r>
          </a:p>
          <a:p>
            <a:pPr lvl="1"/>
            <a:r>
              <a:rPr lang="en-US" dirty="0" smtClean="0"/>
              <a:t>Total </a:t>
            </a:r>
            <a:r>
              <a:rPr lang="en-US" dirty="0"/>
              <a:t>project cost of $</a:t>
            </a:r>
            <a:r>
              <a:rPr lang="en-US" dirty="0" smtClean="0"/>
              <a:t>614.5M fixed</a:t>
            </a:r>
          </a:p>
          <a:p>
            <a:pPr lvl="1"/>
            <a:r>
              <a:rPr lang="en-US" dirty="0" smtClean="0"/>
              <a:t>CW machine </a:t>
            </a:r>
            <a:endParaRPr lang="en-US" dirty="0" smtClean="0"/>
          </a:p>
          <a:p>
            <a:pPr lvl="1"/>
            <a:r>
              <a:rPr lang="en-US" dirty="0" smtClean="0"/>
              <a:t>Superconducting cavities for acceleration, superconducting solenoids</a:t>
            </a:r>
            <a:endParaRPr lang="en-US" dirty="0" smtClean="0"/>
          </a:p>
          <a:p>
            <a:pPr lvl="1"/>
            <a:r>
              <a:rPr lang="en-US" dirty="0" smtClean="0"/>
              <a:t>A Re-accelerator </a:t>
            </a:r>
            <a:r>
              <a:rPr lang="en-US" dirty="0" smtClean="0"/>
              <a:t>(</a:t>
            </a:r>
            <a:r>
              <a:rPr lang="en-US" dirty="0" err="1" smtClean="0"/>
              <a:t>ReA</a:t>
            </a:r>
            <a:r>
              <a:rPr lang="en-US" dirty="0" smtClean="0"/>
              <a:t>) to </a:t>
            </a:r>
            <a:r>
              <a:rPr lang="en-US" dirty="0"/>
              <a:t>accelerate rare isotope beams produced </a:t>
            </a:r>
            <a:r>
              <a:rPr lang="en-US" dirty="0" smtClean="0"/>
              <a:t>by NSCL</a:t>
            </a:r>
            <a:r>
              <a:rPr lang="en-US" dirty="0"/>
              <a:t> Coupled Cyclotron </a:t>
            </a:r>
            <a:r>
              <a:rPr lang="en-US" dirty="0" smtClean="0"/>
              <a:t>Facility</a:t>
            </a:r>
          </a:p>
          <a:p>
            <a:pPr lvl="1"/>
            <a:r>
              <a:rPr lang="en-US" dirty="0" smtClean="0"/>
              <a:t>EPICS based control systems</a:t>
            </a:r>
            <a:endParaRPr lang="en-US" dirty="0" smtClean="0"/>
          </a:p>
          <a:p>
            <a:r>
              <a:rPr lang="en-US" dirty="0" smtClean="0"/>
              <a:t>CD-4 milestone</a:t>
            </a:r>
          </a:p>
          <a:p>
            <a:pPr lvl="1"/>
            <a:r>
              <a:rPr lang="en-US" dirty="0"/>
              <a:t>Accelerate multiple charge states of a heavy ion beam of </a:t>
            </a:r>
            <a:r>
              <a:rPr lang="en-US" baseline="30000" dirty="0"/>
              <a:t>86</a:t>
            </a:r>
            <a:r>
              <a:rPr lang="en-US" dirty="0"/>
              <a:t>Kr</a:t>
            </a:r>
          </a:p>
          <a:p>
            <a:pPr lvl="1"/>
            <a:r>
              <a:rPr lang="en-US" dirty="0" smtClean="0"/>
              <a:t>Measure </a:t>
            </a:r>
            <a:r>
              <a:rPr lang="en-US" dirty="0"/>
              <a:t>FRIB driver </a:t>
            </a:r>
            <a:r>
              <a:rPr lang="en-US" dirty="0" err="1"/>
              <a:t>linac</a:t>
            </a:r>
            <a:r>
              <a:rPr lang="en-US" dirty="0"/>
              <a:t> beam with </a:t>
            </a:r>
            <a:r>
              <a:rPr lang="en-US" dirty="0" smtClean="0"/>
              <a:t>energy </a:t>
            </a:r>
            <a:r>
              <a:rPr lang="en-US" sz="2000" dirty="0" smtClean="0"/>
              <a:t>larger </a:t>
            </a:r>
            <a:r>
              <a:rPr lang="en-US" sz="2000" dirty="0"/>
              <a:t>than 200 MeV/nucleon and beam </a:t>
            </a:r>
            <a:r>
              <a:rPr lang="en-US" dirty="0"/>
              <a:t>current larger than 20 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</a:t>
            </a:r>
            <a:r>
              <a:rPr lang="en-US" dirty="0" err="1" smtClean="0"/>
              <a:t>A</a:t>
            </a:r>
            <a:endParaRPr lang="en-US" dirty="0" smtClean="0"/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Supported by U.S. Department of Energy and Michigan State University</a:t>
            </a:r>
          </a:p>
          <a:p>
            <a:r>
              <a:rPr lang="en-US" dirty="0" smtClean="0"/>
              <a:t>CD-1 – Aug. 2010</a:t>
            </a:r>
          </a:p>
          <a:p>
            <a:r>
              <a:rPr lang="en-US" dirty="0" smtClean="0"/>
              <a:t>CD-2 – Apr. 2012</a:t>
            </a:r>
          </a:p>
          <a:p>
            <a:r>
              <a:rPr lang="en-US" dirty="0" smtClean="0"/>
              <a:t>CD-4</a:t>
            </a:r>
          </a:p>
          <a:p>
            <a:pPr lvl="1"/>
            <a:r>
              <a:rPr lang="en-US" dirty="0" smtClean="0"/>
              <a:t>Early finish date – end of FY2018</a:t>
            </a:r>
          </a:p>
          <a:p>
            <a:pPr lvl="1"/>
            <a:r>
              <a:rPr lang="en-US" dirty="0" smtClean="0"/>
              <a:t>Mid 2020 </a:t>
            </a:r>
          </a:p>
          <a:p>
            <a:r>
              <a:rPr lang="en-US" dirty="0" smtClean="0"/>
              <a:t>Currently under preliminary engineering design phase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82550"/>
            <a:ext cx="8991600" cy="90805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ea typeface="ＭＳ Ｐゴシック" pitchFamily="34" charset="-128"/>
              </a:rPr>
              <a:t>High Level Project Schedule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/>
              <a:t>P. Chu, FRIB Controls Plan, 13 Jun 2011</a:t>
            </a:r>
            <a:endParaRPr lang="en-US" dirty="0"/>
          </a:p>
        </p:txBody>
      </p:sp>
      <p:pic>
        <p:nvPicPr>
          <p:cNvPr id="71" name="Picture 3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34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0"/>
          <p:cNvGrpSpPr/>
          <p:nvPr/>
        </p:nvGrpSpPr>
        <p:grpSpPr>
          <a:xfrm>
            <a:off x="0" y="993051"/>
            <a:ext cx="9144000" cy="4829458"/>
            <a:chOff x="0" y="1059255"/>
            <a:chExt cx="9601200" cy="5151421"/>
          </a:xfrm>
        </p:grpSpPr>
        <p:grpSp>
          <p:nvGrpSpPr>
            <p:cNvPr id="7" name="Group 81"/>
            <p:cNvGrpSpPr/>
            <p:nvPr/>
          </p:nvGrpSpPr>
          <p:grpSpPr>
            <a:xfrm>
              <a:off x="0" y="1059255"/>
              <a:ext cx="9601200" cy="5151421"/>
              <a:chOff x="0" y="1059255"/>
              <a:chExt cx="9601200" cy="5151421"/>
            </a:xfrm>
          </p:grpSpPr>
          <p:pic>
            <p:nvPicPr>
              <p:cNvPr id="46" name="Picture 45" descr="VeryHigh_v6_GFY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1059255"/>
                <a:ext cx="9601200" cy="5151421"/>
              </a:xfrm>
              <a:prstGeom prst="rect">
                <a:avLst/>
              </a:prstGeom>
            </p:spPr>
          </p:pic>
          <p:sp>
            <p:nvSpPr>
              <p:cNvPr id="47" name="Title 1"/>
              <p:cNvSpPr txBox="1">
                <a:spLocks/>
              </p:cNvSpPr>
              <p:nvPr/>
            </p:nvSpPr>
            <p:spPr bwMode="auto">
              <a:xfrm>
                <a:off x="2971800" y="1430339"/>
                <a:ext cx="3759200" cy="2365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59199" tIns="23680" rIns="59199" bIns="23680" anchor="ctr">
                <a:spAutoFit/>
              </a:bodyPr>
              <a:lstStyle/>
              <a:p>
                <a:pPr algn="ctr" defTabSz="803150" eaLnBrk="0" hangingPunct="0">
                  <a:lnSpc>
                    <a:spcPct val="88000"/>
                  </a:lnSpc>
                  <a:defRPr/>
                </a:pPr>
                <a:r>
                  <a:rPr lang="en-US" sz="1300" b="1" kern="0" dirty="0">
                    <a:solidFill>
                      <a:schemeClr val="accent2">
                        <a:lumMod val="75000"/>
                      </a:schemeClr>
                    </a:solidFill>
                    <a:ea typeface="ＭＳ Ｐゴシック" pitchFamily="-65" charset="-128"/>
                    <a:cs typeface="ＭＳ Ｐゴシック" pitchFamily="-65" charset="-128"/>
                  </a:rPr>
                  <a:t>GOVERNMENT FISCAL YEAR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rot="5400000">
                <a:off x="325913" y="3796341"/>
                <a:ext cx="4468813" cy="0"/>
              </a:xfrm>
              <a:prstGeom prst="line">
                <a:avLst/>
              </a:prstGeom>
              <a:ln w="19050"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itle 2"/>
              <p:cNvSpPr txBox="1">
                <a:spLocks/>
              </p:cNvSpPr>
              <p:nvPr/>
            </p:nvSpPr>
            <p:spPr bwMode="auto">
              <a:xfrm>
                <a:off x="7860023" y="1561934"/>
                <a:ext cx="1430447" cy="41716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  <p:txBody>
              <a:bodyPr lIns="59209" tIns="23684" rIns="59209" bIns="23684">
                <a:spAutoFit/>
              </a:bodyPr>
              <a:lstStyle/>
              <a:p>
                <a:pPr algn="ctr" defTabSz="804729" eaLnBrk="0" hangingPunct="0">
                  <a:defRPr/>
                </a:pPr>
                <a:r>
                  <a:rPr lang="en-US" sz="1100" b="1" kern="0" dirty="0">
                    <a:solidFill>
                      <a:schemeClr val="accent2">
                        <a:lumMod val="75000"/>
                      </a:schemeClr>
                    </a:solidFill>
                    <a:ea typeface="ＭＳ Ｐゴシック" pitchFamily="-65" charset="-128"/>
                    <a:cs typeface="ＭＳ Ｐゴシック" pitchFamily="-65" charset="-128"/>
                  </a:rPr>
                  <a:t>TPC covers schedule range</a:t>
                </a: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V="1">
                <a:off x="7619245" y="2442596"/>
                <a:ext cx="282575" cy="25558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Left Brace 57"/>
              <p:cNvSpPr/>
              <p:nvPr/>
            </p:nvSpPr>
            <p:spPr>
              <a:xfrm rot="5400000">
                <a:off x="8387509" y="1546915"/>
                <a:ext cx="268287" cy="1160514"/>
              </a:xfrm>
              <a:prstGeom prst="leftBrac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885773" y="2307659"/>
                <a:ext cx="111125" cy="1111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9016497" y="2452428"/>
                <a:ext cx="109537" cy="1111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192312" y="2165691"/>
                <a:ext cx="111125" cy="1111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982878" y="1388450"/>
                <a:ext cx="111125" cy="1111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835353" y="1539589"/>
                <a:ext cx="111125" cy="1111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970123" y="1692636"/>
                <a:ext cx="111125" cy="1111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176479" y="1856129"/>
                <a:ext cx="111125" cy="1111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878611" y="5882056"/>
                <a:ext cx="111125" cy="1111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194926" y="4176127"/>
                <a:ext cx="111125" cy="111125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3402" y="4328527"/>
                <a:ext cx="111125" cy="111125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809799" y="4499977"/>
                <a:ext cx="111125" cy="111125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910210" y="4642852"/>
                <a:ext cx="111125" cy="111125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34036" y="4795252"/>
                <a:ext cx="111125" cy="111125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rot="5400000" flipH="1" flipV="1">
                <a:off x="4787464" y="3873380"/>
                <a:ext cx="12405" cy="86401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endCxn id="68" idx="4"/>
              </p:cNvCxnSpPr>
              <p:nvPr/>
            </p:nvCxnSpPr>
            <p:spPr>
              <a:xfrm flipV="1">
                <a:off x="4579855" y="4439652"/>
                <a:ext cx="479110" cy="209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5369077" y="4614576"/>
                <a:ext cx="529352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5370987" y="4758350"/>
                <a:ext cx="638102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4989447" y="4907574"/>
                <a:ext cx="1030408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57"/>
              <p:cNvGrpSpPr/>
              <p:nvPr/>
            </p:nvGrpSpPr>
            <p:grpSpPr>
              <a:xfrm>
                <a:off x="3546361" y="3679919"/>
                <a:ext cx="373237" cy="109450"/>
                <a:chOff x="3814105" y="3736048"/>
                <a:chExt cx="582492" cy="109450"/>
              </a:xfrm>
            </p:grpSpPr>
            <p:cxnSp>
              <p:nvCxnSpPr>
                <p:cNvPr id="126" name="Straight Arrow Connector 125"/>
                <p:cNvCxnSpPr/>
                <p:nvPr/>
              </p:nvCxnSpPr>
              <p:spPr>
                <a:xfrm>
                  <a:off x="3814105" y="3745304"/>
                  <a:ext cx="582492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ot"/>
                  <a:headEnd type="triangl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>
                <a:xfrm rot="5400000">
                  <a:off x="4331622" y="3789979"/>
                  <a:ext cx="109450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Arrow Connector 79"/>
              <p:cNvCxnSpPr/>
              <p:nvPr/>
            </p:nvCxnSpPr>
            <p:spPr>
              <a:xfrm>
                <a:off x="3320249" y="2227490"/>
                <a:ext cx="839103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itle 2"/>
              <p:cNvSpPr txBox="1">
                <a:spLocks/>
              </p:cNvSpPr>
              <p:nvPr/>
            </p:nvSpPr>
            <p:spPr bwMode="auto">
              <a:xfrm>
                <a:off x="4620872" y="2366670"/>
                <a:ext cx="1730391" cy="54346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  <p:txBody>
              <a:bodyPr wrap="square" lIns="59209" tIns="23684" rIns="59209" bIns="23684">
                <a:spAutoFit/>
              </a:bodyPr>
              <a:lstStyle/>
              <a:p>
                <a:pPr algn="ctr" defTabSz="804729" eaLnBrk="0" hangingPunct="0">
                  <a:defRPr/>
                </a:pPr>
                <a:r>
                  <a:rPr lang="en-US" sz="1000" kern="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Arrows indicate targets for early construction with preliminary planning dates</a:t>
                </a:r>
              </a:p>
            </p:txBody>
          </p:sp>
          <p:grpSp>
            <p:nvGrpSpPr>
              <p:cNvPr id="82" name="Group 58"/>
              <p:cNvGrpSpPr/>
              <p:nvPr/>
            </p:nvGrpSpPr>
            <p:grpSpPr>
              <a:xfrm>
                <a:off x="3572156" y="3833921"/>
                <a:ext cx="710242" cy="96975"/>
                <a:chOff x="3814105" y="3736048"/>
                <a:chExt cx="582492" cy="109450"/>
              </a:xfrm>
            </p:grpSpPr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3814105" y="3745304"/>
                  <a:ext cx="582492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ot"/>
                  <a:headEnd type="triangl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 rot="5400000">
                  <a:off x="4331622" y="3789979"/>
                  <a:ext cx="109450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64"/>
              <p:cNvGrpSpPr/>
              <p:nvPr/>
            </p:nvGrpSpPr>
            <p:grpSpPr>
              <a:xfrm>
                <a:off x="5544198" y="3839924"/>
                <a:ext cx="710242" cy="96975"/>
                <a:chOff x="3814105" y="3736048"/>
                <a:chExt cx="582492" cy="109450"/>
              </a:xfrm>
            </p:grpSpPr>
            <p:cxnSp>
              <p:nvCxnSpPr>
                <p:cNvPr id="122" name="Straight Arrow Connector 121"/>
                <p:cNvCxnSpPr/>
                <p:nvPr/>
              </p:nvCxnSpPr>
              <p:spPr>
                <a:xfrm>
                  <a:off x="3814105" y="3745304"/>
                  <a:ext cx="582492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ot"/>
                  <a:headEnd type="triangl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/>
                <p:cNvCxnSpPr/>
                <p:nvPr/>
              </p:nvCxnSpPr>
              <p:spPr>
                <a:xfrm rot="5400000">
                  <a:off x="4331622" y="3789979"/>
                  <a:ext cx="109450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Oval 83"/>
              <p:cNvSpPr/>
              <p:nvPr/>
            </p:nvSpPr>
            <p:spPr>
              <a:xfrm>
                <a:off x="3175121" y="2162818"/>
                <a:ext cx="111125" cy="1111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Title 1"/>
              <p:cNvSpPr txBox="1">
                <a:spLocks/>
              </p:cNvSpPr>
              <p:nvPr/>
            </p:nvSpPr>
            <p:spPr bwMode="auto">
              <a:xfrm>
                <a:off x="2716063" y="2144659"/>
                <a:ext cx="509841" cy="180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 wrap="square" lIns="56075" tIns="22431" rIns="56075" bIns="22431" anchor="ctr">
                <a:spAutoFit/>
              </a:bodyPr>
              <a:lstStyle/>
              <a:p>
                <a:pPr algn="ctr" defTabSz="762141">
                  <a:lnSpc>
                    <a:spcPct val="88000"/>
                  </a:lnSpc>
                  <a:defRPr/>
                </a:pPr>
                <a:r>
                  <a:rPr lang="en-US" sz="900" b="1" kern="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CD-3a</a:t>
                </a:r>
              </a:p>
            </p:txBody>
          </p:sp>
          <p:grpSp>
            <p:nvGrpSpPr>
              <p:cNvPr id="86" name="Group 70"/>
              <p:cNvGrpSpPr/>
              <p:nvPr/>
            </p:nvGrpSpPr>
            <p:grpSpPr>
              <a:xfrm>
                <a:off x="3311701" y="3376576"/>
                <a:ext cx="385998" cy="109450"/>
                <a:chOff x="3814105" y="3736048"/>
                <a:chExt cx="582492" cy="109450"/>
              </a:xfrm>
            </p:grpSpPr>
            <p:cxnSp>
              <p:nvCxnSpPr>
                <p:cNvPr id="120" name="Straight Arrow Connector 119"/>
                <p:cNvCxnSpPr/>
                <p:nvPr/>
              </p:nvCxnSpPr>
              <p:spPr>
                <a:xfrm>
                  <a:off x="3814105" y="3745304"/>
                  <a:ext cx="582492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ot"/>
                  <a:headEnd type="triangl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72"/>
                <p:cNvCxnSpPr/>
                <p:nvPr/>
              </p:nvCxnSpPr>
              <p:spPr>
                <a:xfrm rot="5400000">
                  <a:off x="4331622" y="3789979"/>
                  <a:ext cx="109450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Oval 86"/>
              <p:cNvSpPr/>
              <p:nvPr/>
            </p:nvSpPr>
            <p:spPr>
              <a:xfrm>
                <a:off x="4840342" y="4819674"/>
                <a:ext cx="111125" cy="1111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Title 2"/>
              <p:cNvSpPr txBox="1">
                <a:spLocks/>
              </p:cNvSpPr>
              <p:nvPr/>
            </p:nvSpPr>
            <p:spPr bwMode="auto">
              <a:xfrm>
                <a:off x="4474533" y="4774349"/>
                <a:ext cx="480442" cy="2017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  <p:txBody>
              <a:bodyPr wrap="square" lIns="59209" tIns="23684" rIns="59209" bIns="23684">
                <a:spAutoFit/>
              </a:bodyPr>
              <a:lstStyle/>
              <a:p>
                <a:pPr algn="ctr" defTabSz="804729" eaLnBrk="0" hangingPunct="0">
                  <a:defRPr/>
                </a:pPr>
                <a:r>
                  <a:rPr lang="en-US" sz="900" b="1" kern="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8/1</a:t>
                </a: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230753" y="4661344"/>
                <a:ext cx="111125" cy="1111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" name="Title 2"/>
              <p:cNvSpPr txBox="1">
                <a:spLocks/>
              </p:cNvSpPr>
              <p:nvPr/>
            </p:nvSpPr>
            <p:spPr bwMode="auto">
              <a:xfrm>
                <a:off x="4856066" y="4616018"/>
                <a:ext cx="480442" cy="2017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  <p:txBody>
              <a:bodyPr wrap="square" lIns="59209" tIns="23684" rIns="59209" bIns="23684">
                <a:spAutoFit/>
              </a:bodyPr>
              <a:lstStyle/>
              <a:p>
                <a:pPr algn="ctr" defTabSz="804729" eaLnBrk="0" hangingPunct="0">
                  <a:defRPr/>
                </a:pPr>
                <a:r>
                  <a:rPr lang="en-US" sz="900" b="1" kern="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2/3</a:t>
                </a: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225205" y="4519384"/>
                <a:ext cx="111125" cy="1111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Title 2"/>
              <p:cNvSpPr txBox="1">
                <a:spLocks/>
              </p:cNvSpPr>
              <p:nvPr/>
            </p:nvSpPr>
            <p:spPr bwMode="auto">
              <a:xfrm>
                <a:off x="4856826" y="4474059"/>
                <a:ext cx="480442" cy="2017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  <p:txBody>
              <a:bodyPr wrap="square" lIns="59209" tIns="23684" rIns="59209" bIns="23684">
                <a:spAutoFit/>
              </a:bodyPr>
              <a:lstStyle/>
              <a:p>
                <a:pPr algn="ctr" defTabSz="804729" eaLnBrk="0" hangingPunct="0">
                  <a:defRPr/>
                </a:pPr>
                <a:r>
                  <a:rPr lang="en-US" sz="900" b="1" kern="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2/3</a:t>
                </a:r>
              </a:p>
            </p:txBody>
          </p:sp>
          <p:sp>
            <p:nvSpPr>
              <p:cNvPr id="93" name="Oval 75"/>
              <p:cNvSpPr/>
              <p:nvPr/>
            </p:nvSpPr>
            <p:spPr>
              <a:xfrm>
                <a:off x="4490794" y="4341711"/>
                <a:ext cx="111125" cy="1111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Title 2"/>
              <p:cNvSpPr txBox="1">
                <a:spLocks/>
              </p:cNvSpPr>
              <p:nvPr/>
            </p:nvSpPr>
            <p:spPr bwMode="auto">
              <a:xfrm>
                <a:off x="4121437" y="4311590"/>
                <a:ext cx="480442" cy="2017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  <p:txBody>
              <a:bodyPr wrap="square" lIns="59209" tIns="23684" rIns="59209" bIns="23684">
                <a:spAutoFit/>
              </a:bodyPr>
              <a:lstStyle/>
              <a:p>
                <a:pPr algn="ctr" defTabSz="804729" eaLnBrk="0" hangingPunct="0">
                  <a:defRPr/>
                </a:pPr>
                <a:r>
                  <a:rPr lang="en-US" sz="900" b="1" kern="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2/28</a:t>
                </a: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217705" y="4199709"/>
                <a:ext cx="111125" cy="1111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Title 2"/>
              <p:cNvSpPr txBox="1">
                <a:spLocks/>
              </p:cNvSpPr>
              <p:nvPr/>
            </p:nvSpPr>
            <p:spPr bwMode="auto">
              <a:xfrm>
                <a:off x="3816132" y="4176558"/>
                <a:ext cx="480442" cy="2017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  <p:txBody>
              <a:bodyPr wrap="square" lIns="59209" tIns="23684" rIns="59209" bIns="23684">
                <a:spAutoFit/>
              </a:bodyPr>
              <a:lstStyle/>
              <a:p>
                <a:pPr algn="ctr" defTabSz="804729" eaLnBrk="0" hangingPunct="0">
                  <a:defRPr/>
                </a:pPr>
                <a:r>
                  <a:rPr lang="en-US" sz="900" b="1" kern="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10/02</a:t>
                </a:r>
              </a:p>
            </p:txBody>
          </p:sp>
          <p:grpSp>
            <p:nvGrpSpPr>
              <p:cNvPr id="97" name="Group 70"/>
              <p:cNvGrpSpPr/>
              <p:nvPr/>
            </p:nvGrpSpPr>
            <p:grpSpPr>
              <a:xfrm>
                <a:off x="4524741" y="5536666"/>
                <a:ext cx="385998" cy="109450"/>
                <a:chOff x="3814105" y="3736048"/>
                <a:chExt cx="582492" cy="109450"/>
              </a:xfrm>
            </p:grpSpPr>
            <p:cxnSp>
              <p:nvCxnSpPr>
                <p:cNvPr id="118" name="Straight Arrow Connector 117"/>
                <p:cNvCxnSpPr/>
                <p:nvPr/>
              </p:nvCxnSpPr>
              <p:spPr>
                <a:xfrm>
                  <a:off x="3814105" y="3745304"/>
                  <a:ext cx="582492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ot"/>
                  <a:headEnd type="triangl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/>
                <p:cNvCxnSpPr/>
                <p:nvPr/>
              </p:nvCxnSpPr>
              <p:spPr>
                <a:xfrm rot="5400000">
                  <a:off x="4331622" y="3789979"/>
                  <a:ext cx="109450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70"/>
              <p:cNvGrpSpPr/>
              <p:nvPr/>
            </p:nvGrpSpPr>
            <p:grpSpPr>
              <a:xfrm>
                <a:off x="6092696" y="5707777"/>
                <a:ext cx="385998" cy="109450"/>
                <a:chOff x="3814105" y="3736048"/>
                <a:chExt cx="582492" cy="109450"/>
              </a:xfrm>
            </p:grpSpPr>
            <p:cxnSp>
              <p:nvCxnSpPr>
                <p:cNvPr id="116" name="Straight Arrow Connector 115"/>
                <p:cNvCxnSpPr/>
                <p:nvPr/>
              </p:nvCxnSpPr>
              <p:spPr>
                <a:xfrm>
                  <a:off x="3814105" y="3745304"/>
                  <a:ext cx="582492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ot"/>
                  <a:headEnd type="triangl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/>
                <p:nvPr/>
              </p:nvCxnSpPr>
              <p:spPr>
                <a:xfrm rot="5400000">
                  <a:off x="4331622" y="3789979"/>
                  <a:ext cx="109450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Oval 95"/>
              <p:cNvSpPr/>
              <p:nvPr/>
            </p:nvSpPr>
            <p:spPr>
              <a:xfrm>
                <a:off x="4983189" y="4005879"/>
                <a:ext cx="111125" cy="1111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Title 2"/>
              <p:cNvSpPr txBox="1">
                <a:spLocks/>
              </p:cNvSpPr>
              <p:nvPr/>
            </p:nvSpPr>
            <p:spPr bwMode="auto">
              <a:xfrm>
                <a:off x="4378865" y="3964489"/>
                <a:ext cx="480683" cy="20171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59209" tIns="23684" rIns="59209" bIns="23684">
                <a:spAutoFit/>
              </a:bodyPr>
              <a:lstStyle/>
              <a:p>
                <a:pPr algn="ctr" defTabSz="804729" eaLnBrk="0" hangingPunct="0">
                  <a:defRPr/>
                </a:pPr>
                <a:r>
                  <a:rPr lang="en-US" sz="900" b="1" kern="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10/29</a:t>
                </a: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870957" y="4004370"/>
                <a:ext cx="111125" cy="111125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Title 1"/>
              <p:cNvSpPr txBox="1">
                <a:spLocks/>
              </p:cNvSpPr>
              <p:nvPr/>
            </p:nvSpPr>
            <p:spPr bwMode="auto">
              <a:xfrm>
                <a:off x="8185208" y="5390717"/>
                <a:ext cx="1344967" cy="1665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59199" tIns="23680" rIns="59199" bIns="23680" anchor="ctr">
                <a:spAutoFit/>
              </a:bodyPr>
              <a:lstStyle/>
              <a:p>
                <a:pPr algn="ctr" defTabSz="803150" eaLnBrk="0" hangingPunct="0">
                  <a:lnSpc>
                    <a:spcPct val="88000"/>
                  </a:lnSpc>
                  <a:defRPr/>
                </a:pPr>
                <a:r>
                  <a:rPr lang="en-US" sz="800" b="1" kern="0" dirty="0">
                    <a:solidFill>
                      <a:schemeClr val="accent2">
                        <a:lumMod val="75000"/>
                      </a:schemeClr>
                    </a:solidFill>
                    <a:ea typeface="ＭＳ Ｐゴシック" pitchFamily="-65" charset="-128"/>
                    <a:cs typeface="ＭＳ Ｐゴシック" pitchFamily="-65" charset="-128"/>
                  </a:rPr>
                  <a:t>Rev. 1/24/2011</a:t>
                </a:r>
              </a:p>
            </p:txBody>
          </p:sp>
          <p:sp>
            <p:nvSpPr>
              <p:cNvPr id="103" name="Title 2"/>
              <p:cNvSpPr txBox="1">
                <a:spLocks/>
              </p:cNvSpPr>
              <p:nvPr/>
            </p:nvSpPr>
            <p:spPr bwMode="auto">
              <a:xfrm>
                <a:off x="6445187" y="2694084"/>
                <a:ext cx="1666545" cy="41716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>
                <a:softEdge rad="31750"/>
              </a:effectLst>
            </p:spPr>
            <p:txBody>
              <a:bodyPr wrap="square" lIns="59209" tIns="23684" rIns="59209" bIns="23684">
                <a:spAutoFit/>
              </a:bodyPr>
              <a:lstStyle/>
              <a:p>
                <a:pPr algn="ctr" defTabSz="804729" eaLnBrk="0" hangingPunct="0">
                  <a:defRPr/>
                </a:pPr>
                <a:r>
                  <a:rPr lang="en-US" sz="1100" b="1" kern="0" dirty="0">
                    <a:solidFill>
                      <a:schemeClr val="accent2">
                        <a:lumMod val="75000"/>
                      </a:schemeClr>
                    </a:solidFill>
                    <a:ea typeface="ＭＳ Ｐゴシック" pitchFamily="-65" charset="-128"/>
                    <a:cs typeface="ＭＳ Ｐゴシック" pitchFamily="-65" charset="-128"/>
                  </a:rPr>
                  <a:t>Manage to early completion in 2018</a:t>
                </a:r>
              </a:p>
            </p:txBody>
          </p:sp>
          <p:sp>
            <p:nvSpPr>
              <p:cNvPr id="104" name="Title 1"/>
              <p:cNvSpPr txBox="1">
                <a:spLocks/>
              </p:cNvSpPr>
              <p:nvPr/>
            </p:nvSpPr>
            <p:spPr bwMode="auto">
              <a:xfrm>
                <a:off x="501068" y="1078752"/>
                <a:ext cx="454622" cy="1639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 wrap="square" lIns="56075" tIns="22431" rIns="56075" bIns="22431" anchor="ctr">
                <a:spAutoFit/>
              </a:bodyPr>
              <a:lstStyle/>
              <a:p>
                <a:pPr algn="ctr" defTabSz="762141">
                  <a:lnSpc>
                    <a:spcPct val="88000"/>
                  </a:lnSpc>
                  <a:defRPr/>
                </a:pPr>
                <a:r>
                  <a:rPr lang="en-US" sz="800" b="1" kern="0" dirty="0">
                    <a:ea typeface="ＭＳ Ｐゴシック" pitchFamily="-65" charset="-128"/>
                    <a:cs typeface="ＭＳ Ｐゴシック" pitchFamily="-65" charset="-128"/>
                  </a:rPr>
                  <a:t>FY</a:t>
                </a:r>
              </a:p>
            </p:txBody>
          </p:sp>
          <p:sp>
            <p:nvSpPr>
              <p:cNvPr id="105" name="Title 1"/>
              <p:cNvSpPr txBox="1">
                <a:spLocks/>
              </p:cNvSpPr>
              <p:nvPr/>
            </p:nvSpPr>
            <p:spPr bwMode="auto">
              <a:xfrm>
                <a:off x="1237880" y="1075622"/>
                <a:ext cx="454622" cy="1639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 wrap="square" lIns="56075" tIns="22431" rIns="56075" bIns="22431" anchor="ctr">
                <a:spAutoFit/>
              </a:bodyPr>
              <a:lstStyle/>
              <a:p>
                <a:pPr algn="ctr" defTabSz="762141">
                  <a:lnSpc>
                    <a:spcPct val="88000"/>
                  </a:lnSpc>
                  <a:defRPr/>
                </a:pPr>
                <a:r>
                  <a:rPr lang="en-US" sz="800" b="1" kern="0" dirty="0">
                    <a:ea typeface="ＭＳ Ｐゴシック" pitchFamily="-65" charset="-128"/>
                    <a:cs typeface="ＭＳ Ｐゴシック" pitchFamily="-65" charset="-128"/>
                  </a:rPr>
                  <a:t>FY</a:t>
                </a:r>
              </a:p>
            </p:txBody>
          </p:sp>
          <p:sp>
            <p:nvSpPr>
              <p:cNvPr id="106" name="Title 1"/>
              <p:cNvSpPr txBox="1">
                <a:spLocks/>
              </p:cNvSpPr>
              <p:nvPr/>
            </p:nvSpPr>
            <p:spPr bwMode="auto">
              <a:xfrm>
                <a:off x="1979405" y="1077206"/>
                <a:ext cx="454622" cy="1639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 wrap="square" lIns="56075" tIns="22431" rIns="56075" bIns="22431" anchor="ctr">
                <a:spAutoFit/>
              </a:bodyPr>
              <a:lstStyle/>
              <a:p>
                <a:pPr algn="ctr" defTabSz="762141">
                  <a:lnSpc>
                    <a:spcPct val="88000"/>
                  </a:lnSpc>
                  <a:defRPr/>
                </a:pPr>
                <a:r>
                  <a:rPr lang="en-US" sz="800" b="1" kern="0" dirty="0">
                    <a:ea typeface="ＭＳ Ｐゴシック" pitchFamily="-65" charset="-128"/>
                    <a:cs typeface="ＭＳ Ｐゴシック" pitchFamily="-65" charset="-128"/>
                  </a:rPr>
                  <a:t>FY</a:t>
                </a:r>
              </a:p>
            </p:txBody>
          </p:sp>
          <p:sp>
            <p:nvSpPr>
              <p:cNvPr id="107" name="Title 1"/>
              <p:cNvSpPr txBox="1">
                <a:spLocks/>
              </p:cNvSpPr>
              <p:nvPr/>
            </p:nvSpPr>
            <p:spPr bwMode="auto">
              <a:xfrm>
                <a:off x="2716217" y="1078790"/>
                <a:ext cx="454622" cy="1639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 wrap="square" lIns="56075" tIns="22431" rIns="56075" bIns="22431" anchor="ctr">
                <a:spAutoFit/>
              </a:bodyPr>
              <a:lstStyle/>
              <a:p>
                <a:pPr algn="ctr" defTabSz="762141">
                  <a:lnSpc>
                    <a:spcPct val="88000"/>
                  </a:lnSpc>
                  <a:defRPr/>
                </a:pPr>
                <a:r>
                  <a:rPr lang="en-US" sz="800" b="1" kern="0" dirty="0">
                    <a:ea typeface="ＭＳ Ｐゴシック" pitchFamily="-65" charset="-128"/>
                    <a:cs typeface="ＭＳ Ｐゴシック" pitchFamily="-65" charset="-128"/>
                  </a:rPr>
                  <a:t>FY</a:t>
                </a:r>
              </a:p>
            </p:txBody>
          </p:sp>
          <p:sp>
            <p:nvSpPr>
              <p:cNvPr id="108" name="Title 1"/>
              <p:cNvSpPr txBox="1">
                <a:spLocks/>
              </p:cNvSpPr>
              <p:nvPr/>
            </p:nvSpPr>
            <p:spPr bwMode="auto">
              <a:xfrm>
                <a:off x="3453029" y="1075661"/>
                <a:ext cx="454622" cy="1639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 wrap="square" lIns="56075" tIns="22431" rIns="56075" bIns="22431" anchor="ctr">
                <a:spAutoFit/>
              </a:bodyPr>
              <a:lstStyle/>
              <a:p>
                <a:pPr algn="ctr" defTabSz="762141">
                  <a:lnSpc>
                    <a:spcPct val="88000"/>
                  </a:lnSpc>
                  <a:defRPr/>
                </a:pPr>
                <a:r>
                  <a:rPr lang="en-US" sz="800" b="1" kern="0" dirty="0">
                    <a:ea typeface="ＭＳ Ｐゴシック" pitchFamily="-65" charset="-128"/>
                    <a:cs typeface="ＭＳ Ｐゴシック" pitchFamily="-65" charset="-128"/>
                  </a:rPr>
                  <a:t>FY</a:t>
                </a:r>
              </a:p>
            </p:txBody>
          </p:sp>
          <p:sp>
            <p:nvSpPr>
              <p:cNvPr id="109" name="Title 1"/>
              <p:cNvSpPr txBox="1">
                <a:spLocks/>
              </p:cNvSpPr>
              <p:nvPr/>
            </p:nvSpPr>
            <p:spPr bwMode="auto">
              <a:xfrm>
                <a:off x="4189841" y="1077245"/>
                <a:ext cx="454622" cy="1639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 wrap="square" lIns="56075" tIns="22431" rIns="56075" bIns="22431" anchor="ctr">
                <a:spAutoFit/>
              </a:bodyPr>
              <a:lstStyle/>
              <a:p>
                <a:pPr algn="ctr" defTabSz="762141">
                  <a:lnSpc>
                    <a:spcPct val="88000"/>
                  </a:lnSpc>
                  <a:defRPr/>
                </a:pPr>
                <a:r>
                  <a:rPr lang="en-US" sz="800" b="1" kern="0" dirty="0">
                    <a:ea typeface="ＭＳ Ｐゴシック" pitchFamily="-65" charset="-128"/>
                    <a:cs typeface="ＭＳ Ｐゴシック" pitchFamily="-65" charset="-128"/>
                  </a:rPr>
                  <a:t>FY</a:t>
                </a:r>
              </a:p>
            </p:txBody>
          </p:sp>
          <p:sp>
            <p:nvSpPr>
              <p:cNvPr id="110" name="Title 1"/>
              <p:cNvSpPr txBox="1">
                <a:spLocks/>
              </p:cNvSpPr>
              <p:nvPr/>
            </p:nvSpPr>
            <p:spPr bwMode="auto">
              <a:xfrm>
                <a:off x="4931366" y="1078829"/>
                <a:ext cx="454622" cy="1639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 wrap="square" lIns="56075" tIns="22431" rIns="56075" bIns="22431" anchor="ctr">
                <a:spAutoFit/>
              </a:bodyPr>
              <a:lstStyle/>
              <a:p>
                <a:pPr algn="ctr" defTabSz="762141">
                  <a:lnSpc>
                    <a:spcPct val="88000"/>
                  </a:lnSpc>
                  <a:defRPr/>
                </a:pPr>
                <a:r>
                  <a:rPr lang="en-US" sz="800" b="1" kern="0" dirty="0">
                    <a:ea typeface="ＭＳ Ｐゴシック" pitchFamily="-65" charset="-128"/>
                    <a:cs typeface="ＭＳ Ｐゴシック" pitchFamily="-65" charset="-128"/>
                  </a:rPr>
                  <a:t>FY</a:t>
                </a:r>
              </a:p>
            </p:txBody>
          </p:sp>
          <p:sp>
            <p:nvSpPr>
              <p:cNvPr id="111" name="Title 1"/>
              <p:cNvSpPr txBox="1">
                <a:spLocks/>
              </p:cNvSpPr>
              <p:nvPr/>
            </p:nvSpPr>
            <p:spPr bwMode="auto">
              <a:xfrm>
                <a:off x="5668178" y="1075700"/>
                <a:ext cx="454622" cy="1639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 wrap="square" lIns="56075" tIns="22431" rIns="56075" bIns="22431" anchor="ctr">
                <a:spAutoFit/>
              </a:bodyPr>
              <a:lstStyle/>
              <a:p>
                <a:pPr algn="ctr" defTabSz="762141">
                  <a:lnSpc>
                    <a:spcPct val="88000"/>
                  </a:lnSpc>
                  <a:defRPr/>
                </a:pPr>
                <a:r>
                  <a:rPr lang="en-US" sz="800" b="1" kern="0" dirty="0">
                    <a:ea typeface="ＭＳ Ｐゴシック" pitchFamily="-65" charset="-128"/>
                    <a:cs typeface="ＭＳ Ｐゴシック" pitchFamily="-65" charset="-128"/>
                  </a:rPr>
                  <a:t>FY</a:t>
                </a:r>
              </a:p>
            </p:txBody>
          </p:sp>
          <p:sp>
            <p:nvSpPr>
              <p:cNvPr id="112" name="Title 1"/>
              <p:cNvSpPr txBox="1">
                <a:spLocks/>
              </p:cNvSpPr>
              <p:nvPr/>
            </p:nvSpPr>
            <p:spPr bwMode="auto">
              <a:xfrm>
                <a:off x="6409703" y="1077284"/>
                <a:ext cx="454622" cy="1639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 wrap="square" lIns="56075" tIns="22431" rIns="56075" bIns="22431" anchor="ctr">
                <a:spAutoFit/>
              </a:bodyPr>
              <a:lstStyle/>
              <a:p>
                <a:pPr algn="ctr" defTabSz="762141">
                  <a:lnSpc>
                    <a:spcPct val="88000"/>
                  </a:lnSpc>
                  <a:defRPr/>
                </a:pPr>
                <a:r>
                  <a:rPr lang="en-US" sz="800" b="1" kern="0" dirty="0">
                    <a:ea typeface="ＭＳ Ｐゴシック" pitchFamily="-65" charset="-128"/>
                    <a:cs typeface="ＭＳ Ｐゴシック" pitchFamily="-65" charset="-128"/>
                  </a:rPr>
                  <a:t>FY</a:t>
                </a:r>
              </a:p>
            </p:txBody>
          </p:sp>
          <p:sp>
            <p:nvSpPr>
              <p:cNvPr id="113" name="Title 1"/>
              <p:cNvSpPr txBox="1">
                <a:spLocks/>
              </p:cNvSpPr>
              <p:nvPr/>
            </p:nvSpPr>
            <p:spPr bwMode="auto">
              <a:xfrm>
                <a:off x="7151228" y="1078868"/>
                <a:ext cx="454622" cy="1639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 wrap="square" lIns="56075" tIns="22431" rIns="56075" bIns="22431" anchor="ctr">
                <a:spAutoFit/>
              </a:bodyPr>
              <a:lstStyle/>
              <a:p>
                <a:pPr algn="ctr" defTabSz="762141">
                  <a:lnSpc>
                    <a:spcPct val="88000"/>
                  </a:lnSpc>
                  <a:defRPr/>
                </a:pPr>
                <a:r>
                  <a:rPr lang="en-US" sz="800" b="1" kern="0" dirty="0">
                    <a:ea typeface="ＭＳ Ｐゴシック" pitchFamily="-65" charset="-128"/>
                    <a:cs typeface="ＭＳ Ｐゴシック" pitchFamily="-65" charset="-128"/>
                  </a:rPr>
                  <a:t>FY</a:t>
                </a:r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 bwMode="auto">
              <a:xfrm>
                <a:off x="7888040" y="1075739"/>
                <a:ext cx="454622" cy="1639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 wrap="square" lIns="56075" tIns="22431" rIns="56075" bIns="22431" anchor="ctr">
                <a:spAutoFit/>
              </a:bodyPr>
              <a:lstStyle/>
              <a:p>
                <a:pPr algn="ctr" defTabSz="762141">
                  <a:lnSpc>
                    <a:spcPct val="88000"/>
                  </a:lnSpc>
                  <a:defRPr/>
                </a:pPr>
                <a:r>
                  <a:rPr lang="en-US" sz="800" b="1" kern="0" dirty="0">
                    <a:ea typeface="ＭＳ Ｐゴシック" pitchFamily="-65" charset="-128"/>
                    <a:cs typeface="ＭＳ Ｐゴシック" pitchFamily="-65" charset="-128"/>
                  </a:rPr>
                  <a:t>FY</a:t>
                </a: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 bwMode="auto">
              <a:xfrm>
                <a:off x="8624852" y="1077323"/>
                <a:ext cx="454622" cy="1639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  <p:txBody>
              <a:bodyPr wrap="square" lIns="56075" tIns="22431" rIns="56075" bIns="22431" anchor="ctr">
                <a:spAutoFit/>
              </a:bodyPr>
              <a:lstStyle/>
              <a:p>
                <a:pPr algn="ctr" defTabSz="762141">
                  <a:lnSpc>
                    <a:spcPct val="88000"/>
                  </a:lnSpc>
                  <a:defRPr/>
                </a:pPr>
                <a:r>
                  <a:rPr lang="en-US" sz="800" b="1" kern="0" dirty="0">
                    <a:ea typeface="ＭＳ Ｐゴシック" pitchFamily="-65" charset="-128"/>
                    <a:cs typeface="ＭＳ Ｐゴシック" pitchFamily="-65" charset="-128"/>
                  </a:rPr>
                  <a:t>FY</a:t>
                </a:r>
              </a:p>
            </p:txBody>
          </p:sp>
        </p:grpSp>
        <p:grpSp>
          <p:nvGrpSpPr>
            <p:cNvPr id="9" name="Group 8"/>
            <p:cNvGrpSpPr>
              <a:grpSpLocks noChangeAspect="1"/>
            </p:cNvGrpSpPr>
            <p:nvPr/>
          </p:nvGrpSpPr>
          <p:grpSpPr bwMode="auto">
            <a:xfrm>
              <a:off x="6830526" y="3162298"/>
              <a:ext cx="2700338" cy="1303338"/>
              <a:chOff x="144" y="2794"/>
              <a:chExt cx="1701" cy="821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44" y="2794"/>
                <a:ext cx="1701" cy="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892" y="2985"/>
                <a:ext cx="0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864469"/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158" y="2985"/>
                <a:ext cx="0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864469"/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 descr="F342rYORK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08" r="-12708"/>
          <a:stretch/>
        </p:blipFill>
        <p:spPr>
          <a:xfrm>
            <a:off x="76200" y="995629"/>
            <a:ext cx="8990922" cy="51511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4423"/>
            <a:ext cx="8991600" cy="488438"/>
          </a:xfrm>
        </p:spPr>
        <p:txBody>
          <a:bodyPr/>
          <a:lstStyle/>
          <a:p>
            <a:r>
              <a:rPr lang="en-US" dirty="0" smtClean="0"/>
              <a:t>Facility Layout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602823" y="5229314"/>
            <a:ext cx="630328" cy="1586"/>
          </a:xfrm>
          <a:prstGeom prst="straightConnector1">
            <a:avLst/>
          </a:prstGeom>
          <a:ln w="19050" cmpd="sng">
            <a:solidFill>
              <a:srgbClr val="A50021"/>
            </a:solidFill>
            <a:tailEnd type="arrow"/>
          </a:ln>
          <a:effectLst>
            <a:glow rad="63500">
              <a:srgbClr val="0000FF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387384" y="5476555"/>
            <a:ext cx="707154" cy="1"/>
          </a:xfrm>
          <a:prstGeom prst="straightConnector1">
            <a:avLst/>
          </a:prstGeom>
          <a:ln w="19050" cmpd="sng">
            <a:solidFill>
              <a:srgbClr val="A50021"/>
            </a:solidFill>
            <a:tailEnd type="arrow"/>
          </a:ln>
          <a:effectLst>
            <a:glow rad="63500">
              <a:srgbClr val="0000FF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612521" y="5102612"/>
            <a:ext cx="1033678" cy="1587"/>
          </a:xfrm>
          <a:prstGeom prst="straightConnector1">
            <a:avLst/>
          </a:prstGeom>
          <a:ln w="19050" cmpd="sng">
            <a:solidFill>
              <a:srgbClr val="A50021"/>
            </a:solidFill>
            <a:tailEnd type="arrow"/>
          </a:ln>
          <a:effectLst>
            <a:glow rad="63500">
              <a:srgbClr val="0000FF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517669" y="4587384"/>
            <a:ext cx="193172" cy="329942"/>
          </a:xfrm>
          <a:prstGeom prst="straightConnector1">
            <a:avLst/>
          </a:prstGeom>
          <a:ln w="19050" cmpd="sng">
            <a:solidFill>
              <a:srgbClr val="A50021"/>
            </a:solidFill>
            <a:tailEnd type="arrow"/>
          </a:ln>
          <a:effectLst>
            <a:glow rad="63500">
              <a:srgbClr val="0000FF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04623" y="4207151"/>
            <a:ext cx="2243611" cy="322321"/>
          </a:xfrm>
          <a:prstGeom prst="rect">
            <a:avLst/>
          </a:prstGeom>
          <a:solidFill>
            <a:schemeClr val="bg1"/>
          </a:solidFill>
        </p:spPr>
        <p:txBody>
          <a:bodyPr wrap="square" lIns="91391" tIns="45695" rIns="91391" bIns="45695" rtlCol="0">
            <a:spAutoFit/>
          </a:bodyPr>
          <a:lstStyle/>
          <a:p>
            <a:r>
              <a:rPr lang="en-US" sz="1500" b="1" dirty="0"/>
              <a:t>uranium values given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69"/>
            <a:ext cx="609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allway_MLeitner_york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" r="-75"/>
          <a:stretch>
            <a:fillRect/>
          </a:stretch>
        </p:blipFill>
        <p:spPr>
          <a:xfrm>
            <a:off x="49557" y="1024112"/>
            <a:ext cx="9067800" cy="50704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Driver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69"/>
            <a:ext cx="609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Controls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76901" y="4895058"/>
            <a:ext cx="14478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Device Controls (</a:t>
            </a:r>
            <a:r>
              <a:rPr lang="en-US" sz="1400" dirty="0" err="1" smtClean="0">
                <a:solidFill>
                  <a:schemeClr val="tx1"/>
                </a:solidFill>
              </a:rPr>
              <a:t>mag</a:t>
            </a:r>
            <a:r>
              <a:rPr lang="en-US" sz="1400" dirty="0" smtClean="0">
                <a:solidFill>
                  <a:schemeClr val="tx1"/>
                </a:solidFill>
              </a:rPr>
              <a:t>, RF, </a:t>
            </a:r>
            <a:r>
              <a:rPr lang="en-US" sz="1400" dirty="0" err="1" smtClean="0">
                <a:solidFill>
                  <a:schemeClr val="tx1"/>
                </a:solidFill>
              </a:rPr>
              <a:t>cryo</a:t>
            </a:r>
            <a:r>
              <a:rPr lang="en-US" sz="1400" dirty="0" smtClean="0">
                <a:solidFill>
                  <a:schemeClr val="tx1"/>
                </a:solidFill>
              </a:rPr>
              <a:t>…)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876301" y="3009901"/>
            <a:ext cx="914400" cy="83820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Global DB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981200" y="4229100"/>
            <a:ext cx="1143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Diagnostics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247900" y="2000251"/>
            <a:ext cx="1371600" cy="6858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MPS and timing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562476" y="1543051"/>
            <a:ext cx="3676650" cy="2933700"/>
            <a:chOff x="3943350" y="1295400"/>
            <a:chExt cx="3676650" cy="2933700"/>
          </a:xfrm>
        </p:grpSpPr>
        <p:sp>
          <p:nvSpPr>
            <p:cNvPr id="6" name="Rectangle 5"/>
            <p:cNvSpPr/>
            <p:nvPr/>
          </p:nvSpPr>
          <p:spPr>
            <a:xfrm>
              <a:off x="5105400" y="3352800"/>
              <a:ext cx="14478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Global Controls</a:t>
              </a:r>
              <a:endParaRPr lang="en-US" sz="1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410200" y="1524000"/>
              <a:ext cx="838200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UI</a:t>
              </a:r>
              <a:endParaRPr lang="en-US" sz="1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10050" y="1524000"/>
              <a:ext cx="895350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High-level apps</a:t>
              </a:r>
              <a:endParaRPr lang="en-US" sz="12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267200" y="2438400"/>
              <a:ext cx="838200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Alarm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10200" y="2438400"/>
              <a:ext cx="838200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Data Archive</a:t>
              </a:r>
              <a:endParaRPr lang="en-US" sz="1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553200" y="2438400"/>
              <a:ext cx="838200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E-log</a:t>
              </a:r>
              <a:endParaRPr lang="en-US" sz="1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553200" y="1524000"/>
              <a:ext cx="838200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Message logging</a:t>
              </a:r>
              <a:endParaRPr lang="en-US" sz="11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43350" y="1295400"/>
              <a:ext cx="3676650" cy="2933700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>
            <a:stCxn id="7" idx="0"/>
            <a:endCxn id="18" idx="2"/>
          </p:cNvCxnSpPr>
          <p:nvPr/>
        </p:nvCxnSpPr>
        <p:spPr>
          <a:xfrm rot="5400000" flipH="1" flipV="1">
            <a:off x="6191648" y="4685905"/>
            <a:ext cx="418307" cy="0"/>
          </a:xfrm>
          <a:prstGeom prst="line">
            <a:avLst/>
          </a:prstGeom>
          <a:ln>
            <a:solidFill>
              <a:srgbClr val="0F0C8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  <a:endCxn id="9" idx="0"/>
          </p:cNvCxnSpPr>
          <p:nvPr/>
        </p:nvCxnSpPr>
        <p:spPr>
          <a:xfrm rot="5400000">
            <a:off x="1971676" y="3267075"/>
            <a:ext cx="1543049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18" idx="1"/>
          </p:cNvCxnSpPr>
          <p:nvPr/>
        </p:nvCxnSpPr>
        <p:spPr>
          <a:xfrm>
            <a:off x="3619500" y="2343151"/>
            <a:ext cx="942976" cy="666750"/>
          </a:xfrm>
          <a:prstGeom prst="bentConnector3">
            <a:avLst>
              <a:gd name="adj1" fmla="val 50000"/>
            </a:avLst>
          </a:prstGeom>
          <a:ln>
            <a:solidFill>
              <a:srgbClr val="0F0C8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endCxn id="7" idx="1"/>
          </p:cNvCxnSpPr>
          <p:nvPr/>
        </p:nvCxnSpPr>
        <p:spPr>
          <a:xfrm rot="16200000" flipH="1">
            <a:off x="3319860" y="2919017"/>
            <a:ext cx="2590006" cy="212407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8" idx="4"/>
          </p:cNvCxnSpPr>
          <p:nvPr/>
        </p:nvCxnSpPr>
        <p:spPr>
          <a:xfrm flipV="1">
            <a:off x="1790701" y="2343151"/>
            <a:ext cx="457199" cy="108585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8" idx="4"/>
            <a:endCxn id="18" idx="1"/>
          </p:cNvCxnSpPr>
          <p:nvPr/>
        </p:nvCxnSpPr>
        <p:spPr>
          <a:xfrm flipV="1">
            <a:off x="1790701" y="3009901"/>
            <a:ext cx="2771775" cy="419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9" idx="0"/>
          </p:cNvCxnSpPr>
          <p:nvPr/>
        </p:nvCxnSpPr>
        <p:spPr>
          <a:xfrm rot="16200000" flipH="1">
            <a:off x="1771651" y="3448050"/>
            <a:ext cx="800099" cy="761999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8" idx="4"/>
            <a:endCxn id="7" idx="1"/>
          </p:cNvCxnSpPr>
          <p:nvPr/>
        </p:nvCxnSpPr>
        <p:spPr>
          <a:xfrm>
            <a:off x="1790701" y="3429001"/>
            <a:ext cx="3886200" cy="1847057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9" idx="0"/>
            <a:endCxn id="18" idx="1"/>
          </p:cNvCxnSpPr>
          <p:nvPr/>
        </p:nvCxnSpPr>
        <p:spPr>
          <a:xfrm rot="5400000" flipH="1" flipV="1">
            <a:off x="2947989" y="2614613"/>
            <a:ext cx="1219199" cy="2009776"/>
          </a:xfrm>
          <a:prstGeom prst="straightConnector1">
            <a:avLst/>
          </a:prstGeom>
          <a:ln>
            <a:solidFill>
              <a:srgbClr val="0F0C8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67600" y="4895059"/>
            <a:ext cx="1295400" cy="761999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ESD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8" idx="2"/>
            <a:endCxn id="12" idx="0"/>
          </p:cNvCxnSpPr>
          <p:nvPr/>
        </p:nvCxnSpPr>
        <p:spPr>
          <a:xfrm>
            <a:off x="6400801" y="4476751"/>
            <a:ext cx="1714499" cy="418308"/>
          </a:xfrm>
          <a:prstGeom prst="straightConnector1">
            <a:avLst/>
          </a:prstGeom>
          <a:ln>
            <a:solidFill>
              <a:schemeClr val="accent6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29326" y="118693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High-level control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90471" y="571458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Low-level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look and feel among user interfaces</a:t>
            </a:r>
          </a:p>
          <a:p>
            <a:r>
              <a:rPr lang="en-US" dirty="0" smtClean="0"/>
              <a:t>35 </a:t>
            </a:r>
            <a:r>
              <a:rPr lang="el-GR" dirty="0" smtClean="0">
                <a:latin typeface="Arial"/>
                <a:cs typeface="Arial"/>
                <a:sym typeface="Symbol" pitchFamily="18" charset="2"/>
              </a:rPr>
              <a:t>μ</a:t>
            </a:r>
            <a:r>
              <a:rPr lang="en-US" dirty="0" smtClean="0">
                <a:sym typeface="Symbol" pitchFamily="18" charset="2"/>
              </a:rPr>
              <a:t>s machine</a:t>
            </a:r>
            <a:r>
              <a:rPr lang="en-US" dirty="0" smtClean="0"/>
              <a:t> protection mitigation</a:t>
            </a:r>
          </a:p>
          <a:p>
            <a:r>
              <a:rPr lang="en-US" dirty="0" smtClean="0"/>
              <a:t>Global timing system</a:t>
            </a:r>
          </a:p>
          <a:p>
            <a:r>
              <a:rPr lang="en-US" dirty="0" smtClean="0"/>
              <a:t>Remote/manual control of devices/detectors</a:t>
            </a:r>
          </a:p>
          <a:p>
            <a:r>
              <a:rPr lang="en-US" dirty="0" smtClean="0"/>
              <a:t>Model-based control</a:t>
            </a:r>
          </a:p>
          <a:p>
            <a:r>
              <a:rPr lang="en-US" dirty="0" smtClean="0"/>
              <a:t>Integrated control room toolkit (e.g. snapshot/restore, alarm handler)</a:t>
            </a:r>
          </a:p>
          <a:p>
            <a:r>
              <a:rPr lang="en-US" dirty="0" smtClean="0"/>
              <a:t>High availability as user facility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dirty="0" smtClean="0"/>
              <a:t>Top-level Requirements</a:t>
            </a:r>
            <a:endParaRPr lang="en-US" dirty="0"/>
          </a:p>
        </p:txBody>
      </p:sp>
      <p:sp>
        <p:nvSpPr>
          <p:cNvPr id="1638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FRIB Controls Plan, 13 Jun 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4A49F64DF79428F509E137829B888" ma:contentTypeVersion="6" ma:contentTypeDescription="Create a new document." ma:contentTypeScope="" ma:versionID="3ddea8395c2128e6fb5ce3198cee745d">
  <xsd:schema xmlns:xsd="http://www.w3.org/2001/XMLSchema" xmlns:p="http://schemas.microsoft.com/office/2006/metadata/properties" targetNamespace="http://schemas.microsoft.com/office/2006/metadata/properties" ma:root="true" ma:fieldsID="6338b61870bb1e733ac8a2d73cafba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9EFF56-0145-40B1-A5DE-5EA2049349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FRIB2</Template>
  <TotalTime>21926</TotalTime>
  <Words>1184</Words>
  <Application>Microsoft Office PowerPoint</Application>
  <PresentationFormat>On-screen Show (4:3)</PresentationFormat>
  <Paragraphs>263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FRIB2</vt:lpstr>
      <vt:lpstr>FRIB Controls Plan</vt:lpstr>
      <vt:lpstr>Outline</vt:lpstr>
      <vt:lpstr>Overview</vt:lpstr>
      <vt:lpstr>Project Status</vt:lpstr>
      <vt:lpstr>High Level Project Schedule</vt:lpstr>
      <vt:lpstr>Facility Layout</vt:lpstr>
      <vt:lpstr>Driver Linac</vt:lpstr>
      <vt:lpstr>Controls Architecture</vt:lpstr>
      <vt:lpstr>Top-level Requirements</vt:lpstr>
      <vt:lpstr>Controls Highlights [1]</vt:lpstr>
      <vt:lpstr>Controls Highlights [2]</vt:lpstr>
      <vt:lpstr>Global Timing System</vt:lpstr>
      <vt:lpstr>Machine Protection System</vt:lpstr>
      <vt:lpstr>Action Items from MPS Review</vt:lpstr>
      <vt:lpstr>Low Level Controls Topology</vt:lpstr>
      <vt:lpstr>Network Topology</vt:lpstr>
      <vt:lpstr>Global Database</vt:lpstr>
      <vt:lpstr>Naming Convention</vt:lpstr>
      <vt:lpstr>Database Related Development</vt:lpstr>
      <vt:lpstr>User Interface</vt:lpstr>
      <vt:lpstr>High-Level Applications (HLA)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FRIB2 template</dc:title>
  <dc:creator>Chu, Paul</dc:creator>
  <cp:lastModifiedBy>paul</cp:lastModifiedBy>
  <cp:revision>441</cp:revision>
  <cp:lastPrinted>2009-07-30T20:47:55Z</cp:lastPrinted>
  <dcterms:created xsi:type="dcterms:W3CDTF">2009-08-06T11:48:02Z</dcterms:created>
  <dcterms:modified xsi:type="dcterms:W3CDTF">2011-06-13T03:23:48Z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0x010100F664A49F64DF79428F509E137829B888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