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65" r:id="rId7"/>
    <p:sldId id="272" r:id="rId8"/>
    <p:sldId id="266" r:id="rId9"/>
    <p:sldId id="267" r:id="rId10"/>
    <p:sldId id="260" r:id="rId11"/>
    <p:sldId id="261" r:id="rId12"/>
    <p:sldId id="273" r:id="rId13"/>
    <p:sldId id="262" r:id="rId14"/>
    <p:sldId id="268" r:id="rId15"/>
    <p:sldId id="263" r:id="rId16"/>
    <p:sldId id="270" r:id="rId17"/>
    <p:sldId id="259" r:id="rId18"/>
    <p:sldId id="264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70" autoAdjust="0"/>
  </p:normalViewPr>
  <p:slideViewPr>
    <p:cSldViewPr>
      <p:cViewPr>
        <p:scale>
          <a:sx n="90" d="100"/>
          <a:sy n="90" d="100"/>
        </p:scale>
        <p:origin x="-720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2373D-8228-4E3C-A892-902DBF9353CC}" type="datetimeFigureOut">
              <a:rPr lang="en-GB" smtClean="0"/>
              <a:pPr/>
              <a:t>13/06/2011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207EE-4937-4EBB-A0EC-3DA4F63963A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1967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584575"/>
            <a:ext cx="8763000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0000"/>
            <a:ext cx="8229600" cy="76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 June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3848" y="6453336"/>
            <a:ext cx="2736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Area Detector Developments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5212C-0D1F-4266-AE78-6380148A76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lang="en-GB" sz="3600" kern="1200" dirty="0" smtClean="0">
          <a:solidFill>
            <a:srgbClr val="333399"/>
          </a:solidFill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6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GB" sz="1600" b="1" kern="120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dfgroup.org/HDF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pencv.willowgarage.com/wiki/Welcom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</a:t>
            </a:r>
            <a:r>
              <a:rPr lang="en-GB" dirty="0" err="1" smtClean="0"/>
              <a:t>reaDetector</a:t>
            </a:r>
            <a:r>
              <a:rPr lang="en-GB" dirty="0" smtClean="0"/>
              <a:t> Developments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Ulrik Pedersen, Jon Thompson, Tom Cobb and Nick Rees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r>
              <a:rPr lang="en-GB" dirty="0" smtClean="0"/>
              <a:t>HDF5 file format and libraries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HDF5 file format and libraries supported by the HDF group </a:t>
            </a:r>
            <a:r>
              <a:rPr lang="en-GB" dirty="0" smtClean="0">
                <a:hlinkClick r:id="rId2"/>
              </a:rPr>
              <a:t>www.hdfgroup.org/HDF5</a:t>
            </a:r>
            <a:endParaRPr lang="en-GB" dirty="0" smtClean="0"/>
          </a:p>
          <a:p>
            <a:pPr lvl="1"/>
            <a:r>
              <a:rPr lang="en-GB" dirty="0" smtClean="0"/>
              <a:t>Open source and distributed at no cost</a:t>
            </a:r>
          </a:p>
          <a:p>
            <a:pPr lvl="1"/>
            <a:r>
              <a:rPr lang="en-GB" dirty="0" smtClean="0"/>
              <a:t>Unix and Windows platforms supported</a:t>
            </a:r>
          </a:p>
          <a:p>
            <a:r>
              <a:rPr lang="en-GB" dirty="0" smtClean="0"/>
              <a:t>Designed for NASA to store large datasets</a:t>
            </a:r>
          </a:p>
          <a:p>
            <a:pPr lvl="1"/>
            <a:r>
              <a:rPr lang="en-GB" dirty="0" smtClean="0"/>
              <a:t>Self describing binary file format</a:t>
            </a:r>
          </a:p>
          <a:p>
            <a:pPr lvl="1"/>
            <a:r>
              <a:rPr lang="en-GB" dirty="0" smtClean="0"/>
              <a:t>Hierarchical data structures can be browsed like a directory tree</a:t>
            </a:r>
          </a:p>
          <a:p>
            <a:pPr lvl="1"/>
            <a:r>
              <a:rPr lang="en-GB" dirty="0" smtClean="0"/>
              <a:t>Multi dimensional imaging data</a:t>
            </a:r>
          </a:p>
          <a:p>
            <a:pPr lvl="1"/>
            <a:r>
              <a:rPr lang="en-GB" dirty="0" smtClean="0"/>
              <a:t>Instrumentation metadata can be stored as simple or complex data types</a:t>
            </a:r>
          </a:p>
          <a:p>
            <a:pPr lvl="1"/>
            <a:r>
              <a:rPr lang="en-GB" dirty="0" smtClean="0"/>
              <a:t>Long term support for accessing archived data</a:t>
            </a:r>
          </a:p>
          <a:p>
            <a:r>
              <a:rPr lang="en-GB" dirty="0" smtClean="0"/>
              <a:t>Parallel file IO access on supported storage systems including Lustre</a:t>
            </a:r>
          </a:p>
          <a:p>
            <a:pPr lvl="1"/>
            <a:r>
              <a:rPr lang="en-GB" dirty="0" smtClean="0"/>
              <a:t>Requires MPI and MPI I/O e.g. Open-MPI</a:t>
            </a:r>
          </a:p>
          <a:p>
            <a:pPr lvl="1"/>
            <a:r>
              <a:rPr lang="en-GB" dirty="0" smtClean="0"/>
              <a:t>Multi node streaming to disk</a:t>
            </a:r>
          </a:p>
          <a:p>
            <a:pPr lvl="1"/>
            <a:r>
              <a:rPr lang="en-GB" dirty="0" smtClean="0"/>
              <a:t>Fast processing using HPC cluster systems</a:t>
            </a:r>
          </a:p>
          <a:p>
            <a:r>
              <a:rPr lang="en-GB" dirty="0" smtClean="0"/>
              <a:t>Access selected sections of datasets across dimensions in “hyperslabs”</a:t>
            </a:r>
          </a:p>
          <a:p>
            <a:pPr lvl="1"/>
            <a:r>
              <a:rPr lang="en-GB" dirty="0" smtClean="0"/>
              <a:t>Efficient disk IO when post processing across multiple frames like tomography reconstruction</a:t>
            </a:r>
          </a:p>
          <a:p>
            <a:r>
              <a:rPr lang="en-GB" dirty="0" smtClean="0"/>
              <a:t>Several language bindings to the C libraries</a:t>
            </a:r>
          </a:p>
          <a:p>
            <a:pPr lvl="1"/>
            <a:r>
              <a:rPr lang="en-GB" dirty="0" smtClean="0"/>
              <a:t>C++, fortran and Java bindings provided by the HDF group</a:t>
            </a:r>
          </a:p>
          <a:p>
            <a:pPr lvl="1"/>
            <a:r>
              <a:rPr lang="en-GB" dirty="0" smtClean="0"/>
              <a:t>Python, </a:t>
            </a:r>
            <a:r>
              <a:rPr lang="en-GB" dirty="0" err="1" smtClean="0"/>
              <a:t>Matlab</a:t>
            </a:r>
            <a:r>
              <a:rPr lang="en-GB" dirty="0" smtClean="0"/>
              <a:t>, IDL and several others...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HDF5 and Nexus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Nexus is:</a:t>
            </a:r>
          </a:p>
          <a:p>
            <a:pPr lvl="1"/>
            <a:r>
              <a:rPr lang="en-GB" dirty="0" smtClean="0"/>
              <a:t>A definition of keywords and data structures implemented as an HDF5 file.</a:t>
            </a:r>
          </a:p>
          <a:p>
            <a:pPr lvl="1"/>
            <a:r>
              <a:rPr lang="en-GB" dirty="0" smtClean="0"/>
              <a:t>An API which creates Nexus files using the HDF5 library, but not giving access to advanced HDF5 features. </a:t>
            </a:r>
          </a:p>
          <a:p>
            <a:r>
              <a:rPr lang="en-GB" dirty="0" smtClean="0"/>
              <a:t>So a Nexus file is an HDF5 file, but an HDF5 file is not necessarily a Nexus file.</a:t>
            </a:r>
          </a:p>
          <a:p>
            <a:r>
              <a:rPr lang="en-GB" dirty="0" smtClean="0"/>
              <a:t>However, if you need access to advanced HDF5 features, you can still write a Nexus file if you abide by the Nexus definitions.</a:t>
            </a:r>
          </a:p>
          <a:p>
            <a:r>
              <a:rPr lang="en-GB" dirty="0" smtClean="0"/>
              <a:t>One driver is to provide increased performance</a:t>
            </a:r>
          </a:p>
          <a:p>
            <a:pPr lvl="1"/>
            <a:r>
              <a:rPr lang="en-GB" dirty="0" smtClean="0"/>
              <a:t>Want to be able to write at 1 </a:t>
            </a:r>
            <a:r>
              <a:rPr lang="en-GB" dirty="0" err="1" smtClean="0"/>
              <a:t>Gbyte</a:t>
            </a:r>
            <a:r>
              <a:rPr lang="en-GB" dirty="0" smtClean="0"/>
              <a:t>/sec on a PC with a 10 </a:t>
            </a:r>
            <a:r>
              <a:rPr lang="en-GB" dirty="0" err="1" smtClean="0"/>
              <a:t>GigE</a:t>
            </a:r>
            <a:r>
              <a:rPr lang="en-GB" dirty="0" smtClean="0"/>
              <a:t> interface.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AreaDetector HDF5 plug-in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NDFileHDF5 inherits the areaDetector NDFilePlugin class</a:t>
            </a:r>
          </a:p>
          <a:p>
            <a:pPr lvl="1"/>
            <a:r>
              <a:rPr lang="en-GB" dirty="0" smtClean="0"/>
              <a:t>Operated like other AD file plug-ins so client interface is common</a:t>
            </a:r>
          </a:p>
          <a:p>
            <a:pPr lvl="1"/>
            <a:r>
              <a:rPr lang="en-GB" dirty="0" smtClean="0"/>
              <a:t>Works on Linux and Windows</a:t>
            </a:r>
          </a:p>
          <a:p>
            <a:r>
              <a:rPr lang="en-GB" dirty="0" smtClean="0"/>
              <a:t>File hierarchy is formatted in a Nexus compatible way</a:t>
            </a:r>
          </a:p>
          <a:p>
            <a:pPr lvl="1"/>
            <a:r>
              <a:rPr lang="en-GB" dirty="0" smtClean="0"/>
              <a:t>Allow files to be opened directly in Nexus readers like GDA</a:t>
            </a:r>
          </a:p>
          <a:p>
            <a:r>
              <a:rPr lang="en-GB" dirty="0" smtClean="0"/>
              <a:t>User can select disk IO “chunk” size by number of rows to optimise for disk IO speed or post processing performance depending on application</a:t>
            </a:r>
          </a:p>
          <a:p>
            <a:pPr lvl="1"/>
            <a:r>
              <a:rPr lang="en-GB" dirty="0" smtClean="0"/>
              <a:t>Lustre file system perform best with 1MB chunk sizes</a:t>
            </a:r>
          </a:p>
          <a:p>
            <a:pPr lvl="1"/>
            <a:r>
              <a:rPr lang="en-GB" dirty="0" smtClean="0"/>
              <a:t>Tomography reconstruction is simple with chunks of 1 row per frame</a:t>
            </a:r>
          </a:p>
          <a:p>
            <a:r>
              <a:rPr lang="en-GB" dirty="0" smtClean="0"/>
              <a:t>Works with HDF5 supported compression libraries</a:t>
            </a:r>
          </a:p>
          <a:p>
            <a:pPr lvl="1"/>
            <a:r>
              <a:rPr lang="en-GB" dirty="0" smtClean="0"/>
              <a:t>Lossless SZIP provided as a separate library from the HDF group</a:t>
            </a:r>
          </a:p>
          <a:p>
            <a:pPr lvl="1"/>
            <a:r>
              <a:rPr lang="en-GB" dirty="0" smtClean="0"/>
              <a:t>Lossless Z compression</a:t>
            </a:r>
          </a:p>
          <a:p>
            <a:pPr lvl="1"/>
            <a:r>
              <a:rPr lang="en-GB" dirty="0" smtClean="0"/>
              <a:t>Bit packing for cases where there are only few valid data bits per word</a:t>
            </a:r>
          </a:p>
          <a:p>
            <a:r>
              <a:rPr lang="en-GB" dirty="0" smtClean="0"/>
              <a:t>Continuing development</a:t>
            </a:r>
          </a:p>
          <a:p>
            <a:pPr lvl="1"/>
            <a:r>
              <a:rPr lang="en-GB" dirty="0" smtClean="0"/>
              <a:t>Parallel write plug-in for Excalibur project where 6 parallel nodes will write image stripes into a single HDF5 file</a:t>
            </a:r>
          </a:p>
          <a:p>
            <a:pPr lvl="1"/>
            <a:r>
              <a:rPr lang="en-GB" dirty="0" err="1" smtClean="0"/>
              <a:t>AreaDetector</a:t>
            </a:r>
            <a:r>
              <a:rPr lang="en-GB" dirty="0" smtClean="0"/>
              <a:t> HDF5 file reader to use </a:t>
            </a:r>
            <a:r>
              <a:rPr lang="en-GB" dirty="0" err="1" smtClean="0"/>
              <a:t>areaDetector</a:t>
            </a:r>
            <a:r>
              <a:rPr lang="en-GB" dirty="0" smtClean="0"/>
              <a:t> plug-ins for post processing</a:t>
            </a:r>
          </a:p>
          <a:p>
            <a:pPr lvl="1"/>
            <a:r>
              <a:rPr lang="en-GB" dirty="0" smtClean="0"/>
              <a:t>Test framework to check disk system performance in different configurations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X-Y</a:t>
            </a:r>
            <a:r>
              <a:rPr lang="en-GB" baseline="0" dirty="0" smtClean="0"/>
              <a:t> scanning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Can have two additional “virtual” dimensions for X-Y scanning: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7" name="Picture 6" descr="HDFmultiple-dimension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844824"/>
            <a:ext cx="7272808" cy="4359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NDFilePlugin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Filename defined in </a:t>
            </a:r>
            <a:r>
              <a:rPr lang="en-GB" dirty="0" err="1" smtClean="0"/>
              <a:t>NDFilePlugin</a:t>
            </a:r>
            <a:r>
              <a:rPr lang="en-GB" dirty="0" smtClean="0"/>
              <a:t> over-rode filename specified in the detector driver </a:t>
            </a:r>
            <a:r>
              <a:rPr lang="en-GB" dirty="0" err="1" smtClean="0"/>
              <a:t>plugin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If file writing got behind and the control software changed the file name pattern, buffered old data got written with the new name pattern.</a:t>
            </a:r>
          </a:p>
          <a:p>
            <a:r>
              <a:rPr lang="en-GB" dirty="0" smtClean="0"/>
              <a:t>Solution:</a:t>
            </a:r>
          </a:p>
          <a:p>
            <a:pPr lvl="1"/>
            <a:r>
              <a:rPr lang="en-GB" dirty="0" err="1" smtClean="0"/>
              <a:t>NDFilePlugin</a:t>
            </a:r>
            <a:r>
              <a:rPr lang="en-GB" dirty="0" smtClean="0"/>
              <a:t> now can run in a mode where the filename is obtained from the </a:t>
            </a:r>
            <a:r>
              <a:rPr lang="en-GB" dirty="0" err="1" smtClean="0"/>
              <a:t>NDArray</a:t>
            </a:r>
            <a:r>
              <a:rPr lang="en-GB" dirty="0" smtClean="0"/>
              <a:t> parameters.</a:t>
            </a:r>
          </a:p>
          <a:p>
            <a:pPr lvl="1"/>
            <a:r>
              <a:rPr lang="en-GB" dirty="0" smtClean="0"/>
              <a:t>Name is set at the time the data is taken, not when it is written.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adOpenCV</a:t>
            </a:r>
            <a:r>
              <a:rPr lang="en-GB" dirty="0" smtClean="0"/>
              <a:t> </a:t>
            </a:r>
            <a:r>
              <a:rPr lang="en-GB" dirty="0" err="1" smtClean="0"/>
              <a:t>Plugin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Experimental </a:t>
            </a:r>
            <a:r>
              <a:rPr lang="en-GB" dirty="0" err="1" smtClean="0"/>
              <a:t>plugin</a:t>
            </a:r>
            <a:r>
              <a:rPr lang="en-GB" dirty="0" smtClean="0"/>
              <a:t> based on </a:t>
            </a:r>
            <a:r>
              <a:rPr lang="en-US" dirty="0" smtClean="0"/>
              <a:t>Open </a:t>
            </a:r>
            <a:r>
              <a:rPr lang="en-US" dirty="0"/>
              <a:t>Source Computer Vision </a:t>
            </a:r>
            <a:r>
              <a:rPr lang="en-US" dirty="0" smtClean="0"/>
              <a:t>(</a:t>
            </a:r>
            <a:r>
              <a:rPr lang="en-GB" dirty="0" err="1" smtClean="0"/>
              <a:t>OpenCV</a:t>
            </a:r>
            <a:r>
              <a:rPr lang="en-GB" dirty="0" smtClean="0"/>
              <a:t>) library</a:t>
            </a:r>
          </a:p>
          <a:p>
            <a:pPr lvl="1"/>
            <a:r>
              <a:rPr lang="en-US" dirty="0" err="1" smtClean="0"/>
              <a:t>OpenCV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 C/C++ </a:t>
            </a:r>
            <a:r>
              <a:rPr lang="en-US" dirty="0"/>
              <a:t>library </a:t>
            </a:r>
            <a:r>
              <a:rPr lang="en-US" dirty="0" smtClean="0"/>
              <a:t>originally developed </a:t>
            </a:r>
            <a:r>
              <a:rPr lang="en-US" dirty="0"/>
              <a:t>by </a:t>
            </a:r>
            <a:r>
              <a:rPr lang="en-US" dirty="0" smtClean="0"/>
              <a:t>Intel </a:t>
            </a:r>
            <a:r>
              <a:rPr lang="en-US" dirty="0"/>
              <a:t>and now supported by Willow Garage.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opencv.willowgarage.com/wiki/Welcome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ainly </a:t>
            </a:r>
            <a:r>
              <a:rPr lang="en-US" dirty="0"/>
              <a:t>aimed at real time computer </a:t>
            </a:r>
            <a:r>
              <a:rPr lang="en-US" dirty="0" smtClean="0"/>
              <a:t>vision.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/>
              <a:t>for use under the open source BSD license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Plugin</a:t>
            </a:r>
            <a:r>
              <a:rPr lang="en-US" dirty="0" smtClean="0"/>
              <a:t> can be used for:</a:t>
            </a:r>
            <a:endParaRPr lang="en-US" dirty="0"/>
          </a:p>
          <a:p>
            <a:pPr lvl="1"/>
            <a:r>
              <a:rPr lang="en-US" dirty="0" smtClean="0"/>
              <a:t>Sample detection and alignment.</a:t>
            </a:r>
          </a:p>
          <a:p>
            <a:pPr lvl="1"/>
            <a:r>
              <a:rPr lang="en-US" dirty="0" smtClean="0"/>
              <a:t>Collision detection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Generic filtering of images</a:t>
            </a:r>
            <a:endParaRPr lang="en-US" dirty="0" smtClean="0"/>
          </a:p>
          <a:p>
            <a:r>
              <a:rPr lang="en-US" dirty="0" smtClean="0"/>
              <a:t>Contains </a:t>
            </a:r>
            <a:r>
              <a:rPr lang="en-US" dirty="0"/>
              <a:t>base classes to convert between the </a:t>
            </a:r>
            <a:r>
              <a:rPr lang="en-US" dirty="0" err="1"/>
              <a:t>areaDetector</a:t>
            </a:r>
            <a:r>
              <a:rPr lang="en-US" dirty="0"/>
              <a:t> and </a:t>
            </a:r>
            <a:r>
              <a:rPr lang="en-US" dirty="0" err="1"/>
              <a:t>OpenCV</a:t>
            </a:r>
            <a:r>
              <a:rPr lang="en-US" dirty="0"/>
              <a:t> data structures</a:t>
            </a:r>
          </a:p>
          <a:p>
            <a:r>
              <a:rPr lang="en-US" smtClean="0"/>
              <a:t>Need </a:t>
            </a:r>
            <a:r>
              <a:rPr lang="en-US" dirty="0" smtClean="0"/>
              <a:t>to ensure that image recognition is relatively simple, so manage lighting and contrast levels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areaDetector</a:t>
            </a:r>
            <a:r>
              <a:rPr lang="en-GB" dirty="0" smtClean="0"/>
              <a:t> has major</a:t>
            </a:r>
            <a:r>
              <a:rPr lang="en-GB" baseline="0" dirty="0" smtClean="0"/>
              <a:t> benefits for beamlines.</a:t>
            </a:r>
          </a:p>
          <a:p>
            <a:r>
              <a:rPr lang="en-GB" baseline="0" dirty="0" smtClean="0"/>
              <a:t>However, with this flexibility comes increasing demands for more features and greater driver support.</a:t>
            </a:r>
          </a:p>
          <a:p>
            <a:r>
              <a:rPr lang="en-GB" dirty="0" smtClean="0"/>
              <a:t>Diamond is now spending more on </a:t>
            </a:r>
            <a:r>
              <a:rPr lang="en-GB" dirty="0" err="1" smtClean="0"/>
              <a:t>areaDetector</a:t>
            </a:r>
            <a:r>
              <a:rPr lang="en-GB" dirty="0" smtClean="0"/>
              <a:t> development than any other </a:t>
            </a:r>
            <a:r>
              <a:rPr lang="en-GB" smtClean="0"/>
              <a:t>beamline work.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</a:p>
          <a:p>
            <a:r>
              <a:rPr lang="en-GB" dirty="0" smtClean="0"/>
              <a:t>Driver developments</a:t>
            </a:r>
          </a:p>
          <a:p>
            <a:pPr lvl="1"/>
            <a:r>
              <a:rPr lang="en-GB" dirty="0" smtClean="0"/>
              <a:t>PCO  cameras.</a:t>
            </a:r>
          </a:p>
          <a:p>
            <a:pPr lvl="1"/>
            <a:r>
              <a:rPr lang="en-GB" dirty="0" err="1" smtClean="0"/>
              <a:t>Medipix</a:t>
            </a:r>
            <a:r>
              <a:rPr lang="en-GB" dirty="0" smtClean="0"/>
              <a:t> 3 camera.</a:t>
            </a:r>
          </a:p>
          <a:p>
            <a:r>
              <a:rPr lang="en-GB" dirty="0" err="1" smtClean="0"/>
              <a:t>Plugin</a:t>
            </a:r>
            <a:r>
              <a:rPr lang="en-GB" dirty="0" smtClean="0"/>
              <a:t> developments</a:t>
            </a:r>
          </a:p>
          <a:p>
            <a:pPr lvl="1"/>
            <a:r>
              <a:rPr lang="en-GB" dirty="0" smtClean="0"/>
              <a:t>HDF5 </a:t>
            </a:r>
            <a:r>
              <a:rPr lang="en-GB" dirty="0" err="1" smtClean="0"/>
              <a:t>NDFilePlugin</a:t>
            </a:r>
            <a:endParaRPr lang="en-GB" dirty="0" smtClean="0"/>
          </a:p>
          <a:p>
            <a:pPr lvl="1"/>
            <a:r>
              <a:rPr lang="en-GB" dirty="0" err="1" smtClean="0"/>
              <a:t>NDFilePlugin</a:t>
            </a:r>
            <a:r>
              <a:rPr lang="en-GB" dirty="0" smtClean="0"/>
              <a:t> modifications</a:t>
            </a:r>
          </a:p>
          <a:p>
            <a:pPr lvl="1"/>
            <a:r>
              <a:rPr lang="en-GB" dirty="0" err="1" smtClean="0"/>
              <a:t>adOpenCV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Originally, all Diamond area detector data was to be handled by our upper level acquisition software (GDA).</a:t>
            </a:r>
          </a:p>
          <a:p>
            <a:r>
              <a:rPr lang="en-GB" dirty="0" smtClean="0"/>
              <a:t>However, speed wasn’t great (Java) and there was no consistent framework.</a:t>
            </a:r>
          </a:p>
          <a:p>
            <a:r>
              <a:rPr lang="en-GB" dirty="0" smtClean="0"/>
              <a:t>Consequently, GDA team selected EPICS area detector as their detector framework.</a:t>
            </a:r>
          </a:p>
          <a:p>
            <a:r>
              <a:rPr lang="en-GB" dirty="0" smtClean="0"/>
              <a:t>Now the EPICS team has taken this over and most of our new development is creating </a:t>
            </a:r>
            <a:r>
              <a:rPr lang="en-GB" dirty="0" err="1" smtClean="0"/>
              <a:t>areaDetector</a:t>
            </a:r>
            <a:r>
              <a:rPr lang="en-GB" dirty="0" smtClean="0"/>
              <a:t> </a:t>
            </a:r>
            <a:r>
              <a:rPr lang="en-GB" dirty="0" err="1" smtClean="0"/>
              <a:t>plugins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Big advantage is that it has three data streams:</a:t>
            </a:r>
          </a:p>
          <a:p>
            <a:pPr lvl="1"/>
            <a:r>
              <a:rPr lang="en-GB" dirty="0" smtClean="0"/>
              <a:t>Compressed video via </a:t>
            </a:r>
            <a:r>
              <a:rPr lang="en-GB" dirty="0" err="1" smtClean="0"/>
              <a:t>ffmpeg</a:t>
            </a:r>
            <a:r>
              <a:rPr lang="en-GB" dirty="0" smtClean="0"/>
              <a:t> for interactive visualisation</a:t>
            </a:r>
          </a:p>
          <a:p>
            <a:pPr lvl="1"/>
            <a:r>
              <a:rPr lang="en-GB" dirty="0" smtClean="0"/>
              <a:t>Uncompressed frame data via CA for on-the-fly analysis</a:t>
            </a:r>
          </a:p>
          <a:p>
            <a:pPr lvl="1"/>
            <a:r>
              <a:rPr lang="en-GB" dirty="0" smtClean="0"/>
              <a:t>High speed data streaming to disk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Driver developments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PCO Camera’s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PCO make a large range of Science Grade CCD and CMOS detectors.</a:t>
            </a:r>
          </a:p>
          <a:p>
            <a:r>
              <a:rPr lang="en-GB" dirty="0" smtClean="0"/>
              <a:t>Diamond has</a:t>
            </a:r>
          </a:p>
          <a:p>
            <a:pPr lvl="1"/>
            <a:r>
              <a:rPr lang="en-GB" dirty="0" smtClean="0"/>
              <a:t>PCO1600: 1.6k x 1.2k x 14 bit CCD.</a:t>
            </a:r>
          </a:p>
          <a:p>
            <a:pPr lvl="1"/>
            <a:r>
              <a:rPr lang="en-GB" dirty="0" smtClean="0"/>
              <a:t>PCO4000: 4k x 2.6k x 14 bit CCD with 4 </a:t>
            </a:r>
            <a:r>
              <a:rPr lang="en-GB" dirty="0" err="1" smtClean="0"/>
              <a:t>Gbyte</a:t>
            </a:r>
            <a:r>
              <a:rPr lang="en-GB" dirty="0" smtClean="0"/>
              <a:t> frame memory</a:t>
            </a:r>
          </a:p>
          <a:p>
            <a:pPr lvl="1"/>
            <a:r>
              <a:rPr lang="en-GB" dirty="0" smtClean="0"/>
              <a:t>PCO </a:t>
            </a:r>
            <a:r>
              <a:rPr lang="en-GB" dirty="0" err="1" smtClean="0"/>
              <a:t>dimax</a:t>
            </a:r>
            <a:r>
              <a:rPr lang="en-GB" dirty="0" smtClean="0"/>
              <a:t>: 2k x 2k x 12 bit x 1300 fps CMOS with 36 </a:t>
            </a:r>
            <a:r>
              <a:rPr lang="en-GB" dirty="0" err="1" smtClean="0"/>
              <a:t>Gbyte</a:t>
            </a:r>
            <a:r>
              <a:rPr lang="en-GB" dirty="0" smtClean="0"/>
              <a:t> frame memory.</a:t>
            </a:r>
          </a:p>
          <a:p>
            <a:r>
              <a:rPr lang="en-GB" dirty="0" smtClean="0"/>
              <a:t>All come with a Windows API and Silicon Software </a:t>
            </a:r>
            <a:r>
              <a:rPr lang="en-GB" dirty="0" err="1" smtClean="0"/>
              <a:t>CameraLink</a:t>
            </a:r>
            <a:r>
              <a:rPr lang="en-GB" dirty="0" smtClean="0"/>
              <a:t> frame grabber cards.</a:t>
            </a:r>
          </a:p>
          <a:p>
            <a:r>
              <a:rPr lang="en-GB" dirty="0" smtClean="0"/>
              <a:t>Driver development at SLAC and APS as well as at Diamond.</a:t>
            </a:r>
          </a:p>
          <a:p>
            <a:r>
              <a:rPr lang="en-GB" dirty="0" smtClean="0"/>
              <a:t>Have Windows drivers for all cameras now, but still adding features.</a:t>
            </a:r>
          </a:p>
          <a:p>
            <a:r>
              <a:rPr lang="en-GB" dirty="0" smtClean="0"/>
              <a:t>Plan to use Silicon Software Linux drivers to create Linux </a:t>
            </a:r>
            <a:r>
              <a:rPr lang="en-GB" dirty="0" err="1" smtClean="0"/>
              <a:t>areaDetector</a:t>
            </a:r>
            <a:r>
              <a:rPr lang="en-GB" dirty="0" smtClean="0"/>
              <a:t> driver, so we can get better write performance.</a:t>
            </a:r>
          </a:p>
          <a:p>
            <a:pPr lvl="1"/>
            <a:r>
              <a:rPr lang="en-GB" dirty="0" smtClean="0"/>
              <a:t>There aren’t any high speed clustered </a:t>
            </a:r>
            <a:r>
              <a:rPr lang="en-GB" dirty="0"/>
              <a:t>W</a:t>
            </a:r>
            <a:r>
              <a:rPr lang="en-GB" dirty="0" smtClean="0"/>
              <a:t>indows file systems.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Excalibur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Excalibur is an internal Diamond/STFC development of the high speed direct detection Medipix 3 system.</a:t>
            </a:r>
          </a:p>
          <a:p>
            <a:r>
              <a:rPr lang="en-US" dirty="0" smtClean="0"/>
              <a:t>Sensor </a:t>
            </a:r>
            <a:r>
              <a:rPr lang="en-US" dirty="0"/>
              <a:t>array is 8x6 </a:t>
            </a:r>
            <a:r>
              <a:rPr lang="en-US" dirty="0" smtClean="0"/>
              <a:t>Medipix 3 devices</a:t>
            </a:r>
            <a:r>
              <a:rPr lang="en-US" dirty="0"/>
              <a:t>, each 256x256 pixels, for a total </a:t>
            </a:r>
            <a:r>
              <a:rPr lang="en-US" dirty="0" smtClean="0"/>
              <a:t>frame </a:t>
            </a:r>
            <a:r>
              <a:rPr lang="en-US" dirty="0"/>
              <a:t>size of 2048x1536 twelve bit pixels.</a:t>
            </a:r>
          </a:p>
          <a:p>
            <a:r>
              <a:rPr lang="en-US" dirty="0"/>
              <a:t>Medipix 3 has advantages over Pilatus since it has smaller pixels and pixel voting logic, which eliminates non-linearity's near pixel boundaries. </a:t>
            </a:r>
            <a:endParaRPr lang="en-US" dirty="0" smtClean="0"/>
          </a:p>
          <a:p>
            <a:pPr lvl="1"/>
            <a:r>
              <a:rPr lang="en-US" dirty="0" smtClean="0"/>
              <a:t>Diamond has some other developments based on the same detector.</a:t>
            </a:r>
            <a:endParaRPr lang="en-US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13 June 2011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Area Detector Developments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dirty="0" smtClean="0"/>
              <a:t>Excalibur Hardware</a:t>
            </a:r>
            <a:endParaRPr lang="en-GB" dirty="0"/>
          </a:p>
        </p:txBody>
      </p:sp>
      <p:pic>
        <p:nvPicPr>
          <p:cNvPr id="4" name="Content Placeholder 3" descr="MPX3 Readout Architecture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698477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4005064"/>
            <a:ext cx="8229600" cy="2592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Each row of 8 devices (a stripe) is read out by separate Front End Modules (FEMs) into a Linux readout node over a 10G bit Ethernet link.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The readout nodes stream the stripes independently to a </a:t>
            </a:r>
            <a:r>
              <a:rPr lang="en-US" sz="3200" dirty="0" err="1" smtClean="0"/>
              <a:t>Lustre</a:t>
            </a:r>
            <a:r>
              <a:rPr lang="en-US" sz="3200" dirty="0" smtClean="0"/>
              <a:t> file server in HDF5 format over the external 10 </a:t>
            </a:r>
            <a:r>
              <a:rPr lang="en-US" sz="3200" dirty="0" err="1" smtClean="0"/>
              <a:t>GigE</a:t>
            </a:r>
            <a:r>
              <a:rPr lang="en-US" sz="3200" dirty="0" smtClean="0"/>
              <a:t> network.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At the maximum data rate of 100 frames per second, each stripe  generates  840Mbps, a total rate of just over 5Gbps  to the fileserver.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A master node provides synchronization, real time (low rate) summary image, global configuration, etc..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Area Detector Developments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380312" y="1773977"/>
            <a:ext cx="79208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10 </a:t>
            </a:r>
            <a:r>
              <a:rPr lang="en-GB" sz="1100" b="1" dirty="0" err="1" smtClean="0"/>
              <a:t>GigE</a:t>
            </a:r>
            <a:r>
              <a:rPr lang="en-GB" sz="1100" b="1" dirty="0" smtClean="0"/>
              <a:t> Network</a:t>
            </a:r>
            <a:endParaRPr lang="en-GB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xcaliburSoftw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908720"/>
            <a:ext cx="6912768" cy="4464104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GB" dirty="0" smtClean="0"/>
              <a:t>Excalibur Software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1296144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New plugins required for Front End Module (Fem) readout, Master/Slave communications and HDF5 file writer.</a:t>
            </a:r>
          </a:p>
          <a:p>
            <a:r>
              <a:rPr lang="en-GB" dirty="0"/>
              <a:t>M</a:t>
            </a:r>
            <a:r>
              <a:rPr lang="en-GB" dirty="0" smtClean="0"/>
              <a:t>any existing area detector processing </a:t>
            </a:r>
            <a:r>
              <a:rPr lang="en-GB" dirty="0" err="1" smtClean="0"/>
              <a:t>plugins</a:t>
            </a:r>
            <a:r>
              <a:rPr lang="en-GB" dirty="0" smtClean="0"/>
              <a:t> (statistics, region of interest, etc) are not shown.</a:t>
            </a:r>
          </a:p>
          <a:p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971600" y="3501008"/>
            <a:ext cx="7992888" cy="172819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Plugin</a:t>
            </a:r>
            <a:r>
              <a:rPr lang="en-GB" dirty="0" smtClean="0"/>
              <a:t> developments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 June 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Area Detector Developments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5212C-0D1F-4266-AE78-6380148A765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EE80FF5120944A8F67DF271209D36" ma:contentTypeVersion="0" ma:contentTypeDescription="Create a new document." ma:contentTypeScope="" ma:versionID="a5e3459b120ebc5c0b8f7e77f8b991a5">
  <xsd:schema xmlns:xsd="http://www.w3.org/2001/XMLSchema" xmlns:p="http://schemas.microsoft.com/office/2006/metadata/properties" xmlns:ns2="0FE8BE36-12F5-4409-A8F6-7DF271209D36" targetNamespace="http://schemas.microsoft.com/office/2006/metadata/properties" ma:root="true" ma:fieldsID="5a7ed1b3d27161cdac92a7202d38761f" ns2:_="">
    <xsd:import namespace="0FE8BE36-12F5-4409-A8F6-7DF271209D36"/>
    <xsd:element name="properties">
      <xsd:complexType>
        <xsd:sequence>
          <xsd:element name="documentManagement">
            <xsd:complexType>
              <xsd:all>
                <xsd:element ref="ns2:Author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FE8BE36-12F5-4409-A8F6-7DF271209D36" elementFormDefault="qualified">
    <xsd:import namespace="http://schemas.microsoft.com/office/2006/documentManagement/types"/>
    <xsd:element name="Author0" ma:index="8" ma:displayName="Author" ma:internalName="Author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Author0 xmlns="0FE8BE36-12F5-4409-A8F6-7DF271209D36">Nick Rees</Author0>
  </documentManagement>
</p:properties>
</file>

<file path=customXml/itemProps1.xml><?xml version="1.0" encoding="utf-8"?>
<ds:datastoreItem xmlns:ds="http://schemas.openxmlformats.org/officeDocument/2006/customXml" ds:itemID="{2B39C521-B8FD-48FC-AFE2-B57F323FA7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7C539E-C5E8-4324-AF27-2E5FBC15B4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E8BE36-12F5-4409-A8F6-7DF271209D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DF5667E-E6B2-48A3-851B-75B2A231EC30}">
  <ds:schemaRefs>
    <ds:schemaRef ds:uri="http://schemas.microsoft.com/office/2006/metadata/properties"/>
    <ds:schemaRef ds:uri="0FE8BE36-12F5-4409-A8F6-7DF271209D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DiamondWhite</Template>
  <TotalTime>1943</TotalTime>
  <Words>1246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DiamondWhite</vt:lpstr>
      <vt:lpstr>areaDetector Developments</vt:lpstr>
      <vt:lpstr>Introduction</vt:lpstr>
      <vt:lpstr>History</vt:lpstr>
      <vt:lpstr>Driver developments</vt:lpstr>
      <vt:lpstr>PCO Camera’s</vt:lpstr>
      <vt:lpstr>Excalibur</vt:lpstr>
      <vt:lpstr>Excalibur Hardware</vt:lpstr>
      <vt:lpstr>Excalibur Software</vt:lpstr>
      <vt:lpstr>Plugin developments</vt:lpstr>
      <vt:lpstr>HDF5 file format and libraries</vt:lpstr>
      <vt:lpstr>HDF5 and Nexus</vt:lpstr>
      <vt:lpstr>AreaDetector HDF5 plug-in</vt:lpstr>
      <vt:lpstr>X-Y scanning</vt:lpstr>
      <vt:lpstr>NDFilePlugin</vt:lpstr>
      <vt:lpstr>adOpenCV Plugin</vt:lpstr>
      <vt:lpstr>Summary</vt:lpstr>
    </vt:vector>
  </TitlesOfParts>
  <Company>Diamond Light Source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Developments</dc:title>
  <dc:creator>Nick Rees</dc:creator>
  <cp:lastModifiedBy>Authorised User</cp:lastModifiedBy>
  <cp:revision>209</cp:revision>
  <dcterms:created xsi:type="dcterms:W3CDTF">2011-05-04T09:05:17Z</dcterms:created>
  <dcterms:modified xsi:type="dcterms:W3CDTF">2011-06-13T04:17:59Z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number">
    <vt:lpwstr>SCI-SAD-SCAAP-013</vt:lpwstr>
  </property>
  <property fmtid="{D5CDD505-2E9C-101B-9397-08002B2CF9AE}" pid="3" name="ContentTypeId">
    <vt:lpwstr>0x01010036BEE80FF5120944A8F67DF271209D36</vt:lpwstr>
  </property>
</Properties>
</file>