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2" r:id="rId10"/>
    <p:sldId id="278" r:id="rId11"/>
    <p:sldId id="272" r:id="rId12"/>
    <p:sldId id="264" r:id="rId13"/>
    <p:sldId id="265" r:id="rId14"/>
    <p:sldId id="275" r:id="rId15"/>
    <p:sldId id="266" r:id="rId16"/>
    <p:sldId id="267" r:id="rId17"/>
    <p:sldId id="276" r:id="rId18"/>
    <p:sldId id="277" r:id="rId19"/>
    <p:sldId id="280" r:id="rId20"/>
    <p:sldId id="270" r:id="rId21"/>
    <p:sldId id="271" r:id="rId22"/>
    <p:sldId id="279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895" autoAdjust="0"/>
    <p:restoredTop sz="86370" autoAdjust="0"/>
  </p:normalViewPr>
  <p:slideViewPr>
    <p:cSldViewPr>
      <p:cViewPr>
        <p:scale>
          <a:sx n="90" d="100"/>
          <a:sy n="90" d="100"/>
        </p:scale>
        <p:origin x="-14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373D-8228-4E3C-A892-902DBF9353CC}" type="datetimeFigureOut">
              <a:rPr lang="en-GB" smtClean="0"/>
              <a:pPr/>
              <a:t>14/06/2011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207EE-4937-4EBB-A0EC-3DA4F63963A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207EE-4937-4EBB-A0EC-3DA4F63963A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584575"/>
            <a:ext cx="87630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600" cy="76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14 June 2011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3848" y="6453336"/>
            <a:ext cx="273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EtherCAT Driver for Remote I/O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212C-0D1F-4266-AE78-6380148A765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lang="en-GB" sz="3600" kern="1200" dirty="0" smtClean="0">
          <a:solidFill>
            <a:srgbClr val="3333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1600" b="1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Driver </a:t>
            </a:r>
            <a:br>
              <a:rPr lang="en-GB" dirty="0" smtClean="0"/>
            </a:br>
            <a:r>
              <a:rPr lang="en-GB" dirty="0" smtClean="0"/>
              <a:t>for Remote I/O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James Rowland, Ronaldo Mercado and Nick Rees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Linux host software</a:t>
            </a:r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Use Linux PREEMPT_RT kernel</a:t>
            </a:r>
          </a:p>
          <a:p>
            <a:pPr lvl="1"/>
            <a:r>
              <a:rPr lang="en-GB" dirty="0" smtClean="0"/>
              <a:t>RHEL5 MRG 2.6.24 SRPM</a:t>
            </a:r>
          </a:p>
          <a:p>
            <a:pPr lvl="1"/>
            <a:r>
              <a:rPr lang="en-GB" dirty="0" smtClean="0"/>
              <a:t>10 </a:t>
            </a:r>
            <a:r>
              <a:rPr lang="en-GB" dirty="0" smtClean="0">
                <a:sym typeface="Symbol"/>
              </a:rPr>
              <a:t></a:t>
            </a:r>
            <a:r>
              <a:rPr lang="en-GB" dirty="0" smtClean="0"/>
              <a:t>s mean, outlier of 40 </a:t>
            </a:r>
            <a:r>
              <a:rPr lang="en-GB" dirty="0" smtClean="0">
                <a:sym typeface="Symbol"/>
              </a:rPr>
              <a:t></a:t>
            </a:r>
            <a:r>
              <a:rPr lang="en-GB" dirty="0" smtClean="0"/>
              <a:t>s maximum latency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Uses </a:t>
            </a:r>
            <a:r>
              <a:rPr lang="en-GB" dirty="0" err="1" smtClean="0"/>
              <a:t>Posix</a:t>
            </a:r>
            <a:r>
              <a:rPr lang="en-GB" dirty="0" smtClean="0"/>
              <a:t> calls: </a:t>
            </a:r>
            <a:r>
              <a:rPr lang="en-GB" dirty="0" err="1" smtClean="0"/>
              <a:t>clock_nanosleep</a:t>
            </a:r>
            <a:r>
              <a:rPr lang="en-GB" dirty="0" smtClean="0"/>
              <a:t>, </a:t>
            </a:r>
            <a:r>
              <a:rPr lang="en-GB" dirty="0" err="1" smtClean="0"/>
              <a:t>mlockall</a:t>
            </a:r>
            <a:r>
              <a:rPr lang="en-GB" dirty="0" smtClean="0"/>
              <a:t>, SCHED_FIFO, PRIO_INHERIT</a:t>
            </a:r>
          </a:p>
          <a:p>
            <a:pPr lvl="1"/>
            <a:r>
              <a:rPr lang="en-GB" dirty="0" smtClean="0"/>
              <a:t>Mainline Kernel absorbing patches</a:t>
            </a:r>
          </a:p>
          <a:p>
            <a:r>
              <a:rPr lang="en-GB" dirty="0" smtClean="0"/>
              <a:t>We feel it is the best real-time kernel because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t is closest to the mainline kernel.</a:t>
            </a:r>
            <a:endParaRPr lang="en-GB" dirty="0"/>
          </a:p>
          <a:p>
            <a:pPr lvl="1"/>
            <a:r>
              <a:rPr lang="en-GB" dirty="0" smtClean="0"/>
              <a:t>It can </a:t>
            </a:r>
            <a:r>
              <a:rPr lang="en-GB" dirty="0"/>
              <a:t>be used by </a:t>
            </a:r>
            <a:r>
              <a:rPr lang="en-GB" dirty="0" smtClean="0"/>
              <a:t>a non-privileged user in </a:t>
            </a:r>
            <a:r>
              <a:rPr lang="en-GB" dirty="0" err="1" smtClean="0"/>
              <a:t>userspace</a:t>
            </a:r>
            <a:r>
              <a:rPr lang="en-GB" dirty="0" smtClean="0"/>
              <a:t>.</a:t>
            </a:r>
            <a:endParaRPr lang="en-GB" dirty="0"/>
          </a:p>
          <a:p>
            <a:pPr eaLnBrk="1" hangingPunct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PREEMPT_RT performance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Timer latency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EtherCAT</a:t>
            </a:r>
            <a:r>
              <a:rPr lang="en-GB" dirty="0" smtClean="0"/>
              <a:t> scan time</a:t>
            </a:r>
            <a:endParaRPr lang="en-GB" dirty="0"/>
          </a:p>
        </p:txBody>
      </p:sp>
      <p:pic>
        <p:nvPicPr>
          <p:cNvPr id="13" name="Content Placeholder 12" descr="yesr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988840"/>
            <a:ext cx="4682994" cy="35122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2" name="Content Placeholder 11" descr="RealTimeLinuxImageRT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211" y="1988840"/>
            <a:ext cx="4682198" cy="3511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EtherCAT</a:t>
            </a:r>
            <a:r>
              <a:rPr lang="en-GB" dirty="0" smtClean="0"/>
              <a:t> Master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EtherCAT</a:t>
            </a:r>
            <a:r>
              <a:rPr lang="en-GB" dirty="0" smtClean="0"/>
              <a:t> master from http://www.etherlab.org</a:t>
            </a:r>
          </a:p>
          <a:p>
            <a:pPr eaLnBrk="1" hangingPunct="1"/>
            <a:r>
              <a:rPr lang="en-GB" dirty="0" smtClean="0"/>
              <a:t>Kernel Driver with near identical user and kernel space APIs</a:t>
            </a:r>
          </a:p>
          <a:p>
            <a:pPr eaLnBrk="1" hangingPunct="1"/>
            <a:r>
              <a:rPr lang="en-GB" dirty="0" smtClean="0"/>
              <a:t>(L)GPL license.</a:t>
            </a:r>
          </a:p>
          <a:p>
            <a:pPr eaLnBrk="1" hangingPunct="1"/>
            <a:r>
              <a:rPr lang="en-GB" dirty="0" smtClean="0"/>
              <a:t>Has PF_PACKET generic network driver</a:t>
            </a:r>
          </a:p>
          <a:p>
            <a:pPr lvl="1"/>
            <a:r>
              <a:rPr lang="en-GB" dirty="0" smtClean="0"/>
              <a:t>some network drivers also supported explicitly.</a:t>
            </a:r>
          </a:p>
          <a:p>
            <a:pPr eaLnBrk="1" hangingPunct="1"/>
            <a:r>
              <a:rPr lang="en-GB" dirty="0" smtClean="0"/>
              <a:t>FMMU setup and slave state machine control</a:t>
            </a:r>
          </a:p>
          <a:p>
            <a:pPr eaLnBrk="1" hangingPunct="1"/>
            <a:r>
              <a:rPr lang="en-GB" dirty="0" smtClean="0"/>
              <a:t>Create your own bus scan timer and configuration files</a:t>
            </a:r>
          </a:p>
          <a:p>
            <a:pPr eaLnBrk="1" hangingPunct="1"/>
            <a:r>
              <a:rPr lang="en-GB" dirty="0" smtClean="0"/>
              <a:t>Uses dynamic kernel module support (DKMS) RPM</a:t>
            </a:r>
          </a:p>
          <a:p>
            <a:pPr eaLnBrk="1" hangingPunct="1"/>
            <a:r>
              <a:rPr lang="en-GB" dirty="0" smtClean="0"/>
              <a:t>All our development done entirely in user space with generic network driver.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Scanner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1KHz cyclic task</a:t>
            </a:r>
          </a:p>
          <a:p>
            <a:pPr lvl="1"/>
            <a:r>
              <a:rPr lang="en-GB" dirty="0" smtClean="0"/>
              <a:t>Cycle time can be varied.</a:t>
            </a:r>
          </a:p>
          <a:p>
            <a:pPr eaLnBrk="1" hangingPunct="1"/>
            <a:r>
              <a:rPr lang="en-GB" dirty="0" smtClean="0"/>
              <a:t>Pre-threaded UNIX socket server</a:t>
            </a:r>
          </a:p>
          <a:p>
            <a:pPr eaLnBrk="1" hangingPunct="1"/>
            <a:r>
              <a:rPr lang="en-GB" dirty="0" smtClean="0"/>
              <a:t>Reads configuration XML</a:t>
            </a:r>
          </a:p>
          <a:p>
            <a:pPr eaLnBrk="1" hangingPunct="1"/>
            <a:r>
              <a:rPr lang="en-GB" dirty="0" smtClean="0"/>
              <a:t>Merges writes from multiple source into a single </a:t>
            </a:r>
            <a:r>
              <a:rPr lang="en-GB" dirty="0" err="1" smtClean="0"/>
              <a:t>EtherCAT</a:t>
            </a:r>
            <a:r>
              <a:rPr lang="en-GB" dirty="0" smtClean="0"/>
              <a:t> transmission.</a:t>
            </a:r>
          </a:p>
          <a:p>
            <a:pPr eaLnBrk="1" hangingPunct="1"/>
            <a:r>
              <a:rPr lang="en-GB" dirty="0" smtClean="0"/>
              <a:t>Distributes reads from a </a:t>
            </a:r>
            <a:r>
              <a:rPr lang="en-GB" dirty="0" err="1" smtClean="0"/>
              <a:t>EtherCAT</a:t>
            </a:r>
            <a:r>
              <a:rPr lang="en-GB" dirty="0" smtClean="0"/>
              <a:t> response to all who are interested.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Device Type XML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Device type XML is a standard format provided by the vendor. It can be: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ownloaded from the vendor and stored in a library or</a:t>
            </a:r>
          </a:p>
          <a:p>
            <a:pPr lvl="1"/>
            <a:r>
              <a:rPr lang="en-GB" dirty="0" smtClean="0"/>
              <a:t>Queried directly from the device.</a:t>
            </a:r>
          </a:p>
          <a:p>
            <a:r>
              <a:rPr lang="en-GB" dirty="0" smtClean="0"/>
              <a:t>Contains lots of information, but the important values for an example </a:t>
            </a:r>
            <a:r>
              <a:rPr lang="en-GB" dirty="0" err="1" smtClean="0"/>
              <a:t>analog</a:t>
            </a:r>
            <a:r>
              <a:rPr lang="en-GB" dirty="0" smtClean="0"/>
              <a:t> input (EL3201) are: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14</a:t>
            </a:fld>
            <a:endParaRPr lang="en-GB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457200" y="3347680"/>
          <a:ext cx="82296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Direction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Register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Index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Subindex</a:t>
                      </a:r>
                      <a:endParaRPr lang="en-GB" dirty="0"/>
                    </a:p>
                  </a:txBody>
                  <a:tcPr/>
                </a:tc>
              </a:tr>
              <a:tr h="161816">
                <a:tc>
                  <a:txBody>
                    <a:bodyPr/>
                    <a:lstStyle/>
                    <a:p>
                      <a:r>
                        <a:rPr lang="en-GB" dirty="0" smtClean="0"/>
                        <a:t>TX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Underrange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0x6000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0x01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Overrange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0x6000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0x02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0x6000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0x03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 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0x6000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0x05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Error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0x6000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0x07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0x6000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0x0F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0x6000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0x11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Device List </a:t>
            </a:r>
            <a:r>
              <a:rPr lang="en-GB" baseline="0" dirty="0" smtClean="0"/>
              <a:t>XML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Custom</a:t>
            </a:r>
            <a:r>
              <a:rPr lang="en-GB" baseline="0" dirty="0" smtClean="0"/>
              <a:t> XML definition specific to our scanner</a:t>
            </a:r>
          </a:p>
          <a:p>
            <a:r>
              <a:rPr lang="en-GB" baseline="0" dirty="0" smtClean="0"/>
              <a:t>Contains each device on the bus with:</a:t>
            </a:r>
          </a:p>
          <a:p>
            <a:pPr lvl="1"/>
            <a:r>
              <a:rPr lang="en-GB" dirty="0" smtClean="0"/>
              <a:t>Device type name</a:t>
            </a:r>
          </a:p>
          <a:p>
            <a:pPr lvl="1"/>
            <a:r>
              <a:rPr lang="en-GB" dirty="0" smtClean="0"/>
              <a:t>Bus position</a:t>
            </a:r>
          </a:p>
          <a:p>
            <a:pPr lvl="1"/>
            <a:r>
              <a:rPr lang="en-GB" dirty="0" smtClean="0"/>
              <a:t>Device name – also used as the name of the </a:t>
            </a:r>
            <a:r>
              <a:rPr lang="en-GB" dirty="0" err="1" smtClean="0"/>
              <a:t>Asyn</a:t>
            </a:r>
            <a:r>
              <a:rPr lang="en-GB" dirty="0" smtClean="0"/>
              <a:t> port.</a:t>
            </a:r>
          </a:p>
          <a:p>
            <a:pPr lvl="1"/>
            <a:r>
              <a:rPr lang="en-GB" dirty="0" smtClean="0"/>
              <a:t>Oversampling rate</a:t>
            </a:r>
          </a:p>
          <a:p>
            <a:pPr>
              <a:buNone/>
            </a:pPr>
            <a:endParaRPr lang="en-GB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GB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chain&gt;</a:t>
            </a:r>
          </a:p>
          <a:p>
            <a:pPr>
              <a:buNone/>
            </a:pPr>
            <a:r>
              <a:rPr lang="en-GB" sz="1200" dirty="0">
                <a:latin typeface="Courier New" pitchFamily="49" charset="0"/>
                <a:cs typeface="Courier New" pitchFamily="49" charset="0"/>
              </a:rPr>
              <a:t>&lt;device </a:t>
            </a:r>
            <a:r>
              <a:rPr lang="en-GB" sz="1200" dirty="0" err="1">
                <a:latin typeface="Courier New" pitchFamily="49" charset="0"/>
                <a:cs typeface="Courier New" pitchFamily="49" charset="0"/>
              </a:rPr>
              <a:t>type_name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="EK1101" revision="0x00110000" position="0" name="</a:t>
            </a: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COUPLER" 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>
              <a:buNone/>
            </a:pPr>
            <a:r>
              <a:rPr lang="en-GB" sz="1200" dirty="0">
                <a:latin typeface="Courier New" pitchFamily="49" charset="0"/>
                <a:cs typeface="Courier New" pitchFamily="49" charset="0"/>
              </a:rPr>
              <a:t>&lt;device </a:t>
            </a:r>
            <a:r>
              <a:rPr lang="en-GB" sz="1200" dirty="0" err="1">
                <a:latin typeface="Courier New" pitchFamily="49" charset="0"/>
                <a:cs typeface="Courier New" pitchFamily="49" charset="0"/>
              </a:rPr>
              <a:t>type_name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="EL3702" revision="0x00020000" position</a:t>
            </a: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="1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" name=“VACUUM" oversample="11" /&gt;</a:t>
            </a:r>
          </a:p>
          <a:p>
            <a:pPr>
              <a:buNone/>
            </a:pP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device </a:t>
            </a:r>
            <a:r>
              <a:rPr lang="en-GB" sz="1200" dirty="0" err="1">
                <a:latin typeface="Courier New" pitchFamily="49" charset="0"/>
                <a:cs typeface="Courier New" pitchFamily="49" charset="0"/>
              </a:rPr>
              <a:t>type_name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EL3201" 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revision="0x00100000" position</a:t>
            </a: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="2" 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name</a:t>
            </a: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=“TEMP" 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/&gt;</a:t>
            </a:r>
          </a:p>
          <a:p>
            <a:pPr>
              <a:buNone/>
            </a:pP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GB" sz="1200" dirty="0">
                <a:latin typeface="Courier New" pitchFamily="49" charset="0"/>
                <a:cs typeface="Courier New" pitchFamily="49" charset="0"/>
              </a:rPr>
              <a:t>chain</a:t>
            </a:r>
            <a:r>
              <a:rPr lang="en-GB" sz="12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GB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457200" y="33858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Type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Oversample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EK1101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COUPLER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EL3702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VACUUM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EL3201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TEMP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IOC’s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Intention is that an IOC can be a functional </a:t>
            </a:r>
            <a:r>
              <a:rPr lang="en-GB" dirty="0"/>
              <a:t>control </a:t>
            </a:r>
            <a:r>
              <a:rPr lang="en-GB" dirty="0" smtClean="0"/>
              <a:t>unit that is independent of </a:t>
            </a:r>
            <a:r>
              <a:rPr lang="en-GB" dirty="0"/>
              <a:t>other </a:t>
            </a:r>
            <a:r>
              <a:rPr lang="en-GB" dirty="0" smtClean="0"/>
              <a:t>IOCs using the </a:t>
            </a:r>
            <a:r>
              <a:rPr lang="en-GB" dirty="0"/>
              <a:t>same </a:t>
            </a:r>
            <a:r>
              <a:rPr lang="en-GB" dirty="0" err="1"/>
              <a:t>EtherCAT</a:t>
            </a:r>
            <a:r>
              <a:rPr lang="en-GB" dirty="0"/>
              <a:t> network.</a:t>
            </a:r>
          </a:p>
          <a:p>
            <a:pPr lvl="1"/>
            <a:r>
              <a:rPr lang="en-GB" dirty="0" smtClean="0"/>
              <a:t>Each Linux system can have multiple scanners (typically 1 per Ethernet interface)</a:t>
            </a:r>
          </a:p>
          <a:p>
            <a:pPr lvl="1"/>
            <a:r>
              <a:rPr lang="en-GB" dirty="0" smtClean="0"/>
              <a:t>Each scanner can communicate with multiple IOCs.</a:t>
            </a:r>
          </a:p>
          <a:p>
            <a:pPr lvl="1"/>
            <a:r>
              <a:rPr lang="en-GB" dirty="0" smtClean="0"/>
              <a:t>Scanner can be restarted independently of its IOCs.</a:t>
            </a:r>
          </a:p>
          <a:p>
            <a:pPr lvl="1"/>
            <a:r>
              <a:rPr lang="en-GB" dirty="0" smtClean="0"/>
              <a:t>IOCs can be restarted independently of their scanner.</a:t>
            </a:r>
          </a:p>
          <a:p>
            <a:r>
              <a:rPr lang="en-GB" dirty="0" smtClean="0"/>
              <a:t>IOC’s communicate with their scanner through an </a:t>
            </a:r>
            <a:r>
              <a:rPr lang="en-GB" dirty="0" err="1" smtClean="0"/>
              <a:t>asyn</a:t>
            </a:r>
            <a:r>
              <a:rPr lang="en-GB" dirty="0" smtClean="0"/>
              <a:t> driver.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EtherCAT</a:t>
            </a:r>
            <a:r>
              <a:rPr lang="en-GB" dirty="0" smtClean="0"/>
              <a:t> </a:t>
            </a:r>
            <a:r>
              <a:rPr lang="en-GB" dirty="0" err="1"/>
              <a:t>a</a:t>
            </a:r>
            <a:r>
              <a:rPr lang="en-GB" dirty="0" err="1" smtClean="0"/>
              <a:t>syn</a:t>
            </a:r>
            <a:r>
              <a:rPr lang="en-GB" dirty="0" smtClean="0"/>
              <a:t> driver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Based on </a:t>
            </a:r>
            <a:r>
              <a:rPr lang="en-GB" dirty="0" err="1" smtClean="0"/>
              <a:t>asynPortDevice</a:t>
            </a:r>
            <a:endParaRPr lang="en-GB" dirty="0" smtClean="0"/>
          </a:p>
          <a:p>
            <a:pPr eaLnBrk="1" hangingPunct="1"/>
            <a:r>
              <a:rPr lang="en-GB" dirty="0" err="1" smtClean="0"/>
              <a:t>Asyn</a:t>
            </a:r>
            <a:r>
              <a:rPr lang="en-GB" dirty="0" smtClean="0"/>
              <a:t> port names ports from Device List XML</a:t>
            </a:r>
          </a:p>
          <a:p>
            <a:pPr eaLnBrk="1" hangingPunct="1"/>
            <a:r>
              <a:rPr lang="en-GB" dirty="0" smtClean="0"/>
              <a:t>Different registers created as </a:t>
            </a:r>
            <a:r>
              <a:rPr lang="en-GB" dirty="0" err="1" smtClean="0"/>
              <a:t>asyn</a:t>
            </a:r>
            <a:r>
              <a:rPr lang="en-GB" dirty="0" smtClean="0"/>
              <a:t> parameters, named as they are in the Device Type XML.</a:t>
            </a:r>
          </a:p>
          <a:p>
            <a:pPr eaLnBrk="1" hangingPunct="1"/>
            <a:r>
              <a:rPr lang="en-GB" dirty="0" smtClean="0"/>
              <a:t>Special “MASTER” port for bus status</a:t>
            </a:r>
          </a:p>
          <a:p>
            <a:pPr eaLnBrk="1" hangingPunct="1"/>
            <a:r>
              <a:rPr lang="en-GB" dirty="0" smtClean="0"/>
              <a:t>Pluggable waveform support for ADCs</a:t>
            </a:r>
          </a:p>
          <a:p>
            <a:pPr eaLnBrk="1" hangingPunct="1"/>
            <a:r>
              <a:rPr lang="en-GB" dirty="0" smtClean="0"/>
              <a:t>Templates generated from Vendor XML</a:t>
            </a:r>
          </a:p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Need I/O </a:t>
            </a:r>
            <a:r>
              <a:rPr lang="en-GB" b="1" dirty="0" err="1" smtClean="0">
                <a:solidFill>
                  <a:srgbClr val="FF0000"/>
                </a:solidFill>
              </a:rPr>
              <a:t>Intr</a:t>
            </a:r>
            <a:r>
              <a:rPr lang="en-GB" b="1" dirty="0" smtClean="0">
                <a:solidFill>
                  <a:srgbClr val="FF0000"/>
                </a:solidFill>
              </a:rPr>
              <a:t> alarm support in ASYN to signal bus problems.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Some Devices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92304"/>
          <a:ext cx="82296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EL3202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2 channel 4-wire PT100 with calibration tables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EL3702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 channel oversampling </a:t>
                      </a:r>
                    </a:p>
                    <a:p>
                      <a:r>
                        <a:rPr lang="en-GB" dirty="0" smtClean="0"/>
                        <a:t>ADC up to 100KHz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EL1014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 channel digital</a:t>
                      </a:r>
                      <a:r>
                        <a:rPr lang="en-GB" baseline="0" dirty="0" smtClean="0"/>
                        <a:t> input, 10us filter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EL3314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r>
                        <a:rPr lang="en-GB" baseline="0" dirty="0" smtClean="0"/>
                        <a:t> channel thermocouple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pic>
        <p:nvPicPr>
          <p:cNvPr id="8" name="Picture 240" descr="DSCF0349"/>
          <p:cNvPicPr>
            <a:picLocks noChangeAspect="1" noChangeArrowheads="1"/>
          </p:cNvPicPr>
          <p:nvPr/>
        </p:nvPicPr>
        <p:blipFill>
          <a:blip r:embed="rId2" cstate="print"/>
          <a:srcRect l="8076" t="28081" r="9232" b="6763"/>
          <a:stretch>
            <a:fillRect/>
          </a:stretch>
        </p:blipFill>
        <p:spPr>
          <a:xfrm>
            <a:off x="971600" y="3327765"/>
            <a:ext cx="5974432" cy="353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Instruments has a 8-slot Compact Rio </a:t>
            </a:r>
            <a:r>
              <a:rPr lang="en-GB" dirty="0" err="1" smtClean="0"/>
              <a:t>EtherCAT</a:t>
            </a:r>
            <a:r>
              <a:rPr lang="en-GB" dirty="0" smtClean="0"/>
              <a:t> chassis.</a:t>
            </a:r>
          </a:p>
          <a:p>
            <a:r>
              <a:rPr lang="en-GB" dirty="0" smtClean="0"/>
              <a:t>Gives access to robust, science grade modules.</a:t>
            </a:r>
          </a:p>
          <a:p>
            <a:r>
              <a:rPr lang="en-GB" dirty="0" smtClean="0"/>
              <a:t>Has embedded FPGA that can potentially be used.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7" name="Picture 6" descr="IMG_5174.JPG"/>
          <p:cNvPicPr>
            <a:picLocks noChangeAspect="1"/>
          </p:cNvPicPr>
          <p:nvPr/>
        </p:nvPicPr>
        <p:blipFill>
          <a:blip r:embed="rId2" cstate="print"/>
          <a:srcRect l="10936" t="21872" r="2734" b="21872"/>
          <a:stretch>
            <a:fillRect/>
          </a:stretch>
        </p:blipFill>
        <p:spPr>
          <a:xfrm>
            <a:off x="683568" y="2852936"/>
            <a:ext cx="7893820" cy="3857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0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62000"/>
          </a:xfrm>
        </p:spPr>
        <p:txBody>
          <a:bodyPr/>
          <a:lstStyle/>
          <a:p>
            <a:r>
              <a:rPr lang="en-GB" b="1" dirty="0" smtClean="0"/>
              <a:t>Original Diamond EPICS systems</a:t>
            </a:r>
          </a:p>
        </p:txBody>
      </p:sp>
      <p:sp>
        <p:nvSpPr>
          <p:cNvPr id="5120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14 June 2011</a:t>
            </a:r>
            <a:endParaRPr lang="en-GB" smtClean="0">
              <a:latin typeface="Arial" pitchFamily="34" charset="0"/>
            </a:endParaRPr>
          </a:p>
        </p:txBody>
      </p:sp>
      <p:cxnSp>
        <p:nvCxnSpPr>
          <p:cNvPr id="51204" name="Straight Arrow Connector 5"/>
          <p:cNvCxnSpPr>
            <a:cxnSpLocks noChangeShapeType="1"/>
          </p:cNvCxnSpPr>
          <p:nvPr/>
        </p:nvCxnSpPr>
        <p:spPr bwMode="auto">
          <a:xfrm>
            <a:off x="755650" y="3933825"/>
            <a:ext cx="7561263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51205" name="TextBox 7"/>
          <p:cNvSpPr txBox="1">
            <a:spLocks noChangeArrowheads="1"/>
          </p:cNvSpPr>
          <p:nvPr/>
        </p:nvSpPr>
        <p:spPr bwMode="auto">
          <a:xfrm>
            <a:off x="1547813" y="4292600"/>
            <a:ext cx="1152525" cy="64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Hytec IP modules</a:t>
            </a:r>
          </a:p>
        </p:txBody>
      </p:sp>
      <p:sp>
        <p:nvSpPr>
          <p:cNvPr id="51206" name="TextBox 11"/>
          <p:cNvSpPr txBox="1">
            <a:spLocks noChangeArrowheads="1"/>
          </p:cNvSpPr>
          <p:nvPr/>
        </p:nvSpPr>
        <p:spPr bwMode="auto">
          <a:xfrm>
            <a:off x="3059113" y="4292600"/>
            <a:ext cx="1152525" cy="64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Hytec IP module</a:t>
            </a:r>
          </a:p>
        </p:txBody>
      </p:sp>
      <p:sp>
        <p:nvSpPr>
          <p:cNvPr id="51207" name="TextBox 12"/>
          <p:cNvSpPr txBox="1">
            <a:spLocks noChangeArrowheads="1"/>
          </p:cNvSpPr>
          <p:nvPr/>
        </p:nvSpPr>
        <p:spPr bwMode="auto">
          <a:xfrm>
            <a:off x="4572000" y="4292600"/>
            <a:ext cx="1152525" cy="64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PMAC VME</a:t>
            </a:r>
          </a:p>
        </p:txBody>
      </p:sp>
      <p:sp>
        <p:nvSpPr>
          <p:cNvPr id="51208" name="TextBox 15"/>
          <p:cNvSpPr txBox="1">
            <a:spLocks noChangeArrowheads="1"/>
          </p:cNvSpPr>
          <p:nvPr/>
        </p:nvSpPr>
        <p:spPr bwMode="auto">
          <a:xfrm>
            <a:off x="6227763" y="4292600"/>
            <a:ext cx="1152525" cy="64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Firewire PMC</a:t>
            </a:r>
          </a:p>
        </p:txBody>
      </p:sp>
      <p:cxnSp>
        <p:nvCxnSpPr>
          <p:cNvPr id="51209" name="Straight Arrow Connector 16"/>
          <p:cNvCxnSpPr>
            <a:cxnSpLocks noChangeShapeType="1"/>
            <a:endCxn id="51205" idx="0"/>
          </p:cNvCxnSpPr>
          <p:nvPr/>
        </p:nvCxnSpPr>
        <p:spPr bwMode="auto">
          <a:xfrm rot="5400000">
            <a:off x="1945481" y="4112419"/>
            <a:ext cx="358775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210" name="Straight Arrow Connector 20"/>
          <p:cNvCxnSpPr>
            <a:cxnSpLocks noChangeShapeType="1"/>
          </p:cNvCxnSpPr>
          <p:nvPr/>
        </p:nvCxnSpPr>
        <p:spPr bwMode="auto">
          <a:xfrm rot="5400000">
            <a:off x="3456781" y="4112419"/>
            <a:ext cx="358775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211" name="Straight Arrow Connector 21"/>
          <p:cNvCxnSpPr>
            <a:cxnSpLocks noChangeShapeType="1"/>
          </p:cNvCxnSpPr>
          <p:nvPr/>
        </p:nvCxnSpPr>
        <p:spPr bwMode="auto">
          <a:xfrm rot="5400000">
            <a:off x="4969669" y="4112419"/>
            <a:ext cx="358775" cy="1587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212" name="Straight Arrow Connector 22"/>
          <p:cNvCxnSpPr>
            <a:cxnSpLocks noChangeShapeType="1"/>
          </p:cNvCxnSpPr>
          <p:nvPr/>
        </p:nvCxnSpPr>
        <p:spPr bwMode="auto">
          <a:xfrm rot="5400000">
            <a:off x="6625431" y="4112419"/>
            <a:ext cx="358775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1213" name="TextBox 23"/>
          <p:cNvSpPr txBox="1">
            <a:spLocks noChangeArrowheads="1"/>
          </p:cNvSpPr>
          <p:nvPr/>
        </p:nvSpPr>
        <p:spPr bwMode="auto">
          <a:xfrm>
            <a:off x="1403350" y="5732463"/>
            <a:ext cx="1512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Analogue &amp; Digital I/O</a:t>
            </a:r>
          </a:p>
        </p:txBody>
      </p:sp>
      <p:cxnSp>
        <p:nvCxnSpPr>
          <p:cNvPr id="51214" name="Straight Arrow Connector 24"/>
          <p:cNvCxnSpPr>
            <a:cxnSpLocks noChangeShapeType="1"/>
          </p:cNvCxnSpPr>
          <p:nvPr/>
        </p:nvCxnSpPr>
        <p:spPr bwMode="auto">
          <a:xfrm rot="5400000">
            <a:off x="1366838" y="5337175"/>
            <a:ext cx="792162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15" name="Straight Arrow Connector 27"/>
          <p:cNvCxnSpPr>
            <a:cxnSpLocks noChangeShapeType="1"/>
          </p:cNvCxnSpPr>
          <p:nvPr/>
        </p:nvCxnSpPr>
        <p:spPr bwMode="auto">
          <a:xfrm rot="5400000">
            <a:off x="1729581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16" name="Straight Arrow Connector 28"/>
          <p:cNvCxnSpPr>
            <a:cxnSpLocks noChangeShapeType="1"/>
          </p:cNvCxnSpPr>
          <p:nvPr/>
        </p:nvCxnSpPr>
        <p:spPr bwMode="auto">
          <a:xfrm rot="5400000">
            <a:off x="2016919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17" name="Straight Arrow Connector 29"/>
          <p:cNvCxnSpPr>
            <a:cxnSpLocks noChangeShapeType="1"/>
          </p:cNvCxnSpPr>
          <p:nvPr/>
        </p:nvCxnSpPr>
        <p:spPr bwMode="auto">
          <a:xfrm rot="5400000">
            <a:off x="2953544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51218" name="TextBox 30"/>
          <p:cNvSpPr txBox="1">
            <a:spLocks noChangeArrowheads="1"/>
          </p:cNvSpPr>
          <p:nvPr/>
        </p:nvSpPr>
        <p:spPr bwMode="auto">
          <a:xfrm>
            <a:off x="2916238" y="5732463"/>
            <a:ext cx="1511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RS232 &amp; RS485</a:t>
            </a:r>
          </a:p>
        </p:txBody>
      </p:sp>
      <p:cxnSp>
        <p:nvCxnSpPr>
          <p:cNvPr id="51219" name="Straight Arrow Connector 31"/>
          <p:cNvCxnSpPr>
            <a:cxnSpLocks noChangeShapeType="1"/>
          </p:cNvCxnSpPr>
          <p:nvPr/>
        </p:nvCxnSpPr>
        <p:spPr bwMode="auto">
          <a:xfrm rot="5400000">
            <a:off x="3240881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20" name="Straight Arrow Connector 32"/>
          <p:cNvCxnSpPr>
            <a:cxnSpLocks noChangeShapeType="1"/>
          </p:cNvCxnSpPr>
          <p:nvPr/>
        </p:nvCxnSpPr>
        <p:spPr bwMode="auto">
          <a:xfrm rot="5400000">
            <a:off x="3529806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21" name="Straight Arrow Connector 33"/>
          <p:cNvCxnSpPr>
            <a:cxnSpLocks noChangeShapeType="1"/>
          </p:cNvCxnSpPr>
          <p:nvPr/>
        </p:nvCxnSpPr>
        <p:spPr bwMode="auto">
          <a:xfrm rot="5400000">
            <a:off x="4464844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51222" name="TextBox 34"/>
          <p:cNvSpPr txBox="1">
            <a:spLocks noChangeArrowheads="1"/>
          </p:cNvSpPr>
          <p:nvPr/>
        </p:nvSpPr>
        <p:spPr bwMode="auto">
          <a:xfrm>
            <a:off x="4427538" y="5732463"/>
            <a:ext cx="1512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Motors</a:t>
            </a:r>
          </a:p>
        </p:txBody>
      </p:sp>
      <p:cxnSp>
        <p:nvCxnSpPr>
          <p:cNvPr id="51223" name="Straight Arrow Connector 35"/>
          <p:cNvCxnSpPr>
            <a:cxnSpLocks noChangeShapeType="1"/>
          </p:cNvCxnSpPr>
          <p:nvPr/>
        </p:nvCxnSpPr>
        <p:spPr bwMode="auto">
          <a:xfrm rot="5400000">
            <a:off x="4753769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24" name="Straight Arrow Connector 36"/>
          <p:cNvCxnSpPr>
            <a:cxnSpLocks noChangeShapeType="1"/>
          </p:cNvCxnSpPr>
          <p:nvPr/>
        </p:nvCxnSpPr>
        <p:spPr bwMode="auto">
          <a:xfrm rot="5400000">
            <a:off x="5041106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25" name="Straight Arrow Connector 37"/>
          <p:cNvCxnSpPr>
            <a:cxnSpLocks noChangeShapeType="1"/>
          </p:cNvCxnSpPr>
          <p:nvPr/>
        </p:nvCxnSpPr>
        <p:spPr bwMode="auto">
          <a:xfrm rot="5400000">
            <a:off x="6122194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51226" name="TextBox 38"/>
          <p:cNvSpPr txBox="1">
            <a:spLocks noChangeArrowheads="1"/>
          </p:cNvSpPr>
          <p:nvPr/>
        </p:nvSpPr>
        <p:spPr bwMode="auto">
          <a:xfrm>
            <a:off x="6084888" y="57324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Cameras</a:t>
            </a:r>
          </a:p>
        </p:txBody>
      </p:sp>
      <p:cxnSp>
        <p:nvCxnSpPr>
          <p:cNvPr id="51227" name="Straight Arrow Connector 39"/>
          <p:cNvCxnSpPr>
            <a:cxnSpLocks noChangeShapeType="1"/>
          </p:cNvCxnSpPr>
          <p:nvPr/>
        </p:nvCxnSpPr>
        <p:spPr bwMode="auto">
          <a:xfrm rot="5400000">
            <a:off x="6409531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1228" name="Straight Arrow Connector 40"/>
          <p:cNvCxnSpPr>
            <a:cxnSpLocks noChangeShapeType="1"/>
          </p:cNvCxnSpPr>
          <p:nvPr/>
        </p:nvCxnSpPr>
        <p:spPr bwMode="auto">
          <a:xfrm rot="5400000">
            <a:off x="6698456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42" name="TextBox 41"/>
          <p:cNvSpPr txBox="1"/>
          <p:nvPr/>
        </p:nvSpPr>
        <p:spPr>
          <a:xfrm>
            <a:off x="3276600" y="2924175"/>
            <a:ext cx="2159000" cy="6477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Arial" charset="0"/>
              </a:rPr>
              <a:t>EPICS IOC Server </a:t>
            </a:r>
            <a:r>
              <a:rPr lang="en-GB" dirty="0" err="1">
                <a:latin typeface="Arial" charset="0"/>
              </a:rPr>
              <a:t>VxWorks</a:t>
            </a:r>
            <a:r>
              <a:rPr lang="en-GB" dirty="0">
                <a:latin typeface="Arial" charset="0"/>
              </a:rPr>
              <a:t>/VME</a:t>
            </a:r>
          </a:p>
        </p:txBody>
      </p:sp>
      <p:cxnSp>
        <p:nvCxnSpPr>
          <p:cNvPr id="51230" name="Straight Arrow Connector 42"/>
          <p:cNvCxnSpPr>
            <a:cxnSpLocks noChangeShapeType="1"/>
          </p:cNvCxnSpPr>
          <p:nvPr/>
        </p:nvCxnSpPr>
        <p:spPr bwMode="auto">
          <a:xfrm>
            <a:off x="755650" y="2563813"/>
            <a:ext cx="7561263" cy="1587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1231" name="Straight Arrow Connector 43"/>
          <p:cNvCxnSpPr>
            <a:cxnSpLocks noChangeShapeType="1"/>
          </p:cNvCxnSpPr>
          <p:nvPr/>
        </p:nvCxnSpPr>
        <p:spPr bwMode="auto">
          <a:xfrm rot="5400000">
            <a:off x="1944687" y="2382838"/>
            <a:ext cx="360363" cy="158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1232" name="Straight Arrow Connector 44"/>
          <p:cNvCxnSpPr>
            <a:cxnSpLocks noChangeShapeType="1"/>
          </p:cNvCxnSpPr>
          <p:nvPr/>
        </p:nvCxnSpPr>
        <p:spPr bwMode="auto">
          <a:xfrm rot="5400000">
            <a:off x="3455987" y="2382838"/>
            <a:ext cx="360363" cy="158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1233" name="Straight Arrow Connector 45"/>
          <p:cNvCxnSpPr>
            <a:cxnSpLocks noChangeShapeType="1"/>
          </p:cNvCxnSpPr>
          <p:nvPr/>
        </p:nvCxnSpPr>
        <p:spPr bwMode="auto">
          <a:xfrm rot="5400000">
            <a:off x="4968875" y="2382838"/>
            <a:ext cx="360363" cy="1587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1234" name="Straight Arrow Connector 46"/>
          <p:cNvCxnSpPr>
            <a:cxnSpLocks noChangeShapeType="1"/>
          </p:cNvCxnSpPr>
          <p:nvPr/>
        </p:nvCxnSpPr>
        <p:spPr bwMode="auto">
          <a:xfrm rot="5400000">
            <a:off x="6624637" y="2382838"/>
            <a:ext cx="360363" cy="158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51235" name="TextBox 47"/>
          <p:cNvSpPr txBox="1">
            <a:spLocks noChangeArrowheads="1"/>
          </p:cNvSpPr>
          <p:nvPr/>
        </p:nvSpPr>
        <p:spPr bwMode="auto">
          <a:xfrm>
            <a:off x="1476375" y="3573463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VME Bus</a:t>
            </a:r>
          </a:p>
        </p:txBody>
      </p:sp>
      <p:cxnSp>
        <p:nvCxnSpPr>
          <p:cNvPr id="51236" name="Straight Arrow Connector 48"/>
          <p:cNvCxnSpPr>
            <a:cxnSpLocks noChangeShapeType="1"/>
          </p:cNvCxnSpPr>
          <p:nvPr/>
        </p:nvCxnSpPr>
        <p:spPr bwMode="auto">
          <a:xfrm rot="5400000">
            <a:off x="4176713" y="3752850"/>
            <a:ext cx="360362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1237" name="Straight Arrow Connector 49"/>
          <p:cNvCxnSpPr>
            <a:cxnSpLocks noChangeShapeType="1"/>
          </p:cNvCxnSpPr>
          <p:nvPr/>
        </p:nvCxnSpPr>
        <p:spPr bwMode="auto">
          <a:xfrm rot="5400000">
            <a:off x="4175919" y="2743994"/>
            <a:ext cx="358775" cy="1587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51238" name="TextBox 50"/>
          <p:cNvSpPr txBox="1">
            <a:spLocks noChangeArrowheads="1"/>
          </p:cNvSpPr>
          <p:nvPr/>
        </p:nvSpPr>
        <p:spPr bwMode="auto">
          <a:xfrm>
            <a:off x="1476375" y="2565400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Ethernet</a:t>
            </a:r>
          </a:p>
        </p:txBody>
      </p:sp>
      <p:sp>
        <p:nvSpPr>
          <p:cNvPr id="51239" name="TextBox 52"/>
          <p:cNvSpPr txBox="1">
            <a:spLocks noChangeArrowheads="1"/>
          </p:cNvSpPr>
          <p:nvPr/>
        </p:nvSpPr>
        <p:spPr bwMode="auto">
          <a:xfrm>
            <a:off x="1547813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Display Manager</a:t>
            </a:r>
          </a:p>
        </p:txBody>
      </p:sp>
      <p:sp>
        <p:nvSpPr>
          <p:cNvPr id="51240" name="TextBox 53"/>
          <p:cNvSpPr txBox="1">
            <a:spLocks noChangeArrowheads="1"/>
          </p:cNvSpPr>
          <p:nvPr/>
        </p:nvSpPr>
        <p:spPr bwMode="auto">
          <a:xfrm>
            <a:off x="3059113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Alarm Handler</a:t>
            </a:r>
          </a:p>
        </p:txBody>
      </p:sp>
      <p:sp>
        <p:nvSpPr>
          <p:cNvPr id="51241" name="TextBox 54"/>
          <p:cNvSpPr txBox="1">
            <a:spLocks noChangeArrowheads="1"/>
          </p:cNvSpPr>
          <p:nvPr/>
        </p:nvSpPr>
        <p:spPr bwMode="auto">
          <a:xfrm>
            <a:off x="4572000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EPICS Archiver</a:t>
            </a:r>
          </a:p>
        </p:txBody>
      </p:sp>
      <p:sp>
        <p:nvSpPr>
          <p:cNvPr id="51242" name="TextBox 55"/>
          <p:cNvSpPr txBox="1">
            <a:spLocks noChangeArrowheads="1"/>
          </p:cNvSpPr>
          <p:nvPr/>
        </p:nvSpPr>
        <p:spPr bwMode="auto">
          <a:xfrm>
            <a:off x="6227763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GDA Server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r>
              <a:rPr lang="en-GB" dirty="0" smtClean="0"/>
              <a:t> is a powerful control </a:t>
            </a:r>
            <a:r>
              <a:rPr lang="en-GB" dirty="0" err="1" smtClean="0"/>
              <a:t>fieldbus</a:t>
            </a:r>
            <a:r>
              <a:rPr lang="en-GB" dirty="0" smtClean="0"/>
              <a:t> protocol well suited to EPICS I/O.</a:t>
            </a:r>
          </a:p>
          <a:p>
            <a:r>
              <a:rPr lang="en-GB" dirty="0" smtClean="0"/>
              <a:t>The protocol and software is open and vendor independent (but heavily promoted by </a:t>
            </a:r>
            <a:r>
              <a:rPr lang="en-GB" dirty="0" err="1" smtClean="0"/>
              <a:t>Beckhoff</a:t>
            </a:r>
            <a:r>
              <a:rPr lang="en-GB" dirty="0" smtClean="0"/>
              <a:t>).</a:t>
            </a:r>
          </a:p>
          <a:p>
            <a:r>
              <a:rPr lang="en-GB" dirty="0"/>
              <a:t>L</a:t>
            </a:r>
            <a:r>
              <a:rPr lang="en-GB" dirty="0" smtClean="0"/>
              <a:t>imitation compared to VME I/O are: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arge data arrays (use some other Ethernet protocol)</a:t>
            </a:r>
          </a:p>
          <a:p>
            <a:pPr lvl="1"/>
            <a:r>
              <a:rPr lang="en-GB" dirty="0" smtClean="0"/>
              <a:t>Latency in loops &lt; 1 </a:t>
            </a:r>
            <a:r>
              <a:rPr lang="en-GB" dirty="0" err="1" smtClean="0"/>
              <a:t>ms.</a:t>
            </a:r>
            <a:r>
              <a:rPr lang="en-GB" dirty="0" smtClean="0"/>
              <a:t> Workarounds are:</a:t>
            </a:r>
          </a:p>
          <a:p>
            <a:pPr lvl="2"/>
            <a:r>
              <a:rPr lang="en-GB" dirty="0" smtClean="0"/>
              <a:t>Can increase scanner loop cycle time</a:t>
            </a:r>
          </a:p>
          <a:p>
            <a:pPr lvl="2"/>
            <a:r>
              <a:rPr lang="en-GB" dirty="0" smtClean="0"/>
              <a:t>Could </a:t>
            </a:r>
            <a:r>
              <a:rPr lang="en-GB" dirty="0"/>
              <a:t>u</a:t>
            </a:r>
            <a:r>
              <a:rPr lang="en-GB" dirty="0" smtClean="0"/>
              <a:t>se National Instruments FPGA.</a:t>
            </a:r>
          </a:p>
          <a:p>
            <a:r>
              <a:rPr lang="en-GB" dirty="0" smtClean="0"/>
              <a:t>We now have reasonably solid EPICS support.</a:t>
            </a:r>
          </a:p>
          <a:p>
            <a:r>
              <a:rPr lang="en-GB" dirty="0" smtClean="0"/>
              <a:t>A good alternative to VME I/O in many areas.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0"/>
          <p:cNvSpPr>
            <a:spLocks noGrp="1"/>
          </p:cNvSpPr>
          <p:nvPr>
            <p:ph type="title"/>
          </p:nvPr>
        </p:nvSpPr>
        <p:spPr>
          <a:xfrm>
            <a:off x="539552" y="179388"/>
            <a:ext cx="8064896" cy="762000"/>
          </a:xfrm>
        </p:spPr>
        <p:txBody>
          <a:bodyPr/>
          <a:lstStyle/>
          <a:p>
            <a:r>
              <a:rPr lang="en-GB" b="1" dirty="0" smtClean="0"/>
              <a:t>Future Diamond EPICS systems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14 June 2011</a:t>
            </a:r>
            <a:endParaRPr lang="en-GB" smtClean="0">
              <a:latin typeface="Arial" pitchFamily="34" charset="0"/>
            </a:endParaRPr>
          </a:p>
        </p:txBody>
      </p:sp>
      <p:cxnSp>
        <p:nvCxnSpPr>
          <p:cNvPr id="52228" name="Straight Arrow Connector 5"/>
          <p:cNvCxnSpPr>
            <a:cxnSpLocks noChangeShapeType="1"/>
          </p:cNvCxnSpPr>
          <p:nvPr/>
        </p:nvCxnSpPr>
        <p:spPr bwMode="auto">
          <a:xfrm>
            <a:off x="755650" y="3933825"/>
            <a:ext cx="7561263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1547813" y="4292600"/>
            <a:ext cx="1152525" cy="64633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 smtClean="0"/>
              <a:t>Rem. I/O </a:t>
            </a:r>
            <a:r>
              <a:rPr lang="en-GB" dirty="0"/>
              <a:t>Modules</a:t>
            </a:r>
          </a:p>
        </p:txBody>
      </p:sp>
      <p:sp>
        <p:nvSpPr>
          <p:cNvPr id="52230" name="TextBox 11"/>
          <p:cNvSpPr txBox="1">
            <a:spLocks noChangeArrowheads="1"/>
          </p:cNvSpPr>
          <p:nvPr/>
        </p:nvSpPr>
        <p:spPr bwMode="auto">
          <a:xfrm>
            <a:off x="3059113" y="4292600"/>
            <a:ext cx="1152525" cy="64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Terminal Servers</a:t>
            </a:r>
          </a:p>
        </p:txBody>
      </p:sp>
      <p:sp>
        <p:nvSpPr>
          <p:cNvPr id="52231" name="TextBox 12"/>
          <p:cNvSpPr txBox="1">
            <a:spLocks noChangeArrowheads="1"/>
          </p:cNvSpPr>
          <p:nvPr/>
        </p:nvSpPr>
        <p:spPr bwMode="auto">
          <a:xfrm>
            <a:off x="4572000" y="4292600"/>
            <a:ext cx="1152525" cy="64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r>
              <a:rPr lang="en-GB"/>
              <a:t>PMAC GeoBrick</a:t>
            </a:r>
          </a:p>
        </p:txBody>
      </p:sp>
      <p:sp>
        <p:nvSpPr>
          <p:cNvPr id="52232" name="TextBox 15"/>
          <p:cNvSpPr txBox="1">
            <a:spLocks noChangeArrowheads="1"/>
          </p:cNvSpPr>
          <p:nvPr/>
        </p:nvSpPr>
        <p:spPr bwMode="auto">
          <a:xfrm>
            <a:off x="6227763" y="4292600"/>
            <a:ext cx="1152525" cy="6461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GigE Protocol</a:t>
            </a:r>
          </a:p>
        </p:txBody>
      </p:sp>
      <p:cxnSp>
        <p:nvCxnSpPr>
          <p:cNvPr id="52233" name="Straight Arrow Connector 16"/>
          <p:cNvCxnSpPr>
            <a:cxnSpLocks noChangeShapeType="1"/>
            <a:endCxn id="52229" idx="0"/>
          </p:cNvCxnSpPr>
          <p:nvPr/>
        </p:nvCxnSpPr>
        <p:spPr bwMode="auto">
          <a:xfrm rot="5400000">
            <a:off x="1945484" y="4112418"/>
            <a:ext cx="358775" cy="1589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234" name="Straight Arrow Connector 20"/>
          <p:cNvCxnSpPr>
            <a:cxnSpLocks noChangeShapeType="1"/>
          </p:cNvCxnSpPr>
          <p:nvPr/>
        </p:nvCxnSpPr>
        <p:spPr bwMode="auto">
          <a:xfrm rot="5400000">
            <a:off x="3456781" y="4112419"/>
            <a:ext cx="358775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235" name="Straight Arrow Connector 21"/>
          <p:cNvCxnSpPr>
            <a:cxnSpLocks noChangeShapeType="1"/>
          </p:cNvCxnSpPr>
          <p:nvPr/>
        </p:nvCxnSpPr>
        <p:spPr bwMode="auto">
          <a:xfrm rot="5400000">
            <a:off x="4969669" y="4112419"/>
            <a:ext cx="358775" cy="1587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236" name="Straight Arrow Connector 22"/>
          <p:cNvCxnSpPr>
            <a:cxnSpLocks noChangeShapeType="1"/>
          </p:cNvCxnSpPr>
          <p:nvPr/>
        </p:nvCxnSpPr>
        <p:spPr bwMode="auto">
          <a:xfrm rot="5400000">
            <a:off x="6625431" y="4112419"/>
            <a:ext cx="358775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52237" name="TextBox 23"/>
          <p:cNvSpPr txBox="1">
            <a:spLocks noChangeArrowheads="1"/>
          </p:cNvSpPr>
          <p:nvPr/>
        </p:nvSpPr>
        <p:spPr bwMode="auto">
          <a:xfrm>
            <a:off x="1403350" y="5732463"/>
            <a:ext cx="15128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Analogue &amp; Digital I/O</a:t>
            </a:r>
          </a:p>
        </p:txBody>
      </p:sp>
      <p:cxnSp>
        <p:nvCxnSpPr>
          <p:cNvPr id="52238" name="Straight Arrow Connector 24"/>
          <p:cNvCxnSpPr>
            <a:cxnSpLocks noChangeShapeType="1"/>
          </p:cNvCxnSpPr>
          <p:nvPr/>
        </p:nvCxnSpPr>
        <p:spPr bwMode="auto">
          <a:xfrm rot="5400000">
            <a:off x="1366838" y="5337175"/>
            <a:ext cx="792162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39" name="Straight Arrow Connector 27"/>
          <p:cNvCxnSpPr>
            <a:cxnSpLocks noChangeShapeType="1"/>
          </p:cNvCxnSpPr>
          <p:nvPr/>
        </p:nvCxnSpPr>
        <p:spPr bwMode="auto">
          <a:xfrm rot="5400000">
            <a:off x="1729581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40" name="Straight Arrow Connector 28"/>
          <p:cNvCxnSpPr>
            <a:cxnSpLocks noChangeShapeType="1"/>
          </p:cNvCxnSpPr>
          <p:nvPr/>
        </p:nvCxnSpPr>
        <p:spPr bwMode="auto">
          <a:xfrm rot="5400000">
            <a:off x="2016919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41" name="Straight Arrow Connector 29"/>
          <p:cNvCxnSpPr>
            <a:cxnSpLocks noChangeShapeType="1"/>
          </p:cNvCxnSpPr>
          <p:nvPr/>
        </p:nvCxnSpPr>
        <p:spPr bwMode="auto">
          <a:xfrm rot="5400000">
            <a:off x="2953544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52242" name="TextBox 30"/>
          <p:cNvSpPr txBox="1">
            <a:spLocks noChangeArrowheads="1"/>
          </p:cNvSpPr>
          <p:nvPr/>
        </p:nvSpPr>
        <p:spPr bwMode="auto">
          <a:xfrm>
            <a:off x="2916238" y="5732463"/>
            <a:ext cx="1511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RS232 &amp; RS485</a:t>
            </a:r>
          </a:p>
        </p:txBody>
      </p:sp>
      <p:cxnSp>
        <p:nvCxnSpPr>
          <p:cNvPr id="52243" name="Straight Arrow Connector 31"/>
          <p:cNvCxnSpPr>
            <a:cxnSpLocks noChangeShapeType="1"/>
          </p:cNvCxnSpPr>
          <p:nvPr/>
        </p:nvCxnSpPr>
        <p:spPr bwMode="auto">
          <a:xfrm rot="5400000">
            <a:off x="3240881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44" name="Straight Arrow Connector 32"/>
          <p:cNvCxnSpPr>
            <a:cxnSpLocks noChangeShapeType="1"/>
          </p:cNvCxnSpPr>
          <p:nvPr/>
        </p:nvCxnSpPr>
        <p:spPr bwMode="auto">
          <a:xfrm rot="5400000">
            <a:off x="3529806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45" name="Straight Arrow Connector 33"/>
          <p:cNvCxnSpPr>
            <a:cxnSpLocks noChangeShapeType="1"/>
          </p:cNvCxnSpPr>
          <p:nvPr/>
        </p:nvCxnSpPr>
        <p:spPr bwMode="auto">
          <a:xfrm rot="5400000">
            <a:off x="4464844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52246" name="TextBox 34"/>
          <p:cNvSpPr txBox="1">
            <a:spLocks noChangeArrowheads="1"/>
          </p:cNvSpPr>
          <p:nvPr/>
        </p:nvSpPr>
        <p:spPr bwMode="auto">
          <a:xfrm>
            <a:off x="4427538" y="5732463"/>
            <a:ext cx="1512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Motors</a:t>
            </a:r>
          </a:p>
        </p:txBody>
      </p:sp>
      <p:cxnSp>
        <p:nvCxnSpPr>
          <p:cNvPr id="52247" name="Straight Arrow Connector 35"/>
          <p:cNvCxnSpPr>
            <a:cxnSpLocks noChangeShapeType="1"/>
          </p:cNvCxnSpPr>
          <p:nvPr/>
        </p:nvCxnSpPr>
        <p:spPr bwMode="auto">
          <a:xfrm rot="5400000">
            <a:off x="4753769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48" name="Straight Arrow Connector 36"/>
          <p:cNvCxnSpPr>
            <a:cxnSpLocks noChangeShapeType="1"/>
          </p:cNvCxnSpPr>
          <p:nvPr/>
        </p:nvCxnSpPr>
        <p:spPr bwMode="auto">
          <a:xfrm rot="5400000">
            <a:off x="5041106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49" name="Straight Arrow Connector 37"/>
          <p:cNvCxnSpPr>
            <a:cxnSpLocks noChangeShapeType="1"/>
          </p:cNvCxnSpPr>
          <p:nvPr/>
        </p:nvCxnSpPr>
        <p:spPr bwMode="auto">
          <a:xfrm rot="5400000">
            <a:off x="6122194" y="5336382"/>
            <a:ext cx="790575" cy="1587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52250" name="TextBox 38"/>
          <p:cNvSpPr txBox="1">
            <a:spLocks noChangeArrowheads="1"/>
          </p:cNvSpPr>
          <p:nvPr/>
        </p:nvSpPr>
        <p:spPr bwMode="auto">
          <a:xfrm>
            <a:off x="6084888" y="5732463"/>
            <a:ext cx="1511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Cameras</a:t>
            </a:r>
          </a:p>
        </p:txBody>
      </p:sp>
      <p:cxnSp>
        <p:nvCxnSpPr>
          <p:cNvPr id="52251" name="Straight Arrow Connector 39"/>
          <p:cNvCxnSpPr>
            <a:cxnSpLocks noChangeShapeType="1"/>
          </p:cNvCxnSpPr>
          <p:nvPr/>
        </p:nvCxnSpPr>
        <p:spPr bwMode="auto">
          <a:xfrm rot="5400000">
            <a:off x="6409531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52252" name="Straight Arrow Connector 40"/>
          <p:cNvCxnSpPr>
            <a:cxnSpLocks noChangeShapeType="1"/>
          </p:cNvCxnSpPr>
          <p:nvPr/>
        </p:nvCxnSpPr>
        <p:spPr bwMode="auto">
          <a:xfrm rot="5400000">
            <a:off x="6698456" y="5336382"/>
            <a:ext cx="790575" cy="1588"/>
          </a:xfrm>
          <a:prstGeom prst="straightConnector1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 type="triangle" w="med" len="sm"/>
          </a:ln>
        </p:spPr>
      </p:cxnSp>
      <p:sp>
        <p:nvSpPr>
          <p:cNvPr id="42" name="TextBox 41"/>
          <p:cNvSpPr txBox="1"/>
          <p:nvPr/>
        </p:nvSpPr>
        <p:spPr>
          <a:xfrm>
            <a:off x="3276600" y="2924175"/>
            <a:ext cx="2159000" cy="6477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Arial" charset="0"/>
              </a:rPr>
              <a:t>EPICS IOC Server x86/Linux</a:t>
            </a:r>
          </a:p>
        </p:txBody>
      </p:sp>
      <p:cxnSp>
        <p:nvCxnSpPr>
          <p:cNvPr id="52254" name="Straight Arrow Connector 42"/>
          <p:cNvCxnSpPr>
            <a:cxnSpLocks noChangeShapeType="1"/>
          </p:cNvCxnSpPr>
          <p:nvPr/>
        </p:nvCxnSpPr>
        <p:spPr bwMode="auto">
          <a:xfrm>
            <a:off x="755650" y="2563813"/>
            <a:ext cx="7561263" cy="1587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52255" name="Straight Arrow Connector 43"/>
          <p:cNvCxnSpPr>
            <a:cxnSpLocks noChangeShapeType="1"/>
          </p:cNvCxnSpPr>
          <p:nvPr/>
        </p:nvCxnSpPr>
        <p:spPr bwMode="auto">
          <a:xfrm rot="5400000">
            <a:off x="1944687" y="2382838"/>
            <a:ext cx="360363" cy="158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2256" name="Straight Arrow Connector 44"/>
          <p:cNvCxnSpPr>
            <a:cxnSpLocks noChangeShapeType="1"/>
          </p:cNvCxnSpPr>
          <p:nvPr/>
        </p:nvCxnSpPr>
        <p:spPr bwMode="auto">
          <a:xfrm rot="5400000">
            <a:off x="3455987" y="2382838"/>
            <a:ext cx="360363" cy="158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2257" name="Straight Arrow Connector 45"/>
          <p:cNvCxnSpPr>
            <a:cxnSpLocks noChangeShapeType="1"/>
          </p:cNvCxnSpPr>
          <p:nvPr/>
        </p:nvCxnSpPr>
        <p:spPr bwMode="auto">
          <a:xfrm rot="5400000">
            <a:off x="4968875" y="2382838"/>
            <a:ext cx="360363" cy="1587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52258" name="Straight Arrow Connector 46"/>
          <p:cNvCxnSpPr>
            <a:cxnSpLocks noChangeShapeType="1"/>
          </p:cNvCxnSpPr>
          <p:nvPr/>
        </p:nvCxnSpPr>
        <p:spPr bwMode="auto">
          <a:xfrm rot="5400000">
            <a:off x="6624637" y="2382838"/>
            <a:ext cx="360363" cy="1588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52259" name="TextBox 47"/>
          <p:cNvSpPr txBox="1">
            <a:spLocks noChangeArrowheads="1"/>
          </p:cNvSpPr>
          <p:nvPr/>
        </p:nvSpPr>
        <p:spPr bwMode="auto">
          <a:xfrm>
            <a:off x="1476375" y="3573463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Ethernet</a:t>
            </a:r>
          </a:p>
        </p:txBody>
      </p:sp>
      <p:cxnSp>
        <p:nvCxnSpPr>
          <p:cNvPr id="52260" name="Straight Arrow Connector 48"/>
          <p:cNvCxnSpPr>
            <a:cxnSpLocks noChangeShapeType="1"/>
          </p:cNvCxnSpPr>
          <p:nvPr/>
        </p:nvCxnSpPr>
        <p:spPr bwMode="auto">
          <a:xfrm rot="5400000">
            <a:off x="4176713" y="3752850"/>
            <a:ext cx="360362" cy="1588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2261" name="Straight Arrow Connector 49"/>
          <p:cNvCxnSpPr>
            <a:cxnSpLocks noChangeShapeType="1"/>
          </p:cNvCxnSpPr>
          <p:nvPr/>
        </p:nvCxnSpPr>
        <p:spPr bwMode="auto">
          <a:xfrm rot="5400000">
            <a:off x="4175919" y="2743994"/>
            <a:ext cx="358775" cy="1587"/>
          </a:xfrm>
          <a:prstGeom prst="straightConnector1">
            <a:avLst/>
          </a:prstGeom>
          <a:noFill/>
          <a:ln w="76200" algn="ctr">
            <a:solidFill>
              <a:srgbClr val="002060"/>
            </a:solidFill>
            <a:round/>
            <a:headEnd/>
            <a:tailEnd/>
          </a:ln>
        </p:spPr>
      </p:cxnSp>
      <p:sp>
        <p:nvSpPr>
          <p:cNvPr id="52262" name="TextBox 50"/>
          <p:cNvSpPr txBox="1">
            <a:spLocks noChangeArrowheads="1"/>
          </p:cNvSpPr>
          <p:nvPr/>
        </p:nvSpPr>
        <p:spPr bwMode="auto">
          <a:xfrm>
            <a:off x="1476375" y="2565400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Ethernet</a:t>
            </a:r>
          </a:p>
        </p:txBody>
      </p:sp>
      <p:sp>
        <p:nvSpPr>
          <p:cNvPr id="52263" name="TextBox 52"/>
          <p:cNvSpPr txBox="1">
            <a:spLocks noChangeArrowheads="1"/>
          </p:cNvSpPr>
          <p:nvPr/>
        </p:nvSpPr>
        <p:spPr bwMode="auto">
          <a:xfrm>
            <a:off x="1547813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Display Manager</a:t>
            </a:r>
          </a:p>
        </p:txBody>
      </p:sp>
      <p:sp>
        <p:nvSpPr>
          <p:cNvPr id="52264" name="TextBox 53"/>
          <p:cNvSpPr txBox="1">
            <a:spLocks noChangeArrowheads="1"/>
          </p:cNvSpPr>
          <p:nvPr/>
        </p:nvSpPr>
        <p:spPr bwMode="auto">
          <a:xfrm>
            <a:off x="3059113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Alarm Handler</a:t>
            </a:r>
          </a:p>
        </p:txBody>
      </p:sp>
      <p:sp>
        <p:nvSpPr>
          <p:cNvPr id="52265" name="TextBox 54"/>
          <p:cNvSpPr txBox="1">
            <a:spLocks noChangeArrowheads="1"/>
          </p:cNvSpPr>
          <p:nvPr/>
        </p:nvSpPr>
        <p:spPr bwMode="auto">
          <a:xfrm>
            <a:off x="4572000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EPICS Archiver</a:t>
            </a:r>
          </a:p>
        </p:txBody>
      </p:sp>
      <p:sp>
        <p:nvSpPr>
          <p:cNvPr id="52266" name="TextBox 55"/>
          <p:cNvSpPr txBox="1">
            <a:spLocks noChangeArrowheads="1"/>
          </p:cNvSpPr>
          <p:nvPr/>
        </p:nvSpPr>
        <p:spPr bwMode="auto">
          <a:xfrm>
            <a:off x="6227763" y="1557338"/>
            <a:ext cx="1152525" cy="6461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GDA Server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Drivers for using a field bus</a:t>
            </a:r>
          </a:p>
        </p:txBody>
      </p:sp>
      <p:sp>
        <p:nvSpPr>
          <p:cNvPr id="53252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Cabling saving</a:t>
            </a:r>
          </a:p>
          <a:p>
            <a:pPr lvl="1"/>
            <a:r>
              <a:rPr lang="en-GB" dirty="0" smtClean="0"/>
              <a:t>Can use existing Cat6 cables</a:t>
            </a:r>
          </a:p>
          <a:p>
            <a:r>
              <a:rPr lang="en-GB" dirty="0" smtClean="0"/>
              <a:t>Flexibility</a:t>
            </a:r>
          </a:p>
          <a:p>
            <a:pPr lvl="1"/>
            <a:r>
              <a:rPr lang="en-GB" dirty="0" smtClean="0"/>
              <a:t>Extra I/O doesn’t require cabling through the shield walls.</a:t>
            </a:r>
          </a:p>
          <a:p>
            <a:r>
              <a:rPr lang="en-GB" dirty="0" smtClean="0"/>
              <a:t>Modularity</a:t>
            </a:r>
          </a:p>
          <a:p>
            <a:pPr lvl="1"/>
            <a:r>
              <a:rPr lang="en-GB" dirty="0" smtClean="0"/>
              <a:t>Everything not concentrated in a single VME IOC</a:t>
            </a:r>
          </a:p>
          <a:p>
            <a:r>
              <a:rPr lang="en-US" dirty="0" smtClean="0"/>
              <a:t>I/O can be located close to the equipment</a:t>
            </a:r>
          </a:p>
          <a:p>
            <a:r>
              <a:rPr lang="en-US" dirty="0" smtClean="0"/>
              <a:t>Can use commodity hardware for the PC.</a:t>
            </a:r>
          </a:p>
          <a:p>
            <a:r>
              <a:rPr lang="en-US" dirty="0" smtClean="0"/>
              <a:t>Can manage </a:t>
            </a:r>
            <a:r>
              <a:rPr lang="en-US" dirty="0" smtClean="0"/>
              <a:t>commodity CPU hardware </a:t>
            </a:r>
            <a:r>
              <a:rPr lang="en-US" smtClean="0"/>
              <a:t>obsolescence </a:t>
            </a:r>
            <a:r>
              <a:rPr lang="en-US" smtClean="0"/>
              <a:t>problem by </a:t>
            </a:r>
            <a:r>
              <a:rPr lang="en-US" dirty="0" smtClean="0"/>
              <a:t>separating I/O from CPU.</a:t>
            </a:r>
          </a:p>
          <a:p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Need good performance if VME is to be replaced</a:t>
            </a:r>
          </a:p>
        </p:txBody>
      </p:sp>
      <p:sp>
        <p:nvSpPr>
          <p:cNvPr id="5325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EtherCAT</a:t>
            </a:r>
            <a:endParaRPr lang="en-GB" dirty="0" smtClean="0"/>
          </a:p>
        </p:txBody>
      </p:sp>
      <p:sp>
        <p:nvSpPr>
          <p:cNvPr id="5427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14 June 2011</a:t>
            </a:r>
            <a:endParaRPr lang="en-GB" smtClean="0">
              <a:latin typeface="Arial" pitchFamily="34" charset="0"/>
            </a:endParaRPr>
          </a:p>
        </p:txBody>
      </p:sp>
      <p:sp>
        <p:nvSpPr>
          <p:cNvPr id="54276" name="Text Placehold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GB" dirty="0" smtClean="0"/>
              <a:t>Relatively open PLC </a:t>
            </a:r>
            <a:r>
              <a:rPr lang="en-GB" dirty="0" err="1" smtClean="0"/>
              <a:t>fieldbus</a:t>
            </a:r>
            <a:r>
              <a:rPr lang="en-GB" dirty="0" smtClean="0"/>
              <a:t> from </a:t>
            </a:r>
            <a:r>
              <a:rPr lang="en-GB" dirty="0" err="1" smtClean="0"/>
              <a:t>Beckhoff</a:t>
            </a:r>
            <a:endParaRPr lang="en-GB" dirty="0" smtClean="0"/>
          </a:p>
          <a:p>
            <a:r>
              <a:rPr lang="en-GB" dirty="0" smtClean="0"/>
              <a:t>Open source Linux drivers exist</a:t>
            </a:r>
          </a:p>
          <a:p>
            <a:r>
              <a:rPr lang="en-GB" dirty="0" smtClean="0"/>
              <a:t>No special hardware required for </a:t>
            </a:r>
            <a:r>
              <a:rPr lang="en-GB" dirty="0" err="1" smtClean="0"/>
              <a:t>Fieldbus</a:t>
            </a:r>
            <a:r>
              <a:rPr lang="en-GB" dirty="0" smtClean="0"/>
              <a:t> master</a:t>
            </a:r>
          </a:p>
          <a:p>
            <a:r>
              <a:rPr lang="en-GB" dirty="0" smtClean="0"/>
              <a:t>High performance (if controller O/S supports it)</a:t>
            </a:r>
          </a:p>
          <a:p>
            <a:pPr lvl="1"/>
            <a:r>
              <a:rPr lang="en-GB" dirty="0" smtClean="0"/>
              <a:t>256 digital I/O in 11 </a:t>
            </a:r>
            <a:r>
              <a:rPr lang="el-GR" dirty="0" smtClean="0"/>
              <a:t>μ</a:t>
            </a:r>
            <a:r>
              <a:rPr lang="en-GB" dirty="0" smtClean="0"/>
              <a:t>s</a:t>
            </a:r>
          </a:p>
          <a:p>
            <a:pPr lvl="1"/>
            <a:r>
              <a:rPr lang="en-GB" dirty="0" smtClean="0"/>
              <a:t>1000 digital I/O distributed to 100 nodes in 30 </a:t>
            </a:r>
            <a:r>
              <a:rPr lang="el-GR" dirty="0" smtClean="0"/>
              <a:t>μ</a:t>
            </a:r>
            <a:r>
              <a:rPr lang="en-GB" dirty="0" smtClean="0"/>
              <a:t>s</a:t>
            </a:r>
          </a:p>
          <a:p>
            <a:pPr lvl="1"/>
            <a:r>
              <a:rPr lang="en-GB" dirty="0" smtClean="0"/>
              <a:t>200 </a:t>
            </a:r>
            <a:r>
              <a:rPr lang="en-GB" dirty="0" err="1" smtClean="0"/>
              <a:t>analog</a:t>
            </a:r>
            <a:r>
              <a:rPr lang="en-GB" dirty="0" smtClean="0"/>
              <a:t> I/O (16 bit) in 50 </a:t>
            </a:r>
            <a:r>
              <a:rPr lang="el-GR" dirty="0" smtClean="0"/>
              <a:t>μ</a:t>
            </a:r>
            <a:r>
              <a:rPr lang="en-GB" dirty="0" smtClean="0"/>
              <a:t>s, 20 kHz Sampling Rate</a:t>
            </a:r>
          </a:p>
          <a:p>
            <a:pPr lvl="1"/>
            <a:r>
              <a:rPr lang="en-GB" dirty="0" smtClean="0"/>
              <a:t>100 Servo-Axis (each 8 Byte IN+OUT) in 100 </a:t>
            </a:r>
            <a:r>
              <a:rPr lang="el-GR" dirty="0" smtClean="0"/>
              <a:t>μ</a:t>
            </a:r>
            <a:r>
              <a:rPr lang="en-GB" dirty="0" smtClean="0"/>
              <a:t>s</a:t>
            </a:r>
          </a:p>
          <a:p>
            <a:pPr lvl="1"/>
            <a:r>
              <a:rPr lang="en-GB" dirty="0" smtClean="0"/>
              <a:t>12000 digital I/O in 350 </a:t>
            </a:r>
            <a:r>
              <a:rPr lang="el-GR" dirty="0" smtClean="0"/>
              <a:t>μ</a:t>
            </a:r>
            <a:r>
              <a:rPr lang="en-GB" dirty="0" smtClean="0"/>
              <a:t>s</a:t>
            </a:r>
          </a:p>
          <a:p>
            <a:r>
              <a:rPr lang="en-GB" dirty="0" smtClean="0"/>
              <a:t>System wide synchronisation to &lt;&lt; 1 </a:t>
            </a:r>
            <a:r>
              <a:rPr lang="el-GR" dirty="0" smtClean="0"/>
              <a:t>μ</a:t>
            </a:r>
            <a:r>
              <a:rPr lang="en-GB" dirty="0" smtClean="0"/>
              <a:t>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Data multiplexed on Ethernet frame</a:t>
            </a:r>
            <a:endParaRPr lang="en-GB" dirty="0"/>
          </a:p>
        </p:txBody>
      </p:sp>
      <p:pic>
        <p:nvPicPr>
          <p:cNvPr id="3075" name="Content Placeholder 15" descr="FMMU_map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0" y="1927225"/>
            <a:ext cx="6985000" cy="38719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Synchronisation </a:t>
            </a:r>
            <a:endParaRPr lang="en-GB" dirty="0"/>
          </a:p>
        </p:txBody>
      </p:sp>
      <p:pic>
        <p:nvPicPr>
          <p:cNvPr id="1026" name="Picture 2" descr="Distributed cloc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908720"/>
            <a:ext cx="5171880" cy="3528392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544" y="4404245"/>
            <a:ext cx="8219256" cy="2409131"/>
          </a:xfrm>
        </p:spPr>
        <p:txBody>
          <a:bodyPr>
            <a:normAutofit/>
          </a:bodyPr>
          <a:lstStyle/>
          <a:p>
            <a:r>
              <a:rPr lang="en-GB" dirty="0" smtClean="0"/>
              <a:t>Each </a:t>
            </a:r>
            <a:r>
              <a:rPr lang="en-GB" dirty="0" err="1" smtClean="0"/>
              <a:t>EtherCAT</a:t>
            </a:r>
            <a:r>
              <a:rPr lang="en-GB" dirty="0" smtClean="0"/>
              <a:t> network is actually a linear segment.</a:t>
            </a:r>
          </a:p>
          <a:p>
            <a:r>
              <a:rPr lang="en-GB" dirty="0" smtClean="0"/>
              <a:t>Last device reflects the packet back to the master.</a:t>
            </a:r>
          </a:p>
          <a:p>
            <a:r>
              <a:rPr lang="en-GB" dirty="0" smtClean="0"/>
              <a:t>Each device has a timer and measures the time between the outgoing and returning packet and so works out its time relative to other modules.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“Oversampling” Modules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Device sends N samples per bus cycle</a:t>
            </a:r>
          </a:p>
          <a:p>
            <a:pPr eaLnBrk="1" hangingPunct="1"/>
            <a:r>
              <a:rPr lang="en-GB" dirty="0" smtClean="0"/>
              <a:t>Clock PLL synchronizes acquisition with master and other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pic>
        <p:nvPicPr>
          <p:cNvPr id="7" name="Content Placeholder 6" descr="overs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576064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EPICS software components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684213" y="1277938"/>
            <a:ext cx="1439862" cy="1296987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Device Type XML</a:t>
            </a:r>
            <a:endParaRPr lang="en-GB" b="1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84213" y="2781300"/>
            <a:ext cx="1439862" cy="1295400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Device List XML</a:t>
            </a:r>
            <a:endParaRPr lang="en-GB" b="1" dirty="0"/>
          </a:p>
        </p:txBody>
      </p:sp>
      <p:sp>
        <p:nvSpPr>
          <p:cNvPr id="9" name="Flowchart: Process 8"/>
          <p:cNvSpPr/>
          <p:nvPr/>
        </p:nvSpPr>
        <p:spPr>
          <a:xfrm>
            <a:off x="3562350" y="3465513"/>
            <a:ext cx="2017713" cy="611187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chemeClr val="tx1"/>
                </a:solidFill>
              </a:rPr>
              <a:t>EtherCAT</a:t>
            </a:r>
            <a:r>
              <a:rPr lang="en-GB" b="1" dirty="0">
                <a:solidFill>
                  <a:schemeClr val="tx1"/>
                </a:solidFill>
              </a:rPr>
              <a:t> Master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3563938" y="4725988"/>
            <a:ext cx="2016125" cy="6127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Ethernet MAC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3562350" y="2246313"/>
            <a:ext cx="2017713" cy="6127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Scanner</a:t>
            </a:r>
          </a:p>
        </p:txBody>
      </p:sp>
      <p:cxnSp>
        <p:nvCxnSpPr>
          <p:cNvPr id="26" name="Straight Arrow Connector 25"/>
          <p:cNvCxnSpPr>
            <a:stCxn id="9" idx="2"/>
            <a:endCxn id="11" idx="0"/>
          </p:cNvCxnSpPr>
          <p:nvPr/>
        </p:nvCxnSpPr>
        <p:spPr>
          <a:xfrm rot="16200000" flipH="1">
            <a:off x="4246563" y="4400550"/>
            <a:ext cx="649288" cy="158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9" idx="0"/>
          </p:cNvCxnSpPr>
          <p:nvPr/>
        </p:nvCxnSpPr>
        <p:spPr>
          <a:xfrm rot="5400000">
            <a:off x="4267994" y="3161507"/>
            <a:ext cx="606425" cy="158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Connector 28"/>
          <p:cNvSpPr/>
          <p:nvPr/>
        </p:nvSpPr>
        <p:spPr>
          <a:xfrm>
            <a:off x="2794000" y="2324100"/>
            <a:ext cx="457200" cy="4572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+</a:t>
            </a:r>
          </a:p>
        </p:txBody>
      </p:sp>
      <p:cxnSp>
        <p:nvCxnSpPr>
          <p:cNvPr id="31" name="Straight Arrow Connector 30"/>
          <p:cNvCxnSpPr>
            <a:stCxn id="5" idx="4"/>
            <a:endCxn id="29" idx="1"/>
          </p:cNvCxnSpPr>
          <p:nvPr/>
        </p:nvCxnSpPr>
        <p:spPr>
          <a:xfrm>
            <a:off x="2124075" y="1927225"/>
            <a:ext cx="736600" cy="4635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4"/>
            <a:endCxn id="29" idx="3"/>
          </p:cNvCxnSpPr>
          <p:nvPr/>
        </p:nvCxnSpPr>
        <p:spPr>
          <a:xfrm flipV="1">
            <a:off x="2124075" y="2714625"/>
            <a:ext cx="736600" cy="7143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12" idx="1"/>
          </p:cNvCxnSpPr>
          <p:nvPr/>
        </p:nvCxnSpPr>
        <p:spPr>
          <a:xfrm>
            <a:off x="3251200" y="2552700"/>
            <a:ext cx="31115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Flowchart: Process 76"/>
          <p:cNvSpPr/>
          <p:nvPr/>
        </p:nvSpPr>
        <p:spPr>
          <a:xfrm>
            <a:off x="6300788" y="2247900"/>
            <a:ext cx="2016125" cy="612775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78" name="Flowchart: Process 77"/>
          <p:cNvSpPr/>
          <p:nvPr/>
        </p:nvSpPr>
        <p:spPr>
          <a:xfrm>
            <a:off x="6453188" y="2514600"/>
            <a:ext cx="2016125" cy="61118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>
                <a:solidFill>
                  <a:schemeClr val="tx1"/>
                </a:solidFill>
              </a:rPr>
              <a:t>IOCs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93" name="Straight Arrow Connector 92"/>
          <p:cNvCxnSpPr>
            <a:stCxn id="12" idx="3"/>
            <a:endCxn id="77" idx="1"/>
          </p:cNvCxnSpPr>
          <p:nvPr/>
        </p:nvCxnSpPr>
        <p:spPr>
          <a:xfrm>
            <a:off x="5580063" y="2552700"/>
            <a:ext cx="720725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 June 2011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212C-0D1F-4266-AE78-6380148A765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EtherCAT Driver for Remote I/O</a:t>
            </a:r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467544" y="908720"/>
            <a:ext cx="8136904" cy="4536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Arial Black" pitchFamily="34" charset="0"/>
              </a:rPr>
              <a:t>Linux Host</a:t>
            </a:r>
            <a:endParaRPr lang="en-GB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Diamond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uthor0 xmlns="0FE8BE36-12F5-4409-A8F6-7DF271209D36">Nick Rees</Author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EE80FF5120944A8F67DF271209D36" ma:contentTypeVersion="0" ma:contentTypeDescription="Create a new document." ma:contentTypeScope="" ma:versionID="a5e3459b120ebc5c0b8f7e77f8b991a5">
  <xsd:schema xmlns:xsd="http://www.w3.org/2001/XMLSchema" xmlns:p="http://schemas.microsoft.com/office/2006/metadata/properties" xmlns:ns2="0FE8BE36-12F5-4409-A8F6-7DF271209D36" targetNamespace="http://schemas.microsoft.com/office/2006/metadata/properties" ma:root="true" ma:fieldsID="5a7ed1b3d27161cdac92a7202d38761f" ns2:_="">
    <xsd:import namespace="0FE8BE36-12F5-4409-A8F6-7DF271209D36"/>
    <xsd:element name="properties">
      <xsd:complexType>
        <xsd:sequence>
          <xsd:element name="documentManagement">
            <xsd:complexType>
              <xsd:all>
                <xsd:element ref="ns2:Author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FE8BE36-12F5-4409-A8F6-7DF271209D36" elementFormDefault="qualified">
    <xsd:import namespace="http://schemas.microsoft.com/office/2006/documentManagement/types"/>
    <xsd:element name="Author0" ma:index="8" ma:displayName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5667E-E6B2-48A3-851B-75B2A231EC30}">
  <ds:schemaRefs>
    <ds:schemaRef ds:uri="http://schemas.microsoft.com/office/2006/metadata/properties"/>
    <ds:schemaRef ds:uri="0FE8BE36-12F5-4409-A8F6-7DF271209D36"/>
  </ds:schemaRefs>
</ds:datastoreItem>
</file>

<file path=customXml/itemProps2.xml><?xml version="1.0" encoding="utf-8"?>
<ds:datastoreItem xmlns:ds="http://schemas.openxmlformats.org/officeDocument/2006/customXml" ds:itemID="{9C7C539E-C5E8-4324-AF27-2E5FBC15B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E8BE36-12F5-4409-A8F6-7DF271209D3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B39C521-B8FD-48FC-AFE2-B57F323FA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DiamondWhite</Template>
  <TotalTime>2024</TotalTime>
  <Words>1193</Words>
  <Application>Microsoft Office PowerPoint</Application>
  <PresentationFormat>On-screen Show (4:3)</PresentationFormat>
  <Paragraphs>283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DiamondWhite</vt:lpstr>
      <vt:lpstr>EtherCAT Driver  for Remote I/O</vt:lpstr>
      <vt:lpstr>Original Diamond EPICS systems</vt:lpstr>
      <vt:lpstr>Future Diamond EPICS systems</vt:lpstr>
      <vt:lpstr>Drivers for using a field bus</vt:lpstr>
      <vt:lpstr>EtherCAT</vt:lpstr>
      <vt:lpstr>Data multiplexed on Ethernet frame</vt:lpstr>
      <vt:lpstr>Synchronisation </vt:lpstr>
      <vt:lpstr>“Oversampling” Modules</vt:lpstr>
      <vt:lpstr>EPICS software components</vt:lpstr>
      <vt:lpstr>Linux host software</vt:lpstr>
      <vt:lpstr>PREEMPT_RT performance</vt:lpstr>
      <vt:lpstr>EtherCAT Master</vt:lpstr>
      <vt:lpstr>Scanner</vt:lpstr>
      <vt:lpstr>Device Type XML</vt:lpstr>
      <vt:lpstr>Device List XML</vt:lpstr>
      <vt:lpstr>IOC’s</vt:lpstr>
      <vt:lpstr>EtherCAT asyn driver</vt:lpstr>
      <vt:lpstr>Some Devices</vt:lpstr>
      <vt:lpstr>Other Devices</vt:lpstr>
      <vt:lpstr>Conclusions</vt:lpstr>
    </vt:vector>
  </TitlesOfParts>
  <Company>Diamond Light Source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Developments</dc:title>
  <dc:creator>Nick Rees</dc:creator>
  <cp:lastModifiedBy>Authorised User</cp:lastModifiedBy>
  <cp:revision>217</cp:revision>
  <dcterms:created xsi:type="dcterms:W3CDTF">2011-05-04T09:05:17Z</dcterms:created>
  <dcterms:modified xsi:type="dcterms:W3CDTF">2011-06-14T04:19:13Z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number">
    <vt:lpwstr>SCI-SAD-SCAAP-013</vt:lpwstr>
  </property>
  <property fmtid="{D5CDD505-2E9C-101B-9397-08002B2CF9AE}" pid="3" name="ContentTypeId">
    <vt:lpwstr>0x01010036BEE80FF5120944A8F67DF271209D36</vt:lpwstr>
  </property>
</Properties>
</file>