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Default Extension="gif" ContentType="image/gif"/>
  <Default Extension="vml" ContentType="application/vnd.openxmlformats-officedocument.vmlDrawing"/>
  <Override PartName="/ppt/notesSlides/notesSlide8.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48" r:id="rId2"/>
    <p:sldId id="342" r:id="rId3"/>
    <p:sldId id="360" r:id="rId4"/>
    <p:sldId id="361" r:id="rId5"/>
    <p:sldId id="362" r:id="rId6"/>
    <p:sldId id="359" r:id="rId7"/>
    <p:sldId id="363" r:id="rId8"/>
    <p:sldId id="364" r:id="rId9"/>
    <p:sldId id="365" r:id="rId10"/>
    <p:sldId id="356" r:id="rId11"/>
    <p:sldId id="343" r:id="rId12"/>
    <p:sldId id="344" r:id="rId13"/>
    <p:sldId id="367" r:id="rId14"/>
    <p:sldId id="366" r:id="rId15"/>
    <p:sldId id="341" r:id="rId16"/>
    <p:sldId id="32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77" autoAdjust="0"/>
  </p:normalViewPr>
  <p:slideViewPr>
    <p:cSldViewPr>
      <p:cViewPr varScale="1">
        <p:scale>
          <a:sx n="79" d="100"/>
          <a:sy n="79" d="100"/>
        </p:scale>
        <p:origin x="-888" y="-90"/>
      </p:cViewPr>
      <p:guideLst>
        <p:guide orient="horz" pos="2160"/>
        <p:guide pos="2880"/>
      </p:guideLst>
    </p:cSldViewPr>
  </p:slideViewPr>
  <p:notesTextViewPr>
    <p:cViewPr>
      <p:scale>
        <a:sx n="1" d="1"/>
        <a:sy n="1" d="1"/>
      </p:scale>
      <p:origin x="0" y="0"/>
    </p:cViewPr>
  </p:notesTextViewPr>
  <p:sorterViewPr>
    <p:cViewPr>
      <p:scale>
        <a:sx n="100" d="100"/>
        <a:sy n="100" d="100"/>
      </p:scale>
      <p:origin x="0" y="2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9BF1DD-4EE2-44A7-8B16-1A9793DA4F6A}" type="datetimeFigureOut">
              <a:rPr lang="en-US" smtClean="0"/>
              <a:pPr/>
              <a:t>10/4/2011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E22A7-F408-41E1-9869-8991FA3767E2}" type="slidenum">
              <a:rPr lang="en-US" smtClean="0"/>
              <a:pPr/>
              <a:t>‹#›</a:t>
            </a:fld>
            <a:endParaRPr lang="en-US"/>
          </a:p>
        </p:txBody>
      </p:sp>
    </p:spTree>
    <p:extLst>
      <p:ext uri="{BB962C8B-B14F-4D97-AF65-F5344CB8AC3E}">
        <p14:creationId xmlns="" xmlns:p14="http://schemas.microsoft.com/office/powerpoint/2010/main" val="106083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presentation covers recent developments aimed at facilitating the integration of Reconfigurable I/O (FPGA-based) hardware with EPICS. The Linux driver available for National Instruments Reconfigurable I/O (NI-RIO) hardware provides the interface between the FPGA firmware and the host controller. The FPGA programming of these devices is accomplished using LabVIEW and can include custom VHDL code if needed. Support is currently available for basic record types, including waveform, and we will discuss briefly the implementation details as well as future possible improvements.</a:t>
            </a:r>
          </a:p>
        </p:txBody>
      </p:sp>
      <p:sp>
        <p:nvSpPr>
          <p:cNvPr id="4" name="Slide Number Placeholder 3"/>
          <p:cNvSpPr>
            <a:spLocks noGrp="1"/>
          </p:cNvSpPr>
          <p:nvPr>
            <p:ph type="sldNum" sz="quarter" idx="10"/>
          </p:nvPr>
        </p:nvSpPr>
        <p:spPr/>
        <p:txBody>
          <a:bodyPr/>
          <a:lstStyle/>
          <a:p>
            <a:pPr>
              <a:defRPr/>
            </a:pPr>
            <a:fld id="{700C159B-3807-4063-BD97-AC3ECA18B34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xfrm>
            <a:off x="1155700" y="695325"/>
            <a:ext cx="4548188" cy="3409950"/>
          </a:xfrm>
          <a:noFill/>
          <a:ln>
            <a:solidFill>
              <a:srgbClr val="000000"/>
            </a:solidFill>
            <a:miter lim="800000"/>
            <a:headEnd/>
            <a:tailEnd/>
          </a:ln>
        </p:spPr>
      </p:sp>
      <p:sp>
        <p:nvSpPr>
          <p:cNvPr id="64514" name="Rectangle 3"/>
          <p:cNvSpPr>
            <a:spLocks noGrp="1"/>
          </p:cNvSpPr>
          <p:nvPr>
            <p:ph type="body" idx="1"/>
          </p:nvPr>
        </p:nvSpPr>
        <p:spPr bwMode="auto">
          <a:xfrm>
            <a:off x="915114" y="4343097"/>
            <a:ext cx="5027779" cy="4112649"/>
          </a:xfrm>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of </a:t>
            </a:r>
            <a:r>
              <a:rPr lang="en-US" dirty="0" err="1" smtClean="0"/>
              <a:t>NIWeek</a:t>
            </a:r>
            <a:r>
              <a:rPr lang="en-US" dirty="0" smtClean="0"/>
              <a:t>, customers</a:t>
            </a:r>
            <a:r>
              <a:rPr lang="en-US" baseline="0" dirty="0" smtClean="0"/>
              <a:t> will be able to directly interface with </a:t>
            </a:r>
            <a:r>
              <a:rPr lang="en-US" baseline="0" dirty="0" err="1" smtClean="0"/>
              <a:t>LabVIEW</a:t>
            </a:r>
            <a:r>
              <a:rPr lang="en-US" baseline="0" dirty="0" smtClean="0"/>
              <a:t> FPGA applications running on devices like R Series or FlexRIO modules – from either Red Hat Enterprise Linux or Scientific Linux.</a:t>
            </a:r>
          </a:p>
          <a:p>
            <a:endParaRPr lang="en-US" baseline="0" dirty="0" smtClean="0"/>
          </a:p>
          <a:p>
            <a:r>
              <a:rPr lang="en-US" baseline="0" dirty="0" smtClean="0"/>
              <a:t>Note that we aren’t talking about programming the FPGA with C code here; customers still need to use </a:t>
            </a:r>
            <a:r>
              <a:rPr lang="en-US" baseline="0" dirty="0" err="1" smtClean="0"/>
              <a:t>LabVIEW</a:t>
            </a:r>
            <a:r>
              <a:rPr lang="en-US" baseline="0" dirty="0" smtClean="0"/>
              <a:t> FPGA to program their FPGA </a:t>
            </a:r>
            <a:r>
              <a:rPr lang="en-US" baseline="0" dirty="0" err="1" smtClean="0"/>
              <a:t>bitfiles</a:t>
            </a:r>
            <a:r>
              <a:rPr lang="en-US" baseline="0" dirty="0" smtClean="0"/>
              <a:t>. However, once those </a:t>
            </a:r>
            <a:r>
              <a:rPr lang="en-US" baseline="0" dirty="0" err="1" smtClean="0"/>
              <a:t>bitfiles</a:t>
            </a:r>
            <a:r>
              <a:rPr lang="en-US" baseline="0" dirty="0" smtClean="0"/>
              <a:t> have been created and are running on FPGA devices, C applications running on Linux communicate back and forth with them.</a:t>
            </a:r>
          </a:p>
          <a:p>
            <a:endParaRPr lang="en-US" baseline="0" dirty="0" smtClean="0"/>
          </a:p>
          <a:p>
            <a:r>
              <a:rPr lang="en-US" baseline="0" dirty="0" smtClean="0"/>
              <a:t>The FPGA Interface C API for Linux isn’t new; it can be used with Windows or </a:t>
            </a:r>
            <a:r>
              <a:rPr lang="en-US" baseline="0" dirty="0" err="1" smtClean="0"/>
              <a:t>LabVIEW</a:t>
            </a:r>
            <a:r>
              <a:rPr lang="en-US" baseline="0" dirty="0" smtClean="0"/>
              <a:t> Real-Time already. However, the NI-RIO 3.5.0 driver is now supported with Linux and it, combined with the FPGA Interface C API, enables customers to directly communicate with FPGA devices from C applications on Linux.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415F22-6FE9-485B-BB3D-F6F1B0DA58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FPGA Interface</a:t>
            </a:r>
            <a:r>
              <a:rPr lang="en-US" baseline="0" dirty="0" smtClean="0"/>
              <a:t> C API requires a few steps that we will take a minute to walk through here. </a:t>
            </a:r>
          </a:p>
          <a:p>
            <a:endParaRPr lang="en-US" baseline="0" dirty="0" smtClean="0"/>
          </a:p>
          <a:p>
            <a:pPr marL="228587" indent="-228587">
              <a:buAutoNum type="arabicParenR"/>
            </a:pPr>
            <a:r>
              <a:rPr lang="en-US" baseline="0" dirty="0" smtClean="0"/>
              <a:t>First, you program an FPGA </a:t>
            </a:r>
            <a:r>
              <a:rPr lang="en-US" baseline="0" dirty="0" err="1" smtClean="0"/>
              <a:t>bitfile</a:t>
            </a:r>
            <a:r>
              <a:rPr lang="en-US" baseline="0" dirty="0" smtClean="0"/>
              <a:t> using the </a:t>
            </a:r>
            <a:r>
              <a:rPr lang="en-US" baseline="0" dirty="0" err="1" smtClean="0"/>
              <a:t>LabVIEW</a:t>
            </a:r>
            <a:r>
              <a:rPr lang="en-US" baseline="0" dirty="0" smtClean="0"/>
              <a:t> FPGA Module on a Windows PC. In most cases the </a:t>
            </a:r>
            <a:r>
              <a:rPr lang="en-US" baseline="0" dirty="0" err="1" smtClean="0"/>
              <a:t>bitfile</a:t>
            </a:r>
            <a:r>
              <a:rPr lang="en-US" baseline="0" dirty="0" smtClean="0"/>
              <a:t> is actually copied to the Linux system and then deployed to the FPGA at runtime, but this process isn’t shown here for simplicity. In addition, you generate a header file based on the FPGA application in </a:t>
            </a:r>
            <a:r>
              <a:rPr lang="en-US" baseline="0" dirty="0" err="1" smtClean="0"/>
              <a:t>LabVIEW</a:t>
            </a:r>
            <a:r>
              <a:rPr lang="en-US" baseline="0" dirty="0" smtClean="0"/>
              <a:t>.</a:t>
            </a:r>
          </a:p>
          <a:p>
            <a:pPr marL="228587" indent="-228587">
              <a:buAutoNum type="arabicParenR"/>
            </a:pPr>
            <a:endParaRPr lang="en-US" baseline="0" dirty="0" smtClean="0"/>
          </a:p>
          <a:p>
            <a:pPr marL="228587" indent="-228587">
              <a:buAutoNum type="arabicParenR"/>
            </a:pPr>
            <a:r>
              <a:rPr lang="en-US" baseline="0" dirty="0" smtClean="0"/>
              <a:t>Next, this header file must be loaded in the C host application (in whatever development environment you are using). Using the header file, you can write and read to and from FPGA controls and indicators from the host application.</a:t>
            </a:r>
          </a:p>
          <a:p>
            <a:pPr marL="228587" indent="-228587">
              <a:buAutoNum type="arabicParenR"/>
            </a:pPr>
            <a:endParaRPr lang="en-US" baseline="0" dirty="0" smtClean="0"/>
          </a:p>
          <a:p>
            <a:pPr marL="228587" indent="-228587">
              <a:buAutoNum type="arabicParenR"/>
            </a:pPr>
            <a:r>
              <a:rPr lang="en-US" baseline="0" dirty="0" smtClean="0"/>
              <a:t>Finally, after your C application has been compiled for Linux, the application can be run to start communicating with one or more FPGA devices. At the beginning of execution, the C application may download the FPGA </a:t>
            </a:r>
            <a:r>
              <a:rPr lang="en-US" baseline="0" dirty="0" err="1" smtClean="0"/>
              <a:t>bitfile</a:t>
            </a:r>
            <a:r>
              <a:rPr lang="en-US" baseline="0" dirty="0" smtClean="0"/>
              <a:t> that you generated in the first step.</a:t>
            </a:r>
          </a:p>
          <a:p>
            <a:pPr marL="228587" indent="-228587">
              <a:buAutoNum type="arabicParenR"/>
            </a:pPr>
            <a:endParaRPr lang="en-US" baseline="0" dirty="0" smtClean="0"/>
          </a:p>
          <a:p>
            <a:pPr marL="228587" indent="-228587"/>
            <a:r>
              <a:rPr lang="en-US" baseline="0" dirty="0" smtClean="0"/>
              <a:t>Note: the Windows development PC must have NI-RIO 3.5.0 and the FPGA Interface C API 1.2 installed. The Linux system must have NI-RIO 3.5.0 for Linux installed.</a:t>
            </a:r>
          </a:p>
        </p:txBody>
      </p:sp>
      <p:sp>
        <p:nvSpPr>
          <p:cNvPr id="4" name="Slide Number Placeholder 3"/>
          <p:cNvSpPr>
            <a:spLocks noGrp="1"/>
          </p:cNvSpPr>
          <p:nvPr>
            <p:ph type="sldNum" sz="quarter" idx="10"/>
          </p:nvPr>
        </p:nvSpPr>
        <p:spPr/>
        <p:txBody>
          <a:bodyPr/>
          <a:lstStyle/>
          <a:p>
            <a:fld id="{32415F22-6FE9-485B-BB3D-F6F1B0DA58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E22A7-F408-41E1-9869-8991FA3767E2}" type="slidenum">
              <a:rPr lang="en-US" smtClean="0"/>
              <a:pPr/>
              <a:t>16</a:t>
            </a:fld>
            <a:endParaRPr lang="en-US"/>
          </a:p>
        </p:txBody>
      </p:sp>
    </p:spTree>
    <p:extLst>
      <p:ext uri="{BB962C8B-B14F-4D97-AF65-F5344CB8AC3E}">
        <p14:creationId xmlns="" xmlns:p14="http://schemas.microsoft.com/office/powerpoint/2010/main" val="250041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36176-9E0B-46EB-AFED-1982EC1869AE}"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7D23CCA-D8EF-4F45-81BD-C0E82121E098}" type="slidenum">
              <a:rPr lang="en-US" smtClean="0">
                <a:solidFill>
                  <a:prstClr val="black"/>
                </a:solidFill>
              </a:rPr>
              <a:pPr/>
              <a:t>3</a:t>
            </a:fld>
            <a:endParaRPr lang="en-US" dirty="0"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buFont typeface="Arial" pitchFamily="34" charset="0"/>
              <a:buChar char="•"/>
            </a:pPr>
            <a:r>
              <a:rPr lang="en-US" dirty="0" smtClean="0"/>
              <a:t>FIELD PROGRAMMABLE GATE ARRAY</a:t>
            </a:r>
          </a:p>
          <a:p>
            <a:pPr>
              <a:buFont typeface="Arial" pitchFamily="34" charset="0"/>
              <a:buChar char="•"/>
            </a:pPr>
            <a:endParaRPr lang="en-US" dirty="0" smtClean="0"/>
          </a:p>
          <a:p>
            <a:pPr>
              <a:buFont typeface="Arial" pitchFamily="34" charset="0"/>
              <a:buChar char="•"/>
            </a:pPr>
            <a:r>
              <a:rPr lang="en-US" dirty="0" smtClean="0"/>
              <a:t>Logic Blocks</a:t>
            </a:r>
            <a:r>
              <a:rPr lang="en-US" baseline="0" dirty="0" smtClean="0"/>
              <a:t> are programmed to perform digital logic functions, AND, OR, NAND, XOR, etc</a:t>
            </a:r>
          </a:p>
          <a:p>
            <a:pPr>
              <a:buFont typeface="Arial" pitchFamily="34" charset="0"/>
              <a:buChar char="•"/>
            </a:pPr>
            <a:endParaRPr lang="en-US" baseline="0" dirty="0" smtClean="0"/>
          </a:p>
          <a:p>
            <a:pPr>
              <a:buFont typeface="Arial" pitchFamily="34" charset="0"/>
              <a:buChar char="•"/>
            </a:pPr>
            <a:r>
              <a:rPr lang="en-US" baseline="0" dirty="0" smtClean="0"/>
              <a:t>-programmable interconnects – programmable switching  matrix</a:t>
            </a:r>
          </a:p>
          <a:p>
            <a:pPr>
              <a:buFont typeface="Arial" pitchFamily="34" charset="0"/>
              <a:buChar char="•"/>
            </a:pPr>
            <a:endParaRPr lang="en-US" baseline="0" dirty="0" smtClean="0"/>
          </a:p>
          <a:p>
            <a:pPr>
              <a:buFont typeface="Arial" pitchFamily="34" charset="0"/>
              <a:buChar char="•"/>
            </a:pPr>
            <a:r>
              <a:rPr lang="en-US" baseline="0" dirty="0" smtClean="0"/>
              <a:t>Can also connect to i/o blocks – pins on chips</a:t>
            </a:r>
          </a:p>
          <a:p>
            <a:pPr>
              <a:buFont typeface="Arial" pitchFamily="34" charset="0"/>
              <a:buChar char="•"/>
            </a:pPr>
            <a:endParaRPr lang="en-US" baseline="0" dirty="0" smtClean="0"/>
          </a:p>
          <a:p>
            <a:pPr>
              <a:buFont typeface="Arial" pitchFamily="34" charset="0"/>
              <a:buChar char="•"/>
            </a:pPr>
            <a:r>
              <a:rPr lang="en-US" baseline="0" dirty="0" smtClean="0"/>
              <a:t>Combination is a custom circuit / programmable breadboard</a:t>
            </a:r>
            <a:endParaRPr lang="en-US" dirty="0" smtClean="0"/>
          </a:p>
          <a:p>
            <a:pPr eaLnBrk="1" hangingPunct="1"/>
            <a:endParaRPr lang="en-US" dirty="0" smtClean="0"/>
          </a:p>
          <a:p>
            <a:pPr eaLnBrk="1" hangingPunct="1"/>
            <a:r>
              <a:rPr 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73829D8C-7074-4D3E-A06F-1A4135A6A2F2}" type="slidenum">
              <a:rPr lang="en-US" smtClean="0">
                <a:solidFill>
                  <a:prstClr val="black"/>
                </a:solidFill>
              </a:rPr>
              <a:pPr/>
              <a:t>4</a:t>
            </a:fld>
            <a:endParaRPr lang="en-US" dirty="0" smtClean="0">
              <a:solidFill>
                <a:prstClr val="black"/>
              </a:solidFill>
            </a:endParaRPr>
          </a:p>
        </p:txBody>
      </p:sp>
      <p:sp>
        <p:nvSpPr>
          <p:cNvPr id="37891" name="Rectangle 2"/>
          <p:cNvSpPr>
            <a:spLocks noGrp="1" noRot="1" noChangeAspect="1" noChangeArrowheads="1" noTextEdit="1"/>
          </p:cNvSpPr>
          <p:nvPr>
            <p:ph type="sldImg"/>
          </p:nvPr>
        </p:nvSpPr>
        <p:spPr>
          <a:xfrm>
            <a:off x="1141413" y="685800"/>
            <a:ext cx="4572000" cy="3429000"/>
          </a:xfrm>
          <a:ln/>
        </p:spPr>
      </p:sp>
      <p:sp>
        <p:nvSpPr>
          <p:cNvPr id="37892" name="Rectangle 3"/>
          <p:cNvSpPr>
            <a:spLocks noGrp="1" noChangeArrowheads="1"/>
          </p:cNvSpPr>
          <p:nvPr>
            <p:ph type="body" idx="1"/>
          </p:nvPr>
        </p:nvSpPr>
        <p:spPr>
          <a:noFill/>
          <a:ln/>
        </p:spPr>
        <p:txBody>
          <a:bodyPr/>
          <a:lstStyle/>
          <a:p>
            <a:pPr eaLnBrk="1" hangingPunct="1"/>
            <a:r>
              <a:rPr lang="en-US" dirty="0" smtClean="0"/>
              <a:t>-When</a:t>
            </a:r>
            <a:r>
              <a:rPr lang="en-US" baseline="0" dirty="0" smtClean="0"/>
              <a:t> we compile our LV code…</a:t>
            </a:r>
            <a:endParaRPr lang="en-US" dirty="0" smtClean="0"/>
          </a:p>
          <a:p>
            <a:pPr eaLnBrk="1" hangingPunct="1"/>
            <a:endParaRPr lang="en-US" dirty="0" smtClean="0"/>
          </a:p>
          <a:p>
            <a:pPr eaLnBrk="1" hangingPunct="1"/>
            <a:r>
              <a:rPr lang="en-US" dirty="0" smtClean="0"/>
              <a:t>-logic blocks are configured to implement</a:t>
            </a:r>
            <a:r>
              <a:rPr lang="en-US" baseline="0" dirty="0" smtClean="0"/>
              <a:t> the digital logic functions</a:t>
            </a:r>
          </a:p>
          <a:p>
            <a:pPr eaLnBrk="1" hangingPunct="1"/>
            <a:endParaRPr lang="en-US" baseline="0" dirty="0" smtClean="0"/>
          </a:p>
          <a:p>
            <a:pPr eaLnBrk="1" hangingPunct="1"/>
            <a:r>
              <a:rPr lang="en-US" baseline="0" dirty="0" smtClean="0"/>
              <a:t>-and t</a:t>
            </a:r>
            <a:r>
              <a:rPr lang="en-US" dirty="0" smtClean="0"/>
              <a:t>he interconnects &lt;click&gt; are configured to wire each logic block together. </a:t>
            </a:r>
          </a:p>
          <a:p>
            <a:pPr eaLnBrk="1" hangingPunct="1"/>
            <a:endParaRPr lang="en-US" dirty="0" smtClean="0"/>
          </a:p>
          <a:p>
            <a:pPr eaLnBrk="1" hangingPunct="1"/>
            <a:r>
              <a:rPr lang="en-US" dirty="0" smtClean="0"/>
              <a:t>- Your LV code actually becomes a circuit</a:t>
            </a:r>
            <a:r>
              <a:rPr lang="en-US" baseline="0" dirty="0" smtClean="0"/>
              <a:t> on the FPGA. You have done the job of a digital designer!</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42DBDB3B-D118-4AAF-B349-4109012263FD}" type="slidenum">
              <a:rPr lang="en-US" smtClean="0">
                <a:solidFill>
                  <a:prstClr val="black"/>
                </a:solidFill>
              </a:rPr>
              <a:pPr/>
              <a:t>5</a:t>
            </a:fld>
            <a:endParaRPr lang="en-US" dirty="0"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buFontTx/>
              <a:buChar char="-"/>
            </a:pPr>
            <a:r>
              <a:rPr lang="en-US" dirty="0" smtClean="0"/>
              <a:t>To show the benefit of </a:t>
            </a:r>
            <a:r>
              <a:rPr lang="en-US" dirty="0" err="1" smtClean="0"/>
              <a:t>parellism</a:t>
            </a:r>
            <a:r>
              <a:rPr lang="en-US" dirty="0" smtClean="0"/>
              <a:t>,</a:t>
            </a:r>
            <a:r>
              <a:rPr lang="en-US" baseline="0" dirty="0" smtClean="0"/>
              <a:t> lets go back to our previous example and add a parallel loop</a:t>
            </a:r>
            <a:endParaRPr lang="en-US" dirty="0" smtClean="0"/>
          </a:p>
          <a:p>
            <a:pPr eaLnBrk="1" hangingPunct="1">
              <a:buFontTx/>
              <a:buChar char="-"/>
            </a:pPr>
            <a:endParaRPr lang="en-US" dirty="0" smtClean="0"/>
          </a:p>
          <a:p>
            <a:pPr eaLnBrk="1" hangingPunct="1">
              <a:buFontTx/>
              <a:buChar char="-"/>
            </a:pPr>
            <a:r>
              <a:rPr lang="en-US" dirty="0" smtClean="0"/>
              <a:t>When</a:t>
            </a:r>
            <a:r>
              <a:rPr lang="en-US" baseline="0" dirty="0" smtClean="0"/>
              <a:t> we add a parallel path that implements a different set of logic, it runs completely independent of other logic</a:t>
            </a:r>
          </a:p>
          <a:p>
            <a:pPr eaLnBrk="1" hangingPunct="1">
              <a:buFontTx/>
              <a:buChar char="-"/>
            </a:pPr>
            <a:endParaRPr lang="en-US" baseline="0" dirty="0" smtClean="0"/>
          </a:p>
          <a:p>
            <a:pPr eaLnBrk="1" hangingPunct="1">
              <a:buFontTx/>
              <a:buChar char="-"/>
            </a:pPr>
            <a:r>
              <a:rPr lang="en-US" baseline="0" dirty="0" smtClean="0"/>
              <a:t>This is where LV becomes well suited for FPGAs b/c it can naturally represent parallelism</a:t>
            </a:r>
          </a:p>
          <a:p>
            <a:pPr eaLnBrk="1" hangingPunct="1">
              <a:buFontTx/>
              <a:buChar char="-"/>
            </a:pPr>
            <a:endParaRPr lang="en-US" baseline="0" dirty="0" smtClean="0"/>
          </a:p>
          <a:p>
            <a:pPr eaLnBrk="1" hangingPunct="1">
              <a:buFontTx/>
              <a:buChar char="-"/>
            </a:pPr>
            <a:r>
              <a:rPr lang="en-US" baseline="0" dirty="0" smtClean="0"/>
              <a:t>With text-based languages that execute </a:t>
            </a:r>
            <a:r>
              <a:rPr lang="en-US" baseline="0" dirty="0" err="1" smtClean="0"/>
              <a:t>sequentely</a:t>
            </a:r>
            <a:r>
              <a:rPr lang="en-US" baseline="0" dirty="0" smtClean="0"/>
              <a:t>, it is extremely difficult to implement code that runs things in parallel</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To</a:t>
            </a:r>
            <a:r>
              <a:rPr lang="en-US" baseline="0" dirty="0" smtClean="0"/>
              <a:t> program FPGAs with LabVIEW we use the LabVIEW FPGA module</a:t>
            </a:r>
          </a:p>
          <a:p>
            <a:pPr>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The LabVIEW FPGA Module</a:t>
            </a:r>
            <a:r>
              <a:rPr lang="en-US" baseline="0" dirty="0" smtClean="0"/>
              <a:t> converts your block diagram to hardware circuitry implemented on the FPGA</a:t>
            </a:r>
          </a:p>
          <a:p>
            <a:pPr>
              <a:buFont typeface="Arial" pitchFamily="34" charset="0"/>
              <a:buChar cha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LabVIEW</a:t>
            </a:r>
            <a:r>
              <a:rPr lang="en-US" baseline="0" dirty="0" smtClean="0"/>
              <a:t> is well suited for FPGA programming because the graphical representation of code naturally reflects the actual implementation of circuitry on the FPGA</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661D7B89-EE46-42D8-9270-88925B929E82}"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43000" y="685800"/>
            <a:ext cx="4573588" cy="3430588"/>
          </a:xfrm>
        </p:spPr>
      </p:sp>
      <p:sp>
        <p:nvSpPr>
          <p:cNvPr id="89091" name="Notes Placeholder 2"/>
          <p:cNvSpPr>
            <a:spLocks noGrp="1"/>
          </p:cNvSpPr>
          <p:nvPr>
            <p:ph type="body" idx="1"/>
          </p:nvPr>
        </p:nvSpPr>
        <p:spPr>
          <a:xfrm>
            <a:off x="913588" y="4343093"/>
            <a:ext cx="5030825" cy="4115722"/>
          </a:xfrm>
          <a:noFill/>
          <a:ln/>
        </p:spPr>
        <p:txBody>
          <a:bodyPr lIns="91875" tIns="45938" rIns="91875" bIns="45938"/>
          <a:lstStyle/>
          <a:p>
            <a:endParaRPr lang="en-US" dirty="0" smtClean="0"/>
          </a:p>
        </p:txBody>
      </p:sp>
      <p:sp>
        <p:nvSpPr>
          <p:cNvPr id="89092" name="Slide Number Placeholder 3"/>
          <p:cNvSpPr txBox="1">
            <a:spLocks noGrp="1"/>
          </p:cNvSpPr>
          <p:nvPr/>
        </p:nvSpPr>
        <p:spPr bwMode="auto">
          <a:xfrm>
            <a:off x="3885794" y="8686187"/>
            <a:ext cx="2972206" cy="457815"/>
          </a:xfrm>
          <a:prstGeom prst="rect">
            <a:avLst/>
          </a:prstGeom>
          <a:noFill/>
          <a:ln w="9525">
            <a:noFill/>
            <a:miter lim="800000"/>
            <a:headEnd/>
            <a:tailEnd/>
          </a:ln>
        </p:spPr>
        <p:txBody>
          <a:bodyPr lIns="91875" tIns="45938" rIns="91875" bIns="45938" anchor="b"/>
          <a:lstStyle/>
          <a:p>
            <a:pPr algn="r" eaLnBrk="0" hangingPunct="0"/>
            <a:fld id="{BAA31EF5-5EC7-48B9-93E1-930268AAA79D}" type="slidenum">
              <a:rPr lang="en-US" sz="1200"/>
              <a:pPr algn="r" eaLnBrk="0" hangingPunct="0"/>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1143000" y="685800"/>
            <a:ext cx="4572000" cy="3429000"/>
          </a:xfrm>
        </p:spPr>
      </p:sp>
      <p:sp>
        <p:nvSpPr>
          <p:cNvPr id="210947" name="Notes Placeholder 2"/>
          <p:cNvSpPr>
            <a:spLocks noGrp="1"/>
          </p:cNvSpPr>
          <p:nvPr>
            <p:ph type="body" idx="1"/>
          </p:nvPr>
        </p:nvSpPr>
        <p:spPr>
          <a:xfrm>
            <a:off x="685192" y="4343093"/>
            <a:ext cx="5487618" cy="4115722"/>
          </a:xfrm>
          <a:noFill/>
          <a:ln/>
        </p:spPr>
        <p:txBody>
          <a:bodyPr lIns="92876" tIns="46436" rIns="92876" bIns="46436"/>
          <a:lstStyle/>
          <a:p>
            <a:endParaRPr lang="en-US" smtClean="0"/>
          </a:p>
        </p:txBody>
      </p:sp>
      <p:sp>
        <p:nvSpPr>
          <p:cNvPr id="210948" name="Slide Number Placeholder 3"/>
          <p:cNvSpPr txBox="1">
            <a:spLocks noGrp="1"/>
          </p:cNvSpPr>
          <p:nvPr/>
        </p:nvSpPr>
        <p:spPr bwMode="auto">
          <a:xfrm>
            <a:off x="3885794" y="8686187"/>
            <a:ext cx="2972206" cy="457815"/>
          </a:xfrm>
          <a:prstGeom prst="rect">
            <a:avLst/>
          </a:prstGeom>
          <a:noFill/>
          <a:ln w="9525">
            <a:noFill/>
            <a:miter lim="800000"/>
            <a:headEnd/>
            <a:tailEnd/>
          </a:ln>
        </p:spPr>
        <p:txBody>
          <a:bodyPr lIns="92873" tIns="46435" rIns="92873" bIns="46435" anchor="b"/>
          <a:lstStyle/>
          <a:p>
            <a:pPr algn="r" defTabSz="914128"/>
            <a:fld id="{18201844-C583-4934-9D06-6A95DD654421}" type="slidenum">
              <a:rPr lang="en-US" sz="1200"/>
              <a:pPr algn="r" defTabSz="914128"/>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1104900" y="685488"/>
            <a:ext cx="4648200" cy="3429000"/>
          </a:xfrm>
        </p:spPr>
      </p:sp>
      <p:sp>
        <p:nvSpPr>
          <p:cNvPr id="206851" name="Notes Placeholder 2"/>
          <p:cNvSpPr>
            <a:spLocks noGrp="1"/>
          </p:cNvSpPr>
          <p:nvPr>
            <p:ph type="body" idx="1"/>
          </p:nvPr>
        </p:nvSpPr>
        <p:spPr>
          <a:xfrm>
            <a:off x="685192" y="4343093"/>
            <a:ext cx="5487618" cy="4115722"/>
          </a:xfrm>
          <a:noFill/>
          <a:ln/>
        </p:spPr>
        <p:txBody>
          <a:bodyPr lIns="92876" tIns="46436" rIns="92876" bIns="46436"/>
          <a:lstStyle/>
          <a:p>
            <a:endParaRPr lang="en-US" smtClean="0"/>
          </a:p>
        </p:txBody>
      </p:sp>
      <p:sp>
        <p:nvSpPr>
          <p:cNvPr id="206852" name="Slide Number Placeholder 3"/>
          <p:cNvSpPr txBox="1">
            <a:spLocks noGrp="1"/>
          </p:cNvSpPr>
          <p:nvPr/>
        </p:nvSpPr>
        <p:spPr bwMode="auto">
          <a:xfrm>
            <a:off x="3885794" y="8686187"/>
            <a:ext cx="2972206" cy="457815"/>
          </a:xfrm>
          <a:prstGeom prst="rect">
            <a:avLst/>
          </a:prstGeom>
          <a:noFill/>
          <a:ln w="9525">
            <a:noFill/>
            <a:miter lim="800000"/>
            <a:headEnd/>
            <a:tailEnd/>
          </a:ln>
        </p:spPr>
        <p:txBody>
          <a:bodyPr lIns="92873" tIns="46435" rIns="92873" bIns="46435" anchor="b"/>
          <a:lstStyle/>
          <a:p>
            <a:pPr algn="r" defTabSz="914128"/>
            <a:fld id="{7895D896-AFC2-4CC7-AC79-7D206EB3C346}" type="slidenum">
              <a:rPr lang="en-US" sz="1200"/>
              <a:pPr algn="r" defTabSz="914128"/>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02" name="Rectangle 6"/>
          <p:cNvSpPr>
            <a:spLocks noGrp="1" noChangeArrowheads="1"/>
          </p:cNvSpPr>
          <p:nvPr>
            <p:ph type="ctrTitle" sz="quarter"/>
            <p:custDataLst>
              <p:tags r:id="rId1"/>
            </p:custDataLst>
          </p:nvPr>
        </p:nvSpPr>
        <p:spPr>
          <a:xfrm>
            <a:off x="685800" y="2286000"/>
            <a:ext cx="7772400" cy="1143000"/>
          </a:xfrm>
        </p:spPr>
        <p:txBody>
          <a:bodyPr/>
          <a:lstStyle>
            <a:lvl1pPr algn="ctr">
              <a:defRPr/>
            </a:lvl1pPr>
          </a:lstStyle>
          <a:p>
            <a:r>
              <a:rPr lang="en-US" smtClean="0"/>
              <a:t>Click to edit Master title style</a:t>
            </a:r>
            <a:endParaRPr lang="en-US"/>
          </a:p>
        </p:txBody>
      </p:sp>
      <p:sp>
        <p:nvSpPr>
          <p:cNvPr id="4103" name="Rectangle 7"/>
          <p:cNvSpPr>
            <a:spLocks noGrp="1" noChangeArrowheads="1"/>
          </p:cNvSpPr>
          <p:nvPr>
            <p:ph type="subTitle" sz="quarter" idx="1"/>
            <p:custDataLst>
              <p:tags r:id="rId2"/>
            </p:custDataLst>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2"/>
          <p:cNvSpPr>
            <a:spLocks noGrp="1" noChangeArrowheads="1"/>
          </p:cNvSpPr>
          <p:nvPr>
            <p:ph type="ftr" sz="quarter" idx="10"/>
            <p:custDataLst>
              <p:tags r:id="rId3"/>
            </p:custDataLst>
          </p:nvPr>
        </p:nvSpPr>
        <p:spPr bwMode="auto">
          <a:xfrm>
            <a:off x="2743200" y="64008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000" i="1">
                <a:solidFill>
                  <a:srgbClr val="E3E3E3"/>
                </a:solidFill>
                <a:latin typeface="Arial" charset="0"/>
              </a:defRPr>
            </a:lvl1pPr>
          </a:lstStyle>
          <a:p>
            <a:endParaRPr lang="en-US"/>
          </a:p>
        </p:txBody>
      </p:sp>
      <p:sp>
        <p:nvSpPr>
          <p:cNvPr id="5" name="Rectangle 3"/>
          <p:cNvSpPr>
            <a:spLocks noGrp="1" noChangeArrowheads="1"/>
          </p:cNvSpPr>
          <p:nvPr>
            <p:ph type="sldNum" sz="quarter" idx="11"/>
            <p:custDataLst>
              <p:tags r:id="rId4"/>
            </p:custDataLst>
          </p:nvPr>
        </p:nvSpPr>
        <p:spPr bwMode="auto">
          <a:xfrm>
            <a:off x="5638800" y="6400800"/>
            <a:ext cx="990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solidFill>
                  <a:srgbClr val="E3E3E3"/>
                </a:solidFill>
                <a:latin typeface="Arial" charset="0"/>
              </a:defRPr>
            </a:lvl1pPr>
          </a:lstStyle>
          <a:p>
            <a:fld id="{FE77BB7B-4074-411C-AA81-673BB7870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3350" y="285750"/>
            <a:ext cx="8882063" cy="654050"/>
          </a:xfrm>
        </p:spPr>
        <p:txBody>
          <a:bodyPr/>
          <a:lstStyle/>
          <a:p>
            <a:r>
              <a:rPr lang="en-US" smtClean="0"/>
              <a:t>Click to edit Master title style</a:t>
            </a:r>
            <a:endParaRPr lang="en-US"/>
          </a:p>
        </p:txBody>
      </p:sp>
      <p:sp>
        <p:nvSpPr>
          <p:cNvPr id="3" name="Table Placeholder 2"/>
          <p:cNvSpPr>
            <a:spLocks noGrp="1"/>
          </p:cNvSpPr>
          <p:nvPr>
            <p:ph type="tbl" idx="1"/>
            <p:custDataLst>
              <p:tags r:id="rId2"/>
            </p:custDataLst>
          </p:nvPr>
        </p:nvSpPr>
        <p:spPr>
          <a:xfrm>
            <a:off x="133350" y="933450"/>
            <a:ext cx="8883650" cy="4908550"/>
          </a:xfrm>
        </p:spPr>
        <p:txBody>
          <a:bodyPr/>
          <a:lstStyle/>
          <a:p>
            <a:r>
              <a:rPr lang="en-US" smtClean="0"/>
              <a:t>Click icon to add table</a:t>
            </a:r>
            <a:endParaRPr lang="en-US"/>
          </a:p>
        </p:txBody>
      </p:sp>
      <p:sp>
        <p:nvSpPr>
          <p:cNvPr id="4" name="Slide Number Placeholder 3"/>
          <p:cNvSpPr>
            <a:spLocks noGrp="1"/>
          </p:cNvSpPr>
          <p:nvPr>
            <p:ph type="sldNum" sz="quarter" idx="10"/>
            <p:custDataLst>
              <p:tags r:id="rId3"/>
            </p:custDataLst>
          </p:nvPr>
        </p:nvSpPr>
        <p:spPr>
          <a:xfrm>
            <a:off x="5872163" y="6505575"/>
            <a:ext cx="685800" cy="314325"/>
          </a:xfrm>
          <a:prstGeom prst="rect">
            <a:avLst/>
          </a:prstGeom>
        </p:spPr>
        <p:txBody>
          <a:bodyPr/>
          <a:lstStyle>
            <a:lvl1pPr>
              <a:defRPr/>
            </a:lvl1pPr>
          </a:lstStyle>
          <a:p>
            <a:fld id="{FE77BB7B-4074-411C-AA81-673BB7870F8C}"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11"/>
            <p:custDataLst>
              <p:tags r:id="rId3"/>
            </p:custDataLst>
          </p:nvPr>
        </p:nvSpPr>
        <p:spPr bwMode="auto">
          <a:xfrm>
            <a:off x="5638800" y="6400800"/>
            <a:ext cx="990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solidFill>
                  <a:srgbClr val="E3E3E3"/>
                </a:solidFill>
                <a:latin typeface="Arial" charset="0"/>
              </a:defRPr>
            </a:lvl1pPr>
          </a:lstStyle>
          <a:p>
            <a:fld id="{FE77BB7B-4074-411C-AA81-673BB7870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4"/>
            </p:custDataLst>
          </p:nvPr>
        </p:nvSpPr>
        <p:spPr bwMode="auto">
          <a:xfrm>
            <a:off x="152400" y="381000"/>
            <a:ext cx="8839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1" name="Rectangle 3"/>
          <p:cNvSpPr>
            <a:spLocks noGrp="1" noChangeArrowheads="1"/>
          </p:cNvSpPr>
          <p:nvPr>
            <p:ph type="body" idx="1"/>
            <p:custDataLst>
              <p:tags r:id="rId15"/>
            </p:custDataLst>
          </p:nvPr>
        </p:nvSpPr>
        <p:spPr bwMode="auto">
          <a:xfrm>
            <a:off x="152400" y="1066800"/>
            <a:ext cx="8839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Rectangle 7"/>
          <p:cNvSpPr>
            <a:spLocks noChangeArrowheads="1"/>
          </p:cNvSpPr>
          <p:nvPr>
            <p:custDataLst>
              <p:tags r:id="rId16"/>
            </p:custDataLst>
          </p:nvPr>
        </p:nvSpPr>
        <p:spPr bwMode="auto">
          <a:xfrm>
            <a:off x="3127375" y="-241300"/>
            <a:ext cx="184150" cy="457200"/>
          </a:xfrm>
          <a:prstGeom prst="rect">
            <a:avLst/>
          </a:prstGeom>
          <a:noFill/>
          <a:ln w="9525">
            <a:noFill/>
            <a:miter lim="800000"/>
            <a:headEnd/>
            <a:tailEnd/>
          </a:ln>
          <a:effectLst/>
        </p:spPr>
        <p:txBody>
          <a:bodyPr wrap="none">
            <a:spAutoFit/>
          </a:bodyPr>
          <a:lstStyle/>
          <a:p>
            <a:pPr eaLnBrk="0" hangingPunct="0">
              <a:defRPr/>
            </a:pPr>
            <a:endParaRPr lang="en-US" dirty="0">
              <a:latin typeface="Times" pitchFamily="18" charset="0"/>
            </a:endParaRPr>
          </a:p>
        </p:txBody>
      </p:sp>
      <p:sp>
        <p:nvSpPr>
          <p:cNvPr id="7" name="Rectangle 3"/>
          <p:cNvSpPr>
            <a:spLocks noGrp="1" noChangeArrowheads="1"/>
          </p:cNvSpPr>
          <p:nvPr>
            <p:ph type="sldNum" sz="quarter" idx="4"/>
            <p:custDataLst>
              <p:tags r:id="rId17"/>
            </p:custDataLst>
          </p:nvPr>
        </p:nvSpPr>
        <p:spPr bwMode="auto">
          <a:xfrm>
            <a:off x="5638800" y="6400800"/>
            <a:ext cx="990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800">
                <a:solidFill>
                  <a:srgbClr val="E3E3E3"/>
                </a:solidFill>
                <a:latin typeface="Arial" charset="0"/>
              </a:defRPr>
            </a:lvl1pPr>
          </a:lstStyle>
          <a:p>
            <a:fld id="{FE77BB7B-4074-411C-AA81-673BB7870F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4000" b="1">
          <a:solidFill>
            <a:srgbClr val="006699"/>
          </a:solidFill>
          <a:latin typeface="+mj-lt"/>
          <a:ea typeface="+mj-ea"/>
          <a:cs typeface="+mj-cs"/>
        </a:defRPr>
      </a:lvl1pPr>
      <a:lvl2pPr algn="l" rtl="0" eaLnBrk="1" fontAlgn="base" hangingPunct="1">
        <a:spcBef>
          <a:spcPct val="0"/>
        </a:spcBef>
        <a:spcAft>
          <a:spcPct val="0"/>
        </a:spcAft>
        <a:defRPr sz="4000" b="1">
          <a:solidFill>
            <a:srgbClr val="006699"/>
          </a:solidFill>
          <a:latin typeface="Arial Narrow" pitchFamily="34" charset="0"/>
        </a:defRPr>
      </a:lvl2pPr>
      <a:lvl3pPr algn="l" rtl="0" eaLnBrk="1" fontAlgn="base" hangingPunct="1">
        <a:spcBef>
          <a:spcPct val="0"/>
        </a:spcBef>
        <a:spcAft>
          <a:spcPct val="0"/>
        </a:spcAft>
        <a:defRPr sz="4000" b="1">
          <a:solidFill>
            <a:srgbClr val="006699"/>
          </a:solidFill>
          <a:latin typeface="Arial Narrow" pitchFamily="34" charset="0"/>
        </a:defRPr>
      </a:lvl3pPr>
      <a:lvl4pPr algn="l" rtl="0" eaLnBrk="1" fontAlgn="base" hangingPunct="1">
        <a:spcBef>
          <a:spcPct val="0"/>
        </a:spcBef>
        <a:spcAft>
          <a:spcPct val="0"/>
        </a:spcAft>
        <a:defRPr sz="4000" b="1">
          <a:solidFill>
            <a:srgbClr val="006699"/>
          </a:solidFill>
          <a:latin typeface="Arial Narrow" pitchFamily="34" charset="0"/>
        </a:defRPr>
      </a:lvl4pPr>
      <a:lvl5pPr algn="l" rtl="0" eaLnBrk="1" fontAlgn="base" hangingPunct="1">
        <a:spcBef>
          <a:spcPct val="0"/>
        </a:spcBef>
        <a:spcAft>
          <a:spcPct val="0"/>
        </a:spcAft>
        <a:defRPr sz="4000" b="1">
          <a:solidFill>
            <a:srgbClr val="006699"/>
          </a:solidFill>
          <a:latin typeface="Arial Narrow" pitchFamily="34" charset="0"/>
        </a:defRPr>
      </a:lvl5pPr>
      <a:lvl6pPr marL="457200" algn="l" rtl="0" eaLnBrk="1" fontAlgn="base" hangingPunct="1">
        <a:spcBef>
          <a:spcPct val="0"/>
        </a:spcBef>
        <a:spcAft>
          <a:spcPct val="0"/>
        </a:spcAft>
        <a:defRPr sz="4000" b="1">
          <a:solidFill>
            <a:srgbClr val="006699"/>
          </a:solidFill>
          <a:latin typeface="Arial Narrow" pitchFamily="34" charset="0"/>
        </a:defRPr>
      </a:lvl6pPr>
      <a:lvl7pPr marL="914400" algn="l" rtl="0" eaLnBrk="1" fontAlgn="base" hangingPunct="1">
        <a:spcBef>
          <a:spcPct val="0"/>
        </a:spcBef>
        <a:spcAft>
          <a:spcPct val="0"/>
        </a:spcAft>
        <a:defRPr sz="4000" b="1">
          <a:solidFill>
            <a:srgbClr val="006699"/>
          </a:solidFill>
          <a:latin typeface="Arial Narrow" pitchFamily="34" charset="0"/>
        </a:defRPr>
      </a:lvl7pPr>
      <a:lvl8pPr marL="1371600" algn="l" rtl="0" eaLnBrk="1" fontAlgn="base" hangingPunct="1">
        <a:spcBef>
          <a:spcPct val="0"/>
        </a:spcBef>
        <a:spcAft>
          <a:spcPct val="0"/>
        </a:spcAft>
        <a:defRPr sz="4000" b="1">
          <a:solidFill>
            <a:srgbClr val="006699"/>
          </a:solidFill>
          <a:latin typeface="Arial Narrow" pitchFamily="34" charset="0"/>
        </a:defRPr>
      </a:lvl8pPr>
      <a:lvl9pPr marL="1828800" algn="l" rtl="0" eaLnBrk="1" fontAlgn="base" hangingPunct="1">
        <a:spcBef>
          <a:spcPct val="0"/>
        </a:spcBef>
        <a:spcAft>
          <a:spcPct val="0"/>
        </a:spcAft>
        <a:defRPr sz="4000" b="1">
          <a:solidFill>
            <a:srgbClr val="0066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2.gi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9.xml"/></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notesSlide" Target="../notesSlides/notesSlide10.xml"/><Relationship Id="rId3" Type="http://schemas.openxmlformats.org/officeDocument/2006/relationships/tags" Target="../tags/tag45.xml"/><Relationship Id="rId21" Type="http://schemas.openxmlformats.org/officeDocument/2006/relationships/image" Target="../media/image25.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slideLayout" Target="../slideLayouts/slideLayout2.xml"/><Relationship Id="rId25" Type="http://schemas.openxmlformats.org/officeDocument/2006/relationships/image" Target="../media/image2.gif"/><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image" Target="../media/image24.jpe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image" Target="../media/image27.jpeg"/><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image" Target="../media/image26.png"/><Relationship Id="rId10" Type="http://schemas.openxmlformats.org/officeDocument/2006/relationships/tags" Target="../tags/tag52.xml"/><Relationship Id="rId19" Type="http://schemas.openxmlformats.org/officeDocument/2006/relationships/image" Target="../media/image23.jpe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61.xml"/><Relationship Id="rId7" Type="http://schemas.openxmlformats.org/officeDocument/2006/relationships/image" Target="../media/image28.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notesSlide" Target="../notesSlides/notesSlide12.xml"/><Relationship Id="rId3" Type="http://schemas.openxmlformats.org/officeDocument/2006/relationships/tags" Target="../tags/tag65.xml"/><Relationship Id="rId21" Type="http://schemas.openxmlformats.org/officeDocument/2006/relationships/image" Target="../media/image31.png"/><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slideLayout" Target="../slideLayouts/slideLayout2.xml"/><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image" Target="../media/image30.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image" Target="../media/image33.png"/><Relationship Id="rId10" Type="http://schemas.openxmlformats.org/officeDocument/2006/relationships/tags" Target="../tags/tag72.xml"/><Relationship Id="rId19" Type="http://schemas.openxmlformats.org/officeDocument/2006/relationships/image" Target="../media/image29.pn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81.xml"/><Relationship Id="rId7" Type="http://schemas.openxmlformats.org/officeDocument/2006/relationships/image" Target="../media/image36.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5" Type="http://schemas.openxmlformats.org/officeDocument/2006/relationships/tags" Target="../tags/tag83.xml"/><Relationship Id="rId4" Type="http://schemas.openxmlformats.org/officeDocument/2006/relationships/tags" Target="../tags/tag82.xml"/></Relationships>
</file>

<file path=ppt/slides/_rels/slide1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87.xml"/></Relationships>
</file>

<file path=ppt/slides/_rels/slide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custDataLst>
              <p:tags r:id="rId2"/>
            </p:custDataLst>
          </p:nvPr>
        </p:nvSpPr>
        <p:spPr/>
        <p:txBody>
          <a:bodyPr/>
          <a:lstStyle/>
          <a:p>
            <a:r>
              <a:rPr lang="en-US" dirty="0" smtClean="0"/>
              <a:t>Connecting EPICS with Easily Reconfigurable I/O Hardware</a:t>
            </a:r>
            <a:endParaRPr lang="en-US" dirty="0"/>
          </a:p>
        </p:txBody>
      </p:sp>
      <p:sp>
        <p:nvSpPr>
          <p:cNvPr id="3" name="Subtitle 2"/>
          <p:cNvSpPr>
            <a:spLocks noGrp="1"/>
          </p:cNvSpPr>
          <p:nvPr>
            <p:ph type="subTitle" sz="quarter" idx="1"/>
            <p:custDataLst>
              <p:tags r:id="rId3"/>
            </p:custDataLst>
          </p:nvPr>
        </p:nvSpPr>
        <p:spPr/>
        <p:txBody>
          <a:bodyPr/>
          <a:lstStyle/>
          <a:p>
            <a:r>
              <a:rPr lang="en-US" dirty="0" smtClean="0"/>
              <a:t>EPICS Collaboration Meeting</a:t>
            </a:r>
          </a:p>
          <a:p>
            <a:r>
              <a:rPr lang="en-US" dirty="0" smtClean="0"/>
              <a:t>Fall 2011</a:t>
            </a:r>
            <a:endParaRPr lang="en-US" dirty="0"/>
          </a:p>
        </p:txBody>
      </p:sp>
      <p:pic>
        <p:nvPicPr>
          <p:cNvPr id="5" name="Picture 2" descr="C:\_Thierry\_Projects\EPICS\LabVIEW Example\LabVIEW 8.5\Simple Read-Write\EPICS Logo.gif"/>
          <p:cNvPicPr>
            <a:picLocks noChangeAspect="1" noChangeArrowheads="1"/>
          </p:cNvPicPr>
          <p:nvPr>
            <p:custDataLst>
              <p:tags r:id="rId4"/>
            </p:custDataLst>
          </p:nvPr>
        </p:nvPicPr>
        <p:blipFill>
          <a:blip r:embed="rId7" cstate="print"/>
          <a:srcRect/>
          <a:stretch>
            <a:fillRect/>
          </a:stretch>
        </p:blipFill>
        <p:spPr bwMode="auto">
          <a:xfrm>
            <a:off x="457200" y="457200"/>
            <a:ext cx="962025" cy="962025"/>
          </a:xfrm>
          <a:prstGeom prst="rect">
            <a:avLst/>
          </a:prstGeom>
          <a:noFill/>
        </p:spPr>
      </p:pic>
    </p:spTree>
    <p:custDataLst>
      <p:tags r:id="rId1"/>
    </p:custDataLst>
    <p:extLst>
      <p:ext uri="{BB962C8B-B14F-4D97-AF65-F5344CB8AC3E}">
        <p14:creationId xmlns="" xmlns:p14="http://schemas.microsoft.com/office/powerpoint/2010/main" val="921755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402769?role=preview"/>
          <p:cNvPicPr>
            <a:picLocks noChangeAspect="1" noChangeArrowheads="1"/>
          </p:cNvPicPr>
          <p:nvPr>
            <p:custDataLst>
              <p:tags r:id="rId2"/>
            </p:custDataLst>
          </p:nvPr>
        </p:nvPicPr>
        <p:blipFill>
          <a:blip r:embed="rId19" cstate="print"/>
          <a:srcRect t="4361" b="10626"/>
          <a:stretch>
            <a:fillRect/>
          </a:stretch>
        </p:blipFill>
        <p:spPr bwMode="auto">
          <a:xfrm>
            <a:off x="762000" y="1366486"/>
            <a:ext cx="7696200" cy="3002206"/>
          </a:xfrm>
          <a:prstGeom prst="rect">
            <a:avLst/>
          </a:prstGeom>
          <a:noFill/>
          <a:ln w="9525">
            <a:noFill/>
            <a:miter lim="800000"/>
            <a:headEnd/>
            <a:tailEnd/>
          </a:ln>
        </p:spPr>
      </p:pic>
      <p:sp>
        <p:nvSpPr>
          <p:cNvPr id="63500" name="Text Box 3"/>
          <p:cNvSpPr txBox="1">
            <a:spLocks noChangeArrowheads="1"/>
          </p:cNvSpPr>
          <p:nvPr>
            <p:custDataLst>
              <p:tags r:id="rId3"/>
            </p:custDataLst>
          </p:nvPr>
        </p:nvSpPr>
        <p:spPr bwMode="auto">
          <a:xfrm>
            <a:off x="2133600" y="4355068"/>
            <a:ext cx="1905000" cy="369332"/>
          </a:xfrm>
          <a:prstGeom prst="rect">
            <a:avLst/>
          </a:prstGeom>
          <a:noFill/>
          <a:ln w="12700" algn="ctr">
            <a:noFill/>
            <a:miter lim="800000"/>
            <a:headEnd/>
            <a:tailEnd/>
          </a:ln>
        </p:spPr>
        <p:txBody>
          <a:bodyPr wrap="square">
            <a:spAutoFit/>
          </a:bodyPr>
          <a:lstStyle/>
          <a:p>
            <a:pPr algn="ctr" eaLnBrk="0" hangingPunct="0"/>
            <a:r>
              <a:rPr lang="en-US" sz="1800" b="1" dirty="0">
                <a:latin typeface="Arial" pitchFamily="34" charset="0"/>
                <a:cs typeface="Arial" pitchFamily="34" charset="0"/>
              </a:rPr>
              <a:t>FPGA</a:t>
            </a:r>
          </a:p>
        </p:txBody>
      </p:sp>
      <p:sp>
        <p:nvSpPr>
          <p:cNvPr id="63497" name="Rectangle 31"/>
          <p:cNvSpPr>
            <a:spLocks noChangeArrowheads="1"/>
          </p:cNvSpPr>
          <p:nvPr>
            <p:custDataLst>
              <p:tags r:id="rId4"/>
            </p:custDataLst>
          </p:nvPr>
        </p:nvSpPr>
        <p:spPr bwMode="auto">
          <a:xfrm flipH="1">
            <a:off x="380999" y="1220680"/>
            <a:ext cx="1628775" cy="3581400"/>
          </a:xfrm>
          <a:prstGeom prst="rect">
            <a:avLst/>
          </a:prstGeom>
          <a:noFill/>
          <a:ln w="38100">
            <a:solidFill>
              <a:schemeClr val="tx1"/>
            </a:solidFill>
            <a:prstDash val="dash"/>
            <a:miter lim="800000"/>
            <a:headEnd/>
            <a:tailEnd/>
          </a:ln>
        </p:spPr>
        <p:txBody>
          <a:bodyPr wrap="none" anchor="ctr"/>
          <a:lstStyle/>
          <a:p>
            <a:endParaRPr lang="en-US">
              <a:latin typeface="+mj-lt"/>
            </a:endParaRPr>
          </a:p>
        </p:txBody>
      </p:sp>
      <p:sp>
        <p:nvSpPr>
          <p:cNvPr id="63498" name="Text Box 4"/>
          <p:cNvSpPr txBox="1">
            <a:spLocks noChangeArrowheads="1"/>
          </p:cNvSpPr>
          <p:nvPr>
            <p:custDataLst>
              <p:tags r:id="rId5"/>
            </p:custDataLst>
          </p:nvPr>
        </p:nvSpPr>
        <p:spPr bwMode="auto">
          <a:xfrm>
            <a:off x="381001" y="4355068"/>
            <a:ext cx="1600200" cy="369332"/>
          </a:xfrm>
          <a:prstGeom prst="rect">
            <a:avLst/>
          </a:prstGeom>
          <a:noFill/>
          <a:ln w="12700" algn="ctr">
            <a:noFill/>
            <a:miter lim="800000"/>
            <a:headEnd/>
            <a:tailEnd/>
          </a:ln>
        </p:spPr>
        <p:txBody>
          <a:bodyPr wrap="square">
            <a:spAutoFit/>
          </a:bodyPr>
          <a:lstStyle/>
          <a:p>
            <a:pPr algn="ctr" eaLnBrk="0" hangingPunct="0"/>
            <a:r>
              <a:rPr lang="en-US" sz="1800" b="1" dirty="0">
                <a:latin typeface="Arial" pitchFamily="34" charset="0"/>
                <a:cs typeface="Arial" pitchFamily="34" charset="0"/>
              </a:rPr>
              <a:t>Processor </a:t>
            </a:r>
          </a:p>
        </p:txBody>
      </p:sp>
      <p:sp>
        <p:nvSpPr>
          <p:cNvPr id="63496" name="Text Box 5"/>
          <p:cNvSpPr txBox="1">
            <a:spLocks noChangeArrowheads="1"/>
          </p:cNvSpPr>
          <p:nvPr>
            <p:custDataLst>
              <p:tags r:id="rId6"/>
            </p:custDataLst>
          </p:nvPr>
        </p:nvSpPr>
        <p:spPr bwMode="auto">
          <a:xfrm>
            <a:off x="4267200" y="4355068"/>
            <a:ext cx="4106896" cy="369332"/>
          </a:xfrm>
          <a:prstGeom prst="rect">
            <a:avLst/>
          </a:prstGeom>
          <a:noFill/>
          <a:ln w="12700" algn="ctr">
            <a:noFill/>
            <a:miter lim="800000"/>
            <a:headEnd/>
            <a:tailEnd/>
          </a:ln>
        </p:spPr>
        <p:txBody>
          <a:bodyPr wrap="square">
            <a:spAutoFit/>
          </a:bodyPr>
          <a:lstStyle/>
          <a:p>
            <a:pPr algn="ctr" eaLnBrk="0" hangingPunct="0"/>
            <a:r>
              <a:rPr lang="en-US" sz="1800" b="1" dirty="0" smtClean="0">
                <a:latin typeface="Arial" pitchFamily="34" charset="0"/>
                <a:cs typeface="Arial" pitchFamily="34" charset="0"/>
              </a:rPr>
              <a:t>I/O </a:t>
            </a:r>
            <a:r>
              <a:rPr lang="en-US" sz="1800" b="1" dirty="0">
                <a:latin typeface="Arial" pitchFamily="34" charset="0"/>
                <a:cs typeface="Arial" pitchFamily="34" charset="0"/>
              </a:rPr>
              <a:t>Modules</a:t>
            </a:r>
          </a:p>
        </p:txBody>
      </p:sp>
      <p:sp>
        <p:nvSpPr>
          <p:cNvPr id="14" name="Title 12"/>
          <p:cNvSpPr txBox="1">
            <a:spLocks/>
          </p:cNvSpPr>
          <p:nvPr>
            <p:custDataLst>
              <p:tags r:id="rId7"/>
            </p:custDataLst>
          </p:nvPr>
        </p:nvSpPr>
        <p:spPr bwMode="auto">
          <a:xfrm>
            <a:off x="304800" y="381000"/>
            <a:ext cx="8516910" cy="10221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fontAlgn="base">
              <a:spcBef>
                <a:spcPct val="0"/>
              </a:spcBef>
              <a:spcAft>
                <a:spcPct val="0"/>
              </a:spcAft>
              <a:defRPr/>
            </a:pPr>
            <a:r>
              <a:rPr lang="en-US" sz="4000" b="1" kern="0" dirty="0" smtClean="0">
                <a:solidFill>
                  <a:srgbClr val="006699"/>
                </a:solidFill>
                <a:latin typeface="+mj-lt"/>
                <a:ea typeface="+mj-ea"/>
                <a:cs typeface="Arial" pitchFamily="34" charset="0"/>
              </a:rPr>
              <a:t>PXI RIO </a:t>
            </a:r>
            <a:r>
              <a:rPr lang="en-US" sz="4000" b="1" kern="0" dirty="0" smtClean="0">
                <a:solidFill>
                  <a:srgbClr val="006699"/>
                </a:solidFill>
                <a:latin typeface="+mj-lt"/>
                <a:ea typeface="+mj-ea"/>
                <a:cs typeface="Arial" pitchFamily="34" charset="0"/>
              </a:rPr>
              <a:t>Architecture</a:t>
            </a:r>
            <a:endParaRPr lang="en-US" sz="4000" b="1" kern="0" dirty="0" smtClean="0">
              <a:solidFill>
                <a:srgbClr val="006699"/>
              </a:solidFill>
              <a:latin typeface="+mj-lt"/>
              <a:cs typeface="Arial" pitchFamily="34" charset="0"/>
            </a:endParaRPr>
          </a:p>
        </p:txBody>
      </p:sp>
      <p:sp>
        <p:nvSpPr>
          <p:cNvPr id="13" name="Rectangle 31"/>
          <p:cNvSpPr>
            <a:spLocks noChangeArrowheads="1"/>
          </p:cNvSpPr>
          <p:nvPr>
            <p:custDataLst>
              <p:tags r:id="rId8"/>
            </p:custDataLst>
          </p:nvPr>
        </p:nvSpPr>
        <p:spPr bwMode="auto">
          <a:xfrm>
            <a:off x="2092541" y="1219200"/>
            <a:ext cx="1993682" cy="3581400"/>
          </a:xfrm>
          <a:prstGeom prst="rect">
            <a:avLst/>
          </a:prstGeom>
          <a:noFill/>
          <a:ln w="38100">
            <a:solidFill>
              <a:schemeClr val="tx1"/>
            </a:solidFill>
            <a:prstDash val="dash"/>
            <a:miter lim="800000"/>
            <a:headEnd/>
            <a:tailEnd/>
          </a:ln>
        </p:spPr>
        <p:txBody>
          <a:bodyPr wrap="none" anchor="ctr"/>
          <a:lstStyle/>
          <a:p>
            <a:endParaRPr lang="en-US">
              <a:latin typeface="+mj-lt"/>
            </a:endParaRPr>
          </a:p>
        </p:txBody>
      </p:sp>
      <p:sp>
        <p:nvSpPr>
          <p:cNvPr id="10" name="Rectangle 31"/>
          <p:cNvSpPr>
            <a:spLocks noChangeArrowheads="1"/>
          </p:cNvSpPr>
          <p:nvPr>
            <p:custDataLst>
              <p:tags r:id="rId9"/>
            </p:custDataLst>
          </p:nvPr>
        </p:nvSpPr>
        <p:spPr bwMode="auto">
          <a:xfrm flipH="1">
            <a:off x="4163290" y="1220685"/>
            <a:ext cx="4724400" cy="3581400"/>
          </a:xfrm>
          <a:prstGeom prst="rect">
            <a:avLst/>
          </a:prstGeom>
          <a:noFill/>
          <a:ln w="38100">
            <a:solidFill>
              <a:schemeClr val="tx1"/>
            </a:solidFill>
            <a:prstDash val="dash"/>
            <a:miter lim="800000"/>
            <a:headEnd/>
            <a:tailEnd/>
          </a:ln>
        </p:spPr>
        <p:txBody>
          <a:bodyPr wrap="none" anchor="ctr"/>
          <a:lstStyle/>
          <a:p>
            <a:endParaRPr lang="en-US" dirty="0">
              <a:latin typeface="+mj-lt"/>
            </a:endParaRPr>
          </a:p>
        </p:txBody>
      </p:sp>
      <p:pic>
        <p:nvPicPr>
          <p:cNvPr id="16" name="Picture 4" descr="652314?role=preview"/>
          <p:cNvPicPr>
            <a:picLocks noChangeAspect="1" noChangeArrowheads="1"/>
          </p:cNvPicPr>
          <p:nvPr>
            <p:custDataLst>
              <p:tags r:id="rId10"/>
            </p:custDataLst>
          </p:nvPr>
        </p:nvPicPr>
        <p:blipFill>
          <a:blip r:embed="rId20" cstate="print">
            <a:clrChange>
              <a:clrFrom>
                <a:srgbClr val="FFFFFF"/>
              </a:clrFrom>
              <a:clrTo>
                <a:srgbClr val="FFFFFF">
                  <a:alpha val="0"/>
                </a:srgbClr>
              </a:clrTo>
            </a:clrChange>
          </a:blip>
          <a:srcRect l="18767" t="18445" r="18549" b="14000"/>
          <a:stretch>
            <a:fillRect/>
          </a:stretch>
        </p:blipFill>
        <p:spPr bwMode="auto">
          <a:xfrm>
            <a:off x="2450369" y="4876800"/>
            <a:ext cx="1512031" cy="1371600"/>
          </a:xfrm>
          <a:prstGeom prst="rect">
            <a:avLst/>
          </a:prstGeom>
          <a:noFill/>
          <a:ln w="9525">
            <a:noFill/>
            <a:miter lim="800000"/>
            <a:headEnd/>
            <a:tailEnd/>
          </a:ln>
        </p:spPr>
      </p:pic>
      <p:grpSp>
        <p:nvGrpSpPr>
          <p:cNvPr id="2" name="Group 16"/>
          <p:cNvGrpSpPr/>
          <p:nvPr>
            <p:custDataLst>
              <p:tags r:id="rId11"/>
            </p:custDataLst>
          </p:nvPr>
        </p:nvGrpSpPr>
        <p:grpSpPr>
          <a:xfrm>
            <a:off x="6629400" y="4930775"/>
            <a:ext cx="1143000" cy="1066800"/>
            <a:chOff x="5626100" y="1828800"/>
            <a:chExt cx="2733675" cy="3028950"/>
          </a:xfrm>
        </p:grpSpPr>
        <p:pic>
          <p:nvPicPr>
            <p:cNvPr id="18" name="Picture 4" descr="NI 6581"/>
            <p:cNvPicPr>
              <a:picLocks noChangeAspect="1" noChangeArrowheads="1"/>
            </p:cNvPicPr>
            <p:nvPr/>
          </p:nvPicPr>
          <p:blipFill>
            <a:blip r:embed="rId21" cstate="print">
              <a:clrChange>
                <a:clrFrom>
                  <a:srgbClr val="FFFFFF"/>
                </a:clrFrom>
                <a:clrTo>
                  <a:srgbClr val="FFFFFF">
                    <a:alpha val="0"/>
                  </a:srgbClr>
                </a:clrTo>
              </a:clrChange>
            </a:blip>
            <a:srcRect/>
            <a:stretch>
              <a:fillRect/>
            </a:stretch>
          </p:blipFill>
          <p:spPr bwMode="auto">
            <a:xfrm>
              <a:off x="5626100" y="1828800"/>
              <a:ext cx="2733675" cy="3028950"/>
            </a:xfrm>
            <a:prstGeom prst="rect">
              <a:avLst/>
            </a:prstGeom>
            <a:noFill/>
            <a:ln w="9525">
              <a:noFill/>
              <a:miter lim="800000"/>
              <a:headEnd/>
              <a:tailEnd/>
            </a:ln>
          </p:spPr>
        </p:pic>
        <p:sp>
          <p:nvSpPr>
            <p:cNvPr id="19" name="Rounded Rectangle 36"/>
            <p:cNvSpPr>
              <a:spLocks noChangeArrowheads="1"/>
            </p:cNvSpPr>
            <p:nvPr/>
          </p:nvSpPr>
          <p:spPr bwMode="auto">
            <a:xfrm>
              <a:off x="5791200" y="2133600"/>
              <a:ext cx="2057400" cy="2209800"/>
            </a:xfrm>
            <a:prstGeom prst="roundRect">
              <a:avLst>
                <a:gd name="adj" fmla="val 16667"/>
              </a:avLst>
            </a:prstGeom>
            <a:solidFill>
              <a:schemeClr val="bg1">
                <a:alpha val="50980"/>
              </a:schemeClr>
            </a:solidFill>
            <a:ln w="9525" algn="ctr">
              <a:noFill/>
              <a:round/>
              <a:headEnd/>
              <a:tailEnd/>
            </a:ln>
          </p:spPr>
          <p:txBody>
            <a:bodyPr/>
            <a:lstStyle/>
            <a:p>
              <a:pPr algn="l" eaLnBrk="0" hangingPunct="0"/>
              <a:endParaRPr lang="en-US"/>
            </a:p>
          </p:txBody>
        </p:sp>
        <p:pic>
          <p:nvPicPr>
            <p:cNvPr id="20" name="Picture 2" descr="http://baec.tripod.com/projects/sci_calc/calculator_pcb_layout.gif"/>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5943600" y="2362200"/>
              <a:ext cx="1752600" cy="1752600"/>
            </a:xfrm>
            <a:prstGeom prst="rect">
              <a:avLst/>
            </a:prstGeom>
            <a:noFill/>
            <a:ln w="9525">
              <a:noFill/>
              <a:miter lim="800000"/>
              <a:headEnd/>
              <a:tailEnd/>
            </a:ln>
          </p:spPr>
        </p:pic>
      </p:grpSp>
      <p:pic>
        <p:nvPicPr>
          <p:cNvPr id="21" name="Picture 4" descr="NI 6581"/>
          <p:cNvPicPr>
            <a:picLocks noChangeAspect="1" noChangeArrowheads="1"/>
          </p:cNvPicPr>
          <p:nvPr>
            <p:custDataLst>
              <p:tags r:id="rId12"/>
            </p:custDataLst>
          </p:nvPr>
        </p:nvPicPr>
        <p:blipFill>
          <a:blip r:embed="rId21" cstate="print"/>
          <a:srcRect/>
          <a:stretch>
            <a:fillRect/>
          </a:stretch>
        </p:blipFill>
        <p:spPr bwMode="auto">
          <a:xfrm>
            <a:off x="4797425" y="4953000"/>
            <a:ext cx="1069975" cy="1044575"/>
          </a:xfrm>
          <a:prstGeom prst="rect">
            <a:avLst/>
          </a:prstGeom>
          <a:noFill/>
          <a:ln w="9525">
            <a:noFill/>
            <a:miter lim="800000"/>
            <a:headEnd/>
            <a:tailEnd/>
          </a:ln>
        </p:spPr>
      </p:pic>
      <p:sp>
        <p:nvSpPr>
          <p:cNvPr id="22" name="TextBox 21"/>
          <p:cNvSpPr txBox="1"/>
          <p:nvPr>
            <p:custDataLst>
              <p:tags r:id="rId13"/>
            </p:custDataLst>
          </p:nvPr>
        </p:nvSpPr>
        <p:spPr>
          <a:xfrm>
            <a:off x="7772400" y="5257800"/>
            <a:ext cx="968535" cy="400110"/>
          </a:xfrm>
          <a:prstGeom prst="rect">
            <a:avLst/>
          </a:prstGeom>
          <a:noFill/>
        </p:spPr>
        <p:txBody>
          <a:bodyPr wrap="none">
            <a:spAutoFit/>
          </a:bodyPr>
          <a:lstStyle/>
          <a:p>
            <a:pPr eaLnBrk="0" hangingPunct="0">
              <a:defRPr/>
            </a:pPr>
            <a:r>
              <a:rPr lang="en-US" sz="2000" b="1" dirty="0" smtClean="0">
                <a:latin typeface="+mn-lt"/>
              </a:rPr>
              <a:t>Custom</a:t>
            </a:r>
            <a:endParaRPr lang="en-US" sz="2000" b="1" dirty="0">
              <a:latin typeface="+mn-lt"/>
            </a:endParaRPr>
          </a:p>
        </p:txBody>
      </p:sp>
      <p:sp>
        <p:nvSpPr>
          <p:cNvPr id="23" name="TextBox 22"/>
          <p:cNvSpPr txBox="1"/>
          <p:nvPr>
            <p:custDataLst>
              <p:tags r:id="rId14"/>
            </p:custDataLst>
          </p:nvPr>
        </p:nvSpPr>
        <p:spPr>
          <a:xfrm>
            <a:off x="5853740" y="5257800"/>
            <a:ext cx="394660" cy="400110"/>
          </a:xfrm>
          <a:prstGeom prst="rect">
            <a:avLst/>
          </a:prstGeom>
          <a:noFill/>
        </p:spPr>
        <p:txBody>
          <a:bodyPr wrap="none">
            <a:spAutoFit/>
          </a:bodyPr>
          <a:lstStyle/>
          <a:p>
            <a:pPr eaLnBrk="0" hangingPunct="0">
              <a:defRPr/>
            </a:pPr>
            <a:r>
              <a:rPr lang="en-US" sz="2000" b="1" dirty="0" smtClean="0">
                <a:latin typeface="+mn-lt"/>
              </a:rPr>
              <a:t>NI</a:t>
            </a:r>
            <a:endParaRPr lang="en-US" sz="2000" b="1" dirty="0">
              <a:latin typeface="+mn-lt"/>
            </a:endParaRPr>
          </a:p>
        </p:txBody>
      </p:sp>
      <p:pic>
        <p:nvPicPr>
          <p:cNvPr id="24" name="Picture 2"/>
          <p:cNvPicPr>
            <a:picLocks noChangeAspect="1" noChangeArrowheads="1"/>
          </p:cNvPicPr>
          <p:nvPr>
            <p:custDataLst>
              <p:tags r:id="rId15"/>
            </p:custDataLst>
          </p:nvPr>
        </p:nvPicPr>
        <p:blipFill>
          <a:blip r:embed="rId23" cstate="print"/>
          <a:srcRect/>
          <a:stretch>
            <a:fillRect/>
          </a:stretch>
        </p:blipFill>
        <p:spPr bwMode="auto">
          <a:xfrm>
            <a:off x="457200" y="4922072"/>
            <a:ext cx="1454999" cy="1250128"/>
          </a:xfrm>
          <a:prstGeom prst="rect">
            <a:avLst/>
          </a:prstGeom>
          <a:noFill/>
          <a:ln w="9525">
            <a:noFill/>
            <a:miter lim="800000"/>
            <a:headEnd/>
            <a:tailEnd/>
          </a:ln>
        </p:spPr>
      </p:pic>
      <p:pic>
        <p:nvPicPr>
          <p:cNvPr id="25" name="Picture 2" descr="C:\Users\thierryd\Pictures\imagesCALZT6U0.jpg"/>
          <p:cNvPicPr>
            <a:picLocks noChangeAspect="1" noChangeArrowheads="1"/>
          </p:cNvPicPr>
          <p:nvPr/>
        </p:nvPicPr>
        <p:blipFill>
          <a:blip r:embed="rId24" cstate="print"/>
          <a:srcRect/>
          <a:stretch>
            <a:fillRect/>
          </a:stretch>
        </p:blipFill>
        <p:spPr bwMode="auto">
          <a:xfrm>
            <a:off x="685800" y="2133600"/>
            <a:ext cx="967352" cy="1066800"/>
          </a:xfrm>
          <a:prstGeom prst="rect">
            <a:avLst/>
          </a:prstGeom>
          <a:noFill/>
        </p:spPr>
      </p:pic>
      <p:pic>
        <p:nvPicPr>
          <p:cNvPr id="26" name="Picture 2" descr="C:\_Thierry\_Projects\EPICS\LabVIEW Example\LabVIEW 8.5\Simple Read-Write\EPICS Logo.gif"/>
          <p:cNvPicPr>
            <a:picLocks noChangeAspect="1" noChangeArrowheads="1"/>
          </p:cNvPicPr>
          <p:nvPr>
            <p:custDataLst>
              <p:tags r:id="rId16"/>
            </p:custDataLst>
          </p:nvPr>
        </p:nvPicPr>
        <p:blipFill>
          <a:blip r:embed="rId25" cstate="print"/>
          <a:srcRect/>
          <a:stretch>
            <a:fillRect/>
          </a:stretch>
        </p:blipFill>
        <p:spPr bwMode="auto">
          <a:xfrm>
            <a:off x="762000" y="3352800"/>
            <a:ext cx="762000" cy="762000"/>
          </a:xfrm>
          <a:prstGeom prst="rect">
            <a:avLst/>
          </a:prstGeom>
          <a:noFill/>
        </p:spPr>
      </p:pic>
    </p:spTree>
    <p:custDataLst>
      <p:tags r:id="rId1"/>
    </p:custDataLst>
    <p:extLst>
      <p:ext uri="{BB962C8B-B14F-4D97-AF65-F5344CB8AC3E}">
        <p14:creationId xmlns="" xmlns:p14="http://schemas.microsoft.com/office/powerpoint/2010/main" val="30051668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304800" y="1143000"/>
            <a:ext cx="8229600" cy="5029200"/>
          </a:xfrm>
        </p:spPr>
        <p:txBody>
          <a:bodyPr>
            <a:noAutofit/>
          </a:bodyPr>
          <a:lstStyle/>
          <a:p>
            <a:r>
              <a:rPr lang="en-US" sz="2400" dirty="0" smtClean="0"/>
              <a:t>Use RIO devices </a:t>
            </a:r>
            <a:r>
              <a:rPr lang="en-US" sz="2400" dirty="0" smtClean="0"/>
              <a:t>from </a:t>
            </a:r>
            <a:r>
              <a:rPr lang="en-US" sz="2400" dirty="0" smtClean="0"/>
              <a:t>C/C++ applications running on Linux</a:t>
            </a:r>
          </a:p>
          <a:p>
            <a:r>
              <a:rPr lang="en-US" sz="2400" dirty="0" smtClean="0"/>
              <a:t>Generate C header file from Windows development machine, then use C compiler of choice on Linux</a:t>
            </a:r>
          </a:p>
          <a:p>
            <a:r>
              <a:rPr lang="en-US" sz="2400" dirty="0" smtClean="0"/>
              <a:t>Development System Requirements for </a:t>
            </a:r>
            <a:r>
              <a:rPr lang="en-US" sz="2400" dirty="0" err="1" smtClean="0"/>
              <a:t>LabVIEW</a:t>
            </a:r>
            <a:r>
              <a:rPr lang="en-US" sz="2400" dirty="0" smtClean="0"/>
              <a:t> FPGA:</a:t>
            </a:r>
          </a:p>
          <a:p>
            <a:pPr lvl="1"/>
            <a:r>
              <a:rPr lang="en-US" sz="2400" dirty="0" smtClean="0"/>
              <a:t>Windows XP (or later)</a:t>
            </a:r>
          </a:p>
          <a:p>
            <a:pPr lvl="1"/>
            <a:r>
              <a:rPr lang="en-US" sz="2400" dirty="0" smtClean="0"/>
              <a:t>NI-RIO 3.5.0 (or later) </a:t>
            </a:r>
          </a:p>
          <a:p>
            <a:pPr lvl="1"/>
            <a:r>
              <a:rPr lang="en-US" sz="2400" dirty="0" smtClean="0"/>
              <a:t>FPGA Interface C API 1.2 (or later)</a:t>
            </a:r>
          </a:p>
          <a:p>
            <a:pPr lvl="1"/>
            <a:r>
              <a:rPr lang="en-US" sz="2400" dirty="0" err="1" smtClean="0"/>
              <a:t>LabVIEW</a:t>
            </a:r>
            <a:r>
              <a:rPr lang="en-US" sz="2400" dirty="0" smtClean="0"/>
              <a:t> FPGA 2009 (or later)</a:t>
            </a:r>
          </a:p>
          <a:p>
            <a:r>
              <a:rPr lang="en-US" sz="2400" dirty="0" smtClean="0"/>
              <a:t>Deployment System Requirements:</a:t>
            </a:r>
          </a:p>
          <a:p>
            <a:pPr lvl="1"/>
            <a:r>
              <a:rPr lang="en-US" sz="2400" dirty="0" smtClean="0"/>
              <a:t>32-bit Red Hat Enterprise Linux 5.x or 32-bit Scientific Linux 5.x</a:t>
            </a:r>
          </a:p>
          <a:p>
            <a:pPr lvl="1"/>
            <a:r>
              <a:rPr lang="en-US" sz="2400" dirty="0" smtClean="0"/>
              <a:t>NI-RIO 3.5.0 for Linux (or later)</a:t>
            </a:r>
          </a:p>
          <a:p>
            <a:endParaRPr lang="en-US" sz="2400" dirty="0"/>
          </a:p>
        </p:txBody>
      </p:sp>
      <p:pic>
        <p:nvPicPr>
          <p:cNvPr id="2050" name="Picture 2"/>
          <p:cNvPicPr>
            <a:picLocks noChangeAspect="1" noChangeArrowheads="1"/>
          </p:cNvPicPr>
          <p:nvPr>
            <p:custDataLst>
              <p:tags r:id="rId3"/>
            </p:custDataLst>
          </p:nvPr>
        </p:nvPicPr>
        <p:blipFill>
          <a:blip r:embed="rId7" cstate="print"/>
          <a:srcRect/>
          <a:stretch>
            <a:fillRect/>
          </a:stretch>
        </p:blipFill>
        <p:spPr bwMode="auto">
          <a:xfrm>
            <a:off x="8072438" y="2286000"/>
            <a:ext cx="1071562" cy="1071562"/>
          </a:xfrm>
          <a:prstGeom prst="rect">
            <a:avLst/>
          </a:prstGeom>
          <a:noFill/>
          <a:ln w="9525">
            <a:noFill/>
            <a:miter lim="800000"/>
            <a:headEnd/>
            <a:tailEnd/>
          </a:ln>
          <a:effectLst/>
        </p:spPr>
      </p:pic>
      <p:sp>
        <p:nvSpPr>
          <p:cNvPr id="2" name="Title 1"/>
          <p:cNvSpPr>
            <a:spLocks noGrp="1"/>
          </p:cNvSpPr>
          <p:nvPr>
            <p:ph type="title"/>
            <p:custDataLst>
              <p:tags r:id="rId4"/>
            </p:custDataLst>
          </p:nvPr>
        </p:nvSpPr>
        <p:spPr>
          <a:xfrm>
            <a:off x="152400" y="0"/>
            <a:ext cx="8534400" cy="1143000"/>
          </a:xfrm>
        </p:spPr>
        <p:txBody>
          <a:bodyPr>
            <a:normAutofit/>
          </a:bodyPr>
          <a:lstStyle/>
          <a:p>
            <a:pPr algn="l"/>
            <a:r>
              <a:rPr lang="en-US" b="1" dirty="0" smtClean="0"/>
              <a:t>FPGA Interface C API and Linux</a:t>
            </a:r>
            <a:endParaRPr lang="en-US" b="1" dirty="0"/>
          </a:p>
        </p:txBody>
      </p:sp>
      <p:pic>
        <p:nvPicPr>
          <p:cNvPr id="5" name="Picture 2" descr="C:\Users\thierryd\Pictures\imagesCALZT6U0.jpg"/>
          <p:cNvPicPr>
            <a:picLocks noChangeAspect="1" noChangeArrowheads="1"/>
          </p:cNvPicPr>
          <p:nvPr/>
        </p:nvPicPr>
        <p:blipFill>
          <a:blip r:embed="rId8" cstate="print"/>
          <a:srcRect/>
          <a:stretch>
            <a:fillRect/>
          </a:stretch>
        </p:blipFill>
        <p:spPr bwMode="auto">
          <a:xfrm>
            <a:off x="8305800" y="5029200"/>
            <a:ext cx="760062" cy="838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1143000"/>
          </a:xfrm>
        </p:spPr>
        <p:txBody>
          <a:bodyPr>
            <a:normAutofit/>
          </a:bodyPr>
          <a:lstStyle/>
          <a:p>
            <a:pPr algn="l"/>
            <a:r>
              <a:rPr lang="en-US" b="1" dirty="0" smtClean="0"/>
              <a:t>FPGA Interface C API on Linux</a:t>
            </a:r>
            <a:endParaRPr lang="en-US" b="1" dirty="0"/>
          </a:p>
        </p:txBody>
      </p:sp>
      <p:pic>
        <p:nvPicPr>
          <p:cNvPr id="4" name="Picture 2"/>
          <p:cNvPicPr>
            <a:picLocks noChangeAspect="1" noChangeArrowheads="1"/>
          </p:cNvPicPr>
          <p:nvPr>
            <p:custDataLst>
              <p:tags r:id="rId3"/>
            </p:custDataLst>
          </p:nvPr>
        </p:nvPicPr>
        <p:blipFill>
          <a:blip r:embed="rId19" cstate="print"/>
          <a:srcRect/>
          <a:stretch>
            <a:fillRect/>
          </a:stretch>
        </p:blipFill>
        <p:spPr bwMode="auto">
          <a:xfrm>
            <a:off x="212680" y="1524000"/>
            <a:ext cx="2022475" cy="1600200"/>
          </a:xfrm>
          <a:prstGeom prst="rect">
            <a:avLst/>
          </a:prstGeom>
          <a:noFill/>
          <a:ln w="9525">
            <a:noFill/>
            <a:miter lim="800000"/>
            <a:headEnd/>
            <a:tailEnd/>
          </a:ln>
          <a:effectLst/>
        </p:spPr>
      </p:pic>
      <p:sp>
        <p:nvSpPr>
          <p:cNvPr id="5" name="TextBox 4"/>
          <p:cNvSpPr txBox="1"/>
          <p:nvPr>
            <p:custDataLst>
              <p:tags r:id="rId4"/>
            </p:custDataLst>
          </p:nvPr>
        </p:nvSpPr>
        <p:spPr>
          <a:xfrm>
            <a:off x="210434" y="3429000"/>
            <a:ext cx="2897846" cy="646331"/>
          </a:xfrm>
          <a:prstGeom prst="rect">
            <a:avLst/>
          </a:prstGeom>
          <a:noFill/>
        </p:spPr>
        <p:txBody>
          <a:bodyPr wrap="none" rtlCol="0">
            <a:spAutoFit/>
          </a:bodyPr>
          <a:lstStyle/>
          <a:p>
            <a:pPr algn="ctr"/>
            <a:r>
              <a:rPr lang="en-US" dirty="0" err="1" smtClean="0"/>
              <a:t>LabVIEW</a:t>
            </a:r>
            <a:r>
              <a:rPr lang="en-US" dirty="0" smtClean="0"/>
              <a:t> FPGA Development</a:t>
            </a:r>
          </a:p>
          <a:p>
            <a:pPr algn="ctr"/>
            <a:r>
              <a:rPr lang="en-US" dirty="0" smtClean="0"/>
              <a:t>(Windows)</a:t>
            </a:r>
            <a:endParaRPr lang="en-US" dirty="0"/>
          </a:p>
        </p:txBody>
      </p:sp>
      <p:sp>
        <p:nvSpPr>
          <p:cNvPr id="14" name="TextBox 13"/>
          <p:cNvSpPr txBox="1"/>
          <p:nvPr>
            <p:custDataLst>
              <p:tags r:id="rId5"/>
            </p:custDataLst>
          </p:nvPr>
        </p:nvSpPr>
        <p:spPr>
          <a:xfrm>
            <a:off x="3812584" y="3652176"/>
            <a:ext cx="1885324" cy="369332"/>
          </a:xfrm>
          <a:prstGeom prst="rect">
            <a:avLst/>
          </a:prstGeom>
          <a:noFill/>
        </p:spPr>
        <p:txBody>
          <a:bodyPr wrap="none" rtlCol="0">
            <a:spAutoFit/>
          </a:bodyPr>
          <a:lstStyle/>
          <a:p>
            <a:pPr algn="ctr"/>
            <a:r>
              <a:rPr lang="en-US" dirty="0" smtClean="0"/>
              <a:t>Linux Deployment</a:t>
            </a:r>
          </a:p>
        </p:txBody>
      </p:sp>
      <p:pic>
        <p:nvPicPr>
          <p:cNvPr id="1029" name="Picture 5"/>
          <p:cNvPicPr>
            <a:picLocks noChangeAspect="1" noChangeArrowheads="1"/>
          </p:cNvPicPr>
          <p:nvPr>
            <p:custDataLst>
              <p:tags r:id="rId6"/>
            </p:custDataLst>
          </p:nvPr>
        </p:nvPicPr>
        <p:blipFill>
          <a:blip r:embed="rId20" cstate="print"/>
          <a:srcRect/>
          <a:stretch>
            <a:fillRect/>
          </a:stretch>
        </p:blipFill>
        <p:spPr bwMode="auto">
          <a:xfrm>
            <a:off x="6610546" y="1826180"/>
            <a:ext cx="2533454" cy="1843088"/>
          </a:xfrm>
          <a:prstGeom prst="rect">
            <a:avLst/>
          </a:prstGeom>
          <a:noFill/>
          <a:ln w="9525">
            <a:noFill/>
            <a:miter lim="800000"/>
            <a:headEnd/>
            <a:tailEnd/>
          </a:ln>
          <a:effectLst/>
        </p:spPr>
      </p:pic>
      <p:sp>
        <p:nvSpPr>
          <p:cNvPr id="38" name="TextBox 37"/>
          <p:cNvSpPr txBox="1"/>
          <p:nvPr>
            <p:custDataLst>
              <p:tags r:id="rId7"/>
            </p:custDataLst>
          </p:nvPr>
        </p:nvSpPr>
        <p:spPr>
          <a:xfrm>
            <a:off x="7372546" y="3657600"/>
            <a:ext cx="1199816" cy="369332"/>
          </a:xfrm>
          <a:prstGeom prst="rect">
            <a:avLst/>
          </a:prstGeom>
          <a:noFill/>
        </p:spPr>
        <p:txBody>
          <a:bodyPr wrap="none" rtlCol="0">
            <a:spAutoFit/>
          </a:bodyPr>
          <a:lstStyle/>
          <a:p>
            <a:r>
              <a:rPr lang="en-US" dirty="0" smtClean="0"/>
              <a:t>RIO Device</a:t>
            </a:r>
            <a:endParaRPr lang="en-US" dirty="0"/>
          </a:p>
        </p:txBody>
      </p:sp>
      <p:sp>
        <p:nvSpPr>
          <p:cNvPr id="41" name="TextBox 40"/>
          <p:cNvSpPr txBox="1"/>
          <p:nvPr>
            <p:custDataLst>
              <p:tags r:id="rId8"/>
            </p:custDataLst>
          </p:nvPr>
        </p:nvSpPr>
        <p:spPr>
          <a:xfrm>
            <a:off x="3810000" y="3657600"/>
            <a:ext cx="2666999" cy="369332"/>
          </a:xfrm>
          <a:prstGeom prst="rect">
            <a:avLst/>
          </a:prstGeom>
          <a:noFill/>
        </p:spPr>
        <p:txBody>
          <a:bodyPr wrap="square" rtlCol="0">
            <a:spAutoFit/>
          </a:bodyPr>
          <a:lstStyle/>
          <a:p>
            <a:r>
              <a:rPr lang="en-US" dirty="0" smtClean="0"/>
              <a:t>Linux Development</a:t>
            </a:r>
            <a:endParaRPr lang="en-US" dirty="0"/>
          </a:p>
        </p:txBody>
      </p:sp>
      <p:pic>
        <p:nvPicPr>
          <p:cNvPr id="1030" name="Picture 6"/>
          <p:cNvPicPr>
            <a:picLocks noChangeAspect="1" noChangeArrowheads="1"/>
          </p:cNvPicPr>
          <p:nvPr>
            <p:custDataLst>
              <p:tags r:id="rId9"/>
            </p:custDataLst>
          </p:nvPr>
        </p:nvPicPr>
        <p:blipFill>
          <a:blip r:embed="rId21" cstate="print"/>
          <a:srcRect/>
          <a:stretch>
            <a:fillRect/>
          </a:stretch>
        </p:blipFill>
        <p:spPr bwMode="auto">
          <a:xfrm>
            <a:off x="3581400" y="1333500"/>
            <a:ext cx="3331028" cy="1943100"/>
          </a:xfrm>
          <a:prstGeom prst="rect">
            <a:avLst/>
          </a:prstGeom>
          <a:noFill/>
          <a:ln w="9525">
            <a:noFill/>
            <a:miter lim="800000"/>
            <a:headEnd/>
            <a:tailEnd/>
          </a:ln>
          <a:effectLst/>
        </p:spPr>
      </p:pic>
      <p:cxnSp>
        <p:nvCxnSpPr>
          <p:cNvPr id="44" name="Straight Arrow Connector 43"/>
          <p:cNvCxnSpPr/>
          <p:nvPr>
            <p:custDataLst>
              <p:tags r:id="rId10"/>
            </p:custDataLst>
          </p:nvPr>
        </p:nvCxnSpPr>
        <p:spPr>
          <a:xfrm>
            <a:off x="2133600" y="2209800"/>
            <a:ext cx="1524000" cy="1588"/>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11"/>
            </p:custDataLst>
          </p:nvPr>
        </p:nvSpPr>
        <p:spPr>
          <a:xfrm>
            <a:off x="2296825" y="1295400"/>
            <a:ext cx="1360775" cy="923330"/>
          </a:xfrm>
          <a:prstGeom prst="rect">
            <a:avLst/>
          </a:prstGeom>
          <a:noFill/>
        </p:spPr>
        <p:txBody>
          <a:bodyPr wrap="square" rtlCol="0">
            <a:spAutoFit/>
          </a:bodyPr>
          <a:lstStyle/>
          <a:p>
            <a:r>
              <a:rPr lang="en-US" dirty="0" smtClean="0"/>
              <a:t>Generated </a:t>
            </a:r>
            <a:br>
              <a:rPr lang="en-US" dirty="0" smtClean="0"/>
            </a:br>
            <a:r>
              <a:rPr lang="en-US" dirty="0" smtClean="0"/>
              <a:t>Header and Source Files</a:t>
            </a:r>
          </a:p>
        </p:txBody>
      </p:sp>
      <p:sp>
        <p:nvSpPr>
          <p:cNvPr id="48" name="TextBox 47"/>
          <p:cNvSpPr txBox="1"/>
          <p:nvPr>
            <p:custDataLst>
              <p:tags r:id="rId12"/>
            </p:custDataLst>
          </p:nvPr>
        </p:nvSpPr>
        <p:spPr>
          <a:xfrm>
            <a:off x="609600" y="4724400"/>
            <a:ext cx="7848600" cy="1200329"/>
          </a:xfrm>
          <a:prstGeom prst="rect">
            <a:avLst/>
          </a:prstGeom>
          <a:noFill/>
        </p:spPr>
        <p:txBody>
          <a:bodyPr wrap="square" rtlCol="0">
            <a:spAutoFit/>
          </a:bodyPr>
          <a:lstStyle/>
          <a:p>
            <a:pPr marL="342900" indent="-342900">
              <a:buAutoNum type="arabicPeriod"/>
            </a:pPr>
            <a:r>
              <a:rPr lang="en-US" sz="2400" dirty="0" smtClean="0"/>
              <a:t>Develop </a:t>
            </a:r>
            <a:r>
              <a:rPr lang="en-US" sz="2400" dirty="0" err="1" smtClean="0"/>
              <a:t>LabVIEW</a:t>
            </a:r>
            <a:r>
              <a:rPr lang="en-US" sz="2400" dirty="0" smtClean="0"/>
              <a:t> FPGA VI, compile </a:t>
            </a:r>
            <a:r>
              <a:rPr lang="en-US" sz="2400" dirty="0" err="1" smtClean="0"/>
              <a:t>bitfile</a:t>
            </a:r>
            <a:r>
              <a:rPr lang="en-US" sz="2400" dirty="0" smtClean="0"/>
              <a:t>, and generate C API.</a:t>
            </a:r>
          </a:p>
          <a:p>
            <a:pPr marL="342900" indent="-342900">
              <a:buAutoNum type="arabicPeriod"/>
            </a:pPr>
            <a:r>
              <a:rPr lang="en-US" sz="2400" dirty="0" smtClean="0"/>
              <a:t>Develop and build C application with generated C API.</a:t>
            </a:r>
          </a:p>
          <a:p>
            <a:pPr marL="342900" indent="-342900">
              <a:buAutoNum type="arabicPeriod"/>
            </a:pPr>
            <a:r>
              <a:rPr lang="en-US" sz="2400" dirty="0" smtClean="0"/>
              <a:t>Deploy built application and </a:t>
            </a:r>
            <a:r>
              <a:rPr lang="en-US" sz="2400" dirty="0" err="1" smtClean="0"/>
              <a:t>bitfile</a:t>
            </a:r>
            <a:r>
              <a:rPr lang="en-US" sz="2400" dirty="0" smtClean="0"/>
              <a:t> to Linux target and run.</a:t>
            </a:r>
            <a:endParaRPr lang="en-US" sz="2400" dirty="0"/>
          </a:p>
        </p:txBody>
      </p:sp>
      <p:sp>
        <p:nvSpPr>
          <p:cNvPr id="32" name="TextBox 31"/>
          <p:cNvSpPr txBox="1"/>
          <p:nvPr>
            <p:custDataLst>
              <p:tags r:id="rId13"/>
            </p:custDataLst>
          </p:nvPr>
        </p:nvSpPr>
        <p:spPr>
          <a:xfrm>
            <a:off x="6111424" y="2450068"/>
            <a:ext cx="670376" cy="369332"/>
          </a:xfrm>
          <a:prstGeom prst="rect">
            <a:avLst/>
          </a:prstGeom>
          <a:noFill/>
        </p:spPr>
        <p:txBody>
          <a:bodyPr wrap="none" rtlCol="0">
            <a:spAutoFit/>
          </a:bodyPr>
          <a:lstStyle/>
          <a:p>
            <a:r>
              <a:rPr lang="en-US" dirty="0" smtClean="0"/>
              <a:t>C API</a:t>
            </a:r>
            <a:endParaRPr lang="en-US" dirty="0"/>
          </a:p>
        </p:txBody>
      </p:sp>
      <p:pic>
        <p:nvPicPr>
          <p:cNvPr id="1026" name="Picture 2"/>
          <p:cNvPicPr>
            <a:picLocks noChangeAspect="1" noChangeArrowheads="1"/>
          </p:cNvPicPr>
          <p:nvPr>
            <p:custDataLst>
              <p:tags r:id="rId14"/>
            </p:custDataLst>
          </p:nvPr>
        </p:nvPicPr>
        <p:blipFill>
          <a:blip r:embed="rId22" cstate="print"/>
          <a:srcRect/>
          <a:stretch>
            <a:fillRect/>
          </a:stretch>
        </p:blipFill>
        <p:spPr bwMode="auto">
          <a:xfrm>
            <a:off x="4343400" y="1143000"/>
            <a:ext cx="1828800" cy="1605063"/>
          </a:xfrm>
          <a:prstGeom prst="rect">
            <a:avLst/>
          </a:prstGeom>
          <a:noFill/>
          <a:ln w="9525">
            <a:noFill/>
            <a:miter lim="800000"/>
            <a:headEnd/>
            <a:tailEnd/>
          </a:ln>
        </p:spPr>
      </p:pic>
      <p:pic>
        <p:nvPicPr>
          <p:cNvPr id="27" name="Picture 4"/>
          <p:cNvPicPr>
            <a:picLocks noChangeAspect="1" noChangeArrowheads="1"/>
          </p:cNvPicPr>
          <p:nvPr>
            <p:custDataLst>
              <p:tags r:id="rId15"/>
            </p:custDataLst>
          </p:nvPr>
        </p:nvPicPr>
        <p:blipFill>
          <a:blip r:embed="rId23" cstate="print"/>
          <a:srcRect t="24742" b="12028"/>
          <a:stretch>
            <a:fillRect/>
          </a:stretch>
        </p:blipFill>
        <p:spPr bwMode="auto">
          <a:xfrm>
            <a:off x="3352800" y="2286000"/>
            <a:ext cx="2385391" cy="1097280"/>
          </a:xfrm>
          <a:prstGeom prst="rect">
            <a:avLst/>
          </a:prstGeom>
          <a:noFill/>
          <a:ln w="9525">
            <a:noFill/>
            <a:miter lim="800000"/>
            <a:headEnd/>
            <a:tailEnd/>
          </a:ln>
          <a:effectLst/>
        </p:spPr>
      </p:pic>
      <p:cxnSp>
        <p:nvCxnSpPr>
          <p:cNvPr id="23" name="Straight Arrow Connector 22"/>
          <p:cNvCxnSpPr/>
          <p:nvPr>
            <p:custDataLst>
              <p:tags r:id="rId16"/>
            </p:custDataLst>
          </p:nvPr>
        </p:nvCxnSpPr>
        <p:spPr>
          <a:xfrm>
            <a:off x="5791200" y="2743200"/>
            <a:ext cx="1295400" cy="1588"/>
          </a:xfrm>
          <a:prstGeom prst="straightConnector1">
            <a:avLst/>
          </a:prstGeom>
          <a:ln>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3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38" grpId="0"/>
      <p:bldP spid="41" grpId="0"/>
      <p:bldP spid="41" grpId="1"/>
      <p:bldP spid="41" grpId="2"/>
      <p:bldP spid="45" grpId="0"/>
      <p:bldP spid="45" grpId="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LabVIEW Interface</a:t>
            </a:r>
            <a:endParaRPr lang="en-US" dirty="0"/>
          </a:p>
        </p:txBody>
      </p:sp>
      <p:sp>
        <p:nvSpPr>
          <p:cNvPr id="3" name="Content Placeholder 2"/>
          <p:cNvSpPr>
            <a:spLocks noGrp="1"/>
          </p:cNvSpPr>
          <p:nvPr>
            <p:ph idx="1"/>
          </p:nvPr>
        </p:nvSpPr>
        <p:spPr/>
        <p:txBody>
          <a:bodyPr/>
          <a:lstStyle/>
          <a:p>
            <a:r>
              <a:rPr lang="en-US" dirty="0" smtClean="0"/>
              <a:t>Communication between host program and FPGA code</a:t>
            </a:r>
          </a:p>
          <a:p>
            <a:pPr lvl="1"/>
            <a:r>
              <a:rPr lang="en-US" dirty="0" smtClean="0"/>
              <a:t>Via front panel controls</a:t>
            </a:r>
          </a:p>
          <a:p>
            <a:pPr lvl="1"/>
            <a:r>
              <a:rPr lang="en-US" dirty="0" smtClean="0"/>
              <a:t>Via DMA transfer (16 DMA channels in PXI Express)</a:t>
            </a:r>
          </a:p>
          <a:p>
            <a:r>
              <a:rPr lang="en-US" dirty="0" smtClean="0"/>
              <a:t>Current template includes 16 analog inputs and outputs, 16 binary inputs and outputs, 1 </a:t>
            </a:r>
            <a:r>
              <a:rPr lang="en-US" dirty="0" err="1" smtClean="0"/>
              <a:t>mbbi</a:t>
            </a:r>
            <a:r>
              <a:rPr lang="en-US" dirty="0" smtClean="0"/>
              <a:t>, 1 </a:t>
            </a:r>
            <a:r>
              <a:rPr lang="en-US" dirty="0" err="1" smtClean="0"/>
              <a:t>mbbo</a:t>
            </a:r>
            <a:r>
              <a:rPr lang="en-US" dirty="0" smtClean="0"/>
              <a:t>, and</a:t>
            </a:r>
            <a:br>
              <a:rPr lang="en-US" dirty="0" smtClean="0"/>
            </a:br>
            <a:r>
              <a:rPr lang="en-US" dirty="0" smtClean="0"/>
              <a:t>4 DMA FIFOs</a:t>
            </a:r>
          </a:p>
        </p:txBody>
      </p:sp>
      <p:sp>
        <p:nvSpPr>
          <p:cNvPr id="4" name="Slide Number Placeholder 3"/>
          <p:cNvSpPr>
            <a:spLocks noGrp="1"/>
          </p:cNvSpPr>
          <p:nvPr>
            <p:ph type="sldNum" sz="quarter" idx="11"/>
          </p:nvPr>
        </p:nvSpPr>
        <p:spPr/>
        <p:txBody>
          <a:bodyPr/>
          <a:lstStyle/>
          <a:p>
            <a:fld id="{FE77BB7B-4074-411C-AA81-673BB7870F8C}" type="slidenum">
              <a:rPr lang="en-US" smtClean="0"/>
              <a:pPr/>
              <a:t>13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2743200" y="3784936"/>
            <a:ext cx="2819400" cy="2311064"/>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5609984" y="3810000"/>
            <a:ext cx="3457816" cy="21853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LabVIEW Interface</a:t>
            </a:r>
            <a:endParaRPr lang="en-US" dirty="0"/>
          </a:p>
        </p:txBody>
      </p:sp>
      <p:sp>
        <p:nvSpPr>
          <p:cNvPr id="3" name="Content Placeholder 2"/>
          <p:cNvSpPr>
            <a:spLocks noGrp="1"/>
          </p:cNvSpPr>
          <p:nvPr>
            <p:ph idx="1"/>
          </p:nvPr>
        </p:nvSpPr>
        <p:spPr/>
        <p:txBody>
          <a:bodyPr/>
          <a:lstStyle/>
          <a:p>
            <a:r>
              <a:rPr lang="en-US" dirty="0" smtClean="0"/>
              <a:t>Custom logic can easily be implemented to control data transfer via DMA (waveforms)</a:t>
            </a:r>
          </a:p>
          <a:p>
            <a:pPr lvl="1"/>
            <a:r>
              <a:rPr lang="en-US" dirty="0" smtClean="0"/>
              <a:t>Continuous acquisition</a:t>
            </a:r>
          </a:p>
          <a:p>
            <a:pPr lvl="1"/>
            <a:r>
              <a:rPr lang="en-US" dirty="0" smtClean="0"/>
              <a:t>Periodic “snapshots”</a:t>
            </a:r>
          </a:p>
          <a:p>
            <a:pPr lvl="1"/>
            <a:r>
              <a:rPr lang="en-US" dirty="0" smtClean="0"/>
              <a:t>External triggering</a:t>
            </a:r>
          </a:p>
          <a:p>
            <a:pPr lvl="1"/>
            <a:r>
              <a:rPr lang="en-US" dirty="0" smtClean="0"/>
              <a:t>Intelligent triggering</a:t>
            </a:r>
          </a:p>
        </p:txBody>
      </p:sp>
      <p:sp>
        <p:nvSpPr>
          <p:cNvPr id="4" name="Slide Number Placeholder 3"/>
          <p:cNvSpPr>
            <a:spLocks noGrp="1"/>
          </p:cNvSpPr>
          <p:nvPr>
            <p:ph type="sldNum" sz="quarter" idx="11"/>
          </p:nvPr>
        </p:nvSpPr>
        <p:spPr/>
        <p:txBody>
          <a:bodyPr/>
          <a:lstStyle/>
          <a:p>
            <a:fld id="{FE77BB7B-4074-411C-AA81-673BB7870F8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6700" y="109538"/>
            <a:ext cx="8686800" cy="1143000"/>
          </a:xfrm>
        </p:spPr>
        <p:txBody>
          <a:bodyPr>
            <a:normAutofit/>
          </a:bodyPr>
          <a:lstStyle/>
          <a:p>
            <a:pPr algn="l"/>
            <a:r>
              <a:rPr lang="en-US" b="1" dirty="0" smtClean="0"/>
              <a:t>EPICS Interface</a:t>
            </a:r>
            <a:endParaRPr lang="en-US" b="1" dirty="0"/>
          </a:p>
        </p:txBody>
      </p:sp>
      <p:sp>
        <p:nvSpPr>
          <p:cNvPr id="3" name="Content Placeholder 2"/>
          <p:cNvSpPr>
            <a:spLocks noGrp="1"/>
          </p:cNvSpPr>
          <p:nvPr>
            <p:ph idx="1"/>
            <p:custDataLst>
              <p:tags r:id="rId3"/>
            </p:custDataLst>
          </p:nvPr>
        </p:nvSpPr>
        <p:spPr>
          <a:xfrm>
            <a:off x="457200" y="1295400"/>
            <a:ext cx="8229600" cy="4830763"/>
          </a:xfrm>
        </p:spPr>
        <p:txBody>
          <a:bodyPr/>
          <a:lstStyle/>
          <a:p>
            <a:r>
              <a:rPr lang="en-US" dirty="0" smtClean="0"/>
              <a:t>EPICS </a:t>
            </a:r>
            <a:r>
              <a:rPr lang="en-US" dirty="0" smtClean="0"/>
              <a:t>record </a:t>
            </a:r>
            <a:r>
              <a:rPr lang="en-US" dirty="0" smtClean="0"/>
              <a:t>types supported</a:t>
            </a:r>
          </a:p>
          <a:p>
            <a:pPr lvl="1"/>
            <a:r>
              <a:rPr lang="en-US" dirty="0" smtClean="0"/>
              <a:t>Binary in</a:t>
            </a:r>
          </a:p>
          <a:p>
            <a:pPr lvl="1"/>
            <a:r>
              <a:rPr lang="en-US" dirty="0" smtClean="0"/>
              <a:t>Binary out</a:t>
            </a:r>
          </a:p>
          <a:p>
            <a:pPr lvl="1"/>
            <a:r>
              <a:rPr lang="en-US" dirty="0" smtClean="0"/>
              <a:t>Analog in</a:t>
            </a:r>
          </a:p>
          <a:p>
            <a:pPr lvl="1"/>
            <a:r>
              <a:rPr lang="en-US" dirty="0" smtClean="0"/>
              <a:t>Analog out</a:t>
            </a:r>
          </a:p>
          <a:p>
            <a:pPr lvl="1"/>
            <a:r>
              <a:rPr lang="en-US" dirty="0" smtClean="0"/>
              <a:t>Waveforms</a:t>
            </a:r>
          </a:p>
          <a:p>
            <a:r>
              <a:rPr lang="en-US" dirty="0" smtClean="0"/>
              <a:t>Linux 32bit RHEL 5.5</a:t>
            </a:r>
          </a:p>
          <a:p>
            <a:r>
              <a:rPr lang="en-US" dirty="0" smtClean="0"/>
              <a:t>EPICS 3.14.11</a:t>
            </a:r>
          </a:p>
          <a:p>
            <a:pPr lvl="2">
              <a:buNone/>
            </a:pPr>
            <a:endParaRPr lang="en-US" dirty="0"/>
          </a:p>
        </p:txBody>
      </p:sp>
      <p:pic>
        <p:nvPicPr>
          <p:cNvPr id="4" name="Picture 2" descr="F:\ITER Demo\Analog input.png"/>
          <p:cNvPicPr>
            <a:picLocks noChangeAspect="1" noChangeArrowheads="1"/>
          </p:cNvPicPr>
          <p:nvPr>
            <p:custDataLst>
              <p:tags r:id="rId4"/>
            </p:custDataLst>
          </p:nvPr>
        </p:nvPicPr>
        <p:blipFill>
          <a:blip r:embed="rId7" cstate="print"/>
          <a:srcRect/>
          <a:stretch>
            <a:fillRect/>
          </a:stretch>
        </p:blipFill>
        <p:spPr bwMode="auto">
          <a:xfrm>
            <a:off x="3886200" y="2057400"/>
            <a:ext cx="3516923" cy="2286000"/>
          </a:xfrm>
          <a:prstGeom prst="rect">
            <a:avLst/>
          </a:prstGeom>
          <a:noFill/>
          <a:ln w="9525">
            <a:noFill/>
            <a:miter lim="800000"/>
            <a:headEnd/>
            <a:tailEnd/>
          </a:ln>
        </p:spPr>
      </p:pic>
      <p:pic>
        <p:nvPicPr>
          <p:cNvPr id="5" name="Picture 2" descr="E:\untitled folder\MEDM Waveform.png"/>
          <p:cNvPicPr>
            <a:picLocks noChangeAspect="1" noChangeArrowheads="1"/>
          </p:cNvPicPr>
          <p:nvPr>
            <p:custDataLst>
              <p:tags r:id="rId5"/>
            </p:custDataLst>
          </p:nvPr>
        </p:nvPicPr>
        <p:blipFill>
          <a:blip r:embed="rId8" cstate="print"/>
          <a:srcRect/>
          <a:stretch>
            <a:fillRect/>
          </a:stretch>
        </p:blipFill>
        <p:spPr bwMode="auto">
          <a:xfrm>
            <a:off x="5105399" y="3276600"/>
            <a:ext cx="3577701" cy="2362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custDataLst>
              <p:tags r:id="rId2"/>
            </p:custDataLst>
          </p:nvPr>
        </p:nvSpPr>
        <p:spPr/>
        <p:txBody>
          <a:bodyPr/>
          <a:lstStyle/>
          <a:p>
            <a:r>
              <a:rPr lang="en-US" dirty="0" smtClean="0"/>
              <a:t>Questions</a:t>
            </a:r>
            <a:endParaRPr lang="en-US" dirty="0"/>
          </a:p>
        </p:txBody>
      </p:sp>
      <p:sp>
        <p:nvSpPr>
          <p:cNvPr id="3" name="Subtitle 2"/>
          <p:cNvSpPr>
            <a:spLocks noGrp="1"/>
          </p:cNvSpPr>
          <p:nvPr>
            <p:ph type="subTitle" sz="quarter" idx="1"/>
            <p:custDataLst>
              <p:tags r:id="rId3"/>
            </p:custDataLst>
          </p:nvPr>
        </p:nvSpPr>
        <p:spPr/>
        <p:txBody>
          <a:bodyPr/>
          <a:lstStyle/>
          <a:p>
            <a:endParaRPr lang="en-US"/>
          </a:p>
        </p:txBody>
      </p:sp>
      <p:sp>
        <p:nvSpPr>
          <p:cNvPr id="4" name="Slide Number Placeholder 3"/>
          <p:cNvSpPr>
            <a:spLocks noGrp="1"/>
          </p:cNvSpPr>
          <p:nvPr>
            <p:ph type="sldNum" sz="quarter" idx="11"/>
            <p:custDataLst>
              <p:tags r:id="rId4"/>
            </p:custDataLst>
          </p:nvPr>
        </p:nvSpPr>
        <p:spPr/>
        <p:txBody>
          <a:bodyPr/>
          <a:lstStyle/>
          <a:p>
            <a:fld id="{FE77BB7B-4074-411C-AA81-673BB7870F8C}" type="slidenum">
              <a:rPr lang="en-US" smtClean="0"/>
              <a:pPr/>
              <a:t>16</a:t>
            </a:fld>
            <a:endParaRPr lang="en-US"/>
          </a:p>
        </p:txBody>
      </p:sp>
    </p:spTree>
    <p:custDataLst>
      <p:tags r:id="rId1"/>
    </p:custDataLst>
    <p:extLst>
      <p:ext uri="{BB962C8B-B14F-4D97-AF65-F5344CB8AC3E}">
        <p14:creationId xmlns="" xmlns:p14="http://schemas.microsoft.com/office/powerpoint/2010/main" val="2300074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0"/>
            <a:ext cx="8915400" cy="1600200"/>
          </a:xfrm>
        </p:spPr>
        <p:txBody>
          <a:bodyPr>
            <a:normAutofit/>
          </a:bodyPr>
          <a:lstStyle/>
          <a:p>
            <a:pPr algn="l"/>
            <a:r>
              <a:rPr lang="en-US" b="1" dirty="0" smtClean="0"/>
              <a:t>EPICS and FPGA-based Devices</a:t>
            </a:r>
            <a:endParaRPr lang="en-US" b="1" dirty="0"/>
          </a:p>
        </p:txBody>
      </p:sp>
      <p:sp>
        <p:nvSpPr>
          <p:cNvPr id="3" name="Content Placeholder 2"/>
          <p:cNvSpPr>
            <a:spLocks noGrp="1"/>
          </p:cNvSpPr>
          <p:nvPr>
            <p:ph idx="1"/>
            <p:custDataLst>
              <p:tags r:id="rId3"/>
            </p:custDataLst>
          </p:nvPr>
        </p:nvSpPr>
        <p:spPr>
          <a:xfrm>
            <a:off x="381000" y="1219200"/>
            <a:ext cx="8458200" cy="4800600"/>
          </a:xfrm>
        </p:spPr>
        <p:txBody>
          <a:bodyPr>
            <a:noAutofit/>
          </a:bodyPr>
          <a:lstStyle/>
          <a:p>
            <a:r>
              <a:rPr lang="en-US" dirty="0" smtClean="0"/>
              <a:t>LabVIEW FPGA strategy is to empower domain experts to leverage FPGA technology</a:t>
            </a:r>
          </a:p>
          <a:p>
            <a:pPr lvl="1"/>
            <a:r>
              <a:rPr lang="en-US" dirty="0" smtClean="0"/>
              <a:t>No VHDL / Digital Design training</a:t>
            </a:r>
          </a:p>
          <a:p>
            <a:r>
              <a:rPr lang="en-US" dirty="0" smtClean="0"/>
              <a:t>For VHDL experts</a:t>
            </a:r>
          </a:p>
          <a:p>
            <a:pPr lvl="1"/>
            <a:r>
              <a:rPr lang="en-US" dirty="0" smtClean="0"/>
              <a:t>CLIP / IP Integration nodes to integrate IP (minimal LV FPGA required during development)</a:t>
            </a:r>
          </a:p>
          <a:p>
            <a:r>
              <a:rPr lang="en-US" dirty="0" smtClean="0"/>
              <a:t>EPICS device driver support implemented in C</a:t>
            </a:r>
          </a:p>
          <a:p>
            <a:r>
              <a:rPr lang="en-US" dirty="0" smtClean="0"/>
              <a:t>Generic FPGA interface, to be customized based on the application and </a:t>
            </a:r>
            <a:r>
              <a:rPr lang="en-US" dirty="0" smtClean="0"/>
              <a:t>specific hardware </a:t>
            </a:r>
            <a:r>
              <a:rPr lang="en-US" dirty="0" smtClean="0"/>
              <a:t>module</a:t>
            </a:r>
          </a:p>
          <a:p>
            <a:pPr>
              <a:buNone/>
            </a:pPr>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descr="FPGA Diagram"/>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04800" y="4953000"/>
            <a:ext cx="1066800" cy="1028700"/>
          </a:xfrm>
          <a:prstGeom prst="rect">
            <a:avLst/>
          </a:prstGeom>
          <a:noFill/>
          <a:ln w="9525">
            <a:noFill/>
            <a:miter lim="800000"/>
            <a:headEnd/>
            <a:tailEnd/>
          </a:ln>
        </p:spPr>
      </p:pic>
      <p:sp>
        <p:nvSpPr>
          <p:cNvPr id="10243" name="Rectangle 2"/>
          <p:cNvSpPr>
            <a:spLocks noGrp="1" noChangeArrowheads="1"/>
          </p:cNvSpPr>
          <p:nvPr>
            <p:ph type="title"/>
          </p:nvPr>
        </p:nvSpPr>
        <p:spPr/>
        <p:txBody>
          <a:bodyPr/>
          <a:lstStyle/>
          <a:p>
            <a:pPr eaLnBrk="1" hangingPunct="1"/>
            <a:r>
              <a:rPr lang="en-US" dirty="0" smtClean="0"/>
              <a:t>FPGA Technology</a:t>
            </a:r>
          </a:p>
        </p:txBody>
      </p:sp>
      <p:pic>
        <p:nvPicPr>
          <p:cNvPr id="7176" name="Picture 8" descr="FPGA Diagram"/>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667000" y="1447800"/>
            <a:ext cx="3952875" cy="3810000"/>
          </a:xfrm>
          <a:prstGeom prst="rect">
            <a:avLst/>
          </a:prstGeom>
          <a:noFill/>
          <a:ln w="9525">
            <a:noFill/>
            <a:miter lim="800000"/>
            <a:headEnd/>
            <a:tailEnd/>
          </a:ln>
        </p:spPr>
      </p:pic>
      <p:sp>
        <p:nvSpPr>
          <p:cNvPr id="10255" name="Text Box 10"/>
          <p:cNvSpPr txBox="1">
            <a:spLocks noChangeArrowheads="1"/>
          </p:cNvSpPr>
          <p:nvPr/>
        </p:nvSpPr>
        <p:spPr bwMode="auto">
          <a:xfrm>
            <a:off x="7226300" y="5410200"/>
            <a:ext cx="1130300" cy="400050"/>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US" sz="2000" b="1" dirty="0">
                <a:solidFill>
                  <a:srgbClr val="000000"/>
                </a:solidFill>
              </a:rPr>
              <a:t>I/O Blocks</a:t>
            </a:r>
          </a:p>
        </p:txBody>
      </p:sp>
      <p:sp>
        <p:nvSpPr>
          <p:cNvPr id="10256" name="AutoShape 11"/>
          <p:cNvSpPr>
            <a:spLocks noChangeArrowheads="1"/>
          </p:cNvSpPr>
          <p:nvPr/>
        </p:nvSpPr>
        <p:spPr bwMode="auto">
          <a:xfrm rot="16200000" flipH="1">
            <a:off x="5791200" y="4343400"/>
            <a:ext cx="1676400" cy="457200"/>
          </a:xfrm>
          <a:prstGeom prst="triangle">
            <a:avLst>
              <a:gd name="adj" fmla="val 50000"/>
            </a:avLst>
          </a:prstGeom>
          <a:solidFill>
            <a:schemeClr val="bg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pic>
        <p:nvPicPr>
          <p:cNvPr id="10257" name="Picture 12" descr="IO Blocks"/>
          <p:cNvPicPr>
            <a:picLocks noChangeAspect="1" noChangeArrowheads="1"/>
          </p:cNvPicPr>
          <p:nvPr/>
        </p:nvPicPr>
        <p:blipFill>
          <a:blip r:embed="rId4" cstate="print"/>
          <a:srcRect/>
          <a:stretch>
            <a:fillRect/>
          </a:stretch>
        </p:blipFill>
        <p:spPr bwMode="auto">
          <a:xfrm>
            <a:off x="6810375" y="3705225"/>
            <a:ext cx="2105025" cy="1704975"/>
          </a:xfrm>
          <a:prstGeom prst="rect">
            <a:avLst/>
          </a:prstGeom>
          <a:noFill/>
          <a:ln w="9525">
            <a:noFill/>
            <a:miter lim="800000"/>
            <a:headEnd/>
            <a:tailEnd/>
          </a:ln>
        </p:spPr>
      </p:pic>
      <p:sp>
        <p:nvSpPr>
          <p:cNvPr id="10252" name="Text Box 14"/>
          <p:cNvSpPr txBox="1">
            <a:spLocks noChangeArrowheads="1"/>
          </p:cNvSpPr>
          <p:nvPr/>
        </p:nvSpPr>
        <p:spPr bwMode="auto">
          <a:xfrm>
            <a:off x="6992938" y="2184400"/>
            <a:ext cx="1557337" cy="70802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US" sz="2000" b="1" dirty="0">
                <a:solidFill>
                  <a:srgbClr val="000000"/>
                </a:solidFill>
              </a:rPr>
              <a:t>Programmable</a:t>
            </a:r>
          </a:p>
          <a:p>
            <a:pPr algn="ctr" eaLnBrk="0" fontAlgn="base" hangingPunct="0">
              <a:spcBef>
                <a:spcPct val="0"/>
              </a:spcBef>
              <a:spcAft>
                <a:spcPct val="0"/>
              </a:spcAft>
              <a:defRPr/>
            </a:pPr>
            <a:r>
              <a:rPr lang="en-US" sz="2000" b="1" dirty="0">
                <a:solidFill>
                  <a:srgbClr val="000000"/>
                </a:solidFill>
              </a:rPr>
              <a:t>Interconnects</a:t>
            </a:r>
          </a:p>
        </p:txBody>
      </p:sp>
      <p:sp>
        <p:nvSpPr>
          <p:cNvPr id="10253" name="AutoShape 15"/>
          <p:cNvSpPr>
            <a:spLocks noChangeArrowheads="1"/>
          </p:cNvSpPr>
          <p:nvPr/>
        </p:nvSpPr>
        <p:spPr bwMode="auto">
          <a:xfrm rot="-6665579">
            <a:off x="5561807" y="762793"/>
            <a:ext cx="1524000" cy="2233613"/>
          </a:xfrm>
          <a:prstGeom prst="triangle">
            <a:avLst>
              <a:gd name="adj" fmla="val 38264"/>
            </a:avLst>
          </a:prstGeom>
          <a:solidFill>
            <a:schemeClr val="bg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pic>
        <p:nvPicPr>
          <p:cNvPr id="10254" name="Picture 16" descr="Programmable Interconnect"/>
          <p:cNvPicPr>
            <a:picLocks noChangeAspect="1" noChangeArrowheads="1"/>
          </p:cNvPicPr>
          <p:nvPr/>
        </p:nvPicPr>
        <p:blipFill>
          <a:blip r:embed="rId5" cstate="print"/>
          <a:srcRect/>
          <a:stretch>
            <a:fillRect/>
          </a:stretch>
        </p:blipFill>
        <p:spPr bwMode="auto">
          <a:xfrm>
            <a:off x="7035800" y="746125"/>
            <a:ext cx="1590675" cy="1438275"/>
          </a:xfrm>
          <a:prstGeom prst="rect">
            <a:avLst/>
          </a:prstGeom>
          <a:noFill/>
          <a:ln w="9525">
            <a:noFill/>
            <a:miter lim="800000"/>
            <a:headEnd/>
            <a:tailEnd/>
          </a:ln>
        </p:spPr>
      </p:pic>
      <p:sp>
        <p:nvSpPr>
          <p:cNvPr id="10249" name="Text Box 18"/>
          <p:cNvSpPr txBox="1">
            <a:spLocks noChangeArrowheads="1"/>
          </p:cNvSpPr>
          <p:nvPr/>
        </p:nvSpPr>
        <p:spPr bwMode="auto">
          <a:xfrm>
            <a:off x="1096963" y="3832225"/>
            <a:ext cx="809625" cy="70802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defRPr/>
            </a:pPr>
            <a:r>
              <a:rPr lang="en-US" sz="2000" b="1" dirty="0">
                <a:solidFill>
                  <a:srgbClr val="000000"/>
                </a:solidFill>
              </a:rPr>
              <a:t>Logic</a:t>
            </a:r>
          </a:p>
          <a:p>
            <a:pPr algn="ctr" eaLnBrk="0" fontAlgn="base" hangingPunct="0">
              <a:spcBef>
                <a:spcPct val="0"/>
              </a:spcBef>
              <a:spcAft>
                <a:spcPct val="0"/>
              </a:spcAft>
              <a:defRPr/>
            </a:pPr>
            <a:r>
              <a:rPr lang="en-US" sz="2000" b="1" dirty="0">
                <a:solidFill>
                  <a:srgbClr val="000000"/>
                </a:solidFill>
              </a:rPr>
              <a:t>Blocks</a:t>
            </a:r>
          </a:p>
        </p:txBody>
      </p:sp>
      <p:sp>
        <p:nvSpPr>
          <p:cNvPr id="10250" name="AutoShape 19"/>
          <p:cNvSpPr>
            <a:spLocks noChangeArrowheads="1"/>
          </p:cNvSpPr>
          <p:nvPr/>
        </p:nvSpPr>
        <p:spPr bwMode="auto">
          <a:xfrm rot="5400000">
            <a:off x="2349500" y="2476500"/>
            <a:ext cx="1447800" cy="1143000"/>
          </a:xfrm>
          <a:prstGeom prst="triangle">
            <a:avLst>
              <a:gd name="adj" fmla="val 50000"/>
            </a:avLst>
          </a:prstGeom>
          <a:solidFill>
            <a:schemeClr val="bg1"/>
          </a:solidFill>
          <a:ln w="9525" algn="ctr">
            <a:solidFill>
              <a:schemeClr val="tx1"/>
            </a:solidFill>
            <a:miter lim="800000"/>
            <a:headEnd/>
            <a:tailEnd/>
          </a:ln>
        </p:spPr>
        <p:txBody>
          <a:bodyPr wrap="none" anchor="ctr"/>
          <a:lstStyle/>
          <a:p>
            <a:pPr eaLnBrk="0" fontAlgn="base" hangingPunct="0">
              <a:spcBef>
                <a:spcPct val="0"/>
              </a:spcBef>
              <a:spcAft>
                <a:spcPct val="0"/>
              </a:spcAft>
            </a:pPr>
            <a:endParaRPr lang="en-US" sz="2400" dirty="0">
              <a:solidFill>
                <a:srgbClr val="000000"/>
              </a:solidFill>
              <a:latin typeface="Times" pitchFamily="18" charset="0"/>
            </a:endParaRPr>
          </a:p>
        </p:txBody>
      </p:sp>
      <p:pic>
        <p:nvPicPr>
          <p:cNvPr id="10251" name="Picture 20" descr="Logic block"/>
          <p:cNvPicPr>
            <a:picLocks noChangeAspect="1" noChangeArrowheads="1"/>
          </p:cNvPicPr>
          <p:nvPr/>
        </p:nvPicPr>
        <p:blipFill>
          <a:blip r:embed="rId6" cstate="print"/>
          <a:srcRect/>
          <a:stretch>
            <a:fillRect/>
          </a:stretch>
        </p:blipFill>
        <p:spPr bwMode="auto">
          <a:xfrm>
            <a:off x="596900" y="2324100"/>
            <a:ext cx="1924050" cy="1495425"/>
          </a:xfrm>
          <a:prstGeom prst="rect">
            <a:avLst/>
          </a:prstGeom>
          <a:noFill/>
          <a:ln w="9525">
            <a:noFill/>
            <a:miter lim="800000"/>
            <a:headEnd/>
            <a:tailEnd/>
          </a:ln>
        </p:spPr>
      </p:pic>
      <p:pic>
        <p:nvPicPr>
          <p:cNvPr id="77825" name="Picture 1"/>
          <p:cNvPicPr>
            <a:picLocks noChangeAspect="1" noChangeArrowheads="1"/>
          </p:cNvPicPr>
          <p:nvPr/>
        </p:nvPicPr>
        <p:blipFill>
          <a:blip r:embed="rId7" cstate="print"/>
          <a:srcRect/>
          <a:stretch>
            <a:fillRect/>
          </a:stretch>
        </p:blipFill>
        <p:spPr bwMode="auto">
          <a:xfrm>
            <a:off x="350520" y="4952863"/>
            <a:ext cx="1051560" cy="104217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a:lstStyle/>
          <a:p>
            <a:pPr eaLnBrk="1" hangingPunct="1"/>
            <a:r>
              <a:rPr lang="en-US" dirty="0" smtClean="0"/>
              <a:t>FPGA Logic Implementation</a:t>
            </a:r>
          </a:p>
        </p:txBody>
      </p:sp>
      <p:pic>
        <p:nvPicPr>
          <p:cNvPr id="692228" name="Picture 4" descr="Image101"/>
          <p:cNvPicPr>
            <a:picLocks noGrp="1" noChangeAspect="1" noChangeArrowheads="1"/>
          </p:cNvPicPr>
          <p:nvPr>
            <p:ph idx="1"/>
          </p:nvPr>
        </p:nvPicPr>
        <p:blipFill>
          <a:blip r:embed="rId4" cstate="print"/>
          <a:srcRect/>
          <a:stretch>
            <a:fillRect/>
          </a:stretch>
        </p:blipFill>
        <p:spPr>
          <a:xfrm>
            <a:off x="4020207" y="1516665"/>
            <a:ext cx="5353050" cy="4687888"/>
          </a:xfrm>
          <a:noFill/>
        </p:spPr>
      </p:pic>
      <p:grpSp>
        <p:nvGrpSpPr>
          <p:cNvPr id="2" name="Group 5"/>
          <p:cNvGrpSpPr>
            <a:grpSpLocks/>
          </p:cNvGrpSpPr>
          <p:nvPr/>
        </p:nvGrpSpPr>
        <p:grpSpPr bwMode="auto">
          <a:xfrm>
            <a:off x="5172732" y="4174140"/>
            <a:ext cx="450850" cy="349250"/>
            <a:chOff x="2016" y="2204"/>
            <a:chExt cx="284" cy="220"/>
          </a:xfrm>
        </p:grpSpPr>
        <p:sp>
          <p:nvSpPr>
            <p:cNvPr id="1076" name="Line 6"/>
            <p:cNvSpPr>
              <a:spLocks noChangeShapeType="1"/>
            </p:cNvSpPr>
            <p:nvPr/>
          </p:nvSpPr>
          <p:spPr bwMode="auto">
            <a:xfrm>
              <a:off x="2016" y="2211"/>
              <a:ext cx="12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7" name="Line 7"/>
            <p:cNvSpPr>
              <a:spLocks noChangeShapeType="1"/>
            </p:cNvSpPr>
            <p:nvPr/>
          </p:nvSpPr>
          <p:spPr bwMode="auto">
            <a:xfrm>
              <a:off x="2016" y="2412"/>
              <a:ext cx="12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8" name="Line 8"/>
            <p:cNvSpPr>
              <a:spLocks noChangeShapeType="1"/>
            </p:cNvSpPr>
            <p:nvPr/>
          </p:nvSpPr>
          <p:spPr bwMode="auto">
            <a:xfrm>
              <a:off x="2135" y="2308"/>
              <a:ext cx="0" cy="116"/>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9" name="Line 9"/>
            <p:cNvSpPr>
              <a:spLocks noChangeShapeType="1"/>
            </p:cNvSpPr>
            <p:nvPr/>
          </p:nvSpPr>
          <p:spPr bwMode="auto">
            <a:xfrm>
              <a:off x="2128" y="2312"/>
              <a:ext cx="172"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80" name="Line 10"/>
            <p:cNvSpPr>
              <a:spLocks noChangeShapeType="1"/>
            </p:cNvSpPr>
            <p:nvPr/>
          </p:nvSpPr>
          <p:spPr bwMode="auto">
            <a:xfrm>
              <a:off x="2132" y="2268"/>
              <a:ext cx="164"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81" name="Line 11"/>
            <p:cNvSpPr>
              <a:spLocks noChangeShapeType="1"/>
            </p:cNvSpPr>
            <p:nvPr/>
          </p:nvSpPr>
          <p:spPr bwMode="auto">
            <a:xfrm>
              <a:off x="2139" y="2204"/>
              <a:ext cx="0" cy="72"/>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grpSp>
        <p:nvGrpSpPr>
          <p:cNvPr id="3" name="Group 12"/>
          <p:cNvGrpSpPr>
            <a:grpSpLocks/>
          </p:cNvGrpSpPr>
          <p:nvPr/>
        </p:nvGrpSpPr>
        <p:grpSpPr bwMode="auto">
          <a:xfrm>
            <a:off x="5890282" y="3570890"/>
            <a:ext cx="444500" cy="742950"/>
            <a:chOff x="2456" y="1824"/>
            <a:chExt cx="280" cy="468"/>
          </a:xfrm>
        </p:grpSpPr>
        <p:sp>
          <p:nvSpPr>
            <p:cNvPr id="1072" name="Line 13"/>
            <p:cNvSpPr>
              <a:spLocks noChangeShapeType="1"/>
            </p:cNvSpPr>
            <p:nvPr/>
          </p:nvSpPr>
          <p:spPr bwMode="auto">
            <a:xfrm>
              <a:off x="2456" y="2284"/>
              <a:ext cx="136"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3" name="Line 14"/>
            <p:cNvSpPr>
              <a:spLocks noChangeShapeType="1"/>
            </p:cNvSpPr>
            <p:nvPr/>
          </p:nvSpPr>
          <p:spPr bwMode="auto">
            <a:xfrm>
              <a:off x="2592" y="1852"/>
              <a:ext cx="0" cy="44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4" name="Line 15"/>
            <p:cNvSpPr>
              <a:spLocks noChangeShapeType="1"/>
            </p:cNvSpPr>
            <p:nvPr/>
          </p:nvSpPr>
          <p:spPr bwMode="auto">
            <a:xfrm>
              <a:off x="2600" y="1864"/>
              <a:ext cx="136"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5" name="Line 16"/>
            <p:cNvSpPr>
              <a:spLocks noChangeShapeType="1"/>
            </p:cNvSpPr>
            <p:nvPr/>
          </p:nvSpPr>
          <p:spPr bwMode="auto">
            <a:xfrm>
              <a:off x="2456" y="1824"/>
              <a:ext cx="28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grpSp>
        <p:nvGrpSpPr>
          <p:cNvPr id="4" name="Group 17"/>
          <p:cNvGrpSpPr>
            <a:grpSpLocks/>
          </p:cNvGrpSpPr>
          <p:nvPr/>
        </p:nvGrpSpPr>
        <p:grpSpPr bwMode="auto">
          <a:xfrm>
            <a:off x="7274582" y="2078640"/>
            <a:ext cx="450850" cy="831850"/>
            <a:chOff x="3328" y="884"/>
            <a:chExt cx="284" cy="524"/>
          </a:xfrm>
        </p:grpSpPr>
        <p:sp>
          <p:nvSpPr>
            <p:cNvPr id="1068" name="Line 18"/>
            <p:cNvSpPr>
              <a:spLocks noChangeShapeType="1"/>
            </p:cNvSpPr>
            <p:nvPr/>
          </p:nvSpPr>
          <p:spPr bwMode="auto">
            <a:xfrm rot="10800000">
              <a:off x="3328" y="1404"/>
              <a:ext cx="168" cy="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9" name="Line 19"/>
            <p:cNvSpPr>
              <a:spLocks noChangeShapeType="1"/>
            </p:cNvSpPr>
            <p:nvPr/>
          </p:nvSpPr>
          <p:spPr bwMode="auto">
            <a:xfrm rot="10800000" flipH="1" flipV="1">
              <a:off x="3484" y="1208"/>
              <a:ext cx="0" cy="20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0" name="Line 20"/>
            <p:cNvSpPr>
              <a:spLocks noChangeShapeType="1"/>
            </p:cNvSpPr>
            <p:nvPr/>
          </p:nvSpPr>
          <p:spPr bwMode="auto">
            <a:xfrm rot="10800000">
              <a:off x="3472" y="1200"/>
              <a:ext cx="136" cy="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71" name="Line 21"/>
            <p:cNvSpPr>
              <a:spLocks noChangeShapeType="1"/>
            </p:cNvSpPr>
            <p:nvPr/>
          </p:nvSpPr>
          <p:spPr bwMode="auto">
            <a:xfrm rot="10800000" flipV="1">
              <a:off x="3612" y="884"/>
              <a:ext cx="0" cy="328"/>
            </a:xfrm>
            <a:prstGeom prst="line">
              <a:avLst/>
            </a:prstGeom>
            <a:noFill/>
            <a:ln w="38100">
              <a:solidFill>
                <a:srgbClr val="0000FF"/>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grpSp>
        <p:nvGrpSpPr>
          <p:cNvPr id="5" name="Group 22"/>
          <p:cNvGrpSpPr>
            <a:grpSpLocks/>
          </p:cNvGrpSpPr>
          <p:nvPr/>
        </p:nvGrpSpPr>
        <p:grpSpPr bwMode="auto">
          <a:xfrm>
            <a:off x="4772682" y="3481990"/>
            <a:ext cx="368300" cy="317500"/>
            <a:chOff x="1752" y="1768"/>
            <a:chExt cx="232" cy="200"/>
          </a:xfrm>
        </p:grpSpPr>
        <p:sp>
          <p:nvSpPr>
            <p:cNvPr id="1066" name="Line 23"/>
            <p:cNvSpPr>
              <a:spLocks noChangeShapeType="1"/>
            </p:cNvSpPr>
            <p:nvPr/>
          </p:nvSpPr>
          <p:spPr bwMode="auto">
            <a:xfrm rot="10800000" flipV="1">
              <a:off x="1752" y="1968"/>
              <a:ext cx="228"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7" name="Line 24"/>
            <p:cNvSpPr>
              <a:spLocks noChangeShapeType="1"/>
            </p:cNvSpPr>
            <p:nvPr/>
          </p:nvSpPr>
          <p:spPr bwMode="auto">
            <a:xfrm rot="10800000" flipV="1">
              <a:off x="1756" y="1768"/>
              <a:ext cx="228"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sp>
        <p:nvSpPr>
          <p:cNvPr id="692249" name="Line 25"/>
          <p:cNvSpPr>
            <a:spLocks noChangeShapeType="1"/>
          </p:cNvSpPr>
          <p:nvPr/>
        </p:nvSpPr>
        <p:spPr bwMode="auto">
          <a:xfrm rot="10800000" flipH="1">
            <a:off x="6639582" y="1913540"/>
            <a:ext cx="0" cy="37465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692250" name="AutoShape 26"/>
          <p:cNvSpPr>
            <a:spLocks noChangeArrowheads="1"/>
          </p:cNvSpPr>
          <p:nvPr/>
        </p:nvSpPr>
        <p:spPr bwMode="auto">
          <a:xfrm>
            <a:off x="5639457" y="4180490"/>
            <a:ext cx="242888" cy="238125"/>
          </a:xfrm>
          <a:prstGeom prst="flowChartDelay">
            <a:avLst/>
          </a:prstGeom>
          <a:solidFill>
            <a:schemeClr val="hlink"/>
          </a:solidFill>
          <a:ln w="9525" algn="ctr">
            <a:solidFill>
              <a:schemeClr val="hlink"/>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graphicFrame>
        <p:nvGraphicFramePr>
          <p:cNvPr id="692251" name="Object 2"/>
          <p:cNvGraphicFramePr>
            <a:graphicFrameLocks noChangeAspect="1"/>
          </p:cNvGraphicFramePr>
          <p:nvPr/>
        </p:nvGraphicFramePr>
        <p:xfrm>
          <a:off x="5501345" y="3405790"/>
          <a:ext cx="530225" cy="368300"/>
        </p:xfrm>
        <a:graphic>
          <a:graphicData uri="http://schemas.openxmlformats.org/presentationml/2006/ole">
            <p:oleObj spid="_x0000_s1026" name="Bitmap Image" r:id="rId5" imgW="219222" imgH="152260" progId="PBrush">
              <p:embed/>
            </p:oleObj>
          </a:graphicData>
        </a:graphic>
      </p:graphicFrame>
      <p:graphicFrame>
        <p:nvGraphicFramePr>
          <p:cNvPr id="692252" name="Object 3"/>
          <p:cNvGraphicFramePr>
            <a:graphicFrameLocks noChangeAspect="1"/>
          </p:cNvGraphicFramePr>
          <p:nvPr/>
        </p:nvGraphicFramePr>
        <p:xfrm>
          <a:off x="5534682" y="4155090"/>
          <a:ext cx="457200" cy="304800"/>
        </p:xfrm>
        <a:graphic>
          <a:graphicData uri="http://schemas.openxmlformats.org/presentationml/2006/ole">
            <p:oleObj spid="_x0000_s1027" name="Bitmap Image" r:id="rId6" imgW="228571" imgH="152260" progId="PBrush">
              <p:embed/>
            </p:oleObj>
          </a:graphicData>
        </a:graphic>
      </p:graphicFrame>
      <p:grpSp>
        <p:nvGrpSpPr>
          <p:cNvPr id="6" name="Group 29"/>
          <p:cNvGrpSpPr>
            <a:grpSpLocks/>
          </p:cNvGrpSpPr>
          <p:nvPr/>
        </p:nvGrpSpPr>
        <p:grpSpPr bwMode="auto">
          <a:xfrm>
            <a:off x="5172732" y="3469290"/>
            <a:ext cx="450850" cy="349250"/>
            <a:chOff x="2004" y="1760"/>
            <a:chExt cx="284" cy="220"/>
          </a:xfrm>
        </p:grpSpPr>
        <p:sp>
          <p:nvSpPr>
            <p:cNvPr id="1060" name="Line 30"/>
            <p:cNvSpPr>
              <a:spLocks noChangeShapeType="1"/>
            </p:cNvSpPr>
            <p:nvPr/>
          </p:nvSpPr>
          <p:spPr bwMode="auto">
            <a:xfrm>
              <a:off x="2004" y="1772"/>
              <a:ext cx="12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1" name="Line 31"/>
            <p:cNvSpPr>
              <a:spLocks noChangeShapeType="1"/>
            </p:cNvSpPr>
            <p:nvPr/>
          </p:nvSpPr>
          <p:spPr bwMode="auto">
            <a:xfrm>
              <a:off x="2004" y="1968"/>
              <a:ext cx="12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2" name="Line 32"/>
            <p:cNvSpPr>
              <a:spLocks noChangeShapeType="1"/>
            </p:cNvSpPr>
            <p:nvPr/>
          </p:nvSpPr>
          <p:spPr bwMode="auto">
            <a:xfrm>
              <a:off x="2128" y="1760"/>
              <a:ext cx="0" cy="72"/>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3" name="Line 33"/>
            <p:cNvSpPr>
              <a:spLocks noChangeShapeType="1"/>
            </p:cNvSpPr>
            <p:nvPr/>
          </p:nvSpPr>
          <p:spPr bwMode="auto">
            <a:xfrm>
              <a:off x="2123" y="1864"/>
              <a:ext cx="0" cy="116"/>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4" name="Line 34"/>
            <p:cNvSpPr>
              <a:spLocks noChangeShapeType="1"/>
            </p:cNvSpPr>
            <p:nvPr/>
          </p:nvSpPr>
          <p:spPr bwMode="auto">
            <a:xfrm>
              <a:off x="2116" y="1868"/>
              <a:ext cx="172"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65" name="Line 35"/>
            <p:cNvSpPr>
              <a:spLocks noChangeShapeType="1"/>
            </p:cNvSpPr>
            <p:nvPr/>
          </p:nvSpPr>
          <p:spPr bwMode="auto">
            <a:xfrm>
              <a:off x="2120" y="1824"/>
              <a:ext cx="164"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graphicFrame>
        <p:nvGraphicFramePr>
          <p:cNvPr id="692260" name="Object 4"/>
          <p:cNvGraphicFramePr>
            <a:graphicFrameLocks noChangeAspect="1"/>
          </p:cNvGraphicFramePr>
          <p:nvPr/>
        </p:nvGraphicFramePr>
        <p:xfrm>
          <a:off x="6930095" y="2719990"/>
          <a:ext cx="495300" cy="368300"/>
        </p:xfrm>
        <a:graphic>
          <a:graphicData uri="http://schemas.openxmlformats.org/presentationml/2006/ole">
            <p:oleObj spid="_x0000_s1028" name="Bitmap Image" r:id="rId7" imgW="228571" imgH="152260" progId="PBrush">
              <p:embed/>
            </p:oleObj>
          </a:graphicData>
        </a:graphic>
      </p:graphicFrame>
      <p:grpSp>
        <p:nvGrpSpPr>
          <p:cNvPr id="7" name="Group 37"/>
          <p:cNvGrpSpPr>
            <a:grpSpLocks/>
          </p:cNvGrpSpPr>
          <p:nvPr/>
        </p:nvGrpSpPr>
        <p:grpSpPr bwMode="auto">
          <a:xfrm>
            <a:off x="6569732" y="2338990"/>
            <a:ext cx="463550" cy="1282700"/>
            <a:chOff x="2884" y="1048"/>
            <a:chExt cx="292" cy="808"/>
          </a:xfrm>
        </p:grpSpPr>
        <p:sp>
          <p:nvSpPr>
            <p:cNvPr id="1053" name="Line 38"/>
            <p:cNvSpPr>
              <a:spLocks noChangeShapeType="1"/>
            </p:cNvSpPr>
            <p:nvPr/>
          </p:nvSpPr>
          <p:spPr bwMode="auto">
            <a:xfrm rot="10800000">
              <a:off x="3020" y="1420"/>
              <a:ext cx="156"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4" name="Line 39"/>
            <p:cNvSpPr>
              <a:spLocks noChangeShapeType="1"/>
            </p:cNvSpPr>
            <p:nvPr/>
          </p:nvSpPr>
          <p:spPr bwMode="auto">
            <a:xfrm rot="10800000" flipH="1" flipV="1">
              <a:off x="3028" y="1412"/>
              <a:ext cx="0" cy="444"/>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5" name="Line 40"/>
            <p:cNvSpPr>
              <a:spLocks noChangeShapeType="1"/>
            </p:cNvSpPr>
            <p:nvPr/>
          </p:nvSpPr>
          <p:spPr bwMode="auto">
            <a:xfrm rot="10800000">
              <a:off x="2884" y="1844"/>
              <a:ext cx="136"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6" name="Line 41"/>
            <p:cNvSpPr>
              <a:spLocks noChangeShapeType="1"/>
            </p:cNvSpPr>
            <p:nvPr/>
          </p:nvSpPr>
          <p:spPr bwMode="auto">
            <a:xfrm rot="10800000" flipH="1" flipV="1">
              <a:off x="2928" y="1048"/>
              <a:ext cx="0" cy="136"/>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7" name="Line 42"/>
            <p:cNvSpPr>
              <a:spLocks noChangeShapeType="1"/>
            </p:cNvSpPr>
            <p:nvPr/>
          </p:nvSpPr>
          <p:spPr bwMode="auto">
            <a:xfrm rot="10800000">
              <a:off x="2916" y="1193"/>
              <a:ext cx="116"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8" name="Line 43"/>
            <p:cNvSpPr>
              <a:spLocks noChangeShapeType="1"/>
            </p:cNvSpPr>
            <p:nvPr/>
          </p:nvSpPr>
          <p:spPr bwMode="auto">
            <a:xfrm rot="10800000" flipH="1" flipV="1">
              <a:off x="3020" y="1179"/>
              <a:ext cx="0" cy="2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9" name="Line 44"/>
            <p:cNvSpPr>
              <a:spLocks noChangeShapeType="1"/>
            </p:cNvSpPr>
            <p:nvPr/>
          </p:nvSpPr>
          <p:spPr bwMode="auto">
            <a:xfrm rot="10800000">
              <a:off x="3008" y="1380"/>
              <a:ext cx="168"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pic>
        <p:nvPicPr>
          <p:cNvPr id="692269" name="Picture 45"/>
          <p:cNvPicPr>
            <a:picLocks noChangeAspect="1" noChangeArrowheads="1"/>
          </p:cNvPicPr>
          <p:nvPr/>
        </p:nvPicPr>
        <p:blipFill>
          <a:blip r:embed="rId8" cstate="print"/>
          <a:srcRect/>
          <a:stretch>
            <a:fillRect/>
          </a:stretch>
        </p:blipFill>
        <p:spPr bwMode="auto">
          <a:xfrm>
            <a:off x="6245882" y="3443890"/>
            <a:ext cx="457200" cy="304800"/>
          </a:xfrm>
          <a:prstGeom prst="rect">
            <a:avLst/>
          </a:prstGeom>
          <a:noFill/>
          <a:ln w="9525">
            <a:noFill/>
            <a:miter lim="800000"/>
            <a:headEnd/>
            <a:tailEnd/>
          </a:ln>
        </p:spPr>
      </p:pic>
      <p:sp>
        <p:nvSpPr>
          <p:cNvPr id="692270" name="Rectangle 46"/>
          <p:cNvSpPr>
            <a:spLocks noChangeArrowheads="1"/>
          </p:cNvSpPr>
          <p:nvPr/>
        </p:nvSpPr>
        <p:spPr bwMode="auto">
          <a:xfrm>
            <a:off x="6744357" y="2461228"/>
            <a:ext cx="142875" cy="88900"/>
          </a:xfrm>
          <a:prstGeom prst="rect">
            <a:avLst/>
          </a:prstGeom>
          <a:solidFill>
            <a:srgbClr val="969696"/>
          </a:solidFill>
          <a:ln w="9525" algn="ctr">
            <a:no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nvGrpSpPr>
          <p:cNvPr id="8" name="Group 47"/>
          <p:cNvGrpSpPr>
            <a:grpSpLocks/>
          </p:cNvGrpSpPr>
          <p:nvPr/>
        </p:nvGrpSpPr>
        <p:grpSpPr bwMode="auto">
          <a:xfrm>
            <a:off x="4772682" y="4193190"/>
            <a:ext cx="368300" cy="317500"/>
            <a:chOff x="1752" y="1768"/>
            <a:chExt cx="232" cy="200"/>
          </a:xfrm>
        </p:grpSpPr>
        <p:sp>
          <p:nvSpPr>
            <p:cNvPr id="1051" name="Line 48"/>
            <p:cNvSpPr>
              <a:spLocks noChangeShapeType="1"/>
            </p:cNvSpPr>
            <p:nvPr/>
          </p:nvSpPr>
          <p:spPr bwMode="auto">
            <a:xfrm rot="10800000" flipV="1">
              <a:off x="1752" y="1968"/>
              <a:ext cx="228"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052" name="Line 49"/>
            <p:cNvSpPr>
              <a:spLocks noChangeShapeType="1"/>
            </p:cNvSpPr>
            <p:nvPr/>
          </p:nvSpPr>
          <p:spPr bwMode="auto">
            <a:xfrm rot="10800000" flipV="1">
              <a:off x="1756" y="1768"/>
              <a:ext cx="228"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grpSp>
      <p:sp>
        <p:nvSpPr>
          <p:cNvPr id="692274" name="Rectangle 50"/>
          <p:cNvSpPr>
            <a:spLocks noChangeArrowheads="1"/>
          </p:cNvSpPr>
          <p:nvPr/>
        </p:nvSpPr>
        <p:spPr bwMode="auto">
          <a:xfrm>
            <a:off x="5976642" y="1678590"/>
            <a:ext cx="1866900" cy="203200"/>
          </a:xfrm>
          <a:prstGeom prst="rect">
            <a:avLst/>
          </a:prstGeom>
          <a:solidFill>
            <a:schemeClr val="bg1"/>
          </a:solidFill>
          <a:ln w="9525" algn="ctr">
            <a:no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692275" name="Rectangle 51"/>
          <p:cNvSpPr>
            <a:spLocks noChangeArrowheads="1"/>
          </p:cNvSpPr>
          <p:nvPr/>
        </p:nvSpPr>
        <p:spPr bwMode="auto">
          <a:xfrm>
            <a:off x="6766582" y="1845278"/>
            <a:ext cx="88900" cy="609600"/>
          </a:xfrm>
          <a:prstGeom prst="rect">
            <a:avLst/>
          </a:prstGeom>
          <a:solidFill>
            <a:schemeClr val="bg1"/>
          </a:solidFill>
          <a:ln w="9525" algn="ctr">
            <a:solidFill>
              <a:schemeClr val="bg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692276" name="Rectangle 52"/>
          <p:cNvSpPr>
            <a:spLocks noChangeArrowheads="1"/>
          </p:cNvSpPr>
          <p:nvPr/>
        </p:nvSpPr>
        <p:spPr bwMode="auto">
          <a:xfrm>
            <a:off x="6717370" y="2334228"/>
            <a:ext cx="177800" cy="120650"/>
          </a:xfrm>
          <a:prstGeom prst="rect">
            <a:avLst/>
          </a:prstGeom>
          <a:solidFill>
            <a:schemeClr val="bg1"/>
          </a:solidFill>
          <a:ln w="9525" algn="ctr">
            <a:solidFill>
              <a:schemeClr val="bg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692277" name="Text Box 53"/>
          <p:cNvSpPr txBox="1">
            <a:spLocks noChangeArrowheads="1"/>
          </p:cNvSpPr>
          <p:nvPr/>
        </p:nvSpPr>
        <p:spPr bwMode="auto">
          <a:xfrm>
            <a:off x="4455182" y="3329590"/>
            <a:ext cx="381000" cy="1328738"/>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defRPr/>
            </a:pPr>
            <a:r>
              <a:rPr lang="en-US" dirty="0">
                <a:solidFill>
                  <a:srgbClr val="000000"/>
                </a:solidFill>
              </a:rPr>
              <a:t>AB</a:t>
            </a:r>
          </a:p>
          <a:p>
            <a:pPr algn="ctr" eaLnBrk="0" fontAlgn="base" hangingPunct="0">
              <a:spcBef>
                <a:spcPct val="50000"/>
              </a:spcBef>
              <a:spcAft>
                <a:spcPct val="0"/>
              </a:spcAft>
              <a:defRPr/>
            </a:pPr>
            <a:r>
              <a:rPr lang="en-US" dirty="0">
                <a:solidFill>
                  <a:srgbClr val="000000"/>
                </a:solidFill>
              </a:rPr>
              <a:t>CD</a:t>
            </a:r>
          </a:p>
        </p:txBody>
      </p:sp>
      <p:sp>
        <p:nvSpPr>
          <p:cNvPr id="692278" name="Text Box 54"/>
          <p:cNvSpPr txBox="1">
            <a:spLocks noChangeArrowheads="1"/>
          </p:cNvSpPr>
          <p:nvPr/>
        </p:nvSpPr>
        <p:spPr bwMode="auto">
          <a:xfrm>
            <a:off x="7594622" y="1703990"/>
            <a:ext cx="457200" cy="366713"/>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F</a:t>
            </a:r>
          </a:p>
        </p:txBody>
      </p:sp>
      <p:sp>
        <p:nvSpPr>
          <p:cNvPr id="692279" name="Text Box 55"/>
          <p:cNvSpPr txBox="1">
            <a:spLocks noChangeArrowheads="1"/>
          </p:cNvSpPr>
          <p:nvPr/>
        </p:nvSpPr>
        <p:spPr bwMode="auto">
          <a:xfrm>
            <a:off x="6504962" y="1714150"/>
            <a:ext cx="457200" cy="366713"/>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E</a:t>
            </a:r>
          </a:p>
        </p:txBody>
      </p:sp>
      <p:sp>
        <p:nvSpPr>
          <p:cNvPr id="1048" name="Text Box 56"/>
          <p:cNvSpPr txBox="1">
            <a:spLocks noChangeArrowheads="1"/>
          </p:cNvSpPr>
          <p:nvPr/>
        </p:nvSpPr>
        <p:spPr bwMode="auto">
          <a:xfrm>
            <a:off x="775139" y="1298027"/>
            <a:ext cx="7594600" cy="366713"/>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defRPr/>
            </a:pPr>
            <a:r>
              <a:rPr lang="en-US" dirty="0">
                <a:solidFill>
                  <a:srgbClr val="000000"/>
                </a:solidFill>
              </a:rPr>
              <a:t>Implementing Logic on FPGA: F = {(A+B)CD} </a:t>
            </a:r>
            <a:r>
              <a:rPr lang="en-US" dirty="0">
                <a:solidFill>
                  <a:srgbClr val="000000"/>
                </a:solidFill>
                <a:sym typeface="Symbol" pitchFamily="18" charset="2"/>
              </a:rPr>
              <a:t></a:t>
            </a:r>
            <a:r>
              <a:rPr lang="en-US" dirty="0">
                <a:solidFill>
                  <a:srgbClr val="000000"/>
                </a:solidFill>
              </a:rPr>
              <a:t> E</a:t>
            </a:r>
          </a:p>
        </p:txBody>
      </p:sp>
      <p:pic>
        <p:nvPicPr>
          <p:cNvPr id="692282" name="Picture 58" descr="Simplified example code"/>
          <p:cNvPicPr>
            <a:picLocks noChangeAspect="1" noChangeArrowheads="1"/>
          </p:cNvPicPr>
          <p:nvPr/>
        </p:nvPicPr>
        <p:blipFill>
          <a:blip r:embed="rId9" cstate="print"/>
          <a:srcRect/>
          <a:stretch>
            <a:fillRect/>
          </a:stretch>
        </p:blipFill>
        <p:spPr bwMode="auto">
          <a:xfrm>
            <a:off x="385379" y="2138330"/>
            <a:ext cx="3556000" cy="3430588"/>
          </a:xfrm>
          <a:prstGeom prst="rect">
            <a:avLst/>
          </a:prstGeom>
          <a:noFill/>
          <a:ln w="9525">
            <a:noFill/>
            <a:miter lim="800000"/>
            <a:headEnd/>
            <a:tailEnd/>
          </a:ln>
        </p:spPr>
      </p:pic>
      <p:sp>
        <p:nvSpPr>
          <p:cNvPr id="692284" name="Text Box 60"/>
          <p:cNvSpPr txBox="1">
            <a:spLocks noChangeArrowheads="1"/>
          </p:cNvSpPr>
          <p:nvPr/>
        </p:nvSpPr>
        <p:spPr bwMode="auto">
          <a:xfrm>
            <a:off x="315289" y="1784142"/>
            <a:ext cx="3660775" cy="366712"/>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defRPr/>
            </a:pPr>
            <a:r>
              <a:rPr lang="en-US" dirty="0">
                <a:solidFill>
                  <a:srgbClr val="000000"/>
                </a:solidFill>
              </a:rPr>
              <a:t>LabVIEW FPGA Code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22" name="Picture 4" descr="Image101"/>
          <p:cNvPicPr>
            <a:picLocks noChangeAspect="1" noChangeArrowheads="1"/>
          </p:cNvPicPr>
          <p:nvPr/>
        </p:nvPicPr>
        <p:blipFill>
          <a:blip r:embed="rId3" cstate="print"/>
          <a:srcRect/>
          <a:stretch>
            <a:fillRect/>
          </a:stretch>
        </p:blipFill>
        <p:spPr bwMode="auto">
          <a:xfrm>
            <a:off x="4019550" y="1155700"/>
            <a:ext cx="5353050" cy="4687888"/>
          </a:xfrm>
          <a:prstGeom prst="rect">
            <a:avLst/>
          </a:prstGeom>
          <a:noFill/>
          <a:ln w="9525">
            <a:noFill/>
            <a:miter lim="800000"/>
            <a:headEnd/>
            <a:tailEnd/>
          </a:ln>
        </p:spPr>
      </p:pic>
      <p:sp>
        <p:nvSpPr>
          <p:cNvPr id="12370" name="Line 13"/>
          <p:cNvSpPr>
            <a:spLocks noChangeShapeType="1"/>
          </p:cNvSpPr>
          <p:nvPr/>
        </p:nvSpPr>
        <p:spPr bwMode="auto">
          <a:xfrm>
            <a:off x="5889625" y="3940175"/>
            <a:ext cx="2159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71" name="Line 14"/>
          <p:cNvSpPr>
            <a:spLocks noChangeShapeType="1"/>
          </p:cNvSpPr>
          <p:nvPr/>
        </p:nvSpPr>
        <p:spPr bwMode="auto">
          <a:xfrm>
            <a:off x="6105525" y="3254375"/>
            <a:ext cx="0" cy="6985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72" name="Line 15"/>
          <p:cNvSpPr>
            <a:spLocks noChangeShapeType="1"/>
          </p:cNvSpPr>
          <p:nvPr/>
        </p:nvSpPr>
        <p:spPr bwMode="auto">
          <a:xfrm>
            <a:off x="6118225" y="3273425"/>
            <a:ext cx="2159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73" name="Line 16"/>
          <p:cNvSpPr>
            <a:spLocks noChangeShapeType="1"/>
          </p:cNvSpPr>
          <p:nvPr/>
        </p:nvSpPr>
        <p:spPr bwMode="auto">
          <a:xfrm>
            <a:off x="5889625" y="3209925"/>
            <a:ext cx="4445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6" name="Line 18"/>
          <p:cNvSpPr>
            <a:spLocks noChangeShapeType="1"/>
          </p:cNvSpPr>
          <p:nvPr/>
        </p:nvSpPr>
        <p:spPr bwMode="auto">
          <a:xfrm rot="10800000">
            <a:off x="7273925" y="2543175"/>
            <a:ext cx="266700" cy="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7" name="Line 19"/>
          <p:cNvSpPr>
            <a:spLocks noChangeShapeType="1"/>
          </p:cNvSpPr>
          <p:nvPr/>
        </p:nvSpPr>
        <p:spPr bwMode="auto">
          <a:xfrm rot="10800000" flipH="1" flipV="1">
            <a:off x="7521575" y="2232025"/>
            <a:ext cx="0" cy="31750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8" name="Line 20"/>
          <p:cNvSpPr>
            <a:spLocks noChangeShapeType="1"/>
          </p:cNvSpPr>
          <p:nvPr/>
        </p:nvSpPr>
        <p:spPr bwMode="auto">
          <a:xfrm rot="10800000">
            <a:off x="7502525" y="2219325"/>
            <a:ext cx="215900" cy="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9" name="Line 21"/>
          <p:cNvSpPr>
            <a:spLocks noChangeShapeType="1"/>
          </p:cNvSpPr>
          <p:nvPr/>
        </p:nvSpPr>
        <p:spPr bwMode="auto">
          <a:xfrm rot="10800000" flipV="1">
            <a:off x="7724775" y="1717675"/>
            <a:ext cx="0" cy="520700"/>
          </a:xfrm>
          <a:prstGeom prst="line">
            <a:avLst/>
          </a:prstGeom>
          <a:noFill/>
          <a:ln w="38100">
            <a:solidFill>
              <a:srgbClr val="0000FF"/>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4" name="Line 23"/>
          <p:cNvSpPr>
            <a:spLocks noChangeShapeType="1"/>
          </p:cNvSpPr>
          <p:nvPr/>
        </p:nvSpPr>
        <p:spPr bwMode="auto">
          <a:xfrm rot="10800000" flipV="1">
            <a:off x="4772025" y="3438525"/>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5" name="Line 24"/>
          <p:cNvSpPr>
            <a:spLocks noChangeShapeType="1"/>
          </p:cNvSpPr>
          <p:nvPr/>
        </p:nvSpPr>
        <p:spPr bwMode="auto">
          <a:xfrm rot="10800000" flipV="1">
            <a:off x="4778375" y="3121025"/>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26" name="Line 25"/>
          <p:cNvSpPr>
            <a:spLocks noChangeShapeType="1"/>
          </p:cNvSpPr>
          <p:nvPr/>
        </p:nvSpPr>
        <p:spPr bwMode="auto">
          <a:xfrm rot="10800000" flipH="1">
            <a:off x="6638925" y="1552575"/>
            <a:ext cx="0" cy="37465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27" name="AutoShape 26"/>
          <p:cNvSpPr>
            <a:spLocks noChangeArrowheads="1"/>
          </p:cNvSpPr>
          <p:nvPr/>
        </p:nvSpPr>
        <p:spPr bwMode="auto">
          <a:xfrm>
            <a:off x="5638800" y="3819525"/>
            <a:ext cx="242888" cy="238125"/>
          </a:xfrm>
          <a:prstGeom prst="flowChartDelay">
            <a:avLst/>
          </a:prstGeom>
          <a:solidFill>
            <a:schemeClr val="hlink"/>
          </a:solidFill>
          <a:ln w="9525" algn="ctr">
            <a:solidFill>
              <a:schemeClr val="hlink"/>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8" name="Line 30"/>
          <p:cNvSpPr>
            <a:spLocks noChangeShapeType="1"/>
          </p:cNvSpPr>
          <p:nvPr/>
        </p:nvSpPr>
        <p:spPr bwMode="auto">
          <a:xfrm>
            <a:off x="5172075" y="3127375"/>
            <a:ext cx="1905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9" name="Line 31"/>
          <p:cNvSpPr>
            <a:spLocks noChangeShapeType="1"/>
          </p:cNvSpPr>
          <p:nvPr/>
        </p:nvSpPr>
        <p:spPr bwMode="auto">
          <a:xfrm>
            <a:off x="5172075" y="3438525"/>
            <a:ext cx="1905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0" name="Line 32"/>
          <p:cNvSpPr>
            <a:spLocks noChangeShapeType="1"/>
          </p:cNvSpPr>
          <p:nvPr/>
        </p:nvSpPr>
        <p:spPr bwMode="auto">
          <a:xfrm>
            <a:off x="5368925" y="3108325"/>
            <a:ext cx="0" cy="1143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1" name="Line 33"/>
          <p:cNvSpPr>
            <a:spLocks noChangeShapeType="1"/>
          </p:cNvSpPr>
          <p:nvPr/>
        </p:nvSpPr>
        <p:spPr bwMode="auto">
          <a:xfrm>
            <a:off x="5368925" y="3273425"/>
            <a:ext cx="0" cy="18415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2" name="Line 34"/>
          <p:cNvSpPr>
            <a:spLocks noChangeShapeType="1"/>
          </p:cNvSpPr>
          <p:nvPr/>
        </p:nvSpPr>
        <p:spPr bwMode="auto">
          <a:xfrm>
            <a:off x="5349875" y="3279775"/>
            <a:ext cx="27305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63" name="Line 35"/>
          <p:cNvSpPr>
            <a:spLocks noChangeShapeType="1"/>
          </p:cNvSpPr>
          <p:nvPr/>
        </p:nvSpPr>
        <p:spPr bwMode="auto">
          <a:xfrm>
            <a:off x="5356225" y="3209925"/>
            <a:ext cx="26035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1" name="Line 38"/>
          <p:cNvSpPr>
            <a:spLocks noChangeShapeType="1"/>
          </p:cNvSpPr>
          <p:nvPr/>
        </p:nvSpPr>
        <p:spPr bwMode="auto">
          <a:xfrm rot="10800000">
            <a:off x="6784975" y="2568575"/>
            <a:ext cx="24765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2" name="Line 39"/>
          <p:cNvSpPr>
            <a:spLocks noChangeShapeType="1"/>
          </p:cNvSpPr>
          <p:nvPr/>
        </p:nvSpPr>
        <p:spPr bwMode="auto">
          <a:xfrm rot="10800000" flipH="1" flipV="1">
            <a:off x="6797675" y="2555875"/>
            <a:ext cx="0" cy="70485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3" name="Line 40"/>
          <p:cNvSpPr>
            <a:spLocks noChangeShapeType="1"/>
          </p:cNvSpPr>
          <p:nvPr/>
        </p:nvSpPr>
        <p:spPr bwMode="auto">
          <a:xfrm rot="10800000">
            <a:off x="6569075" y="3241675"/>
            <a:ext cx="2159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4" name="Line 41"/>
          <p:cNvSpPr>
            <a:spLocks noChangeShapeType="1"/>
          </p:cNvSpPr>
          <p:nvPr/>
        </p:nvSpPr>
        <p:spPr bwMode="auto">
          <a:xfrm rot="10800000" flipH="1" flipV="1">
            <a:off x="6638925" y="1978025"/>
            <a:ext cx="0" cy="2159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5" name="Line 42"/>
          <p:cNvSpPr>
            <a:spLocks noChangeShapeType="1"/>
          </p:cNvSpPr>
          <p:nvPr/>
        </p:nvSpPr>
        <p:spPr bwMode="auto">
          <a:xfrm rot="10800000">
            <a:off x="6619875" y="2200275"/>
            <a:ext cx="18415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6" name="Line 43"/>
          <p:cNvSpPr>
            <a:spLocks noChangeShapeType="1"/>
          </p:cNvSpPr>
          <p:nvPr/>
        </p:nvSpPr>
        <p:spPr bwMode="auto">
          <a:xfrm rot="10800000" flipH="1" flipV="1">
            <a:off x="6784975" y="2193925"/>
            <a:ext cx="0" cy="3175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7" name="Line 44"/>
          <p:cNvSpPr>
            <a:spLocks noChangeShapeType="1"/>
          </p:cNvSpPr>
          <p:nvPr/>
        </p:nvSpPr>
        <p:spPr bwMode="auto">
          <a:xfrm rot="10800000">
            <a:off x="6765925" y="2505075"/>
            <a:ext cx="2667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pic>
        <p:nvPicPr>
          <p:cNvPr id="12330" name="Picture 45"/>
          <p:cNvPicPr>
            <a:picLocks noChangeAspect="1" noChangeArrowheads="1"/>
          </p:cNvPicPr>
          <p:nvPr/>
        </p:nvPicPr>
        <p:blipFill>
          <a:blip r:embed="rId4" cstate="print"/>
          <a:srcRect/>
          <a:stretch>
            <a:fillRect/>
          </a:stretch>
        </p:blipFill>
        <p:spPr bwMode="auto">
          <a:xfrm>
            <a:off x="6245225" y="3082925"/>
            <a:ext cx="457200" cy="304800"/>
          </a:xfrm>
          <a:prstGeom prst="rect">
            <a:avLst/>
          </a:prstGeom>
          <a:noFill/>
          <a:ln w="9525">
            <a:noFill/>
            <a:miter lim="800000"/>
            <a:headEnd/>
            <a:tailEnd/>
          </a:ln>
        </p:spPr>
      </p:pic>
      <p:sp>
        <p:nvSpPr>
          <p:cNvPr id="12331" name="Rectangle 46"/>
          <p:cNvSpPr>
            <a:spLocks noChangeArrowheads="1"/>
          </p:cNvSpPr>
          <p:nvPr/>
        </p:nvSpPr>
        <p:spPr bwMode="auto">
          <a:xfrm>
            <a:off x="6743700" y="2100263"/>
            <a:ext cx="142875" cy="88900"/>
          </a:xfrm>
          <a:prstGeom prst="rect">
            <a:avLst/>
          </a:prstGeom>
          <a:solidFill>
            <a:srgbClr val="969696"/>
          </a:solidFill>
          <a:ln w="9525" algn="ctr">
            <a:no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9" name="Line 48"/>
          <p:cNvSpPr>
            <a:spLocks noChangeShapeType="1"/>
          </p:cNvSpPr>
          <p:nvPr/>
        </p:nvSpPr>
        <p:spPr bwMode="auto">
          <a:xfrm rot="10800000" flipV="1">
            <a:off x="4772025" y="4149725"/>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50" name="Line 49"/>
          <p:cNvSpPr>
            <a:spLocks noChangeShapeType="1"/>
          </p:cNvSpPr>
          <p:nvPr/>
        </p:nvSpPr>
        <p:spPr bwMode="auto">
          <a:xfrm rot="10800000" flipV="1">
            <a:off x="4778375" y="3832225"/>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33" name="Rectangle 50"/>
          <p:cNvSpPr>
            <a:spLocks noChangeArrowheads="1"/>
          </p:cNvSpPr>
          <p:nvPr/>
        </p:nvSpPr>
        <p:spPr bwMode="auto">
          <a:xfrm>
            <a:off x="6708775" y="1981200"/>
            <a:ext cx="177800" cy="120650"/>
          </a:xfrm>
          <a:prstGeom prst="rect">
            <a:avLst/>
          </a:prstGeom>
          <a:solidFill>
            <a:schemeClr val="bg1"/>
          </a:solidFill>
          <a:ln w="9525" algn="ctr">
            <a:solidFill>
              <a:schemeClr val="bg1"/>
            </a:solid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34" name="Text Box 51"/>
          <p:cNvSpPr txBox="1">
            <a:spLocks noChangeArrowheads="1"/>
          </p:cNvSpPr>
          <p:nvPr/>
        </p:nvSpPr>
        <p:spPr bwMode="auto">
          <a:xfrm>
            <a:off x="4454525" y="2968625"/>
            <a:ext cx="381000" cy="1328738"/>
          </a:xfrm>
          <a:prstGeom prst="rect">
            <a:avLst/>
          </a:prstGeom>
          <a:noFill/>
          <a:ln w="9525" algn="ctr">
            <a:noFill/>
            <a:miter lim="800000"/>
            <a:headEnd/>
            <a:tailEnd/>
          </a:ln>
        </p:spPr>
        <p:txBody>
          <a:bodyPr>
            <a:spAutoFit/>
          </a:bodyPr>
          <a:lstStyle/>
          <a:p>
            <a:pPr algn="ctr" eaLnBrk="0" fontAlgn="base" hangingPunct="0">
              <a:spcBef>
                <a:spcPct val="50000"/>
              </a:spcBef>
              <a:spcAft>
                <a:spcPct val="0"/>
              </a:spcAft>
              <a:defRPr/>
            </a:pPr>
            <a:r>
              <a:rPr lang="en-US" dirty="0">
                <a:solidFill>
                  <a:srgbClr val="000000"/>
                </a:solidFill>
              </a:rPr>
              <a:t>AB</a:t>
            </a:r>
          </a:p>
          <a:p>
            <a:pPr algn="ctr" eaLnBrk="0" fontAlgn="base" hangingPunct="0">
              <a:spcBef>
                <a:spcPct val="50000"/>
              </a:spcBef>
              <a:spcAft>
                <a:spcPct val="0"/>
              </a:spcAft>
              <a:defRPr/>
            </a:pPr>
            <a:r>
              <a:rPr lang="en-US" dirty="0">
                <a:solidFill>
                  <a:srgbClr val="000000"/>
                </a:solidFill>
              </a:rPr>
              <a:t>CD</a:t>
            </a:r>
          </a:p>
        </p:txBody>
      </p:sp>
      <p:sp>
        <p:nvSpPr>
          <p:cNvPr id="12335" name="Rectangle 109"/>
          <p:cNvSpPr>
            <a:spLocks noChangeArrowheads="1"/>
          </p:cNvSpPr>
          <p:nvPr/>
        </p:nvSpPr>
        <p:spPr bwMode="auto">
          <a:xfrm>
            <a:off x="5915025" y="1317625"/>
            <a:ext cx="1866900" cy="203200"/>
          </a:xfrm>
          <a:prstGeom prst="rect">
            <a:avLst/>
          </a:prstGeom>
          <a:solidFill>
            <a:schemeClr val="bg1"/>
          </a:solidFill>
          <a:ln w="9525" algn="ctr">
            <a:noFill/>
            <a:miter lim="800000"/>
            <a:headEnd/>
            <a:tailEnd/>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3" name="Line 172"/>
          <p:cNvSpPr>
            <a:spLocks noChangeShapeType="1"/>
          </p:cNvSpPr>
          <p:nvPr/>
        </p:nvSpPr>
        <p:spPr bwMode="auto">
          <a:xfrm>
            <a:off x="5151438" y="3821113"/>
            <a:ext cx="1905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4" name="Line 173"/>
          <p:cNvSpPr>
            <a:spLocks noChangeShapeType="1"/>
          </p:cNvSpPr>
          <p:nvPr/>
        </p:nvSpPr>
        <p:spPr bwMode="auto">
          <a:xfrm>
            <a:off x="5151438" y="4132263"/>
            <a:ext cx="1905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5" name="Line 174"/>
          <p:cNvSpPr>
            <a:spLocks noChangeShapeType="1"/>
          </p:cNvSpPr>
          <p:nvPr/>
        </p:nvSpPr>
        <p:spPr bwMode="auto">
          <a:xfrm>
            <a:off x="5348288" y="3802063"/>
            <a:ext cx="0" cy="1143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6" name="Line 175"/>
          <p:cNvSpPr>
            <a:spLocks noChangeShapeType="1"/>
          </p:cNvSpPr>
          <p:nvPr/>
        </p:nvSpPr>
        <p:spPr bwMode="auto">
          <a:xfrm>
            <a:off x="5348288" y="3967163"/>
            <a:ext cx="0" cy="18415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7" name="Line 176"/>
          <p:cNvSpPr>
            <a:spLocks noChangeShapeType="1"/>
          </p:cNvSpPr>
          <p:nvPr/>
        </p:nvSpPr>
        <p:spPr bwMode="auto">
          <a:xfrm>
            <a:off x="5329238" y="3973513"/>
            <a:ext cx="27305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48" name="Line 177"/>
          <p:cNvSpPr>
            <a:spLocks noChangeShapeType="1"/>
          </p:cNvSpPr>
          <p:nvPr/>
        </p:nvSpPr>
        <p:spPr bwMode="auto">
          <a:xfrm>
            <a:off x="5335588" y="3903663"/>
            <a:ext cx="26035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37" name="Text Box 110"/>
          <p:cNvSpPr txBox="1">
            <a:spLocks noChangeArrowheads="1"/>
          </p:cNvSpPr>
          <p:nvPr/>
        </p:nvSpPr>
        <p:spPr bwMode="auto">
          <a:xfrm>
            <a:off x="7578725" y="1343025"/>
            <a:ext cx="457200" cy="366713"/>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F</a:t>
            </a:r>
          </a:p>
        </p:txBody>
      </p:sp>
      <p:sp>
        <p:nvSpPr>
          <p:cNvPr id="12338" name="Text Box 111"/>
          <p:cNvSpPr txBox="1">
            <a:spLocks noChangeArrowheads="1"/>
          </p:cNvSpPr>
          <p:nvPr/>
        </p:nvSpPr>
        <p:spPr bwMode="auto">
          <a:xfrm>
            <a:off x="6473825" y="1216025"/>
            <a:ext cx="457200" cy="366713"/>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E</a:t>
            </a:r>
          </a:p>
        </p:txBody>
      </p:sp>
      <p:pic>
        <p:nvPicPr>
          <p:cNvPr id="12340" name="Picture 52"/>
          <p:cNvPicPr>
            <a:picLocks noChangeAspect="1" noChangeArrowheads="1"/>
          </p:cNvPicPr>
          <p:nvPr/>
        </p:nvPicPr>
        <p:blipFill>
          <a:blip r:embed="rId5" cstate="print"/>
          <a:srcRect/>
          <a:stretch>
            <a:fillRect/>
          </a:stretch>
        </p:blipFill>
        <p:spPr bwMode="auto">
          <a:xfrm>
            <a:off x="5500688" y="3044825"/>
            <a:ext cx="530225" cy="368300"/>
          </a:xfrm>
          <a:prstGeom prst="rect">
            <a:avLst/>
          </a:prstGeom>
          <a:noFill/>
          <a:ln w="9525">
            <a:noFill/>
            <a:miter lim="800000"/>
            <a:headEnd/>
            <a:tailEnd/>
          </a:ln>
        </p:spPr>
      </p:pic>
      <p:pic>
        <p:nvPicPr>
          <p:cNvPr id="12341" name="Picture 53"/>
          <p:cNvPicPr>
            <a:picLocks noChangeAspect="1" noChangeArrowheads="1"/>
          </p:cNvPicPr>
          <p:nvPr/>
        </p:nvPicPr>
        <p:blipFill>
          <a:blip r:embed="rId4" cstate="print"/>
          <a:srcRect/>
          <a:stretch>
            <a:fillRect/>
          </a:stretch>
        </p:blipFill>
        <p:spPr bwMode="auto">
          <a:xfrm>
            <a:off x="5534025" y="3794125"/>
            <a:ext cx="457200" cy="304800"/>
          </a:xfrm>
          <a:prstGeom prst="rect">
            <a:avLst/>
          </a:prstGeom>
          <a:noFill/>
          <a:ln w="9525">
            <a:noFill/>
            <a:miter lim="800000"/>
            <a:headEnd/>
            <a:tailEnd/>
          </a:ln>
        </p:spPr>
      </p:pic>
      <p:pic>
        <p:nvPicPr>
          <p:cNvPr id="12342" name="Picture 54"/>
          <p:cNvPicPr>
            <a:picLocks noChangeAspect="1" noChangeArrowheads="1"/>
          </p:cNvPicPr>
          <p:nvPr/>
        </p:nvPicPr>
        <p:blipFill>
          <a:blip r:embed="rId6" cstate="print"/>
          <a:srcRect/>
          <a:stretch>
            <a:fillRect/>
          </a:stretch>
        </p:blipFill>
        <p:spPr bwMode="auto">
          <a:xfrm>
            <a:off x="6905625" y="2359025"/>
            <a:ext cx="552450" cy="368300"/>
          </a:xfrm>
          <a:prstGeom prst="rect">
            <a:avLst/>
          </a:prstGeom>
          <a:noFill/>
          <a:ln w="9525">
            <a:noFill/>
            <a:miter lim="800000"/>
            <a:headEnd/>
            <a:tailEnd/>
          </a:ln>
        </p:spPr>
      </p:pic>
      <p:sp>
        <p:nvSpPr>
          <p:cNvPr id="2" name="Rectangle 2"/>
          <p:cNvSpPr>
            <a:spLocks noGrp="1" noChangeArrowheads="1"/>
          </p:cNvSpPr>
          <p:nvPr>
            <p:ph type="title"/>
          </p:nvPr>
        </p:nvSpPr>
        <p:spPr/>
        <p:txBody>
          <a:bodyPr/>
          <a:lstStyle/>
          <a:p>
            <a:pPr eaLnBrk="1" hangingPunct="1"/>
            <a:r>
              <a:rPr lang="en-US" dirty="0" smtClean="0"/>
              <a:t>True Parallelism</a:t>
            </a:r>
          </a:p>
        </p:txBody>
      </p:sp>
      <p:grpSp>
        <p:nvGrpSpPr>
          <p:cNvPr id="3" name="Group 74"/>
          <p:cNvGrpSpPr/>
          <p:nvPr/>
        </p:nvGrpSpPr>
        <p:grpSpPr>
          <a:xfrm>
            <a:off x="805815" y="1665605"/>
            <a:ext cx="2867025" cy="4278313"/>
            <a:chOff x="5876925" y="1177925"/>
            <a:chExt cx="2867025" cy="4278313"/>
          </a:xfrm>
        </p:grpSpPr>
        <p:pic>
          <p:nvPicPr>
            <p:cNvPr id="712823" name="Picture 119" descr="Simplified example code"/>
            <p:cNvPicPr>
              <a:picLocks noChangeAspect="1" noChangeArrowheads="1"/>
            </p:cNvPicPr>
            <p:nvPr/>
          </p:nvPicPr>
          <p:blipFill>
            <a:blip r:embed="rId7" cstate="print"/>
            <a:srcRect/>
            <a:stretch>
              <a:fillRect/>
            </a:stretch>
          </p:blipFill>
          <p:spPr bwMode="auto">
            <a:xfrm>
              <a:off x="5903913" y="1177925"/>
              <a:ext cx="2786062" cy="2687638"/>
            </a:xfrm>
            <a:prstGeom prst="rect">
              <a:avLst/>
            </a:prstGeom>
            <a:noFill/>
            <a:ln w="9525">
              <a:noFill/>
              <a:miter lim="800000"/>
              <a:headEnd/>
              <a:tailEnd/>
            </a:ln>
          </p:spPr>
        </p:pic>
        <p:pic>
          <p:nvPicPr>
            <p:cNvPr id="712824" name="Picture 120" descr="Simplified example code _Parallel"/>
            <p:cNvPicPr>
              <a:picLocks noChangeAspect="1" noChangeArrowheads="1"/>
            </p:cNvPicPr>
            <p:nvPr/>
          </p:nvPicPr>
          <p:blipFill>
            <a:blip r:embed="rId8" cstate="print"/>
            <a:srcRect/>
            <a:stretch>
              <a:fillRect/>
            </a:stretch>
          </p:blipFill>
          <p:spPr bwMode="auto">
            <a:xfrm>
              <a:off x="5876925" y="3986213"/>
              <a:ext cx="2867025" cy="1470025"/>
            </a:xfrm>
            <a:prstGeom prst="rect">
              <a:avLst/>
            </a:prstGeom>
            <a:noFill/>
            <a:ln w="9525">
              <a:noFill/>
              <a:miter lim="800000"/>
              <a:headEnd/>
              <a:tailEnd/>
            </a:ln>
          </p:spPr>
        </p:pic>
      </p:grpSp>
      <p:pic>
        <p:nvPicPr>
          <p:cNvPr id="12295" name="Picture 55"/>
          <p:cNvPicPr>
            <a:picLocks noChangeAspect="1" noChangeArrowheads="1"/>
          </p:cNvPicPr>
          <p:nvPr/>
        </p:nvPicPr>
        <p:blipFill>
          <a:blip r:embed="rId4" cstate="print"/>
          <a:srcRect/>
          <a:stretch>
            <a:fillRect/>
          </a:stretch>
        </p:blipFill>
        <p:spPr bwMode="auto">
          <a:xfrm>
            <a:off x="7618413" y="4494213"/>
            <a:ext cx="457200" cy="304800"/>
          </a:xfrm>
          <a:prstGeom prst="rect">
            <a:avLst/>
          </a:prstGeom>
          <a:noFill/>
          <a:ln w="9525">
            <a:noFill/>
            <a:miter lim="800000"/>
            <a:headEnd/>
            <a:tailEnd/>
          </a:ln>
        </p:spPr>
      </p:pic>
      <p:pic>
        <p:nvPicPr>
          <p:cNvPr id="12296" name="Picture 57"/>
          <p:cNvPicPr>
            <a:picLocks noChangeAspect="1" noChangeArrowheads="1"/>
          </p:cNvPicPr>
          <p:nvPr/>
        </p:nvPicPr>
        <p:blipFill>
          <a:blip r:embed="rId6" cstate="print"/>
          <a:srcRect/>
          <a:stretch>
            <a:fillRect/>
          </a:stretch>
        </p:blipFill>
        <p:spPr bwMode="auto">
          <a:xfrm>
            <a:off x="6883400" y="4462463"/>
            <a:ext cx="552450" cy="368300"/>
          </a:xfrm>
          <a:prstGeom prst="rect">
            <a:avLst/>
          </a:prstGeom>
          <a:noFill/>
          <a:ln w="9525">
            <a:noFill/>
            <a:miter lim="800000"/>
            <a:headEnd/>
            <a:tailEnd/>
          </a:ln>
        </p:spPr>
      </p:pic>
      <p:sp>
        <p:nvSpPr>
          <p:cNvPr id="12297" name="Line 71"/>
          <p:cNvSpPr>
            <a:spLocks noChangeShapeType="1"/>
          </p:cNvSpPr>
          <p:nvPr/>
        </p:nvSpPr>
        <p:spPr bwMode="auto">
          <a:xfrm>
            <a:off x="6276975" y="4981575"/>
            <a:ext cx="490538"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298" name="Line 73"/>
          <p:cNvSpPr>
            <a:spLocks noChangeShapeType="1"/>
          </p:cNvSpPr>
          <p:nvPr/>
        </p:nvSpPr>
        <p:spPr bwMode="auto">
          <a:xfrm>
            <a:off x="6296025" y="4978400"/>
            <a:ext cx="0" cy="274638"/>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20" name="Line 77"/>
          <p:cNvSpPr>
            <a:spLocks noChangeShapeType="1"/>
          </p:cNvSpPr>
          <p:nvPr/>
        </p:nvSpPr>
        <p:spPr bwMode="auto">
          <a:xfrm rot="5400000" flipV="1">
            <a:off x="6434138" y="5535613"/>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21" name="Line 78"/>
          <p:cNvSpPr>
            <a:spLocks noChangeShapeType="1"/>
          </p:cNvSpPr>
          <p:nvPr/>
        </p:nvSpPr>
        <p:spPr bwMode="auto">
          <a:xfrm rot="5400000" flipV="1">
            <a:off x="6116638" y="5529263"/>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0" name="Line 79"/>
          <p:cNvSpPr>
            <a:spLocks noChangeShapeType="1"/>
          </p:cNvSpPr>
          <p:nvPr/>
        </p:nvSpPr>
        <p:spPr bwMode="auto">
          <a:xfrm>
            <a:off x="6604000" y="5059363"/>
            <a:ext cx="0" cy="18415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1" name="Line 80"/>
          <p:cNvSpPr>
            <a:spLocks noChangeShapeType="1"/>
          </p:cNvSpPr>
          <p:nvPr/>
        </p:nvSpPr>
        <p:spPr bwMode="auto">
          <a:xfrm>
            <a:off x="6586538" y="5048250"/>
            <a:ext cx="261937"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2" name="Line 83"/>
          <p:cNvSpPr>
            <a:spLocks noChangeShapeType="1"/>
          </p:cNvSpPr>
          <p:nvPr/>
        </p:nvSpPr>
        <p:spPr bwMode="auto">
          <a:xfrm>
            <a:off x="6842125" y="4706938"/>
            <a:ext cx="0" cy="360362"/>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3" name="Line 84"/>
          <p:cNvSpPr>
            <a:spLocks noChangeShapeType="1"/>
          </p:cNvSpPr>
          <p:nvPr/>
        </p:nvSpPr>
        <p:spPr bwMode="auto">
          <a:xfrm>
            <a:off x="6770688" y="4568825"/>
            <a:ext cx="0" cy="43180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4" name="Line 85"/>
          <p:cNvSpPr>
            <a:spLocks noChangeShapeType="1"/>
          </p:cNvSpPr>
          <p:nvPr/>
        </p:nvSpPr>
        <p:spPr bwMode="auto">
          <a:xfrm>
            <a:off x="6753225" y="4572000"/>
            <a:ext cx="152400"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5" name="Line 88"/>
          <p:cNvSpPr>
            <a:spLocks noChangeShapeType="1"/>
          </p:cNvSpPr>
          <p:nvPr/>
        </p:nvSpPr>
        <p:spPr bwMode="auto">
          <a:xfrm>
            <a:off x="6824663" y="4691063"/>
            <a:ext cx="80962"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6" name="Line 91"/>
          <p:cNvSpPr>
            <a:spLocks noChangeShapeType="1"/>
          </p:cNvSpPr>
          <p:nvPr/>
        </p:nvSpPr>
        <p:spPr bwMode="auto">
          <a:xfrm rot="5400000" flipV="1">
            <a:off x="7131050" y="5541963"/>
            <a:ext cx="361950" cy="0"/>
          </a:xfrm>
          <a:prstGeom prst="line">
            <a:avLst/>
          </a:prstGeom>
          <a:noFill/>
          <a:ln w="38100">
            <a:solidFill>
              <a:srgbClr val="FF0000"/>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7" name="Line 94"/>
          <p:cNvSpPr>
            <a:spLocks noChangeShapeType="1"/>
          </p:cNvSpPr>
          <p:nvPr/>
        </p:nvSpPr>
        <p:spPr bwMode="auto">
          <a:xfrm>
            <a:off x="7318375" y="5021263"/>
            <a:ext cx="0" cy="22225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8" name="Line 97"/>
          <p:cNvSpPr>
            <a:spLocks noChangeShapeType="1"/>
          </p:cNvSpPr>
          <p:nvPr/>
        </p:nvSpPr>
        <p:spPr bwMode="auto">
          <a:xfrm>
            <a:off x="7300913" y="5010150"/>
            <a:ext cx="195262"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09" name="Line 98"/>
          <p:cNvSpPr>
            <a:spLocks noChangeShapeType="1"/>
          </p:cNvSpPr>
          <p:nvPr/>
        </p:nvSpPr>
        <p:spPr bwMode="auto">
          <a:xfrm>
            <a:off x="7504113" y="4730750"/>
            <a:ext cx="0" cy="29845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0" name="Line 99"/>
          <p:cNvSpPr>
            <a:spLocks noChangeShapeType="1"/>
          </p:cNvSpPr>
          <p:nvPr/>
        </p:nvSpPr>
        <p:spPr bwMode="auto">
          <a:xfrm>
            <a:off x="7486650" y="4719638"/>
            <a:ext cx="138113"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1" name="Line 100"/>
          <p:cNvSpPr>
            <a:spLocks noChangeShapeType="1"/>
          </p:cNvSpPr>
          <p:nvPr/>
        </p:nvSpPr>
        <p:spPr bwMode="auto">
          <a:xfrm>
            <a:off x="7424738" y="4643438"/>
            <a:ext cx="80962"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2" name="Line 101"/>
          <p:cNvSpPr>
            <a:spLocks noChangeShapeType="1"/>
          </p:cNvSpPr>
          <p:nvPr/>
        </p:nvSpPr>
        <p:spPr bwMode="auto">
          <a:xfrm>
            <a:off x="7504113" y="4568825"/>
            <a:ext cx="0" cy="93663"/>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3" name="Line 102"/>
          <p:cNvSpPr>
            <a:spLocks noChangeShapeType="1"/>
          </p:cNvSpPr>
          <p:nvPr/>
        </p:nvSpPr>
        <p:spPr bwMode="auto">
          <a:xfrm>
            <a:off x="7486650" y="4581525"/>
            <a:ext cx="138113" cy="0"/>
          </a:xfrm>
          <a:prstGeom prst="line">
            <a:avLst/>
          </a:prstGeom>
          <a:noFill/>
          <a:ln w="38100">
            <a:solidFill>
              <a:srgbClr val="FF0000"/>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4" name="Line 104"/>
          <p:cNvSpPr>
            <a:spLocks noChangeShapeType="1"/>
          </p:cNvSpPr>
          <p:nvPr/>
        </p:nvSpPr>
        <p:spPr bwMode="auto">
          <a:xfrm rot="10800000">
            <a:off x="8074025" y="4648200"/>
            <a:ext cx="152400" cy="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5" name="Line 105"/>
          <p:cNvSpPr>
            <a:spLocks noChangeShapeType="1"/>
          </p:cNvSpPr>
          <p:nvPr/>
        </p:nvSpPr>
        <p:spPr bwMode="auto">
          <a:xfrm rot="10800000" flipH="1" flipV="1">
            <a:off x="8212138" y="4541838"/>
            <a:ext cx="0" cy="127000"/>
          </a:xfrm>
          <a:prstGeom prst="line">
            <a:avLst/>
          </a:prstGeom>
          <a:noFill/>
          <a:ln w="38100">
            <a:solidFill>
              <a:srgbClr val="0000FF"/>
            </a:solidFill>
            <a:round/>
            <a:headEnd type="none" w="sm" len="sm"/>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6" name="Line 107"/>
          <p:cNvSpPr>
            <a:spLocks noChangeShapeType="1"/>
          </p:cNvSpPr>
          <p:nvPr/>
        </p:nvSpPr>
        <p:spPr bwMode="auto">
          <a:xfrm rot="10800000" flipV="1">
            <a:off x="8191500" y="4551363"/>
            <a:ext cx="361950" cy="1587"/>
          </a:xfrm>
          <a:prstGeom prst="line">
            <a:avLst/>
          </a:prstGeom>
          <a:noFill/>
          <a:ln w="38100">
            <a:solidFill>
              <a:srgbClr val="0000FF"/>
            </a:solidFill>
            <a:round/>
            <a:headEnd type="arrow" w="sm" len="med"/>
            <a:tailEnd type="none" w="sm" len="sm"/>
          </a:ln>
        </p:spPr>
        <p:txBody>
          <a:bodyPr wrap="none" anchor="ctr"/>
          <a:lstStyle/>
          <a:p>
            <a:pPr eaLnBrk="0" fontAlgn="base" hangingPunct="0">
              <a:spcBef>
                <a:spcPct val="0"/>
              </a:spcBef>
              <a:spcAft>
                <a:spcPct val="0"/>
              </a:spcAft>
              <a:defRPr/>
            </a:pPr>
            <a:endParaRPr lang="en-US" sz="2400" dirty="0">
              <a:solidFill>
                <a:srgbClr val="000000"/>
              </a:solidFill>
            </a:endParaRPr>
          </a:p>
        </p:txBody>
      </p:sp>
      <p:sp>
        <p:nvSpPr>
          <p:cNvPr id="12317" name="Text Box 112"/>
          <p:cNvSpPr txBox="1">
            <a:spLocks noChangeArrowheads="1"/>
          </p:cNvSpPr>
          <p:nvPr/>
        </p:nvSpPr>
        <p:spPr bwMode="auto">
          <a:xfrm>
            <a:off x="7150100" y="5676900"/>
            <a:ext cx="457200" cy="366713"/>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Y</a:t>
            </a:r>
          </a:p>
        </p:txBody>
      </p:sp>
      <p:sp>
        <p:nvSpPr>
          <p:cNvPr id="12318" name="Text Box 113"/>
          <p:cNvSpPr txBox="1">
            <a:spLocks noChangeArrowheads="1"/>
          </p:cNvSpPr>
          <p:nvPr/>
        </p:nvSpPr>
        <p:spPr bwMode="auto">
          <a:xfrm>
            <a:off x="6102350" y="5676900"/>
            <a:ext cx="866775" cy="366713"/>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W  X</a:t>
            </a:r>
          </a:p>
        </p:txBody>
      </p:sp>
      <p:sp>
        <p:nvSpPr>
          <p:cNvPr id="12319" name="Text Box 167"/>
          <p:cNvSpPr txBox="1">
            <a:spLocks noChangeArrowheads="1"/>
          </p:cNvSpPr>
          <p:nvPr/>
        </p:nvSpPr>
        <p:spPr bwMode="auto">
          <a:xfrm>
            <a:off x="8677275" y="4381500"/>
            <a:ext cx="323850" cy="369888"/>
          </a:xfrm>
          <a:prstGeom prst="rect">
            <a:avLst/>
          </a:prstGeom>
          <a:noFill/>
          <a:ln w="9525" algn="ctr">
            <a:noFill/>
            <a:miter lim="800000"/>
            <a:headEnd/>
            <a:tailEnd/>
          </a:ln>
        </p:spPr>
        <p:txBody>
          <a:bodyPr>
            <a:spAutoFit/>
          </a:bodyPr>
          <a:lstStyle/>
          <a:p>
            <a:pPr eaLnBrk="0" fontAlgn="base" hangingPunct="0">
              <a:spcBef>
                <a:spcPct val="50000"/>
              </a:spcBef>
              <a:spcAft>
                <a:spcPct val="0"/>
              </a:spcAft>
              <a:defRPr/>
            </a:pPr>
            <a:r>
              <a:rPr lang="en-US" dirty="0">
                <a:solidFill>
                  <a:srgbClr val="000000"/>
                </a:solidFill>
              </a:rPr>
              <a:t>Z</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LabVIEW FPGA Module</a:t>
            </a:r>
            <a:endParaRPr lang="en-US" dirty="0"/>
          </a:p>
        </p:txBody>
      </p:sp>
      <p:sp>
        <p:nvSpPr>
          <p:cNvPr id="47" name="Content Placeholder 46"/>
          <p:cNvSpPr>
            <a:spLocks noGrp="1"/>
          </p:cNvSpPr>
          <p:nvPr>
            <p:ph idx="1"/>
          </p:nvPr>
        </p:nvSpPr>
        <p:spPr>
          <a:xfrm>
            <a:off x="304800" y="3505200"/>
            <a:ext cx="8458200" cy="2514600"/>
          </a:xfrm>
        </p:spPr>
        <p:txBody>
          <a:bodyPr/>
          <a:lstStyle/>
          <a:p>
            <a:r>
              <a:rPr lang="en-US" dirty="0" smtClean="0"/>
              <a:t>LabVIEW code is translated to hardware circuitry implemented on the FPGA</a:t>
            </a:r>
          </a:p>
          <a:p>
            <a:r>
              <a:rPr lang="en-US" dirty="0" smtClean="0"/>
              <a:t>Natural representation of FPGA </a:t>
            </a:r>
            <a:r>
              <a:rPr lang="en-US" dirty="0" smtClean="0"/>
              <a:t>logic</a:t>
            </a:r>
          </a:p>
          <a:p>
            <a:r>
              <a:rPr lang="en-US" dirty="0" smtClean="0"/>
              <a:t>Custom VHDL code can be included</a:t>
            </a:r>
            <a:endParaRPr lang="en-US" dirty="0" smtClean="0"/>
          </a:p>
        </p:txBody>
      </p:sp>
      <p:sp>
        <p:nvSpPr>
          <p:cNvPr id="40" name="Freeform 5"/>
          <p:cNvSpPr>
            <a:spLocks/>
          </p:cNvSpPr>
          <p:nvPr/>
        </p:nvSpPr>
        <p:spPr bwMode="auto">
          <a:xfrm flipH="1">
            <a:off x="5304566" y="1544637"/>
            <a:ext cx="1109813" cy="1511300"/>
          </a:xfrm>
          <a:custGeom>
            <a:avLst/>
            <a:gdLst>
              <a:gd name="connsiteX0" fmla="*/ 111 w 565"/>
              <a:gd name="connsiteY0" fmla="*/ 272 h 952"/>
              <a:gd name="connsiteX1" fmla="*/ 565 w 565"/>
              <a:gd name="connsiteY1" fmla="*/ 0 h 952"/>
              <a:gd name="connsiteX2" fmla="*/ 565 w 565"/>
              <a:gd name="connsiteY2" fmla="*/ 952 h 952"/>
              <a:gd name="connsiteX3" fmla="*/ 0 w 565"/>
              <a:gd name="connsiteY3" fmla="*/ 771 h 952"/>
              <a:gd name="connsiteX4" fmla="*/ 111 w 565"/>
              <a:gd name="connsiteY4" fmla="*/ 272 h 952"/>
              <a:gd name="connsiteX0" fmla="*/ 22 w 565"/>
              <a:gd name="connsiteY0" fmla="*/ 272 h 952"/>
              <a:gd name="connsiteX1" fmla="*/ 565 w 565"/>
              <a:gd name="connsiteY1" fmla="*/ 0 h 952"/>
              <a:gd name="connsiteX2" fmla="*/ 565 w 565"/>
              <a:gd name="connsiteY2" fmla="*/ 952 h 952"/>
              <a:gd name="connsiteX3" fmla="*/ 0 w 565"/>
              <a:gd name="connsiteY3" fmla="*/ 771 h 952"/>
              <a:gd name="connsiteX4" fmla="*/ 22 w 565"/>
              <a:gd name="connsiteY4" fmla="*/ 272 h 952"/>
              <a:gd name="connsiteX0" fmla="*/ 22 w 565"/>
              <a:gd name="connsiteY0" fmla="*/ 272 h 952"/>
              <a:gd name="connsiteX1" fmla="*/ 433 w 565"/>
              <a:gd name="connsiteY1" fmla="*/ 0 h 952"/>
              <a:gd name="connsiteX2" fmla="*/ 565 w 565"/>
              <a:gd name="connsiteY2" fmla="*/ 952 h 952"/>
              <a:gd name="connsiteX3" fmla="*/ 0 w 565"/>
              <a:gd name="connsiteY3" fmla="*/ 771 h 952"/>
              <a:gd name="connsiteX4" fmla="*/ 22 w 565"/>
              <a:gd name="connsiteY4" fmla="*/ 272 h 952"/>
              <a:gd name="connsiteX0" fmla="*/ 22 w 433"/>
              <a:gd name="connsiteY0" fmla="*/ 272 h 952"/>
              <a:gd name="connsiteX1" fmla="*/ 433 w 433"/>
              <a:gd name="connsiteY1" fmla="*/ 0 h 952"/>
              <a:gd name="connsiteX2" fmla="*/ 433 w 433"/>
              <a:gd name="connsiteY2" fmla="*/ 952 h 952"/>
              <a:gd name="connsiteX3" fmla="*/ 0 w 433"/>
              <a:gd name="connsiteY3" fmla="*/ 771 h 952"/>
              <a:gd name="connsiteX4" fmla="*/ 22 w 433"/>
              <a:gd name="connsiteY4" fmla="*/ 272 h 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 h="952">
                <a:moveTo>
                  <a:pt x="22" y="272"/>
                </a:moveTo>
                <a:lnTo>
                  <a:pt x="433" y="0"/>
                </a:lnTo>
                <a:lnTo>
                  <a:pt x="433" y="952"/>
                </a:lnTo>
                <a:lnTo>
                  <a:pt x="0" y="771"/>
                </a:lnTo>
                <a:cubicBezTo>
                  <a:pt x="7" y="605"/>
                  <a:pt x="15" y="438"/>
                  <a:pt x="22" y="272"/>
                </a:cubicBezTo>
                <a:close/>
              </a:path>
            </a:pathLst>
          </a:custGeom>
          <a:gradFill rotWithShape="1">
            <a:gsLst>
              <a:gs pos="0">
                <a:schemeClr val="tx2">
                  <a:alpha val="60001"/>
                </a:schemeClr>
              </a:gs>
              <a:gs pos="100000">
                <a:srgbClr val="EAEFF6"/>
              </a:gs>
            </a:gsLst>
            <a:lin ang="0" scaled="1"/>
          </a:gradFill>
          <a:ln w="9525" cap="flat" cmpd="sng">
            <a:noFill/>
            <a:prstDash val="solid"/>
            <a:round/>
            <a:headEnd type="none" w="med" len="med"/>
            <a:tailEnd type="none" w="med" len="med"/>
          </a:ln>
          <a:effectLst/>
        </p:spPr>
        <p:txBody>
          <a:bodyPr lIns="180000" tIns="108000" rIns="180000" bIns="216000" anchor="ctr" anchorCtr="1">
            <a:spAutoFit/>
          </a:bodyPr>
          <a:lstStyle/>
          <a:p>
            <a:pPr eaLnBrk="0" fontAlgn="base" hangingPunct="0">
              <a:spcBef>
                <a:spcPct val="0"/>
              </a:spcBef>
              <a:spcAft>
                <a:spcPct val="0"/>
              </a:spcAft>
            </a:pPr>
            <a:endParaRPr lang="en-US" sz="2400" dirty="0">
              <a:solidFill>
                <a:srgbClr val="000000"/>
              </a:solidFill>
              <a:latin typeface="Times" pitchFamily="18" charset="0"/>
            </a:endParaRPr>
          </a:p>
        </p:txBody>
      </p:sp>
      <p:pic>
        <p:nvPicPr>
          <p:cNvPr id="8193" name="Picture 1" descr="\\typhoon\MarketingII\Intelligent DAQ\Content\Images\Virtex-5.JPG"/>
          <p:cNvPicPr>
            <a:picLocks noChangeAspect="1" noChangeArrowheads="1"/>
          </p:cNvPicPr>
          <p:nvPr/>
        </p:nvPicPr>
        <p:blipFill>
          <a:blip r:embed="rId3" cstate="print"/>
          <a:srcRect/>
          <a:stretch>
            <a:fillRect/>
          </a:stretch>
        </p:blipFill>
        <p:spPr bwMode="auto">
          <a:xfrm>
            <a:off x="6337839" y="1981200"/>
            <a:ext cx="812800" cy="812800"/>
          </a:xfrm>
          <a:prstGeom prst="rect">
            <a:avLst/>
          </a:prstGeom>
          <a:ln>
            <a:noFill/>
          </a:ln>
          <a:effectLst>
            <a:outerShdw blurRad="190500" algn="tl" rotWithShape="0">
              <a:srgbClr val="000000">
                <a:alpha val="70000"/>
              </a:srgbClr>
            </a:outerShdw>
          </a:effectLst>
        </p:spPr>
      </p:pic>
      <p:pic>
        <p:nvPicPr>
          <p:cNvPr id="8196" name="Picture 4" descr="C:\Documents and Settings\cdelvizi\My Documents\Web\R Series\16bit Event Count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97280" y="1371600"/>
            <a:ext cx="4800600" cy="1801368"/>
          </a:xfrm>
          <a:prstGeom prst="rect">
            <a:avLst/>
          </a:prstGeom>
          <a:noFill/>
        </p:spPr>
      </p:pic>
      <p:sp>
        <p:nvSpPr>
          <p:cNvPr id="9" name="TextBox 8"/>
          <p:cNvSpPr txBox="1"/>
          <p:nvPr/>
        </p:nvSpPr>
        <p:spPr>
          <a:xfrm>
            <a:off x="6292684" y="1573768"/>
            <a:ext cx="710451" cy="369332"/>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000000"/>
                </a:solidFill>
                <a:latin typeface="Times" pitchFamily="18" charset="0"/>
              </a:rPr>
              <a:t>FPGA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304800"/>
            <a:ext cx="7772400" cy="762000"/>
          </a:xfrm>
        </p:spPr>
        <p:txBody>
          <a:bodyPr/>
          <a:lstStyle/>
          <a:p>
            <a:r>
              <a:rPr lang="en-US" dirty="0" smtClean="0"/>
              <a:t>Hardware Example: FlexRIO</a:t>
            </a:r>
            <a:endParaRPr lang="en-US" dirty="0" smtClean="0"/>
          </a:p>
        </p:txBody>
      </p:sp>
      <p:sp>
        <p:nvSpPr>
          <p:cNvPr id="12291" name="AutoShape 19"/>
          <p:cNvSpPr>
            <a:spLocks/>
          </p:cNvSpPr>
          <p:nvPr/>
        </p:nvSpPr>
        <p:spPr bwMode="auto">
          <a:xfrm rot="-5400000">
            <a:off x="2171700" y="3009900"/>
            <a:ext cx="304800" cy="2362200"/>
          </a:xfrm>
          <a:prstGeom prst="leftBrace">
            <a:avLst>
              <a:gd name="adj1" fmla="val 53819"/>
              <a:gd name="adj2" fmla="val 50431"/>
            </a:avLst>
          </a:prstGeom>
          <a:noFill/>
          <a:ln w="9525">
            <a:solidFill>
              <a:schemeClr val="tx1"/>
            </a:solidFill>
            <a:round/>
            <a:headEnd/>
            <a:tailEnd/>
          </a:ln>
        </p:spPr>
        <p:txBody>
          <a:bodyPr vert="eaVert" wrap="none" anchor="ctr"/>
          <a:lstStyle/>
          <a:p>
            <a:pPr algn="l"/>
            <a:endParaRPr lang="en-US" b="0">
              <a:latin typeface="Arial Narrow" pitchFamily="34" charset="0"/>
            </a:endParaRPr>
          </a:p>
        </p:txBody>
      </p:sp>
      <p:sp>
        <p:nvSpPr>
          <p:cNvPr id="12292" name="Text Box 21"/>
          <p:cNvSpPr txBox="1">
            <a:spLocks noChangeArrowheads="1"/>
          </p:cNvSpPr>
          <p:nvPr/>
        </p:nvSpPr>
        <p:spPr bwMode="auto">
          <a:xfrm>
            <a:off x="4876800" y="4452938"/>
            <a:ext cx="3733800" cy="1569660"/>
          </a:xfrm>
          <a:prstGeom prst="rect">
            <a:avLst/>
          </a:prstGeom>
          <a:noFill/>
          <a:ln w="9525">
            <a:noFill/>
            <a:miter lim="800000"/>
            <a:headEnd/>
            <a:tailEnd/>
          </a:ln>
        </p:spPr>
        <p:txBody>
          <a:bodyPr>
            <a:spAutoFit/>
          </a:bodyPr>
          <a:lstStyle/>
          <a:p>
            <a:pPr algn="l"/>
            <a:r>
              <a:rPr lang="en-US" sz="2400" b="1" dirty="0">
                <a:latin typeface="Arial Narrow" pitchFamily="34" charset="0"/>
              </a:rPr>
              <a:t>FlexRIO FPGA Module</a:t>
            </a:r>
          </a:p>
          <a:p>
            <a:pPr algn="l">
              <a:buFont typeface="Arial" pitchFamily="34" charset="0"/>
              <a:buChar char="•"/>
            </a:pPr>
            <a:r>
              <a:rPr lang="en-US" sz="2400" b="0" dirty="0">
                <a:latin typeface="Arial Narrow" pitchFamily="34" charset="0"/>
              </a:rPr>
              <a:t> Virtex-5 </a:t>
            </a:r>
            <a:r>
              <a:rPr lang="en-US" sz="2400" b="0" dirty="0" smtClean="0">
                <a:latin typeface="Arial Narrow" pitchFamily="34" charset="0"/>
              </a:rPr>
              <a:t>FPGA (LX and SX)</a:t>
            </a:r>
          </a:p>
          <a:p>
            <a:pPr algn="l">
              <a:buFont typeface="Arial" pitchFamily="34" charset="0"/>
              <a:buChar char="•"/>
            </a:pPr>
            <a:r>
              <a:rPr lang="en-US" sz="2400" dirty="0" smtClean="0">
                <a:latin typeface="Arial Narrow" pitchFamily="34" charset="0"/>
              </a:rPr>
              <a:t> </a:t>
            </a:r>
            <a:r>
              <a:rPr lang="en-US" sz="2400" dirty="0" smtClean="0">
                <a:latin typeface="Arial Narrow" pitchFamily="34" charset="0"/>
              </a:rPr>
              <a:t>132 single-ended I/O lines</a:t>
            </a:r>
            <a:endParaRPr lang="en-US" sz="2400" b="0" dirty="0">
              <a:latin typeface="Arial Narrow" pitchFamily="34" charset="0"/>
            </a:endParaRPr>
          </a:p>
          <a:p>
            <a:pPr algn="l">
              <a:buFont typeface="Arial" pitchFamily="34" charset="0"/>
              <a:buChar char="•"/>
            </a:pPr>
            <a:r>
              <a:rPr lang="en-US" sz="2400" b="0" dirty="0">
                <a:latin typeface="Arial Narrow" pitchFamily="34" charset="0"/>
              </a:rPr>
              <a:t> </a:t>
            </a:r>
            <a:r>
              <a:rPr lang="en-US" sz="2400" b="0" dirty="0" smtClean="0">
                <a:latin typeface="Arial Narrow" pitchFamily="34" charset="0"/>
              </a:rPr>
              <a:t>Up </a:t>
            </a:r>
            <a:r>
              <a:rPr lang="en-US" sz="2400" b="0" dirty="0">
                <a:latin typeface="Arial Narrow" pitchFamily="34" charset="0"/>
              </a:rPr>
              <a:t>to </a:t>
            </a:r>
            <a:r>
              <a:rPr lang="en-US" sz="2400" b="0" dirty="0" smtClean="0">
                <a:latin typeface="Arial Narrow" pitchFamily="34" charset="0"/>
              </a:rPr>
              <a:t>512 </a:t>
            </a:r>
            <a:r>
              <a:rPr lang="en-US" sz="2400" b="0" dirty="0">
                <a:latin typeface="Arial Narrow" pitchFamily="34" charset="0"/>
              </a:rPr>
              <a:t>MB of </a:t>
            </a:r>
            <a:r>
              <a:rPr lang="en-US" sz="2400" b="0" dirty="0" smtClean="0">
                <a:latin typeface="Arial Narrow" pitchFamily="34" charset="0"/>
              </a:rPr>
              <a:t>DDR2 </a:t>
            </a:r>
            <a:r>
              <a:rPr lang="en-US" sz="2400" b="0" dirty="0">
                <a:latin typeface="Arial Narrow" pitchFamily="34" charset="0"/>
              </a:rPr>
              <a:t>DRAM</a:t>
            </a:r>
          </a:p>
        </p:txBody>
      </p:sp>
      <p:sp>
        <p:nvSpPr>
          <p:cNvPr id="12293" name="AutoShape 19"/>
          <p:cNvSpPr>
            <a:spLocks/>
          </p:cNvSpPr>
          <p:nvPr/>
        </p:nvSpPr>
        <p:spPr bwMode="auto">
          <a:xfrm rot="-5400000">
            <a:off x="5726113" y="2438400"/>
            <a:ext cx="304800" cy="3505200"/>
          </a:xfrm>
          <a:prstGeom prst="leftBrace">
            <a:avLst>
              <a:gd name="adj1" fmla="val 41688"/>
              <a:gd name="adj2" fmla="val 50431"/>
            </a:avLst>
          </a:prstGeom>
          <a:noFill/>
          <a:ln w="9525">
            <a:solidFill>
              <a:schemeClr val="tx1"/>
            </a:solidFill>
            <a:round/>
            <a:headEnd/>
            <a:tailEnd/>
          </a:ln>
        </p:spPr>
        <p:txBody>
          <a:bodyPr wrap="none" anchor="ctr"/>
          <a:lstStyle/>
          <a:p>
            <a:pPr algn="l"/>
            <a:endParaRPr lang="en-US" b="0">
              <a:latin typeface="Arial Narrow" pitchFamily="34" charset="0"/>
            </a:endParaRPr>
          </a:p>
        </p:txBody>
      </p:sp>
      <p:sp>
        <p:nvSpPr>
          <p:cNvPr id="12294" name="Text Box 21"/>
          <p:cNvSpPr txBox="1">
            <a:spLocks noChangeArrowheads="1"/>
          </p:cNvSpPr>
          <p:nvPr/>
        </p:nvSpPr>
        <p:spPr bwMode="auto">
          <a:xfrm>
            <a:off x="609600" y="4452938"/>
            <a:ext cx="4114800" cy="1569660"/>
          </a:xfrm>
          <a:prstGeom prst="rect">
            <a:avLst/>
          </a:prstGeom>
          <a:noFill/>
          <a:ln w="9525">
            <a:noFill/>
            <a:miter lim="800000"/>
            <a:headEnd/>
            <a:tailEnd/>
          </a:ln>
        </p:spPr>
        <p:txBody>
          <a:bodyPr>
            <a:spAutoFit/>
          </a:bodyPr>
          <a:lstStyle/>
          <a:p>
            <a:pPr algn="l"/>
            <a:r>
              <a:rPr lang="en-US" sz="2400" b="1" dirty="0">
                <a:latin typeface="Arial Narrow" pitchFamily="34" charset="0"/>
              </a:rPr>
              <a:t>FlexRIO Adapter Module</a:t>
            </a:r>
          </a:p>
          <a:p>
            <a:pPr algn="l">
              <a:buFont typeface="Arial" pitchFamily="34" charset="0"/>
              <a:buChar char="•"/>
            </a:pPr>
            <a:r>
              <a:rPr lang="en-US" sz="2400" b="0" dirty="0">
                <a:latin typeface="Arial Narrow" pitchFamily="34" charset="0"/>
              </a:rPr>
              <a:t> Interchangeable I/O</a:t>
            </a:r>
          </a:p>
          <a:p>
            <a:pPr algn="l">
              <a:buFont typeface="Arial" pitchFamily="34" charset="0"/>
              <a:buChar char="•"/>
            </a:pPr>
            <a:r>
              <a:rPr lang="en-US" sz="2400" b="0" dirty="0">
                <a:latin typeface="Arial Narrow" pitchFamily="34" charset="0"/>
              </a:rPr>
              <a:t> Customizable by users</a:t>
            </a:r>
          </a:p>
          <a:p>
            <a:pPr algn="l">
              <a:buFont typeface="Arial" pitchFamily="34" charset="0"/>
              <a:buChar char="•"/>
            </a:pPr>
            <a:r>
              <a:rPr lang="en-US" sz="2400" b="0" dirty="0">
                <a:latin typeface="Arial Narrow" pitchFamily="34" charset="0"/>
              </a:rPr>
              <a:t> Adapter Module Development Kit</a:t>
            </a:r>
          </a:p>
        </p:txBody>
      </p:sp>
      <p:pic>
        <p:nvPicPr>
          <p:cNvPr id="12295" name="Picture 9" descr="652315?role=preview"/>
          <p:cNvPicPr>
            <a:picLocks noChangeAspect="1" noChangeArrowheads="1"/>
          </p:cNvPicPr>
          <p:nvPr/>
        </p:nvPicPr>
        <p:blipFill>
          <a:blip r:embed="rId3" cstate="print">
            <a:clrChange>
              <a:clrFrom>
                <a:srgbClr val="FFFFFF"/>
              </a:clrFrom>
              <a:clrTo>
                <a:srgbClr val="FFFFFF">
                  <a:alpha val="0"/>
                </a:srgbClr>
              </a:clrTo>
            </a:clrChange>
          </a:blip>
          <a:srcRect l="3999" t="19923" r="6000" b="20306"/>
          <a:stretch>
            <a:fillRect/>
          </a:stretch>
        </p:blipFill>
        <p:spPr bwMode="auto">
          <a:xfrm>
            <a:off x="1066800" y="1066800"/>
            <a:ext cx="6858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ChangeArrowheads="1"/>
          </p:cNvSpPr>
          <p:nvPr/>
        </p:nvSpPr>
        <p:spPr bwMode="auto">
          <a:xfrm>
            <a:off x="533400" y="457200"/>
            <a:ext cx="8305800" cy="857250"/>
          </a:xfrm>
          <a:prstGeom prst="rect">
            <a:avLst/>
          </a:prstGeom>
          <a:noFill/>
          <a:ln w="9525">
            <a:noFill/>
            <a:miter lim="800000"/>
            <a:headEnd/>
            <a:tailEnd/>
          </a:ln>
        </p:spPr>
        <p:txBody>
          <a:bodyPr anchor="ctr"/>
          <a:lstStyle/>
          <a:p>
            <a:pPr algn="l" eaLnBrk="0" hangingPunct="0"/>
            <a:r>
              <a:rPr lang="en-US" sz="4000" b="1" dirty="0">
                <a:solidFill>
                  <a:srgbClr val="006699"/>
                </a:solidFill>
                <a:latin typeface="Arial Narrow" pitchFamily="34" charset="0"/>
              </a:rPr>
              <a:t>Option </a:t>
            </a:r>
            <a:r>
              <a:rPr lang="en-US" sz="4000" b="1" dirty="0" smtClean="0">
                <a:solidFill>
                  <a:srgbClr val="006699"/>
                </a:solidFill>
                <a:latin typeface="Arial Narrow" pitchFamily="34" charset="0"/>
              </a:rPr>
              <a:t>1: </a:t>
            </a:r>
            <a:r>
              <a:rPr lang="en-US" sz="4000" b="1" dirty="0">
                <a:solidFill>
                  <a:srgbClr val="006699"/>
                </a:solidFill>
                <a:latin typeface="Arial Narrow" pitchFamily="34" charset="0"/>
              </a:rPr>
              <a:t>NI Developed Adapter Modules</a:t>
            </a:r>
          </a:p>
        </p:txBody>
      </p:sp>
      <p:sp>
        <p:nvSpPr>
          <p:cNvPr id="209924" name="Rectangle 4"/>
          <p:cNvSpPr>
            <a:spLocks noGrp="1" noChangeArrowheads="1"/>
          </p:cNvSpPr>
          <p:nvPr>
            <p:ph type="body" sz="half" idx="1"/>
          </p:nvPr>
        </p:nvSpPr>
        <p:spPr>
          <a:xfrm>
            <a:off x="723900" y="1524000"/>
            <a:ext cx="7861300" cy="3810000"/>
          </a:xfrm>
        </p:spPr>
        <p:txBody>
          <a:bodyPr/>
          <a:lstStyle/>
          <a:p>
            <a:r>
              <a:rPr lang="en-US" dirty="0" smtClean="0"/>
              <a:t>Complete Integration with LabVIEW FPGA and NI-RIO</a:t>
            </a:r>
          </a:p>
          <a:p>
            <a:r>
              <a:rPr lang="en-US" dirty="0" smtClean="0"/>
              <a:t>No HDL experience </a:t>
            </a:r>
            <a:r>
              <a:rPr lang="en-US" dirty="0" smtClean="0"/>
              <a:t>required</a:t>
            </a:r>
          </a:p>
          <a:p>
            <a:r>
              <a:rPr lang="en-US" dirty="0" smtClean="0"/>
              <a:t>Variety of analog and digital modules</a:t>
            </a:r>
          </a:p>
          <a:p>
            <a:pPr lvl="1"/>
            <a:r>
              <a:rPr lang="en-US" dirty="0" smtClean="0"/>
              <a:t>16 channels, 14-bit, 50 MS/s</a:t>
            </a:r>
          </a:p>
          <a:p>
            <a:pPr lvl="1"/>
            <a:r>
              <a:rPr lang="en-US" dirty="0" smtClean="0"/>
              <a:t>4 channels, 14-bit, 250 MS/s</a:t>
            </a:r>
          </a:p>
          <a:p>
            <a:pPr lvl="1"/>
            <a:r>
              <a:rPr lang="en-US" dirty="0" smtClean="0"/>
              <a:t>2 channels, 16-bit, 250 MS/s</a:t>
            </a:r>
            <a:endParaRPr lang="en-US" dirty="0" smtClean="0"/>
          </a:p>
        </p:txBody>
      </p:sp>
      <p:pic>
        <p:nvPicPr>
          <p:cNvPr id="7170" name="Picture 2" descr="NI 5761"/>
          <p:cNvPicPr>
            <a:picLocks noChangeAspect="1" noChangeArrowheads="1"/>
          </p:cNvPicPr>
          <p:nvPr/>
        </p:nvPicPr>
        <p:blipFill>
          <a:blip r:embed="rId3" cstate="print"/>
          <a:srcRect/>
          <a:stretch>
            <a:fillRect/>
          </a:stretch>
        </p:blipFill>
        <p:spPr bwMode="auto">
          <a:xfrm>
            <a:off x="4953000" y="3248024"/>
            <a:ext cx="3810000" cy="27717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9" descr="652315?role=preview"/>
          <p:cNvPicPr>
            <a:picLocks noChangeAspect="1" noChangeArrowheads="1"/>
          </p:cNvPicPr>
          <p:nvPr/>
        </p:nvPicPr>
        <p:blipFill>
          <a:blip r:embed="rId3" cstate="print">
            <a:clrChange>
              <a:clrFrom>
                <a:srgbClr val="FFFFFF"/>
              </a:clrFrom>
              <a:clrTo>
                <a:srgbClr val="FFFFFF">
                  <a:alpha val="0"/>
                </a:srgbClr>
              </a:clrTo>
            </a:clrChange>
          </a:blip>
          <a:srcRect l="3999" t="19923" r="6000" b="20306"/>
          <a:stretch>
            <a:fillRect/>
          </a:stretch>
        </p:blipFill>
        <p:spPr bwMode="auto">
          <a:xfrm>
            <a:off x="0" y="2032000"/>
            <a:ext cx="6858000" cy="2971800"/>
          </a:xfrm>
          <a:prstGeom prst="rect">
            <a:avLst/>
          </a:prstGeom>
          <a:noFill/>
          <a:ln w="9525">
            <a:noFill/>
            <a:miter lim="800000"/>
            <a:headEnd/>
            <a:tailEnd/>
          </a:ln>
        </p:spPr>
      </p:pic>
      <p:sp>
        <p:nvSpPr>
          <p:cNvPr id="205827" name="Rectangle 171"/>
          <p:cNvSpPr>
            <a:spLocks noChangeArrowheads="1"/>
          </p:cNvSpPr>
          <p:nvPr/>
        </p:nvSpPr>
        <p:spPr bwMode="auto">
          <a:xfrm>
            <a:off x="4724400" y="1727200"/>
            <a:ext cx="3854450" cy="3692525"/>
          </a:xfrm>
          <a:prstGeom prst="rect">
            <a:avLst/>
          </a:prstGeom>
          <a:solidFill>
            <a:schemeClr val="bg1">
              <a:alpha val="89999"/>
            </a:schemeClr>
          </a:solidFill>
          <a:ln w="8001" cap="rnd">
            <a:solidFill>
              <a:srgbClr val="000000"/>
            </a:solidFill>
            <a:round/>
            <a:headEnd/>
            <a:tailEnd/>
          </a:ln>
        </p:spPr>
        <p:txBody>
          <a:bodyPr/>
          <a:lstStyle/>
          <a:p>
            <a:pPr eaLnBrk="0" hangingPunct="0"/>
            <a:endParaRPr lang="en-US" sz="1800" b="0">
              <a:latin typeface="Arial Narrow" pitchFamily="34" charset="0"/>
            </a:endParaRPr>
          </a:p>
        </p:txBody>
      </p:sp>
      <p:sp>
        <p:nvSpPr>
          <p:cNvPr id="11" name="Rectangle 172"/>
          <p:cNvSpPr>
            <a:spLocks noChangeArrowheads="1"/>
          </p:cNvSpPr>
          <p:nvPr/>
        </p:nvSpPr>
        <p:spPr bwMode="auto">
          <a:xfrm>
            <a:off x="5715000" y="1803400"/>
            <a:ext cx="1927225" cy="274638"/>
          </a:xfrm>
          <a:prstGeom prst="rect">
            <a:avLst/>
          </a:prstGeom>
          <a:noFill/>
          <a:ln w="9525">
            <a:noFill/>
            <a:miter lim="800000"/>
            <a:headEnd/>
            <a:tailEnd/>
          </a:ln>
        </p:spPr>
        <p:txBody>
          <a:bodyPr lIns="0" tIns="0" rIns="0" bIns="0">
            <a:spAutoFit/>
          </a:bodyPr>
          <a:lstStyle/>
          <a:p>
            <a:pPr eaLnBrk="0" hangingPunct="0">
              <a:defRPr/>
            </a:pPr>
            <a:r>
              <a:rPr lang="en-US" sz="1800" dirty="0">
                <a:solidFill>
                  <a:srgbClr val="000000"/>
                </a:solidFill>
                <a:latin typeface="+mn-lt"/>
              </a:rPr>
              <a:t>Xilinx Virtex 5 </a:t>
            </a:r>
            <a:r>
              <a:rPr lang="en-US" sz="1800" dirty="0">
                <a:solidFill>
                  <a:srgbClr val="000000"/>
                </a:solidFill>
                <a:latin typeface="Calibri" pitchFamily="34" charset="0"/>
              </a:rPr>
              <a:t>FPGA</a:t>
            </a:r>
            <a:endParaRPr lang="en-US" sz="1800" dirty="0">
              <a:latin typeface="Calibri" pitchFamily="34" charset="0"/>
            </a:endParaRPr>
          </a:p>
        </p:txBody>
      </p:sp>
      <p:sp>
        <p:nvSpPr>
          <p:cNvPr id="15" name="Rectangle 88"/>
          <p:cNvSpPr>
            <a:spLocks noChangeArrowheads="1"/>
          </p:cNvSpPr>
          <p:nvPr/>
        </p:nvSpPr>
        <p:spPr bwMode="auto">
          <a:xfrm>
            <a:off x="5541963" y="4857750"/>
            <a:ext cx="1225550" cy="436563"/>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Socketed CLIP</a:t>
            </a:r>
          </a:p>
        </p:txBody>
      </p:sp>
      <p:sp>
        <p:nvSpPr>
          <p:cNvPr id="19" name="Rectangle 88"/>
          <p:cNvSpPr>
            <a:spLocks noChangeArrowheads="1"/>
          </p:cNvSpPr>
          <p:nvPr/>
        </p:nvSpPr>
        <p:spPr bwMode="auto">
          <a:xfrm>
            <a:off x="7002463" y="4857750"/>
            <a:ext cx="1225550" cy="436563"/>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Socketed CLIP</a:t>
            </a:r>
          </a:p>
        </p:txBody>
      </p:sp>
      <p:sp>
        <p:nvSpPr>
          <p:cNvPr id="205831" name="Rectangle 88"/>
          <p:cNvSpPr>
            <a:spLocks noChangeArrowheads="1"/>
          </p:cNvSpPr>
          <p:nvPr/>
        </p:nvSpPr>
        <p:spPr bwMode="auto">
          <a:xfrm>
            <a:off x="5541963" y="2565400"/>
            <a:ext cx="2686050" cy="2168525"/>
          </a:xfrm>
          <a:prstGeom prst="rect">
            <a:avLst/>
          </a:prstGeom>
          <a:solidFill>
            <a:srgbClr val="92D050">
              <a:alpha val="74901"/>
            </a:srgbClr>
          </a:solidFill>
          <a:ln w="9525">
            <a:solidFill>
              <a:schemeClr val="tx1"/>
            </a:solidFill>
            <a:miter lim="800000"/>
            <a:headEnd/>
            <a:tailEnd/>
          </a:ln>
        </p:spPr>
        <p:txBody>
          <a:bodyPr anchor="ctr" anchorCtr="1"/>
          <a:lstStyle/>
          <a:p>
            <a:pPr eaLnBrk="0" hangingPunct="0"/>
            <a:endParaRPr lang="en-US" sz="1600">
              <a:latin typeface="Calibri" pitchFamily="34" charset="0"/>
            </a:endParaRPr>
          </a:p>
        </p:txBody>
      </p:sp>
      <p:grpSp>
        <p:nvGrpSpPr>
          <p:cNvPr id="2" name="Group 21"/>
          <p:cNvGrpSpPr>
            <a:grpSpLocks/>
          </p:cNvGrpSpPr>
          <p:nvPr/>
        </p:nvGrpSpPr>
        <p:grpSpPr bwMode="auto">
          <a:xfrm>
            <a:off x="5895975" y="2641600"/>
            <a:ext cx="1978025" cy="1906588"/>
            <a:chOff x="4455135" y="2111022"/>
            <a:chExt cx="2040843" cy="1929184"/>
          </a:xfrm>
        </p:grpSpPr>
        <p:pic>
          <p:nvPicPr>
            <p:cNvPr id="205833" name="Picture 38" descr="FPGA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83104" y="2111022"/>
              <a:ext cx="1450838" cy="1470378"/>
            </a:xfrm>
            <a:prstGeom prst="rect">
              <a:avLst/>
            </a:prstGeom>
            <a:noFill/>
            <a:ln w="9525">
              <a:noFill/>
              <a:miter lim="800000"/>
              <a:headEnd/>
              <a:tailEnd/>
            </a:ln>
          </p:spPr>
        </p:pic>
        <p:sp>
          <p:nvSpPr>
            <p:cNvPr id="18" name="TextBox 17"/>
            <p:cNvSpPr txBox="1"/>
            <p:nvPr/>
          </p:nvSpPr>
          <p:spPr>
            <a:xfrm>
              <a:off x="4455135" y="3638627"/>
              <a:ext cx="2040843" cy="401579"/>
            </a:xfrm>
            <a:prstGeom prst="rect">
              <a:avLst/>
            </a:prstGeom>
            <a:noFill/>
          </p:spPr>
          <p:txBody>
            <a:bodyPr wrap="none">
              <a:spAutoFit/>
            </a:bodyPr>
            <a:lstStyle/>
            <a:p>
              <a:pPr eaLnBrk="0" hangingPunct="0">
                <a:defRPr/>
              </a:pPr>
              <a:r>
                <a:rPr lang="en-US" sz="2000" dirty="0">
                  <a:latin typeface="+mn-lt"/>
                </a:rPr>
                <a:t>LabVIEW FPGA VI</a:t>
              </a:r>
            </a:p>
          </p:txBody>
        </p:sp>
      </p:grpSp>
      <p:sp>
        <p:nvSpPr>
          <p:cNvPr id="24" name="Rectangle 88"/>
          <p:cNvSpPr>
            <a:spLocks noChangeArrowheads="1"/>
          </p:cNvSpPr>
          <p:nvPr/>
        </p:nvSpPr>
        <p:spPr bwMode="auto">
          <a:xfrm>
            <a:off x="5554663" y="5570538"/>
            <a:ext cx="1225550" cy="436562"/>
          </a:xfrm>
          <a:prstGeom prst="rect">
            <a:avLst/>
          </a:prstGeom>
          <a:solidFill>
            <a:schemeClr val="bg1">
              <a:lumMod val="50000"/>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DRAM Memory</a:t>
            </a:r>
          </a:p>
        </p:txBody>
      </p:sp>
      <p:sp>
        <p:nvSpPr>
          <p:cNvPr id="205836" name="AutoShape 12"/>
          <p:cNvSpPr>
            <a:spLocks noChangeArrowheads="1"/>
          </p:cNvSpPr>
          <p:nvPr/>
        </p:nvSpPr>
        <p:spPr bwMode="auto">
          <a:xfrm rot="5400000">
            <a:off x="5976144" y="5144294"/>
            <a:ext cx="415925" cy="468313"/>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6" name="Rectangle 88"/>
          <p:cNvSpPr>
            <a:spLocks noChangeArrowheads="1"/>
          </p:cNvSpPr>
          <p:nvPr/>
        </p:nvSpPr>
        <p:spPr bwMode="auto">
          <a:xfrm>
            <a:off x="6964363" y="5570538"/>
            <a:ext cx="1225550" cy="436562"/>
          </a:xfrm>
          <a:prstGeom prst="rect">
            <a:avLst/>
          </a:prstGeom>
          <a:solidFill>
            <a:schemeClr val="bg1">
              <a:lumMod val="50000"/>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DRAM Memory</a:t>
            </a:r>
          </a:p>
        </p:txBody>
      </p:sp>
      <p:sp>
        <p:nvSpPr>
          <p:cNvPr id="205838" name="AutoShape 12"/>
          <p:cNvSpPr>
            <a:spLocks noChangeArrowheads="1"/>
          </p:cNvSpPr>
          <p:nvPr/>
        </p:nvSpPr>
        <p:spPr bwMode="auto">
          <a:xfrm rot="5400000">
            <a:off x="7372350" y="5145088"/>
            <a:ext cx="415925" cy="466725"/>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39" name="AutoShape 12"/>
          <p:cNvSpPr>
            <a:spLocks noChangeArrowheads="1"/>
          </p:cNvSpPr>
          <p:nvPr/>
        </p:nvSpPr>
        <p:spPr bwMode="auto">
          <a:xfrm rot="5400000">
            <a:off x="5975350" y="4540250"/>
            <a:ext cx="417513" cy="468313"/>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40" name="AutoShape 12"/>
          <p:cNvSpPr>
            <a:spLocks noChangeArrowheads="1"/>
          </p:cNvSpPr>
          <p:nvPr/>
        </p:nvSpPr>
        <p:spPr bwMode="auto">
          <a:xfrm rot="5400000">
            <a:off x="7358856" y="4541044"/>
            <a:ext cx="417513" cy="466725"/>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 name="AutoShape 6"/>
          <p:cNvSpPr>
            <a:spLocks noChangeArrowheads="1"/>
          </p:cNvSpPr>
          <p:nvPr/>
        </p:nvSpPr>
        <p:spPr bwMode="auto">
          <a:xfrm>
            <a:off x="8077200" y="3652838"/>
            <a:ext cx="990600" cy="817562"/>
          </a:xfrm>
          <a:prstGeom prst="leftRightArrow">
            <a:avLst>
              <a:gd name="adj1" fmla="val 50000"/>
              <a:gd name="adj2" fmla="val 26028"/>
            </a:avLst>
          </a:prstGeom>
          <a:solidFill>
            <a:schemeClr val="accent1"/>
          </a:solidFill>
          <a:ln w="9525">
            <a:solidFill>
              <a:srgbClr val="333399"/>
            </a:solidFill>
            <a:miter lim="800000"/>
            <a:headEnd/>
            <a:tailEnd/>
          </a:ln>
        </p:spPr>
        <p:txBody>
          <a:bodyPr wrap="none" anchor="ctr"/>
          <a:lstStyle/>
          <a:p>
            <a:pPr eaLnBrk="0" hangingPunct="0"/>
            <a:r>
              <a:rPr lang="en-US" sz="1600">
                <a:latin typeface="Arial Narrow" pitchFamily="34" charset="0"/>
              </a:rPr>
              <a:t>PXI Bus</a:t>
            </a:r>
          </a:p>
        </p:txBody>
      </p:sp>
      <p:sp>
        <p:nvSpPr>
          <p:cNvPr id="31" name="Rectangle 88"/>
          <p:cNvSpPr>
            <a:spLocks noChangeArrowheads="1"/>
          </p:cNvSpPr>
          <p:nvPr/>
        </p:nvSpPr>
        <p:spPr bwMode="auto">
          <a:xfrm rot="-5400000">
            <a:off x="3775869" y="3251994"/>
            <a:ext cx="2555875" cy="407987"/>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600" dirty="0">
                <a:latin typeface="+mn-lt"/>
              </a:rPr>
              <a:t>Socketed CLIP</a:t>
            </a:r>
          </a:p>
        </p:txBody>
      </p:sp>
      <p:sp>
        <p:nvSpPr>
          <p:cNvPr id="205843" name="AutoShape 11"/>
          <p:cNvSpPr>
            <a:spLocks noChangeArrowheads="1"/>
          </p:cNvSpPr>
          <p:nvPr/>
        </p:nvSpPr>
        <p:spPr bwMode="auto">
          <a:xfrm rot="-5400000">
            <a:off x="2628900" y="3365500"/>
            <a:ext cx="3657600" cy="533400"/>
          </a:xfrm>
          <a:prstGeom prst="triangle">
            <a:avLst>
              <a:gd name="adj" fmla="val 51495"/>
            </a:avLst>
          </a:prstGeom>
          <a:gradFill rotWithShape="1">
            <a:gsLst>
              <a:gs pos="0">
                <a:srgbClr val="C0C0C0">
                  <a:alpha val="49001"/>
                </a:srgbClr>
              </a:gs>
              <a:gs pos="100000">
                <a:srgbClr val="595959">
                  <a:alpha val="89998"/>
                </a:srgbClr>
              </a:gs>
            </a:gsLst>
            <a:lin ang="5400000" scaled="1"/>
          </a:gradFill>
          <a:ln w="9525">
            <a:noFill/>
            <a:miter lim="800000"/>
            <a:headEnd/>
            <a:tailEnd/>
          </a:ln>
        </p:spPr>
        <p:txBody>
          <a:bodyPr vert="eaVert" wrap="none" anchor="ctr"/>
          <a:lstStyle/>
          <a:p>
            <a:pPr eaLnBrk="0" hangingPunct="0"/>
            <a:endParaRPr lang="en-US" b="0"/>
          </a:p>
        </p:txBody>
      </p:sp>
      <p:sp>
        <p:nvSpPr>
          <p:cNvPr id="33" name="Rectangle 88"/>
          <p:cNvSpPr>
            <a:spLocks noChangeArrowheads="1"/>
          </p:cNvSpPr>
          <p:nvPr/>
        </p:nvSpPr>
        <p:spPr bwMode="auto">
          <a:xfrm>
            <a:off x="5562600" y="2184400"/>
            <a:ext cx="685800" cy="304800"/>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CLIP</a:t>
            </a:r>
          </a:p>
        </p:txBody>
      </p:sp>
      <p:sp>
        <p:nvSpPr>
          <p:cNvPr id="34" name="Rectangle 88"/>
          <p:cNvSpPr>
            <a:spLocks noChangeArrowheads="1"/>
          </p:cNvSpPr>
          <p:nvPr/>
        </p:nvSpPr>
        <p:spPr bwMode="auto">
          <a:xfrm>
            <a:off x="6324600" y="2184400"/>
            <a:ext cx="685800" cy="304800"/>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CLIP</a:t>
            </a:r>
          </a:p>
        </p:txBody>
      </p:sp>
      <p:sp>
        <p:nvSpPr>
          <p:cNvPr id="35" name="Rectangle 88"/>
          <p:cNvSpPr>
            <a:spLocks noChangeArrowheads="1"/>
          </p:cNvSpPr>
          <p:nvPr/>
        </p:nvSpPr>
        <p:spPr bwMode="auto">
          <a:xfrm>
            <a:off x="7543800" y="2184400"/>
            <a:ext cx="685800" cy="304800"/>
          </a:xfrm>
          <a:prstGeom prst="rect">
            <a:avLst/>
          </a:prstGeom>
          <a:solidFill>
            <a:schemeClr val="accent1">
              <a:alpha val="75000"/>
            </a:schemeClr>
          </a:solidFill>
          <a:ln w="9525">
            <a:solidFill>
              <a:schemeClr val="tx1"/>
            </a:solidFill>
            <a:miter lim="800000"/>
            <a:headEnd/>
            <a:tailEnd/>
          </a:ln>
        </p:spPr>
        <p:txBody>
          <a:bodyPr anchor="ctr" anchorCtr="1"/>
          <a:lstStyle/>
          <a:p>
            <a:pPr eaLnBrk="0" hangingPunct="0">
              <a:defRPr/>
            </a:pPr>
            <a:r>
              <a:rPr lang="en-US" sz="1400" dirty="0">
                <a:latin typeface="+mn-lt"/>
              </a:rPr>
              <a:t>CLIP</a:t>
            </a:r>
          </a:p>
        </p:txBody>
      </p:sp>
      <p:sp>
        <p:nvSpPr>
          <p:cNvPr id="205847" name="Rounded Rectangle 36"/>
          <p:cNvSpPr>
            <a:spLocks noChangeArrowheads="1"/>
          </p:cNvSpPr>
          <p:nvPr/>
        </p:nvSpPr>
        <p:spPr bwMode="auto">
          <a:xfrm>
            <a:off x="228600" y="2336800"/>
            <a:ext cx="2057400" cy="2209800"/>
          </a:xfrm>
          <a:prstGeom prst="roundRect">
            <a:avLst>
              <a:gd name="adj" fmla="val 16667"/>
            </a:avLst>
          </a:prstGeom>
          <a:solidFill>
            <a:schemeClr val="bg1">
              <a:alpha val="50980"/>
            </a:schemeClr>
          </a:solidFill>
          <a:ln w="9525" algn="ctr">
            <a:noFill/>
            <a:round/>
            <a:headEnd/>
            <a:tailEnd/>
          </a:ln>
        </p:spPr>
        <p:txBody>
          <a:bodyPr/>
          <a:lstStyle/>
          <a:p>
            <a:pPr algn="l" eaLnBrk="0" hangingPunct="0"/>
            <a:endParaRPr lang="en-US" b="0">
              <a:latin typeface="Arial Narrow" pitchFamily="34" charset="0"/>
            </a:endParaRPr>
          </a:p>
        </p:txBody>
      </p:sp>
      <p:pic>
        <p:nvPicPr>
          <p:cNvPr id="205848" name="Picture 2" descr="http://baec.tripod.com/projects/sci_calc/calculator_pcb_layout.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1000" y="2413000"/>
            <a:ext cx="1752600" cy="1752600"/>
          </a:xfrm>
          <a:prstGeom prst="rect">
            <a:avLst/>
          </a:prstGeom>
          <a:noFill/>
          <a:ln w="9525">
            <a:noFill/>
            <a:miter lim="800000"/>
            <a:headEnd/>
            <a:tailEnd/>
          </a:ln>
        </p:spPr>
      </p:pic>
      <p:sp>
        <p:nvSpPr>
          <p:cNvPr id="36" name="TextBox 35"/>
          <p:cNvSpPr txBox="1"/>
          <p:nvPr/>
        </p:nvSpPr>
        <p:spPr>
          <a:xfrm>
            <a:off x="238125" y="4089400"/>
            <a:ext cx="2070100" cy="396875"/>
          </a:xfrm>
          <a:prstGeom prst="rect">
            <a:avLst/>
          </a:prstGeom>
          <a:noFill/>
        </p:spPr>
        <p:txBody>
          <a:bodyPr wrap="none">
            <a:spAutoFit/>
          </a:bodyPr>
          <a:lstStyle/>
          <a:p>
            <a:pPr eaLnBrk="0" hangingPunct="0">
              <a:defRPr/>
            </a:pPr>
            <a:r>
              <a:rPr lang="en-US" sz="2000" dirty="0">
                <a:latin typeface="+mn-lt"/>
              </a:rPr>
              <a:t>Custom Front-End </a:t>
            </a:r>
          </a:p>
        </p:txBody>
      </p:sp>
      <p:sp>
        <p:nvSpPr>
          <p:cNvPr id="205850" name="AutoShape 12"/>
          <p:cNvSpPr>
            <a:spLocks noChangeArrowheads="1"/>
          </p:cNvSpPr>
          <p:nvPr/>
        </p:nvSpPr>
        <p:spPr bwMode="auto">
          <a:xfrm rot="5400000">
            <a:off x="5791200" y="2413000"/>
            <a:ext cx="228600" cy="228600"/>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51" name="TextBox 38"/>
          <p:cNvSpPr txBox="1">
            <a:spLocks noChangeArrowheads="1"/>
          </p:cNvSpPr>
          <p:nvPr/>
        </p:nvSpPr>
        <p:spPr bwMode="auto">
          <a:xfrm>
            <a:off x="7053263" y="2032000"/>
            <a:ext cx="488950" cy="457200"/>
          </a:xfrm>
          <a:prstGeom prst="rect">
            <a:avLst/>
          </a:prstGeom>
          <a:noFill/>
          <a:ln w="9525">
            <a:noFill/>
            <a:miter lim="800000"/>
            <a:headEnd/>
            <a:tailEnd/>
          </a:ln>
        </p:spPr>
        <p:txBody>
          <a:bodyPr wrap="none">
            <a:spAutoFit/>
          </a:bodyPr>
          <a:lstStyle/>
          <a:p>
            <a:pPr eaLnBrk="0" hangingPunct="0"/>
            <a:r>
              <a:rPr lang="en-US" b="0"/>
              <a:t>…</a:t>
            </a:r>
          </a:p>
        </p:txBody>
      </p:sp>
      <p:sp>
        <p:nvSpPr>
          <p:cNvPr id="205852" name="AutoShape 12"/>
          <p:cNvSpPr>
            <a:spLocks noChangeArrowheads="1"/>
          </p:cNvSpPr>
          <p:nvPr/>
        </p:nvSpPr>
        <p:spPr bwMode="auto">
          <a:xfrm rot="5400000">
            <a:off x="6553200" y="2413000"/>
            <a:ext cx="228600" cy="228600"/>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53" name="AutoShape 12"/>
          <p:cNvSpPr>
            <a:spLocks noChangeArrowheads="1"/>
          </p:cNvSpPr>
          <p:nvPr/>
        </p:nvSpPr>
        <p:spPr bwMode="auto">
          <a:xfrm rot="5400000">
            <a:off x="7772400" y="2413000"/>
            <a:ext cx="228600" cy="228600"/>
          </a:xfrm>
          <a:prstGeom prst="leftRightArrow">
            <a:avLst>
              <a:gd name="adj1" fmla="val 50000"/>
              <a:gd name="adj2" fmla="val 22500"/>
            </a:avLst>
          </a:prstGeom>
          <a:solidFill>
            <a:schemeClr val="accent1"/>
          </a:solidFill>
          <a:ln w="9525">
            <a:solidFill>
              <a:srgbClr val="333399"/>
            </a:solidFill>
            <a:miter lim="800000"/>
            <a:headEnd/>
            <a:tailEnd/>
          </a:ln>
        </p:spPr>
        <p:txBody>
          <a:bodyPr rot="10800000" vert="eaVert" wrap="none" anchor="ctr"/>
          <a:lstStyle/>
          <a:p>
            <a:pPr algn="l" eaLnBrk="0" hangingPunct="0"/>
            <a:endParaRPr lang="en-US" b="0"/>
          </a:p>
        </p:txBody>
      </p:sp>
      <p:sp>
        <p:nvSpPr>
          <p:cNvPr id="205854" name="AutoShape 12"/>
          <p:cNvSpPr>
            <a:spLocks noChangeArrowheads="1"/>
          </p:cNvSpPr>
          <p:nvPr/>
        </p:nvSpPr>
        <p:spPr bwMode="auto">
          <a:xfrm>
            <a:off x="5181600" y="2870200"/>
            <a:ext cx="457200" cy="1219200"/>
          </a:xfrm>
          <a:prstGeom prst="leftRightArrow">
            <a:avLst>
              <a:gd name="adj1" fmla="val 34324"/>
              <a:gd name="adj2" fmla="val 35935"/>
            </a:avLst>
          </a:prstGeom>
          <a:solidFill>
            <a:schemeClr val="accent1"/>
          </a:solidFill>
          <a:ln w="9525">
            <a:solidFill>
              <a:srgbClr val="333399"/>
            </a:solidFill>
            <a:miter lim="800000"/>
            <a:headEnd/>
            <a:tailEnd/>
          </a:ln>
        </p:spPr>
        <p:txBody>
          <a:bodyPr wrap="none" anchor="ctr"/>
          <a:lstStyle/>
          <a:p>
            <a:pPr algn="l" eaLnBrk="0" hangingPunct="0"/>
            <a:endParaRPr lang="en-US" b="0"/>
          </a:p>
        </p:txBody>
      </p:sp>
      <p:sp>
        <p:nvSpPr>
          <p:cNvPr id="205855" name="Rectangle 2"/>
          <p:cNvSpPr>
            <a:spLocks noChangeArrowheads="1"/>
          </p:cNvSpPr>
          <p:nvPr/>
        </p:nvSpPr>
        <p:spPr bwMode="auto">
          <a:xfrm>
            <a:off x="533400" y="533400"/>
            <a:ext cx="8153400" cy="857250"/>
          </a:xfrm>
          <a:prstGeom prst="rect">
            <a:avLst/>
          </a:prstGeom>
          <a:noFill/>
          <a:ln w="9525">
            <a:noFill/>
            <a:miter lim="800000"/>
            <a:headEnd/>
            <a:tailEnd/>
          </a:ln>
        </p:spPr>
        <p:txBody>
          <a:bodyPr anchor="ctr"/>
          <a:lstStyle/>
          <a:p>
            <a:pPr algn="l" eaLnBrk="0" hangingPunct="0"/>
            <a:r>
              <a:rPr lang="en-US" sz="4000" b="1" dirty="0">
                <a:solidFill>
                  <a:srgbClr val="006699"/>
                </a:solidFill>
                <a:latin typeface="Arial Narrow" pitchFamily="34" charset="0"/>
              </a:rPr>
              <a:t>Option </a:t>
            </a:r>
            <a:r>
              <a:rPr lang="en-US" sz="4000" b="1" dirty="0" smtClean="0">
                <a:solidFill>
                  <a:srgbClr val="006699"/>
                </a:solidFill>
                <a:latin typeface="Arial Narrow" pitchFamily="34" charset="0"/>
              </a:rPr>
              <a:t>2: </a:t>
            </a:r>
            <a:r>
              <a:rPr lang="en-US" sz="4000" b="1" dirty="0">
                <a:solidFill>
                  <a:srgbClr val="006699"/>
                </a:solidFill>
                <a:latin typeface="Arial Narrow" pitchFamily="34" charset="0"/>
              </a:rPr>
              <a:t>Custom Module Development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tJWWeqrHfe0AzL4u0wSrZf"/>
</p:tagLst>
</file>

<file path=ppt/tags/tag10.xml><?xml version="1.0" encoding="utf-8"?>
<p:tagLst xmlns:a="http://schemas.openxmlformats.org/drawingml/2006/main" xmlns:r="http://schemas.openxmlformats.org/officeDocument/2006/relationships" xmlns:p="http://schemas.openxmlformats.org/presentationml/2006/main">
  <p:tag name="DVSHAPEID" val="i8YL9fTmTHKEirtXhyTpWY"/>
</p:tagLst>
</file>

<file path=ppt/tags/tag11.xml><?xml version="1.0" encoding="utf-8"?>
<p:tagLst xmlns:a="http://schemas.openxmlformats.org/drawingml/2006/main" xmlns:r="http://schemas.openxmlformats.org/officeDocument/2006/relationships" xmlns:p="http://schemas.openxmlformats.org/presentationml/2006/main">
  <p:tag name="DVSHAPEID" val="K4uzCOr7c6DdfVNe2o7wqc"/>
</p:tagLst>
</file>

<file path=ppt/tags/tag12.xml><?xml version="1.0" encoding="utf-8"?>
<p:tagLst xmlns:a="http://schemas.openxmlformats.org/drawingml/2006/main" xmlns:r="http://schemas.openxmlformats.org/officeDocument/2006/relationships" xmlns:p="http://schemas.openxmlformats.org/presentationml/2006/main">
  <p:tag name="DVSHAPEID" val="UQMTMBe5APYkoThzD4ULvD"/>
</p:tagLst>
</file>

<file path=ppt/tags/tag13.xml><?xml version="1.0" encoding="utf-8"?>
<p:tagLst xmlns:a="http://schemas.openxmlformats.org/drawingml/2006/main" xmlns:r="http://schemas.openxmlformats.org/officeDocument/2006/relationships" xmlns:p="http://schemas.openxmlformats.org/presentationml/2006/main">
  <p:tag name="DVSHAPEID" val="04by92vuhpxyaENJ1PT7wO"/>
</p:tagLst>
</file>

<file path=ppt/tags/tag14.xml><?xml version="1.0" encoding="utf-8"?>
<p:tagLst xmlns:a="http://schemas.openxmlformats.org/drawingml/2006/main" xmlns:r="http://schemas.openxmlformats.org/officeDocument/2006/relationships" xmlns:p="http://schemas.openxmlformats.org/presentationml/2006/main">
  <p:tag name="DVSHAPEID" val="fUwUWtL3CEGgPHHesbz5xy"/>
</p:tagLst>
</file>

<file path=ppt/tags/tag15.xml><?xml version="1.0" encoding="utf-8"?>
<p:tagLst xmlns:a="http://schemas.openxmlformats.org/drawingml/2006/main" xmlns:r="http://schemas.openxmlformats.org/officeDocument/2006/relationships" xmlns:p="http://schemas.openxmlformats.org/presentationml/2006/main">
  <p:tag name="DVSHAPEID" val="NQJDLU24Sn7cPh1f52JeNS"/>
</p:tagLst>
</file>

<file path=ppt/tags/tag16.xml><?xml version="1.0" encoding="utf-8"?>
<p:tagLst xmlns:a="http://schemas.openxmlformats.org/drawingml/2006/main" xmlns:r="http://schemas.openxmlformats.org/officeDocument/2006/relationships" xmlns:p="http://schemas.openxmlformats.org/presentationml/2006/main">
  <p:tag name="DVSHAPEID" val="RTO61NnHxrgG7GajHQ1xMj"/>
</p:tagLst>
</file>

<file path=ppt/tags/tag17.xml><?xml version="1.0" encoding="utf-8"?>
<p:tagLst xmlns:a="http://schemas.openxmlformats.org/drawingml/2006/main" xmlns:r="http://schemas.openxmlformats.org/officeDocument/2006/relationships" xmlns:p="http://schemas.openxmlformats.org/presentationml/2006/main">
  <p:tag name="DVSHAPEID" val="8DRqcd5wljKUZPOFSfHaQG"/>
</p:tagLst>
</file>

<file path=ppt/tags/tag18.xml><?xml version="1.0" encoding="utf-8"?>
<p:tagLst xmlns:a="http://schemas.openxmlformats.org/drawingml/2006/main" xmlns:r="http://schemas.openxmlformats.org/officeDocument/2006/relationships" xmlns:p="http://schemas.openxmlformats.org/presentationml/2006/main">
  <p:tag name="DVSHAPEID" val="V9al4MlScf6yLbeBAaC05X"/>
</p:tagLst>
</file>

<file path=ppt/tags/tag19.xml><?xml version="1.0" encoding="utf-8"?>
<p:tagLst xmlns:a="http://schemas.openxmlformats.org/drawingml/2006/main" xmlns:r="http://schemas.openxmlformats.org/officeDocument/2006/relationships" xmlns:p="http://schemas.openxmlformats.org/presentationml/2006/main">
  <p:tag name="DVSHAPEID" val="VcHlu1YMQBssHIfR8jbt6v"/>
</p:tagLst>
</file>

<file path=ppt/tags/tag2.xml><?xml version="1.0" encoding="utf-8"?>
<p:tagLst xmlns:a="http://schemas.openxmlformats.org/drawingml/2006/main" xmlns:r="http://schemas.openxmlformats.org/officeDocument/2006/relationships" xmlns:p="http://schemas.openxmlformats.org/presentationml/2006/main">
  <p:tag name="DVSHAPEID" val="1OVujCrTanQG49V0c0vc52"/>
</p:tagLst>
</file>

<file path=ppt/tags/tag20.xml><?xml version="1.0" encoding="utf-8"?>
<p:tagLst xmlns:a="http://schemas.openxmlformats.org/drawingml/2006/main" xmlns:r="http://schemas.openxmlformats.org/officeDocument/2006/relationships" xmlns:p="http://schemas.openxmlformats.org/presentationml/2006/main">
  <p:tag name="DVSHAPEID" val="Nq4CqhExyPBYdXDJhjUqpv"/>
</p:tagLst>
</file>

<file path=ppt/tags/tag21.xml><?xml version="1.0" encoding="utf-8"?>
<p:tagLst xmlns:a="http://schemas.openxmlformats.org/drawingml/2006/main" xmlns:r="http://schemas.openxmlformats.org/officeDocument/2006/relationships" xmlns:p="http://schemas.openxmlformats.org/presentationml/2006/main">
  <p:tag name="DVSHAPEID" val="5iuvlI1iPCQqoggRAG7j2D"/>
</p:tagLst>
</file>

<file path=ppt/tags/tag22.xml><?xml version="1.0" encoding="utf-8"?>
<p:tagLst xmlns:a="http://schemas.openxmlformats.org/drawingml/2006/main" xmlns:r="http://schemas.openxmlformats.org/officeDocument/2006/relationships" xmlns:p="http://schemas.openxmlformats.org/presentationml/2006/main">
  <p:tag name="DVSHAPEID" val="RJviep1RyF6ilL8UVVvf0Z"/>
</p:tagLst>
</file>

<file path=ppt/tags/tag23.xml><?xml version="1.0" encoding="utf-8"?>
<p:tagLst xmlns:a="http://schemas.openxmlformats.org/drawingml/2006/main" xmlns:r="http://schemas.openxmlformats.org/officeDocument/2006/relationships" xmlns:p="http://schemas.openxmlformats.org/presentationml/2006/main">
  <p:tag name="DVSHAPEID" val="7MymspJdj5srrK03uBhX3a"/>
</p:tagLst>
</file>

<file path=ppt/tags/tag24.xml><?xml version="1.0" encoding="utf-8"?>
<p:tagLst xmlns:a="http://schemas.openxmlformats.org/drawingml/2006/main" xmlns:r="http://schemas.openxmlformats.org/officeDocument/2006/relationships" xmlns:p="http://schemas.openxmlformats.org/presentationml/2006/main">
  <p:tag name="DVSHAPEID" val="k6VuIFLbNNDSCIKRWB8lm0"/>
</p:tagLst>
</file>

<file path=ppt/tags/tag25.xml><?xml version="1.0" encoding="utf-8"?>
<p:tagLst xmlns:a="http://schemas.openxmlformats.org/drawingml/2006/main" xmlns:r="http://schemas.openxmlformats.org/officeDocument/2006/relationships" xmlns:p="http://schemas.openxmlformats.org/presentationml/2006/main">
  <p:tag name="DVSHAPEID" val="QTkoUSrUY2VWssrXG3s7iF"/>
</p:tagLst>
</file>

<file path=ppt/tags/tag26.xml><?xml version="1.0" encoding="utf-8"?>
<p:tagLst xmlns:a="http://schemas.openxmlformats.org/drawingml/2006/main" xmlns:r="http://schemas.openxmlformats.org/officeDocument/2006/relationships" xmlns:p="http://schemas.openxmlformats.org/presentationml/2006/main">
  <p:tag name="DVSHAPEID" val="Oz8iiDFFPIOkf1akLTKTOA"/>
</p:tagLst>
</file>

<file path=ppt/tags/tag27.xml><?xml version="1.0" encoding="utf-8"?>
<p:tagLst xmlns:a="http://schemas.openxmlformats.org/drawingml/2006/main" xmlns:r="http://schemas.openxmlformats.org/officeDocument/2006/relationships" xmlns:p="http://schemas.openxmlformats.org/presentationml/2006/main">
  <p:tag name="DVSHAPEID" val="WFfhpYV4TeHb4LgBzNeidd"/>
</p:tagLst>
</file>

<file path=ppt/tags/tag28.xml><?xml version="1.0" encoding="utf-8"?>
<p:tagLst xmlns:a="http://schemas.openxmlformats.org/drawingml/2006/main" xmlns:r="http://schemas.openxmlformats.org/officeDocument/2006/relationships" xmlns:p="http://schemas.openxmlformats.org/presentationml/2006/main">
  <p:tag name="DVSHAPEID" val="78cqNmiznoQdDs21eGKLOA"/>
</p:tagLst>
</file>

<file path=ppt/tags/tag29.xml><?xml version="1.0" encoding="utf-8"?>
<p:tagLst xmlns:a="http://schemas.openxmlformats.org/drawingml/2006/main" xmlns:r="http://schemas.openxmlformats.org/officeDocument/2006/relationships" xmlns:p="http://schemas.openxmlformats.org/presentationml/2006/main">
  <p:tag name="DVSHAPEID" val="C4Wp49jWEvnIy75ZbyLkQj"/>
</p:tagLst>
</file>

<file path=ppt/tags/tag3.xml><?xml version="1.0" encoding="utf-8"?>
<p:tagLst xmlns:a="http://schemas.openxmlformats.org/drawingml/2006/main" xmlns:r="http://schemas.openxmlformats.org/officeDocument/2006/relationships" xmlns:p="http://schemas.openxmlformats.org/presentationml/2006/main">
  <p:tag name="DVSHAPEID" val="H4257BKJi1WdI81J7Ofl4C"/>
</p:tagLst>
</file>

<file path=ppt/tags/tag30.xml><?xml version="1.0" encoding="utf-8"?>
<p:tagLst xmlns:a="http://schemas.openxmlformats.org/drawingml/2006/main" xmlns:r="http://schemas.openxmlformats.org/officeDocument/2006/relationships" xmlns:p="http://schemas.openxmlformats.org/presentationml/2006/main">
  <p:tag name="DVSHAPEID" val="kQ7Ozyzyyroxw8toi9fqKk"/>
</p:tagLst>
</file>

<file path=ppt/tags/tag31.xml><?xml version="1.0" encoding="utf-8"?>
<p:tagLst xmlns:a="http://schemas.openxmlformats.org/drawingml/2006/main" xmlns:r="http://schemas.openxmlformats.org/officeDocument/2006/relationships" xmlns:p="http://schemas.openxmlformats.org/presentationml/2006/main">
  <p:tag name="DVSHAPEID" val="QUTVWeubZuJjJ5hgzLm5XV"/>
</p:tagLst>
</file>

<file path=ppt/tags/tag32.xml><?xml version="1.0" encoding="utf-8"?>
<p:tagLst xmlns:a="http://schemas.openxmlformats.org/drawingml/2006/main" xmlns:r="http://schemas.openxmlformats.org/officeDocument/2006/relationships" xmlns:p="http://schemas.openxmlformats.org/presentationml/2006/main">
  <p:tag name="DVSHAPEID" val="j0AWwNgC4py00dUDCl3nsT"/>
</p:tagLst>
</file>

<file path=ppt/tags/tag33.xml><?xml version="1.0" encoding="utf-8"?>
<p:tagLst xmlns:a="http://schemas.openxmlformats.org/drawingml/2006/main" xmlns:r="http://schemas.openxmlformats.org/officeDocument/2006/relationships" xmlns:p="http://schemas.openxmlformats.org/presentationml/2006/main">
  <p:tag name="DVSHAPEID" val="Ndon61zt3EnUATkZIHUnqj"/>
</p:tagLst>
</file>

<file path=ppt/tags/tag34.xml><?xml version="1.0" encoding="utf-8"?>
<p:tagLst xmlns:a="http://schemas.openxmlformats.org/drawingml/2006/main" xmlns:r="http://schemas.openxmlformats.org/officeDocument/2006/relationships" xmlns:p="http://schemas.openxmlformats.org/presentationml/2006/main">
  <p:tag name="DVSHAPEID" val="KJ53mV911Atqdny9Ge2AmT"/>
</p:tagLst>
</file>

<file path=ppt/tags/tag35.xml><?xml version="1.0" encoding="utf-8"?>
<p:tagLst xmlns:a="http://schemas.openxmlformats.org/drawingml/2006/main" xmlns:r="http://schemas.openxmlformats.org/officeDocument/2006/relationships" xmlns:p="http://schemas.openxmlformats.org/presentationml/2006/main">
  <p:tag name="DVSHAPEID" val="C5C1jCCls5tusEh2FDk1CN"/>
</p:tagLst>
</file>

<file path=ppt/tags/tag36.xml><?xml version="1.0" encoding="utf-8"?>
<p:tagLst xmlns:a="http://schemas.openxmlformats.org/drawingml/2006/main" xmlns:r="http://schemas.openxmlformats.org/officeDocument/2006/relationships" xmlns:p="http://schemas.openxmlformats.org/presentationml/2006/main">
  <p:tag name="DVSECTIONID" val="GXe9OVVF9Lm073BWzXEEH9"/>
</p:tagLst>
</file>

<file path=ppt/tags/tag37.xml><?xml version="1.0" encoding="utf-8"?>
<p:tagLst xmlns:a="http://schemas.openxmlformats.org/drawingml/2006/main" xmlns:r="http://schemas.openxmlformats.org/officeDocument/2006/relationships" xmlns:p="http://schemas.openxmlformats.org/presentationml/2006/main">
  <p:tag name="DVSHAPEID" val="UUoQoa0BknbnJRiOxCUDWW"/>
</p:tagLst>
</file>

<file path=ppt/tags/tag38.xml><?xml version="1.0" encoding="utf-8"?>
<p:tagLst xmlns:a="http://schemas.openxmlformats.org/drawingml/2006/main" xmlns:r="http://schemas.openxmlformats.org/officeDocument/2006/relationships" xmlns:p="http://schemas.openxmlformats.org/presentationml/2006/main">
  <p:tag name="DVSHAPEID" val="vJ8QAlhS4ZS5HoWiufAIav"/>
</p:tagLst>
</file>

<file path=ppt/tags/tag39.xml><?xml version="1.0" encoding="utf-8"?>
<p:tagLst xmlns:a="http://schemas.openxmlformats.org/drawingml/2006/main" xmlns:r="http://schemas.openxmlformats.org/officeDocument/2006/relationships" xmlns:p="http://schemas.openxmlformats.org/presentationml/2006/main">
  <p:tag name="DVSHAPEID" val="vE9TSf7F3eL09Ptko4HDL4"/>
</p:tagLst>
</file>

<file path=ppt/tags/tag4.xml><?xml version="1.0" encoding="utf-8"?>
<p:tagLst xmlns:a="http://schemas.openxmlformats.org/drawingml/2006/main" xmlns:r="http://schemas.openxmlformats.org/officeDocument/2006/relationships" xmlns:p="http://schemas.openxmlformats.org/presentationml/2006/main">
  <p:tag name="DVSHAPEID" val="JTHUyZkSWN9Y6QsdvP8r5P"/>
</p:tagLst>
</file>

<file path=ppt/tags/tag40.xml><?xml version="1.0" encoding="utf-8"?>
<p:tagLst xmlns:a="http://schemas.openxmlformats.org/drawingml/2006/main" xmlns:r="http://schemas.openxmlformats.org/officeDocument/2006/relationships" xmlns:p="http://schemas.openxmlformats.org/presentationml/2006/main">
  <p:tag name="DVSECTIONID" val="0qkTvqmQo2gnVfQSrmmwFz"/>
</p:tagLst>
</file>

<file path=ppt/tags/tag41.xml><?xml version="1.0" encoding="utf-8"?>
<p:tagLst xmlns:a="http://schemas.openxmlformats.org/drawingml/2006/main" xmlns:r="http://schemas.openxmlformats.org/officeDocument/2006/relationships" xmlns:p="http://schemas.openxmlformats.org/presentationml/2006/main">
  <p:tag name="DVSHAPEID" val="6GHuSBXhpYyxCcAuO1Nfqp"/>
</p:tagLst>
</file>

<file path=ppt/tags/tag42.xml><?xml version="1.0" encoding="utf-8"?>
<p:tagLst xmlns:a="http://schemas.openxmlformats.org/drawingml/2006/main" xmlns:r="http://schemas.openxmlformats.org/officeDocument/2006/relationships" xmlns:p="http://schemas.openxmlformats.org/presentationml/2006/main">
  <p:tag name="DVSHAPEID" val="OVHKF5pm5VxKTEJqH3a2CC"/>
</p:tagLst>
</file>

<file path=ppt/tags/tag43.xml><?xml version="1.0" encoding="utf-8"?>
<p:tagLst xmlns:a="http://schemas.openxmlformats.org/drawingml/2006/main" xmlns:r="http://schemas.openxmlformats.org/officeDocument/2006/relationships" xmlns:p="http://schemas.openxmlformats.org/presentationml/2006/main">
  <p:tag name="DVSECTIONID" val="NRb8j8xcetvRhSD7WqOAgh"/>
</p:tagLst>
</file>

<file path=ppt/tags/tag44.xml><?xml version="1.0" encoding="utf-8"?>
<p:tagLst xmlns:a="http://schemas.openxmlformats.org/drawingml/2006/main" xmlns:r="http://schemas.openxmlformats.org/officeDocument/2006/relationships" xmlns:p="http://schemas.openxmlformats.org/presentationml/2006/main">
  <p:tag name="DVSHAPEID" val="Zi6QuqXeYUWKCQVZsTOUCW"/>
</p:tagLst>
</file>

<file path=ppt/tags/tag45.xml><?xml version="1.0" encoding="utf-8"?>
<p:tagLst xmlns:a="http://schemas.openxmlformats.org/drawingml/2006/main" xmlns:r="http://schemas.openxmlformats.org/officeDocument/2006/relationships" xmlns:p="http://schemas.openxmlformats.org/presentationml/2006/main">
  <p:tag name="DVSHAPEID" val="uaCpKWYXOKhvgOSKP9N9e1"/>
</p:tagLst>
</file>

<file path=ppt/tags/tag46.xml><?xml version="1.0" encoding="utf-8"?>
<p:tagLst xmlns:a="http://schemas.openxmlformats.org/drawingml/2006/main" xmlns:r="http://schemas.openxmlformats.org/officeDocument/2006/relationships" xmlns:p="http://schemas.openxmlformats.org/presentationml/2006/main">
  <p:tag name="DVSHAPEID" val="59kNlMBtoYO2OWe5G1g05c"/>
</p:tagLst>
</file>

<file path=ppt/tags/tag47.xml><?xml version="1.0" encoding="utf-8"?>
<p:tagLst xmlns:a="http://schemas.openxmlformats.org/drawingml/2006/main" xmlns:r="http://schemas.openxmlformats.org/officeDocument/2006/relationships" xmlns:p="http://schemas.openxmlformats.org/presentationml/2006/main">
  <p:tag name="DVSHAPEID" val="t7A76H3E6sIs4t4WAbmklj"/>
</p:tagLst>
</file>

<file path=ppt/tags/tag48.xml><?xml version="1.0" encoding="utf-8"?>
<p:tagLst xmlns:a="http://schemas.openxmlformats.org/drawingml/2006/main" xmlns:r="http://schemas.openxmlformats.org/officeDocument/2006/relationships" xmlns:p="http://schemas.openxmlformats.org/presentationml/2006/main">
  <p:tag name="DVSHAPEID" val="HdZWvKtLTdWTFdddGTqJRl"/>
</p:tagLst>
</file>

<file path=ppt/tags/tag49.xml><?xml version="1.0" encoding="utf-8"?>
<p:tagLst xmlns:a="http://schemas.openxmlformats.org/drawingml/2006/main" xmlns:r="http://schemas.openxmlformats.org/officeDocument/2006/relationships" xmlns:p="http://schemas.openxmlformats.org/presentationml/2006/main">
  <p:tag name="DVSHAPEID" val="kmRL1Jr5EKQ9qm79bjbkzu"/>
</p:tagLst>
</file>

<file path=ppt/tags/tag5.xml><?xml version="1.0" encoding="utf-8"?>
<p:tagLst xmlns:a="http://schemas.openxmlformats.org/drawingml/2006/main" xmlns:r="http://schemas.openxmlformats.org/officeDocument/2006/relationships" xmlns:p="http://schemas.openxmlformats.org/presentationml/2006/main">
  <p:tag name="DVSHAPEID" val="KQrNZtSGWJY4k8oc3Lpq58"/>
</p:tagLst>
</file>

<file path=ppt/tags/tag50.xml><?xml version="1.0" encoding="utf-8"?>
<p:tagLst xmlns:a="http://schemas.openxmlformats.org/drawingml/2006/main" xmlns:r="http://schemas.openxmlformats.org/officeDocument/2006/relationships" xmlns:p="http://schemas.openxmlformats.org/presentationml/2006/main">
  <p:tag name="DVSHAPEID" val="vaNQJmusUCrlSD4KIJkNzc"/>
</p:tagLst>
</file>

<file path=ppt/tags/tag51.xml><?xml version="1.0" encoding="utf-8"?>
<p:tagLst xmlns:a="http://schemas.openxmlformats.org/drawingml/2006/main" xmlns:r="http://schemas.openxmlformats.org/officeDocument/2006/relationships" xmlns:p="http://schemas.openxmlformats.org/presentationml/2006/main">
  <p:tag name="DVSHAPEID" val="3vNR5wH6xwMQQHYb04BbQd"/>
</p:tagLst>
</file>

<file path=ppt/tags/tag52.xml><?xml version="1.0" encoding="utf-8"?>
<p:tagLst xmlns:a="http://schemas.openxmlformats.org/drawingml/2006/main" xmlns:r="http://schemas.openxmlformats.org/officeDocument/2006/relationships" xmlns:p="http://schemas.openxmlformats.org/presentationml/2006/main">
  <p:tag name="DVSHAPEID" val="I4tu5rBr0LUj7h2RgXKN4U"/>
</p:tagLst>
</file>

<file path=ppt/tags/tag53.xml><?xml version="1.0" encoding="utf-8"?>
<p:tagLst xmlns:a="http://schemas.openxmlformats.org/drawingml/2006/main" xmlns:r="http://schemas.openxmlformats.org/officeDocument/2006/relationships" xmlns:p="http://schemas.openxmlformats.org/presentationml/2006/main">
  <p:tag name="DVSHAPEID" val="y2NnMxJfbnmPNInBrgv5w1"/>
</p:tagLst>
</file>

<file path=ppt/tags/tag54.xml><?xml version="1.0" encoding="utf-8"?>
<p:tagLst xmlns:a="http://schemas.openxmlformats.org/drawingml/2006/main" xmlns:r="http://schemas.openxmlformats.org/officeDocument/2006/relationships" xmlns:p="http://schemas.openxmlformats.org/presentationml/2006/main">
  <p:tag name="DVSHAPEID" val="WwAG88OEr28NwrHIF3ILzw"/>
</p:tagLst>
</file>

<file path=ppt/tags/tag55.xml><?xml version="1.0" encoding="utf-8"?>
<p:tagLst xmlns:a="http://schemas.openxmlformats.org/drawingml/2006/main" xmlns:r="http://schemas.openxmlformats.org/officeDocument/2006/relationships" xmlns:p="http://schemas.openxmlformats.org/presentationml/2006/main">
  <p:tag name="DVSHAPEID" val="XhtkuEvthZox6gN5oBrxWj"/>
</p:tagLst>
</file>

<file path=ppt/tags/tag56.xml><?xml version="1.0" encoding="utf-8"?>
<p:tagLst xmlns:a="http://schemas.openxmlformats.org/drawingml/2006/main" xmlns:r="http://schemas.openxmlformats.org/officeDocument/2006/relationships" xmlns:p="http://schemas.openxmlformats.org/presentationml/2006/main">
  <p:tag name="DVSHAPEID" val="G0bWUJBsnKrpzidNE98XK9"/>
</p:tagLst>
</file>

<file path=ppt/tags/tag57.xml><?xml version="1.0" encoding="utf-8"?>
<p:tagLst xmlns:a="http://schemas.openxmlformats.org/drawingml/2006/main" xmlns:r="http://schemas.openxmlformats.org/officeDocument/2006/relationships" xmlns:p="http://schemas.openxmlformats.org/presentationml/2006/main">
  <p:tag name="DVSHAPEID" val="oZlqVzE7k2ADAs8yKMSPCD"/>
</p:tagLst>
</file>

<file path=ppt/tags/tag58.xml><?xml version="1.0" encoding="utf-8"?>
<p:tagLst xmlns:a="http://schemas.openxmlformats.org/drawingml/2006/main" xmlns:r="http://schemas.openxmlformats.org/officeDocument/2006/relationships" xmlns:p="http://schemas.openxmlformats.org/presentationml/2006/main">
  <p:tag name="DVSHAPEID" val="vE9TSf7F3eL09Ptko4HDL4"/>
</p:tagLst>
</file>

<file path=ppt/tags/tag59.xml><?xml version="1.0" encoding="utf-8"?>
<p:tagLst xmlns:a="http://schemas.openxmlformats.org/drawingml/2006/main" xmlns:r="http://schemas.openxmlformats.org/officeDocument/2006/relationships" xmlns:p="http://schemas.openxmlformats.org/presentationml/2006/main">
  <p:tag name="PPSNARRATION" val="7,642630503,D:\Documents and Settings\cweltzin\Desktop\Casey\New Options for Staying Engaged in Linux Opportunities_pptx\Media.ppcx"/>
  <p:tag name="DVSECTIONID" val="DfvJh3lmPemwRLNpC6Qn4t"/>
</p:tagLst>
</file>

<file path=ppt/tags/tag6.xml><?xml version="1.0" encoding="utf-8"?>
<p:tagLst xmlns:a="http://schemas.openxmlformats.org/drawingml/2006/main" xmlns:r="http://schemas.openxmlformats.org/officeDocument/2006/relationships" xmlns:p="http://schemas.openxmlformats.org/presentationml/2006/main">
  <p:tag name="DVSHAPEID" val="3J1agUjpdCxT9QtL0QZfQq"/>
</p:tagLst>
</file>

<file path=ppt/tags/tag60.xml><?xml version="1.0" encoding="utf-8"?>
<p:tagLst xmlns:a="http://schemas.openxmlformats.org/drawingml/2006/main" xmlns:r="http://schemas.openxmlformats.org/officeDocument/2006/relationships" xmlns:p="http://schemas.openxmlformats.org/presentationml/2006/main">
  <p:tag name="DVSHAPEID" val="xbMXDz8jazJr3ZC0vzvigP"/>
</p:tagLst>
</file>

<file path=ppt/tags/tag61.xml><?xml version="1.0" encoding="utf-8"?>
<p:tagLst xmlns:a="http://schemas.openxmlformats.org/drawingml/2006/main" xmlns:r="http://schemas.openxmlformats.org/officeDocument/2006/relationships" xmlns:p="http://schemas.openxmlformats.org/presentationml/2006/main">
  <p:tag name="DVSHAPEID" val="43QVXgXQ2mdHSLM7VRS3SD"/>
</p:tagLst>
</file>

<file path=ppt/tags/tag62.xml><?xml version="1.0" encoding="utf-8"?>
<p:tagLst xmlns:a="http://schemas.openxmlformats.org/drawingml/2006/main" xmlns:r="http://schemas.openxmlformats.org/officeDocument/2006/relationships" xmlns:p="http://schemas.openxmlformats.org/presentationml/2006/main">
  <p:tag name="DVSHAPEID" val="0RjWKokJ5oMcQETJ89ofSa"/>
</p:tagLst>
</file>

<file path=ppt/tags/tag63.xml><?xml version="1.0" encoding="utf-8"?>
<p:tagLst xmlns:a="http://schemas.openxmlformats.org/drawingml/2006/main" xmlns:r="http://schemas.openxmlformats.org/officeDocument/2006/relationships" xmlns:p="http://schemas.openxmlformats.org/presentationml/2006/main">
  <p:tag name="PPSNARRATION" val="8,642630503,D:\Documents and Settings\cweltzin\Desktop\Casey\New Options for Staying Engaged in Linux Opportunities_pptx\Media.ppcx"/>
  <p:tag name="DVSECTIONID" val="ATXoh3YreJBrM5oL9jv2d2"/>
</p:tagLst>
</file>

<file path=ppt/tags/tag64.xml><?xml version="1.0" encoding="utf-8"?>
<p:tagLst xmlns:a="http://schemas.openxmlformats.org/drawingml/2006/main" xmlns:r="http://schemas.openxmlformats.org/officeDocument/2006/relationships" xmlns:p="http://schemas.openxmlformats.org/presentationml/2006/main">
  <p:tag name="DVSHAPEID" val="UFV8dbIJFCKPj7aNKKBMdd"/>
</p:tagLst>
</file>

<file path=ppt/tags/tag65.xml><?xml version="1.0" encoding="utf-8"?>
<p:tagLst xmlns:a="http://schemas.openxmlformats.org/drawingml/2006/main" xmlns:r="http://schemas.openxmlformats.org/officeDocument/2006/relationships" xmlns:p="http://schemas.openxmlformats.org/presentationml/2006/main">
  <p:tag name="DVSHAPEID" val="tpAU78DOKAUIh61umWAqT6"/>
</p:tagLst>
</file>

<file path=ppt/tags/tag66.xml><?xml version="1.0" encoding="utf-8"?>
<p:tagLst xmlns:a="http://schemas.openxmlformats.org/drawingml/2006/main" xmlns:r="http://schemas.openxmlformats.org/officeDocument/2006/relationships" xmlns:p="http://schemas.openxmlformats.org/presentationml/2006/main">
  <p:tag name="DVSHAPEID" val="GeFuQHPLHuBHcwyj3A5QSa"/>
</p:tagLst>
</file>

<file path=ppt/tags/tag67.xml><?xml version="1.0" encoding="utf-8"?>
<p:tagLst xmlns:a="http://schemas.openxmlformats.org/drawingml/2006/main" xmlns:r="http://schemas.openxmlformats.org/officeDocument/2006/relationships" xmlns:p="http://schemas.openxmlformats.org/presentationml/2006/main">
  <p:tag name="DVSHAPEID" val="UAQ3LfoEbNjmImeChVZYTp"/>
</p:tagLst>
</file>

<file path=ppt/tags/tag68.xml><?xml version="1.0" encoding="utf-8"?>
<p:tagLst xmlns:a="http://schemas.openxmlformats.org/drawingml/2006/main" xmlns:r="http://schemas.openxmlformats.org/officeDocument/2006/relationships" xmlns:p="http://schemas.openxmlformats.org/presentationml/2006/main">
  <p:tag name="DVSHAPEID" val="7zUvW2T0l3dwj4EMWzm2jO"/>
</p:tagLst>
</file>

<file path=ppt/tags/tag69.xml><?xml version="1.0" encoding="utf-8"?>
<p:tagLst xmlns:a="http://schemas.openxmlformats.org/drawingml/2006/main" xmlns:r="http://schemas.openxmlformats.org/officeDocument/2006/relationships" xmlns:p="http://schemas.openxmlformats.org/presentationml/2006/main">
  <p:tag name="DVSHAPEID" val="nQNb5qi9RUhvtg9fjmLasg"/>
</p:tagLst>
</file>

<file path=ppt/tags/tag7.xml><?xml version="1.0" encoding="utf-8"?>
<p:tagLst xmlns:a="http://schemas.openxmlformats.org/drawingml/2006/main" xmlns:r="http://schemas.openxmlformats.org/officeDocument/2006/relationships" xmlns:p="http://schemas.openxmlformats.org/presentationml/2006/main">
  <p:tag name="DVSHAPEID" val="02wjOiMn2FKBMHLOcYmwwl"/>
</p:tagLst>
</file>

<file path=ppt/tags/tag70.xml><?xml version="1.0" encoding="utf-8"?>
<p:tagLst xmlns:a="http://schemas.openxmlformats.org/drawingml/2006/main" xmlns:r="http://schemas.openxmlformats.org/officeDocument/2006/relationships" xmlns:p="http://schemas.openxmlformats.org/presentationml/2006/main">
  <p:tag name="DVSHAPEID" val="8c29YuZqBQ5jb4ILWsIbcj"/>
</p:tagLst>
</file>

<file path=ppt/tags/tag71.xml><?xml version="1.0" encoding="utf-8"?>
<p:tagLst xmlns:a="http://schemas.openxmlformats.org/drawingml/2006/main" xmlns:r="http://schemas.openxmlformats.org/officeDocument/2006/relationships" xmlns:p="http://schemas.openxmlformats.org/presentationml/2006/main">
  <p:tag name="DVSHAPEID" val="eNBnDGf0h8m7HA8WsNaqiq"/>
</p:tagLst>
</file>

<file path=ppt/tags/tag72.xml><?xml version="1.0" encoding="utf-8"?>
<p:tagLst xmlns:a="http://schemas.openxmlformats.org/drawingml/2006/main" xmlns:r="http://schemas.openxmlformats.org/officeDocument/2006/relationships" xmlns:p="http://schemas.openxmlformats.org/presentationml/2006/main">
  <p:tag name="DVSHAPEID" val="pa45xyqisg4PXfxARiaByW"/>
</p:tagLst>
</file>

<file path=ppt/tags/tag73.xml><?xml version="1.0" encoding="utf-8"?>
<p:tagLst xmlns:a="http://schemas.openxmlformats.org/drawingml/2006/main" xmlns:r="http://schemas.openxmlformats.org/officeDocument/2006/relationships" xmlns:p="http://schemas.openxmlformats.org/presentationml/2006/main">
  <p:tag name="DVSHAPEID" val="X4m7CZ0U0L1Onrjy8HAYG5"/>
</p:tagLst>
</file>

<file path=ppt/tags/tag74.xml><?xml version="1.0" encoding="utf-8"?>
<p:tagLst xmlns:a="http://schemas.openxmlformats.org/drawingml/2006/main" xmlns:r="http://schemas.openxmlformats.org/officeDocument/2006/relationships" xmlns:p="http://schemas.openxmlformats.org/presentationml/2006/main">
  <p:tag name="DVSHAPEID" val="3SCTpRWRgGSsc0IqWrixgj"/>
</p:tagLst>
</file>

<file path=ppt/tags/tag75.xml><?xml version="1.0" encoding="utf-8"?>
<p:tagLst xmlns:a="http://schemas.openxmlformats.org/drawingml/2006/main" xmlns:r="http://schemas.openxmlformats.org/officeDocument/2006/relationships" xmlns:p="http://schemas.openxmlformats.org/presentationml/2006/main">
  <p:tag name="DVSHAPEID" val="N9R6hjas1zgS1uuIz9Y9vk"/>
</p:tagLst>
</file>

<file path=ppt/tags/tag76.xml><?xml version="1.0" encoding="utf-8"?>
<p:tagLst xmlns:a="http://schemas.openxmlformats.org/drawingml/2006/main" xmlns:r="http://schemas.openxmlformats.org/officeDocument/2006/relationships" xmlns:p="http://schemas.openxmlformats.org/presentationml/2006/main">
  <p:tag name="DVSHAPEID" val="VVejQIL9G8PJ4s2jzDHNFi"/>
</p:tagLst>
</file>

<file path=ppt/tags/tag77.xml><?xml version="1.0" encoding="utf-8"?>
<p:tagLst xmlns:a="http://schemas.openxmlformats.org/drawingml/2006/main" xmlns:r="http://schemas.openxmlformats.org/officeDocument/2006/relationships" xmlns:p="http://schemas.openxmlformats.org/presentationml/2006/main">
  <p:tag name="DVSHAPEID" val="ckYdVdR9z6OsdWSYsrHST7"/>
</p:tagLst>
</file>

<file path=ppt/tags/tag78.xml><?xml version="1.0" encoding="utf-8"?>
<p:tagLst xmlns:a="http://schemas.openxmlformats.org/drawingml/2006/main" xmlns:r="http://schemas.openxmlformats.org/officeDocument/2006/relationships" xmlns:p="http://schemas.openxmlformats.org/presentationml/2006/main">
  <p:tag name="DVSHAPEID" val="2hp1FgzlrHFDITkCNyixzI"/>
</p:tagLst>
</file>

<file path=ppt/tags/tag79.xml><?xml version="1.0" encoding="utf-8"?>
<p:tagLst xmlns:a="http://schemas.openxmlformats.org/drawingml/2006/main" xmlns:r="http://schemas.openxmlformats.org/officeDocument/2006/relationships" xmlns:p="http://schemas.openxmlformats.org/presentationml/2006/main">
  <p:tag name="DVSECTIONID" val="1oo542JfGiuaECMSMhnnZD"/>
</p:tagLst>
</file>

<file path=ppt/tags/tag8.xml><?xml version="1.0" encoding="utf-8"?>
<p:tagLst xmlns:a="http://schemas.openxmlformats.org/drawingml/2006/main" xmlns:r="http://schemas.openxmlformats.org/officeDocument/2006/relationships" xmlns:p="http://schemas.openxmlformats.org/presentationml/2006/main">
  <p:tag name="DVSHAPEID" val="xrZxJhKyqPiDJZEW50DPAS"/>
</p:tagLst>
</file>

<file path=ppt/tags/tag80.xml><?xml version="1.0" encoding="utf-8"?>
<p:tagLst xmlns:a="http://schemas.openxmlformats.org/drawingml/2006/main" xmlns:r="http://schemas.openxmlformats.org/officeDocument/2006/relationships" xmlns:p="http://schemas.openxmlformats.org/presentationml/2006/main">
  <p:tag name="DVSHAPEID" val="VCe6qAaf6Np5hHNTxAzeE6"/>
</p:tagLst>
</file>

<file path=ppt/tags/tag81.xml><?xml version="1.0" encoding="utf-8"?>
<p:tagLst xmlns:a="http://schemas.openxmlformats.org/drawingml/2006/main" xmlns:r="http://schemas.openxmlformats.org/officeDocument/2006/relationships" xmlns:p="http://schemas.openxmlformats.org/presentationml/2006/main">
  <p:tag name="DVSHAPEID" val="MAdYEQE9AlyklNNzPYacBS"/>
</p:tagLst>
</file>

<file path=ppt/tags/tag82.xml><?xml version="1.0" encoding="utf-8"?>
<p:tagLst xmlns:a="http://schemas.openxmlformats.org/drawingml/2006/main" xmlns:r="http://schemas.openxmlformats.org/officeDocument/2006/relationships" xmlns:p="http://schemas.openxmlformats.org/presentationml/2006/main">
  <p:tag name="DVSHAPEID" val="eCBDPT0HXk3PPESsWkBXd3"/>
</p:tagLst>
</file>

<file path=ppt/tags/tag83.xml><?xml version="1.0" encoding="utf-8"?>
<p:tagLst xmlns:a="http://schemas.openxmlformats.org/drawingml/2006/main" xmlns:r="http://schemas.openxmlformats.org/officeDocument/2006/relationships" xmlns:p="http://schemas.openxmlformats.org/presentationml/2006/main">
  <p:tag name="DVSHAPEID" val="xXlZ6YKA3suUmAn10K8Sod"/>
</p:tagLst>
</file>

<file path=ppt/tags/tag84.xml><?xml version="1.0" encoding="utf-8"?>
<p:tagLst xmlns:a="http://schemas.openxmlformats.org/drawingml/2006/main" xmlns:r="http://schemas.openxmlformats.org/officeDocument/2006/relationships" xmlns:p="http://schemas.openxmlformats.org/presentationml/2006/main">
  <p:tag name="DVSECTIONID" val="6n2ARboAuFnmjUEkRBVVwk"/>
</p:tagLst>
</file>

<file path=ppt/tags/tag85.xml><?xml version="1.0" encoding="utf-8"?>
<p:tagLst xmlns:a="http://schemas.openxmlformats.org/drawingml/2006/main" xmlns:r="http://schemas.openxmlformats.org/officeDocument/2006/relationships" xmlns:p="http://schemas.openxmlformats.org/presentationml/2006/main">
  <p:tag name="DVSHAPEID" val="hyN98sJduQP41swkBgfUFz"/>
</p:tagLst>
</file>

<file path=ppt/tags/tag86.xml><?xml version="1.0" encoding="utf-8"?>
<p:tagLst xmlns:a="http://schemas.openxmlformats.org/drawingml/2006/main" xmlns:r="http://schemas.openxmlformats.org/officeDocument/2006/relationships" xmlns:p="http://schemas.openxmlformats.org/presentationml/2006/main">
  <p:tag name="DVSHAPEID" val="TbiXmYXjoTBivz6aOxEqyj"/>
</p:tagLst>
</file>

<file path=ppt/tags/tag87.xml><?xml version="1.0" encoding="utf-8"?>
<p:tagLst xmlns:a="http://schemas.openxmlformats.org/drawingml/2006/main" xmlns:r="http://schemas.openxmlformats.org/officeDocument/2006/relationships" xmlns:p="http://schemas.openxmlformats.org/presentationml/2006/main">
  <p:tag name="DVSHAPEID" val="CxSRXqqXTlhHEBRb6LfbsW"/>
</p:tagLst>
</file>

<file path=ppt/tags/tag9.xml><?xml version="1.0" encoding="utf-8"?>
<p:tagLst xmlns:a="http://schemas.openxmlformats.org/drawingml/2006/main" xmlns:r="http://schemas.openxmlformats.org/officeDocument/2006/relationships" xmlns:p="http://schemas.openxmlformats.org/presentationml/2006/main">
  <p:tag name="DVSHAPEID" val="8y4M0cE1SkTEv4kgzvDteV"/>
</p:tagLst>
</file>

<file path=ppt/theme/theme1.xml><?xml version="1.0" encoding="utf-8"?>
<a:theme xmlns:a="http://schemas.openxmlformats.org/drawingml/2006/main" name="ae sales">
  <a:themeElements>
    <a:clrScheme name="NI Corporate Template_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I Corporate Template_2007">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NI Corporate Template_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 Corporate Template_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 Corporate Template_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 Corporate Template_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 Corporate Template_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 Corporate Template_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 Corporate Template_20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 Corporate Template_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 Corporate Template_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 Corporate Template_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 Corporate Template_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 Corporate Template_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 Template</Template>
  <TotalTime>822</TotalTime>
  <Words>1198</Words>
  <Application>Microsoft Office PowerPoint</Application>
  <PresentationFormat>On-screen Show (4:3)</PresentationFormat>
  <Paragraphs>177</Paragraphs>
  <Slides>16</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ae sales</vt:lpstr>
      <vt:lpstr>Bitmap Image</vt:lpstr>
      <vt:lpstr>Connecting EPICS with Easily Reconfigurable I/O Hardware</vt:lpstr>
      <vt:lpstr>EPICS and FPGA-based Devices</vt:lpstr>
      <vt:lpstr>FPGA Technology</vt:lpstr>
      <vt:lpstr>FPGA Logic Implementation</vt:lpstr>
      <vt:lpstr>True Parallelism</vt:lpstr>
      <vt:lpstr>LabVIEW FPGA Module</vt:lpstr>
      <vt:lpstr>Hardware Example: FlexRIO</vt:lpstr>
      <vt:lpstr>Slide 8</vt:lpstr>
      <vt:lpstr>Slide 9</vt:lpstr>
      <vt:lpstr>Slide 10</vt:lpstr>
      <vt:lpstr>FPGA Interface C API and Linux</vt:lpstr>
      <vt:lpstr>FPGA Interface C API on Linux</vt:lpstr>
      <vt:lpstr>LabVIEW Interface</vt:lpstr>
      <vt:lpstr>LabVIEW Interface</vt:lpstr>
      <vt:lpstr>EPICS Interface</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Evans</dc:creator>
  <cp:lastModifiedBy>Thierry Debelle</cp:lastModifiedBy>
  <cp:revision>93</cp:revision>
  <dcterms:created xsi:type="dcterms:W3CDTF">2011-01-19T18:39:00Z</dcterms:created>
  <dcterms:modified xsi:type="dcterms:W3CDTF">2011-10-04T20:30:42Z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1CfSJkTrhy8eFSiLw9rQJ1tPhdnks_3B0y1-3zMTsa5I</vt:lpwstr>
  </property>
  <property fmtid="{D5CDD505-2E9C-101B-9397-08002B2CF9AE}" pid="4" name="Google.Documents.RevisionId">
    <vt:lpwstr>10013928566725036072</vt:lpwstr>
  </property>
  <property fmtid="{D5CDD505-2E9C-101B-9397-08002B2CF9AE}" pid="5" name="Google.Documents.PreviousRevisionId">
    <vt:lpwstr>08078202379269020114</vt:lpwstr>
  </property>
  <property fmtid="{D5CDD505-2E9C-101B-9397-08002B2CF9AE}" pid="6" name="Google.Documents.PluginVersion">
    <vt:lpwstr>2.0.2154.5604</vt:lpwstr>
  </property>
  <property fmtid="{D5CDD505-2E9C-101B-9397-08002B2CF9AE}" pid="7" name="Google.Documents.MergeIncapabilityFlags">
    <vt:i4>0</vt:i4>
  </property>
</Properties>
</file>