
<file path=[Content_Types].xml><?xml version="1.0" encoding="utf-8"?>
<Types xmlns="http://schemas.openxmlformats.org/package/2006/content-types">
  <Override PartName="/ppt/tags/tag8.xml" ContentType="application/vnd.openxmlformats-officedocument.presentationml.tags+xml"/>
  <Override PartName="/ppt/notesSlides/notesSlide2.xml" ContentType="application/vnd.openxmlformats-officedocument.presentationml.notesSlide+xml"/>
  <Override PartName="/ppt/tags/tag104.xml" ContentType="application/vnd.openxmlformats-officedocument.presentationml.tags+xml"/>
  <Override PartName="/ppt/tags/tag140.xml" ContentType="application/vnd.openxmlformats-officedocument.presentationml.tags+xml"/>
  <Override PartName="/ppt/tags/tag151.xml" ContentType="application/vnd.openxmlformats-officedocument.presentationml.tags+xml"/>
  <Override PartName="/ppt/slideLayouts/slideLayout2.xml" ContentType="application/vnd.openxmlformats-officedocument.presentationml.slideLayout+xml"/>
  <Override PartName="/ppt/tags/tag49.xml" ContentType="application/vnd.openxmlformats-officedocument.presentationml.tags+xml"/>
  <Override PartName="/ppt/tags/tag96.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tags/tag85.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tags/tag109.xml" ContentType="application/vnd.openxmlformats-officedocument.presentationml.tags+xml"/>
  <Override PartName="/ppt/tags/tag138.xml" ContentType="application/vnd.openxmlformats-officedocument.presentationml.tags+xml"/>
  <Override PartName="/ppt/notesSlides/notesSlide12.xml" ContentType="application/vnd.openxmlformats-officedocument.presentationml.notesSlide+xml"/>
  <Override PartName="/ppt/tags/tag156.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notesSlides/notesSlide7.xml" ContentType="application/vnd.openxmlformats-officedocument.presentationml.notesSlide+xml"/>
  <Override PartName="/ppt/tags/tag116.xml" ContentType="application/vnd.openxmlformats-officedocument.presentationml.tags+xml"/>
  <Override PartName="/ppt/tags/tag127.xml" ContentType="application/vnd.openxmlformats-officedocument.presentationml.tags+xml"/>
  <Override PartName="/ppt/tags/tag145.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tags/tag105.xml" ContentType="application/vnd.openxmlformats-officedocument.presentationml.tags+xml"/>
  <Override PartName="/ppt/tags/tag134.xml" ContentType="application/vnd.openxmlformats-officedocument.presentationml.tags+xml"/>
  <Override PartName="/ppt/tags/tag152.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tags/tag112.xml" ContentType="application/vnd.openxmlformats-officedocument.presentationml.tags+xml"/>
  <Override PartName="/ppt/tags/tag123.xml" ContentType="application/vnd.openxmlformats-officedocument.presentationml.tags+xml"/>
  <Override PartName="/ppt/tags/tag141.xml" ContentType="application/vnd.openxmlformats-officedocument.presentationml.tags+xml"/>
  <Override PartName="/ppt/presProps.xml" ContentType="application/vnd.openxmlformats-officedocument.presentationml.presProps+xml"/>
  <Override PartName="/ppt/tags/tag5.xml" ContentType="application/vnd.openxmlformats-officedocument.presentationml.tags+xml"/>
  <Override PartName="/ppt/theme/theme2.xml" ContentType="application/vnd.openxmlformats-officedocument.theme+xml"/>
  <Override PartName="/ppt/tags/tag79.xml" ContentType="application/vnd.openxmlformats-officedocument.presentationml.tags+xml"/>
  <Override PartName="/ppt/tags/tag101.xml" ContentType="application/vnd.openxmlformats-officedocument.presentationml.tags+xml"/>
  <Override PartName="/ppt/tags/tag130.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Default Extension="emf" ContentType="image/x-emf"/>
  <Override PartName="/ppt/tags/tag68.xml" ContentType="application/vnd.openxmlformats-officedocument.presentationml.tags+xml"/>
  <Override PartName="/ppt/tags/tag86.xml" ContentType="application/vnd.openxmlformats-officedocument.presentationml.tags+xml"/>
  <Override PartName="/ppt/tags/tag97.xml" ContentType="application/vnd.openxmlformats-officedocument.presentationml.tags+xml"/>
  <Override PartName="/ppt/presentation.xml" ContentType="application/vnd.openxmlformats-officedocument.presentationml.presentation.main+xml"/>
  <Override PartName="/ppt/tags/tag1.xml" ContentType="application/vnd.openxmlformats-officedocument.presentationml.tags+xml"/>
  <Override PartName="/ppt/tags/tag28.xml" ContentType="application/vnd.openxmlformats-officedocument.presentationml.tags+xml"/>
  <Override PartName="/ppt/tags/tag57.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tags/tag139.xml" ContentType="application/vnd.openxmlformats-officedocument.presentationml.tag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tags/tag24.xml" ContentType="application/vnd.openxmlformats-officedocument.presentationml.tags+xml"/>
  <Default Extension="gif" ContentType="image/gif"/>
  <Override PartName="/ppt/tags/tag53.xml" ContentType="application/vnd.openxmlformats-officedocument.presentationml.tags+xml"/>
  <Override PartName="/ppt/tags/tag71.xml" ContentType="application/vnd.openxmlformats-officedocument.presentationml.tags+xml"/>
  <Override PartName="/ppt/notesSlides/notesSlide8.xml" ContentType="application/vnd.openxmlformats-officedocument.presentationml.notesSlide+xml"/>
  <Override PartName="/ppt/tags/tag128.xml" ContentType="application/vnd.openxmlformats-officedocument.presentationml.tags+xml"/>
  <Override PartName="/ppt/tags/tag157.xml" ContentType="application/vnd.openxmlformats-officedocument.presentationml.tags+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tags/tag117.xml" ContentType="application/vnd.openxmlformats-officedocument.presentationml.tags+xml"/>
  <Override PartName="/ppt/tags/tag135.xml" ContentType="application/vnd.openxmlformats-officedocument.presentationml.tags+xml"/>
  <Override PartName="/ppt/tags/tag146.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ppt/tags/tag106.xml" ContentType="application/vnd.openxmlformats-officedocument.presentationml.tags+xml"/>
  <Override PartName="/ppt/tags/tag124.xml" ContentType="application/vnd.openxmlformats-officedocument.presentationml.tags+xml"/>
  <Override PartName="/ppt/tags/tag142.xml" ContentType="application/vnd.openxmlformats-officedocument.presentationml.tags+xml"/>
  <Override PartName="/ppt/tags/tag153.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113.xml" ContentType="application/vnd.openxmlformats-officedocument.presentationml.tags+xml"/>
  <Override PartName="/ppt/tags/tag131.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ags/tag98.xml" ContentType="application/vnd.openxmlformats-officedocument.presentationml.tags+xml"/>
  <Override PartName="/ppt/tags/tag102.xml" ContentType="application/vnd.openxmlformats-officedocument.presentationml.tags+xml"/>
  <Override PartName="/ppt/tags/tag120.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wmf" ContentType="image/x-wmf"/>
  <Default Extension="rels" ContentType="application/vnd.openxmlformats-package.relationships+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tags/tag94.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notesSlides/notesSlide14.xml" ContentType="application/vnd.openxmlformats-officedocument.presentationml.notesSlide+xml"/>
  <Override PartName="/ppt/tags/tag158.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118.xml" ContentType="application/vnd.openxmlformats-officedocument.presentationml.tags+xml"/>
  <Override PartName="/ppt/tags/tag129.xml" ContentType="application/vnd.openxmlformats-officedocument.presentationml.tags+xml"/>
  <Override PartName="/ppt/notesSlides/notesSlide9.xml" ContentType="application/vnd.openxmlformats-officedocument.presentationml.notesSlide+xml"/>
  <Override PartName="/ppt/tags/tag147.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Override PartName="/ppt/tags/tag107.xml" ContentType="application/vnd.openxmlformats-officedocument.presentationml.tags+xml"/>
  <Override PartName="/ppt/notesSlides/notesSlide10.xml" ContentType="application/vnd.openxmlformats-officedocument.presentationml.notesSlide+xml"/>
  <Override PartName="/ppt/tags/tag136.xml" ContentType="application/vnd.openxmlformats-officedocument.presentationml.tags+xml"/>
  <Override PartName="/ppt/tags/tag154.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notesSlides/notesSlide5.xml" ContentType="application/vnd.openxmlformats-officedocument.presentationml.notesSlide+xml"/>
  <Override PartName="/ppt/tags/tag114.xml" ContentType="application/vnd.openxmlformats-officedocument.presentationml.tags+xml"/>
  <Override PartName="/ppt/tags/tag125.xml" ContentType="application/vnd.openxmlformats-officedocument.presentationml.tags+xml"/>
  <Override PartName="/ppt/tags/tag143.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103.xml" ContentType="application/vnd.openxmlformats-officedocument.presentationml.tags+xml"/>
  <Override PartName="/ppt/tags/tag132.xml" ContentType="application/vnd.openxmlformats-officedocument.presentationml.tags+xml"/>
  <Override PartName="/ppt/tags/tag150.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tags/tag99.xml" ContentType="application/vnd.openxmlformats-officedocument.presentationml.tags+xml"/>
  <Override PartName="/ppt/tags/tag110.xml" ContentType="application/vnd.openxmlformats-officedocument.presentationml.tags+xml"/>
  <Override PartName="/ppt/tags/tag121.xml" ContentType="application/vnd.openxmlformats-officedocument.presentationml.tags+xml"/>
  <Override PartName="/ppt/tags/tag3.xml" ContentType="application/vnd.openxmlformats-officedocument.presentationml.tags+xml"/>
  <Default Extension="jpeg" ContentType="image/jpeg"/>
  <Override PartName="/ppt/tags/tag59.xml" ContentType="application/vnd.openxmlformats-officedocument.presentationml.tags+xml"/>
  <Override PartName="/ppt/tags/tag77.xml" ContentType="application/vnd.openxmlformats-officedocument.presentationml.tags+xml"/>
  <Override PartName="/ppt/tags/tag88.xml" ContentType="application/vnd.openxmlformats-officedocument.presentationml.tags+xml"/>
  <Override PartName="/ppt/slides/slide13.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ppt/notesSlides/notesSlide15.xml" ContentType="application/vnd.openxmlformats-officedocument.presentationml.notesSlide+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9.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tags/tag119.xml" ContentType="application/vnd.openxmlformats-officedocument.presentationml.tags+xml"/>
  <Default Extension="tiff" ContentType="image/tiff"/>
  <Override PartName="/ppt/tags/tag137.xml" ContentType="application/vnd.openxmlformats-officedocument.presentationml.tags+xml"/>
  <Override PartName="/ppt/notesSlides/notesSlide11.xml" ContentType="application/vnd.openxmlformats-officedocument.presentationml.notesSlide+xml"/>
  <Override PartName="/ppt/tags/tag148.xml" ContentType="application/vnd.openxmlformats-officedocument.presentationml.tags+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tags/tag108.xml" ContentType="application/vnd.openxmlformats-officedocument.presentationml.tags+xml"/>
  <Override PartName="/ppt/notesSlides/notesSlide6.xml" ContentType="application/vnd.openxmlformats-officedocument.presentationml.notesSlide+xml"/>
  <Override PartName="/ppt/tags/tag126.xml" ContentType="application/vnd.openxmlformats-officedocument.presentationml.tags+xml"/>
  <Override PartName="/ppt/tags/tag155.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115.xml" ContentType="application/vnd.openxmlformats-officedocument.presentationml.tags+xml"/>
  <Override PartName="/ppt/tags/tag133.xml" ContentType="application/vnd.openxmlformats-officedocument.presentationml.tags+xml"/>
  <Override PartName="/ppt/tags/tag144.xml" ContentType="application/vnd.openxmlformats-officedocument.presentationml.tags+xml"/>
  <Override PartName="/ppt/tags/tag122.xml" ContentType="application/vnd.openxmlformats-officedocument.presentationml.tags+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ags/tag111.xml" ContentType="application/vnd.openxmlformats-officedocument.presentationml.tags+xml"/>
  <Override PartName="/ppt/theme/theme1.xml" ContentType="application/vnd.openxmlformats-officedocument.theme+xml"/>
  <Override PartName="/ppt/tags/tag78.xml" ContentType="application/vnd.openxmlformats-officedocument.presentationml.tags+xml"/>
  <Override PartName="/ppt/tags/tag100.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tags/tag45.xml" ContentType="application/vnd.openxmlformats-officedocument.presentationml.tags+xml"/>
  <Override PartName="/ppt/tags/tag92.xml" ContentType="application/vnd.openxmlformats-officedocument.presentationml.tags+xml"/>
  <Override PartName="/ppt/tags/tag149.xml" ContentType="application/vnd.openxmlformats-officedocument.presentationml.tag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348" r:id="rId2"/>
    <p:sldId id="365" r:id="rId3"/>
    <p:sldId id="270" r:id="rId4"/>
    <p:sldId id="283" r:id="rId5"/>
    <p:sldId id="264" r:id="rId6"/>
    <p:sldId id="272" r:id="rId7"/>
    <p:sldId id="273" r:id="rId8"/>
    <p:sldId id="285" r:id="rId9"/>
    <p:sldId id="331" r:id="rId10"/>
    <p:sldId id="279" r:id="rId11"/>
    <p:sldId id="265" r:id="rId12"/>
    <p:sldId id="276" r:id="rId13"/>
    <p:sldId id="297" r:id="rId14"/>
    <p:sldId id="360" r:id="rId15"/>
    <p:sldId id="345" r:id="rId16"/>
    <p:sldId id="367" r:id="rId17"/>
    <p:sldId id="32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592" autoAdjust="0"/>
  </p:normalViewPr>
  <p:slideViewPr>
    <p:cSldViewPr>
      <p:cViewPr varScale="1">
        <p:scale>
          <a:sx n="70" d="100"/>
          <a:sy n="70" d="100"/>
        </p:scale>
        <p:origin x="-1158"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9BF1DD-4EE2-44A7-8B16-1A9793DA4F6A}" type="datetimeFigureOut">
              <a:rPr lang="en-US" smtClean="0"/>
              <a:pPr/>
              <a:t>10/4/2011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DE22A7-F408-41E1-9869-8991FA3767E2}" type="slidenum">
              <a:rPr lang="en-US" smtClean="0"/>
              <a:pPr/>
              <a:t>‹#›</a:t>
            </a:fld>
            <a:endParaRPr lang="en-US"/>
          </a:p>
        </p:txBody>
      </p:sp>
    </p:spTree>
    <p:extLst>
      <p:ext uri="{BB962C8B-B14F-4D97-AF65-F5344CB8AC3E}">
        <p14:creationId xmlns="" xmlns:p14="http://schemas.microsoft.com/office/powerpoint/2010/main" val="1060830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Many commercial-off-the-shelf (COTS) hardware need custom driver development for use with EPICS. With LabVIEW having drivers for many of the COTS hardware, the research community has been implementing interfaces for EPICS and LabVIEW over the years. This presentation is a status report of the development work done by National Instruments and covers different methods of interfacing EPICS with LabVIEW. Both configuration-based and programmatic method of implementation will be covered. The different operating systems that the options cover along with advantages and limitation will also be discussed.</a:t>
            </a:r>
          </a:p>
        </p:txBody>
      </p:sp>
      <p:sp>
        <p:nvSpPr>
          <p:cNvPr id="4" name="Slide Number Placeholder 3"/>
          <p:cNvSpPr>
            <a:spLocks noGrp="1"/>
          </p:cNvSpPr>
          <p:nvPr>
            <p:ph type="sldNum" sz="quarter" idx="10"/>
          </p:nvPr>
        </p:nvSpPr>
        <p:spPr/>
        <p:txBody>
          <a:bodyPr/>
          <a:lstStyle/>
          <a:p>
            <a:pPr>
              <a:defRPr/>
            </a:pPr>
            <a:fld id="{700C159B-3807-4063-BD97-AC3ECA18B34A}"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DE22A7-F408-41E1-9869-8991FA3767E2}" type="slidenum">
              <a:rPr lang="en-US" smtClean="0"/>
              <a:pPr/>
              <a:t>11</a:t>
            </a:fld>
            <a:endParaRPr lang="en-US"/>
          </a:p>
        </p:txBody>
      </p:sp>
    </p:spTree>
    <p:extLst>
      <p:ext uri="{BB962C8B-B14F-4D97-AF65-F5344CB8AC3E}">
        <p14:creationId xmlns="" xmlns:p14="http://schemas.microsoft.com/office/powerpoint/2010/main" val="2954951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0971580E-64C2-4894-84A8-3FB39D684787}" type="slidenum">
              <a:rPr lang="en-US" smtClean="0">
                <a:latin typeface="Times"/>
              </a:rPr>
              <a:pPr/>
              <a:t>12</a:t>
            </a:fld>
            <a:endParaRPr lang="en-US" smtClean="0">
              <a:latin typeface="Times"/>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latin typeface="Time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0C159B-3807-4063-BD97-AC3ECA18B34A}" type="slidenum">
              <a:rPr lang="en-US" smtClean="0"/>
              <a:pPr>
                <a:defRPr/>
              </a:pPr>
              <a:t>13</a:t>
            </a:fld>
            <a:endParaRPr lang="en-US"/>
          </a:p>
        </p:txBody>
      </p:sp>
    </p:spTree>
    <p:extLst>
      <p:ext uri="{BB962C8B-B14F-4D97-AF65-F5344CB8AC3E}">
        <p14:creationId xmlns="" xmlns:p14="http://schemas.microsoft.com/office/powerpoint/2010/main" val="3947060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DE22A7-F408-41E1-9869-8991FA3767E2}" type="slidenum">
              <a:rPr lang="en-US" smtClean="0"/>
              <a:pPr/>
              <a:t>15</a:t>
            </a:fld>
            <a:endParaRPr lang="en-US"/>
          </a:p>
        </p:txBody>
      </p:sp>
    </p:spTree>
    <p:extLst>
      <p:ext uri="{BB962C8B-B14F-4D97-AF65-F5344CB8AC3E}">
        <p14:creationId xmlns="" xmlns:p14="http://schemas.microsoft.com/office/powerpoint/2010/main" val="1843971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0C159B-3807-4063-BD97-AC3ECA18B34A}" type="slidenum">
              <a:rPr lang="en-US" smtClean="0"/>
              <a:pPr>
                <a:defRPr/>
              </a:pPr>
              <a:t>16</a:t>
            </a:fld>
            <a:endParaRPr lang="en-US"/>
          </a:p>
        </p:txBody>
      </p:sp>
    </p:spTree>
    <p:extLst>
      <p:ext uri="{BB962C8B-B14F-4D97-AF65-F5344CB8AC3E}">
        <p14:creationId xmlns="" xmlns:p14="http://schemas.microsoft.com/office/powerpoint/2010/main" val="318415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DE22A7-F408-41E1-9869-8991FA3767E2}" type="slidenum">
              <a:rPr lang="en-US" smtClean="0"/>
              <a:pPr/>
              <a:t>17</a:t>
            </a:fld>
            <a:endParaRPr lang="en-US"/>
          </a:p>
        </p:txBody>
      </p:sp>
    </p:spTree>
    <p:extLst>
      <p:ext uri="{BB962C8B-B14F-4D97-AF65-F5344CB8AC3E}">
        <p14:creationId xmlns="" xmlns:p14="http://schemas.microsoft.com/office/powerpoint/2010/main" val="2500415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None/>
            </a:pPr>
            <a:endParaRPr lang="en-US" dirty="0"/>
          </a:p>
        </p:txBody>
      </p:sp>
      <p:sp>
        <p:nvSpPr>
          <p:cNvPr id="4" name="Slide Number Placeholder 3"/>
          <p:cNvSpPr>
            <a:spLocks noGrp="1"/>
          </p:cNvSpPr>
          <p:nvPr>
            <p:ph type="sldNum" sz="quarter" idx="10"/>
          </p:nvPr>
        </p:nvSpPr>
        <p:spPr/>
        <p:txBody>
          <a:bodyPr/>
          <a:lstStyle/>
          <a:p>
            <a:fld id="{1BDEA3A3-88E0-4434-B16D-2F44E4AE5F54}" type="slidenum">
              <a:rPr lang="en-US" smtClean="0"/>
              <a:pPr/>
              <a:t>2</a:t>
            </a:fld>
            <a:endParaRPr lang="en-US"/>
          </a:p>
        </p:txBody>
      </p:sp>
    </p:spTree>
    <p:extLst>
      <p:ext uri="{BB962C8B-B14F-4D97-AF65-F5344CB8AC3E}">
        <p14:creationId xmlns="" xmlns:p14="http://schemas.microsoft.com/office/powerpoint/2010/main" val="159472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1FC13A41-1CD9-4AE3-A5F3-5B2D156AC484}" type="slidenum">
              <a:rPr lang="en-US" smtClean="0">
                <a:latin typeface="Times"/>
              </a:rPr>
              <a:pPr/>
              <a:t>3</a:t>
            </a:fld>
            <a:endParaRPr lang="en-US" smtClean="0">
              <a:latin typeface="Times"/>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dirty="0" smtClean="0">
              <a:latin typeface="Time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0C159B-3807-4063-BD97-AC3ECA18B34A}" type="slidenum">
              <a:rPr lang="en-US" smtClean="0"/>
              <a:pPr>
                <a:defRPr/>
              </a:pPr>
              <a:t>4</a:t>
            </a:fld>
            <a:endParaRPr lang="en-US"/>
          </a:p>
        </p:txBody>
      </p:sp>
    </p:spTree>
    <p:extLst>
      <p:ext uri="{BB962C8B-B14F-4D97-AF65-F5344CB8AC3E}">
        <p14:creationId xmlns="" xmlns:p14="http://schemas.microsoft.com/office/powerpoint/2010/main" val="164700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DE22A7-F408-41E1-9869-8991FA3767E2}" type="slidenum">
              <a:rPr lang="en-US" smtClean="0"/>
              <a:pPr/>
              <a:t>5</a:t>
            </a:fld>
            <a:endParaRPr lang="en-US"/>
          </a:p>
        </p:txBody>
      </p:sp>
    </p:spTree>
    <p:extLst>
      <p:ext uri="{BB962C8B-B14F-4D97-AF65-F5344CB8AC3E}">
        <p14:creationId xmlns="" xmlns:p14="http://schemas.microsoft.com/office/powerpoint/2010/main" val="2954951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BD89E0E-AABA-409E-927E-80FDA159956B}" type="slidenum">
              <a:rPr lang="en-US" smtClean="0">
                <a:latin typeface="Times"/>
              </a:rPr>
              <a:pPr/>
              <a:t>6</a:t>
            </a:fld>
            <a:endParaRPr lang="en-US" smtClean="0">
              <a:latin typeface="Times"/>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latin typeface="Time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0971580E-64C2-4894-84A8-3FB39D684787}" type="slidenum">
              <a:rPr lang="en-US" smtClean="0">
                <a:latin typeface="Times"/>
              </a:rPr>
              <a:pPr/>
              <a:t>7</a:t>
            </a:fld>
            <a:endParaRPr lang="en-US" smtClean="0">
              <a:latin typeface="Times"/>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latin typeface="Time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00C159B-3807-4063-BD97-AC3ECA18B34A}" type="slidenum">
              <a:rPr lang="en-US" smtClean="0"/>
              <a:pPr>
                <a:defRPr/>
              </a:pPr>
              <a:t>8</a:t>
            </a:fld>
            <a:endParaRPr lang="en-US"/>
          </a:p>
        </p:txBody>
      </p:sp>
    </p:spTree>
    <p:extLst>
      <p:ext uri="{BB962C8B-B14F-4D97-AF65-F5344CB8AC3E}">
        <p14:creationId xmlns="" xmlns:p14="http://schemas.microsoft.com/office/powerpoint/2010/main" val="2736851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9DE22A7-F408-41E1-9869-8991FA3767E2}" type="slidenum">
              <a:rPr lang="en-US" smtClean="0"/>
              <a:pPr/>
              <a:t>10</a:t>
            </a:fld>
            <a:endParaRPr lang="en-US"/>
          </a:p>
        </p:txBody>
      </p:sp>
    </p:spTree>
    <p:extLst>
      <p:ext uri="{BB962C8B-B14F-4D97-AF65-F5344CB8AC3E}">
        <p14:creationId xmlns="" xmlns:p14="http://schemas.microsoft.com/office/powerpoint/2010/main" val="584369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02" name="Rectangle 6"/>
          <p:cNvSpPr>
            <a:spLocks noGrp="1" noChangeArrowheads="1"/>
          </p:cNvSpPr>
          <p:nvPr>
            <p:ph type="ctrTitle" sz="quarter"/>
            <p:custDataLst>
              <p:tags r:id="rId1"/>
            </p:custDataLst>
          </p:nvPr>
        </p:nvSpPr>
        <p:spPr>
          <a:xfrm>
            <a:off x="685800" y="2286000"/>
            <a:ext cx="7772400" cy="1143000"/>
          </a:xfrm>
        </p:spPr>
        <p:txBody>
          <a:bodyPr/>
          <a:lstStyle>
            <a:lvl1pPr algn="ctr">
              <a:defRPr/>
            </a:lvl1pPr>
          </a:lstStyle>
          <a:p>
            <a:r>
              <a:rPr lang="en-US" smtClean="0"/>
              <a:t>Click to edit Master title style</a:t>
            </a:r>
            <a:endParaRPr lang="en-US"/>
          </a:p>
        </p:txBody>
      </p:sp>
      <p:sp>
        <p:nvSpPr>
          <p:cNvPr id="4103" name="Rectangle 7"/>
          <p:cNvSpPr>
            <a:spLocks noGrp="1" noChangeArrowheads="1"/>
          </p:cNvSpPr>
          <p:nvPr>
            <p:ph type="subTitle" sz="quarter" idx="1"/>
            <p:custDataLst>
              <p:tags r:id="rId2"/>
            </p:custDataLst>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2"/>
          <p:cNvSpPr>
            <a:spLocks noGrp="1" noChangeArrowheads="1"/>
          </p:cNvSpPr>
          <p:nvPr>
            <p:ph type="ftr" sz="quarter" idx="10"/>
            <p:custDataLst>
              <p:tags r:id="rId3"/>
            </p:custDataLst>
          </p:nvPr>
        </p:nvSpPr>
        <p:spPr bwMode="auto">
          <a:xfrm>
            <a:off x="2743200" y="6400800"/>
            <a:ext cx="2895600" cy="2286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000" i="1">
                <a:solidFill>
                  <a:srgbClr val="E3E3E3"/>
                </a:solidFill>
                <a:latin typeface="Arial" charset="0"/>
              </a:defRPr>
            </a:lvl1pPr>
          </a:lstStyle>
          <a:p>
            <a:endParaRPr lang="en-US"/>
          </a:p>
        </p:txBody>
      </p:sp>
      <p:sp>
        <p:nvSpPr>
          <p:cNvPr id="5" name="Rectangle 3"/>
          <p:cNvSpPr>
            <a:spLocks noGrp="1" noChangeArrowheads="1"/>
          </p:cNvSpPr>
          <p:nvPr>
            <p:ph type="sldNum" sz="quarter" idx="11"/>
            <p:custDataLst>
              <p:tags r:id="rId4"/>
            </p:custDataLst>
          </p:nvPr>
        </p:nvSpPr>
        <p:spPr bwMode="auto">
          <a:xfrm>
            <a:off x="5638800" y="6400800"/>
            <a:ext cx="990600" cy="2286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800">
                <a:solidFill>
                  <a:srgbClr val="E3E3E3"/>
                </a:solidFill>
                <a:latin typeface="Arial" charset="0"/>
              </a:defRPr>
            </a:lvl1pPr>
          </a:lstStyle>
          <a:p>
            <a:fld id="{FE77BB7B-4074-411C-AA81-673BB7870F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custDataLst>
              <p:tags r:id="rId1"/>
            </p:custDataLst>
          </p:nvPr>
        </p:nvSpPr>
        <p:spPr>
          <a:xfrm>
            <a:off x="6515100" y="609600"/>
            <a:ext cx="19431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custDataLst>
              <p:tags r:id="rId2"/>
            </p:custDataLst>
          </p:nvPr>
        </p:nvSpPr>
        <p:spPr>
          <a:xfrm>
            <a:off x="685800" y="609600"/>
            <a:ext cx="56769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133350" y="285750"/>
            <a:ext cx="8882063" cy="654050"/>
          </a:xfrm>
        </p:spPr>
        <p:txBody>
          <a:bodyPr/>
          <a:lstStyle/>
          <a:p>
            <a:r>
              <a:rPr lang="en-US" smtClean="0"/>
              <a:t>Click to edit Master title style</a:t>
            </a:r>
            <a:endParaRPr lang="en-US"/>
          </a:p>
        </p:txBody>
      </p:sp>
      <p:sp>
        <p:nvSpPr>
          <p:cNvPr id="3" name="Table Placeholder 2"/>
          <p:cNvSpPr>
            <a:spLocks noGrp="1"/>
          </p:cNvSpPr>
          <p:nvPr>
            <p:ph type="tbl" idx="1"/>
            <p:custDataLst>
              <p:tags r:id="rId2"/>
            </p:custDataLst>
          </p:nvPr>
        </p:nvSpPr>
        <p:spPr>
          <a:xfrm>
            <a:off x="133350" y="933450"/>
            <a:ext cx="8883650" cy="4908550"/>
          </a:xfrm>
        </p:spPr>
        <p:txBody>
          <a:bodyPr/>
          <a:lstStyle/>
          <a:p>
            <a:r>
              <a:rPr lang="en-US" smtClean="0"/>
              <a:t>Click icon to add table</a:t>
            </a:r>
            <a:endParaRPr lang="en-US"/>
          </a:p>
        </p:txBody>
      </p:sp>
      <p:sp>
        <p:nvSpPr>
          <p:cNvPr id="4" name="Slide Number Placeholder 3"/>
          <p:cNvSpPr>
            <a:spLocks noGrp="1"/>
          </p:cNvSpPr>
          <p:nvPr>
            <p:ph type="sldNum" sz="quarter" idx="10"/>
            <p:custDataLst>
              <p:tags r:id="rId3"/>
            </p:custDataLst>
          </p:nvPr>
        </p:nvSpPr>
        <p:spPr>
          <a:xfrm>
            <a:off x="5872163" y="6505575"/>
            <a:ext cx="685800" cy="314325"/>
          </a:xfrm>
          <a:prstGeom prst="rect">
            <a:avLst/>
          </a:prstGeom>
        </p:spPr>
        <p:txBody>
          <a:bodyPr/>
          <a:lstStyle>
            <a:lvl1pPr>
              <a:defRPr/>
            </a:lvl1pPr>
          </a:lstStyle>
          <a:p>
            <a:fld id="{FE77BB7B-4074-411C-AA81-673BB7870F8C}"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noChangeArrowheads="1"/>
          </p:cNvSpPr>
          <p:nvPr>
            <p:ph type="sldNum" sz="quarter" idx="11"/>
            <p:custDataLst>
              <p:tags r:id="rId3"/>
            </p:custDataLst>
          </p:nvPr>
        </p:nvSpPr>
        <p:spPr bwMode="auto">
          <a:xfrm>
            <a:off x="5638800" y="6400800"/>
            <a:ext cx="990600" cy="2286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800">
                <a:solidFill>
                  <a:srgbClr val="E3E3E3"/>
                </a:solidFill>
                <a:latin typeface="Arial" charset="0"/>
              </a:defRPr>
            </a:lvl1pPr>
          </a:lstStyle>
          <a:p>
            <a:fld id="{FE77BB7B-4074-411C-AA81-673BB7870F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sz="half" idx="1"/>
            <p:custDataLst>
              <p:tags r:id="rId2"/>
            </p:custDataLst>
          </p:nvPr>
        </p:nvSpPr>
        <p:spPr>
          <a:xfrm>
            <a:off x="6858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custDataLst>
              <p:tags r:id="rId3"/>
            </p:custDataLst>
          </p:nvPr>
        </p:nvSpPr>
        <p:spPr>
          <a:xfrm>
            <a:off x="4648200" y="1981200"/>
            <a:ext cx="38100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custDataLst>
              <p:tags r:id="rId2"/>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custDataLst>
              <p:tags r:id="rId3"/>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custDataLst>
              <p:tags r:id="rId4"/>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custDataLst>
              <p:tags r:id="rId5"/>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custDataLst>
              <p:tags r:id="rId2"/>
            </p:custDataLst>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custDataLst>
              <p:tags r:id="rId3"/>
            </p:custDataLst>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8"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custDataLst>
              <p:tags r:id="rId14"/>
            </p:custDataLst>
          </p:nvPr>
        </p:nvSpPr>
        <p:spPr bwMode="auto">
          <a:xfrm>
            <a:off x="152400" y="381000"/>
            <a:ext cx="88392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2051" name="Rectangle 3"/>
          <p:cNvSpPr>
            <a:spLocks noGrp="1" noChangeArrowheads="1"/>
          </p:cNvSpPr>
          <p:nvPr>
            <p:ph type="body" idx="1"/>
            <p:custDataLst>
              <p:tags r:id="rId15"/>
            </p:custDataLst>
          </p:nvPr>
        </p:nvSpPr>
        <p:spPr bwMode="auto">
          <a:xfrm>
            <a:off x="152400" y="1066800"/>
            <a:ext cx="88392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9" name="Rectangle 7"/>
          <p:cNvSpPr>
            <a:spLocks noChangeArrowheads="1"/>
          </p:cNvSpPr>
          <p:nvPr>
            <p:custDataLst>
              <p:tags r:id="rId16"/>
            </p:custDataLst>
          </p:nvPr>
        </p:nvSpPr>
        <p:spPr bwMode="auto">
          <a:xfrm>
            <a:off x="3127375" y="-241300"/>
            <a:ext cx="184150" cy="457200"/>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18" charset="0"/>
            </a:endParaRPr>
          </a:p>
        </p:txBody>
      </p:sp>
      <p:sp>
        <p:nvSpPr>
          <p:cNvPr id="7" name="Rectangle 3"/>
          <p:cNvSpPr>
            <a:spLocks noGrp="1" noChangeArrowheads="1"/>
          </p:cNvSpPr>
          <p:nvPr>
            <p:ph type="sldNum" sz="quarter" idx="4"/>
            <p:custDataLst>
              <p:tags r:id="rId17"/>
            </p:custDataLst>
          </p:nvPr>
        </p:nvSpPr>
        <p:spPr bwMode="auto">
          <a:xfrm>
            <a:off x="5638800" y="6400800"/>
            <a:ext cx="990600" cy="2286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800">
                <a:solidFill>
                  <a:srgbClr val="E3E3E3"/>
                </a:solidFill>
                <a:latin typeface="Arial" charset="0"/>
              </a:defRPr>
            </a:lvl1pPr>
          </a:lstStyle>
          <a:p>
            <a:fld id="{FE77BB7B-4074-411C-AA81-673BB7870F8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fontAlgn="base" hangingPunct="1">
        <a:spcBef>
          <a:spcPct val="0"/>
        </a:spcBef>
        <a:spcAft>
          <a:spcPct val="0"/>
        </a:spcAft>
        <a:defRPr sz="4000" b="1">
          <a:solidFill>
            <a:srgbClr val="006699"/>
          </a:solidFill>
          <a:latin typeface="+mj-lt"/>
          <a:ea typeface="+mj-ea"/>
          <a:cs typeface="+mj-cs"/>
        </a:defRPr>
      </a:lvl1pPr>
      <a:lvl2pPr algn="l" rtl="0" eaLnBrk="1" fontAlgn="base" hangingPunct="1">
        <a:spcBef>
          <a:spcPct val="0"/>
        </a:spcBef>
        <a:spcAft>
          <a:spcPct val="0"/>
        </a:spcAft>
        <a:defRPr sz="4000" b="1">
          <a:solidFill>
            <a:srgbClr val="006699"/>
          </a:solidFill>
          <a:latin typeface="Arial Narrow" pitchFamily="34" charset="0"/>
        </a:defRPr>
      </a:lvl2pPr>
      <a:lvl3pPr algn="l" rtl="0" eaLnBrk="1" fontAlgn="base" hangingPunct="1">
        <a:spcBef>
          <a:spcPct val="0"/>
        </a:spcBef>
        <a:spcAft>
          <a:spcPct val="0"/>
        </a:spcAft>
        <a:defRPr sz="4000" b="1">
          <a:solidFill>
            <a:srgbClr val="006699"/>
          </a:solidFill>
          <a:latin typeface="Arial Narrow" pitchFamily="34" charset="0"/>
        </a:defRPr>
      </a:lvl3pPr>
      <a:lvl4pPr algn="l" rtl="0" eaLnBrk="1" fontAlgn="base" hangingPunct="1">
        <a:spcBef>
          <a:spcPct val="0"/>
        </a:spcBef>
        <a:spcAft>
          <a:spcPct val="0"/>
        </a:spcAft>
        <a:defRPr sz="4000" b="1">
          <a:solidFill>
            <a:srgbClr val="006699"/>
          </a:solidFill>
          <a:latin typeface="Arial Narrow" pitchFamily="34" charset="0"/>
        </a:defRPr>
      </a:lvl4pPr>
      <a:lvl5pPr algn="l" rtl="0" eaLnBrk="1" fontAlgn="base" hangingPunct="1">
        <a:spcBef>
          <a:spcPct val="0"/>
        </a:spcBef>
        <a:spcAft>
          <a:spcPct val="0"/>
        </a:spcAft>
        <a:defRPr sz="4000" b="1">
          <a:solidFill>
            <a:srgbClr val="006699"/>
          </a:solidFill>
          <a:latin typeface="Arial Narrow" pitchFamily="34" charset="0"/>
        </a:defRPr>
      </a:lvl5pPr>
      <a:lvl6pPr marL="457200" algn="l" rtl="0" eaLnBrk="1" fontAlgn="base" hangingPunct="1">
        <a:spcBef>
          <a:spcPct val="0"/>
        </a:spcBef>
        <a:spcAft>
          <a:spcPct val="0"/>
        </a:spcAft>
        <a:defRPr sz="4000" b="1">
          <a:solidFill>
            <a:srgbClr val="006699"/>
          </a:solidFill>
          <a:latin typeface="Arial Narrow" pitchFamily="34" charset="0"/>
        </a:defRPr>
      </a:lvl6pPr>
      <a:lvl7pPr marL="914400" algn="l" rtl="0" eaLnBrk="1" fontAlgn="base" hangingPunct="1">
        <a:spcBef>
          <a:spcPct val="0"/>
        </a:spcBef>
        <a:spcAft>
          <a:spcPct val="0"/>
        </a:spcAft>
        <a:defRPr sz="4000" b="1">
          <a:solidFill>
            <a:srgbClr val="006699"/>
          </a:solidFill>
          <a:latin typeface="Arial Narrow" pitchFamily="34" charset="0"/>
        </a:defRPr>
      </a:lvl7pPr>
      <a:lvl8pPr marL="1371600" algn="l" rtl="0" eaLnBrk="1" fontAlgn="base" hangingPunct="1">
        <a:spcBef>
          <a:spcPct val="0"/>
        </a:spcBef>
        <a:spcAft>
          <a:spcPct val="0"/>
        </a:spcAft>
        <a:defRPr sz="4000" b="1">
          <a:solidFill>
            <a:srgbClr val="006699"/>
          </a:solidFill>
          <a:latin typeface="Arial Narrow" pitchFamily="34" charset="0"/>
        </a:defRPr>
      </a:lvl8pPr>
      <a:lvl9pPr marL="1828800" algn="l" rtl="0" eaLnBrk="1" fontAlgn="base" hangingPunct="1">
        <a:spcBef>
          <a:spcPct val="0"/>
        </a:spcBef>
        <a:spcAft>
          <a:spcPct val="0"/>
        </a:spcAft>
        <a:defRPr sz="4000" b="1">
          <a:solidFill>
            <a:srgbClr val="006699"/>
          </a:solidFill>
          <a:latin typeface="Arial Narrow"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SzPct val="80000"/>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2.gif"/><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39.xml"/></Relationships>
</file>

<file path=ppt/slides/_rels/slide10.xml.rels><?xml version="1.0" encoding="UTF-8" standalone="yes"?>
<Relationships xmlns="http://schemas.openxmlformats.org/package/2006/relationships"><Relationship Id="rId3" Type="http://schemas.openxmlformats.org/officeDocument/2006/relationships/tags" Target="../tags/tag128.xml"/><Relationship Id="rId7" Type="http://schemas.openxmlformats.org/officeDocument/2006/relationships/image" Target="../media/image14.png"/><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129.xml"/></Relationships>
</file>

<file path=ppt/slides/_rels/slide11.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notesSlide" Target="../notesSlides/notesSlide10.xml"/><Relationship Id="rId5" Type="http://schemas.openxmlformats.org/officeDocument/2006/relationships/slideLayout" Target="../slideLayouts/slideLayout1.xml"/><Relationship Id="rId4" Type="http://schemas.openxmlformats.org/officeDocument/2006/relationships/tags" Target="../tags/tag133.xml"/></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36.xml"/><Relationship Id="rId7" Type="http://schemas.openxmlformats.org/officeDocument/2006/relationships/notesSlide" Target="../notesSlides/notesSlide11.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slideLayout" Target="../slideLayouts/slideLayout2.xml"/><Relationship Id="rId5" Type="http://schemas.openxmlformats.org/officeDocument/2006/relationships/tags" Target="../tags/tag138.xml"/><Relationship Id="rId4" Type="http://schemas.openxmlformats.org/officeDocument/2006/relationships/tags" Target="../tags/tag137.xml"/><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155.xml"/><Relationship Id="rId3" Type="http://schemas.openxmlformats.org/officeDocument/2006/relationships/tags" Target="../tags/tag150.xml"/><Relationship Id="rId7" Type="http://schemas.openxmlformats.org/officeDocument/2006/relationships/tags" Target="../tags/tag154.xml"/><Relationship Id="rId12" Type="http://schemas.openxmlformats.org/officeDocument/2006/relationships/hyperlink" Target="http://zone.ni.com/devzone/cda/tut/p/id/10812" TargetMode="Externa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image" Target="../media/image17.png"/><Relationship Id="rId5" Type="http://schemas.openxmlformats.org/officeDocument/2006/relationships/tags" Target="../tags/tag152.xml"/><Relationship Id="rId10" Type="http://schemas.openxmlformats.org/officeDocument/2006/relationships/notesSlide" Target="../notesSlides/notesSlide14.xml"/><Relationship Id="rId4" Type="http://schemas.openxmlformats.org/officeDocument/2006/relationships/tags" Target="../tags/tag151.xml"/><Relationship Id="rId9"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notesSlide" Target="../notesSlides/notesSlide15.xml"/><Relationship Id="rId5" Type="http://schemas.openxmlformats.org/officeDocument/2006/relationships/slideLayout" Target="../slideLayouts/slideLayout1.xml"/><Relationship Id="rId4"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tags" Target="../tags/tag47.xml"/><Relationship Id="rId13" Type="http://schemas.openxmlformats.org/officeDocument/2006/relationships/tags" Target="../tags/tag52.xml"/><Relationship Id="rId18" Type="http://schemas.openxmlformats.org/officeDocument/2006/relationships/tags" Target="../tags/tag57.xml"/><Relationship Id="rId26" Type="http://schemas.openxmlformats.org/officeDocument/2006/relationships/image" Target="../media/image3.gif"/><Relationship Id="rId3" Type="http://schemas.openxmlformats.org/officeDocument/2006/relationships/tags" Target="../tags/tag42.xml"/><Relationship Id="rId21" Type="http://schemas.openxmlformats.org/officeDocument/2006/relationships/tags" Target="../tags/tag60.xml"/><Relationship Id="rId7" Type="http://schemas.openxmlformats.org/officeDocument/2006/relationships/tags" Target="../tags/tag46.xml"/><Relationship Id="rId12" Type="http://schemas.openxmlformats.org/officeDocument/2006/relationships/tags" Target="../tags/tag51.xml"/><Relationship Id="rId17" Type="http://schemas.openxmlformats.org/officeDocument/2006/relationships/tags" Target="../tags/tag56.xml"/><Relationship Id="rId25" Type="http://schemas.openxmlformats.org/officeDocument/2006/relationships/notesSlide" Target="../notesSlides/notesSlide2.xml"/><Relationship Id="rId2" Type="http://schemas.openxmlformats.org/officeDocument/2006/relationships/tags" Target="../tags/tag41.xml"/><Relationship Id="rId16" Type="http://schemas.openxmlformats.org/officeDocument/2006/relationships/tags" Target="../tags/tag55.xml"/><Relationship Id="rId20" Type="http://schemas.openxmlformats.org/officeDocument/2006/relationships/tags" Target="../tags/tag59.xml"/><Relationship Id="rId29" Type="http://schemas.openxmlformats.org/officeDocument/2006/relationships/image" Target="../media/image5.jpeg"/><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tags" Target="../tags/tag50.xml"/><Relationship Id="rId24" Type="http://schemas.openxmlformats.org/officeDocument/2006/relationships/slideLayout" Target="../slideLayouts/slideLayout2.xml"/><Relationship Id="rId5" Type="http://schemas.openxmlformats.org/officeDocument/2006/relationships/tags" Target="../tags/tag44.xml"/><Relationship Id="rId15" Type="http://schemas.openxmlformats.org/officeDocument/2006/relationships/tags" Target="../tags/tag54.xml"/><Relationship Id="rId23" Type="http://schemas.openxmlformats.org/officeDocument/2006/relationships/tags" Target="../tags/tag62.xml"/><Relationship Id="rId28" Type="http://schemas.openxmlformats.org/officeDocument/2006/relationships/image" Target="../media/image2.gif"/><Relationship Id="rId10" Type="http://schemas.openxmlformats.org/officeDocument/2006/relationships/tags" Target="../tags/tag49.xml"/><Relationship Id="rId19" Type="http://schemas.openxmlformats.org/officeDocument/2006/relationships/tags" Target="../tags/tag58.xml"/><Relationship Id="rId4" Type="http://schemas.openxmlformats.org/officeDocument/2006/relationships/tags" Target="../tags/tag43.xml"/><Relationship Id="rId9" Type="http://schemas.openxmlformats.org/officeDocument/2006/relationships/tags" Target="../tags/tag48.xml"/><Relationship Id="rId14" Type="http://schemas.openxmlformats.org/officeDocument/2006/relationships/tags" Target="../tags/tag53.xml"/><Relationship Id="rId22" Type="http://schemas.openxmlformats.org/officeDocument/2006/relationships/tags" Target="../tags/tag61.xml"/><Relationship Id="rId27" Type="http://schemas.openxmlformats.org/officeDocument/2006/relationships/image" Target="../media/image4.emf"/></Relationships>
</file>

<file path=ppt/slides/_rels/slide3.xml.rels><?xml version="1.0" encoding="UTF-8" standalone="yes"?>
<Relationships xmlns="http://schemas.openxmlformats.org/package/2006/relationships"><Relationship Id="rId8" Type="http://schemas.openxmlformats.org/officeDocument/2006/relationships/tags" Target="../tags/tag70.xml"/><Relationship Id="rId13" Type="http://schemas.openxmlformats.org/officeDocument/2006/relationships/slideLayout" Target="../slideLayouts/slideLayout2.xml"/><Relationship Id="rId3" Type="http://schemas.openxmlformats.org/officeDocument/2006/relationships/tags" Target="../tags/tag65.xml"/><Relationship Id="rId7" Type="http://schemas.openxmlformats.org/officeDocument/2006/relationships/tags" Target="../tags/tag69.xml"/><Relationship Id="rId12" Type="http://schemas.openxmlformats.org/officeDocument/2006/relationships/tags" Target="../tags/tag74.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tags" Target="../tags/tag73.xml"/><Relationship Id="rId5" Type="http://schemas.openxmlformats.org/officeDocument/2006/relationships/tags" Target="../tags/tag67.xml"/><Relationship Id="rId15" Type="http://schemas.openxmlformats.org/officeDocument/2006/relationships/image" Target="../media/image4.emf"/><Relationship Id="rId10" Type="http://schemas.openxmlformats.org/officeDocument/2006/relationships/tags" Target="../tags/tag72.xml"/><Relationship Id="rId4" Type="http://schemas.openxmlformats.org/officeDocument/2006/relationships/tags" Target="../tags/tag66.xml"/><Relationship Id="rId9" Type="http://schemas.openxmlformats.org/officeDocument/2006/relationships/tags" Target="../tags/tag71.xml"/><Relationship Id="rId1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7.xml"/><Relationship Id="rId7" Type="http://schemas.openxmlformats.org/officeDocument/2006/relationships/tags" Target="../tags/tag81.xml"/><Relationship Id="rId12" Type="http://schemas.openxmlformats.org/officeDocument/2006/relationships/image" Target="../media/image8.emf"/><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11" Type="http://schemas.openxmlformats.org/officeDocument/2006/relationships/image" Target="../media/image7.png"/><Relationship Id="rId5" Type="http://schemas.openxmlformats.org/officeDocument/2006/relationships/tags" Target="../tags/tag79.xml"/><Relationship Id="rId10" Type="http://schemas.openxmlformats.org/officeDocument/2006/relationships/image" Target="../media/image6.png"/><Relationship Id="rId4" Type="http://schemas.openxmlformats.org/officeDocument/2006/relationships/tags" Target="../tags/tag78.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tags" Target="../tags/tag85.xml"/></Relationships>
</file>

<file path=ppt/slides/_rels/slide6.xml.rels><?xml version="1.0" encoding="UTF-8" standalone="yes"?>
<Relationships xmlns="http://schemas.openxmlformats.org/package/2006/relationships"><Relationship Id="rId8" Type="http://schemas.openxmlformats.org/officeDocument/2006/relationships/tags" Target="../tags/tag93.xml"/><Relationship Id="rId13" Type="http://schemas.openxmlformats.org/officeDocument/2006/relationships/tags" Target="../tags/tag98.xml"/><Relationship Id="rId18" Type="http://schemas.openxmlformats.org/officeDocument/2006/relationships/tags" Target="../tags/tag103.xml"/><Relationship Id="rId26" Type="http://schemas.openxmlformats.org/officeDocument/2006/relationships/notesSlide" Target="../notesSlides/notesSlide6.xml"/><Relationship Id="rId3" Type="http://schemas.openxmlformats.org/officeDocument/2006/relationships/tags" Target="../tags/tag88.xml"/><Relationship Id="rId21" Type="http://schemas.openxmlformats.org/officeDocument/2006/relationships/tags" Target="../tags/tag106.xml"/><Relationship Id="rId7" Type="http://schemas.openxmlformats.org/officeDocument/2006/relationships/tags" Target="../tags/tag92.xml"/><Relationship Id="rId12" Type="http://schemas.openxmlformats.org/officeDocument/2006/relationships/tags" Target="../tags/tag97.xml"/><Relationship Id="rId17" Type="http://schemas.openxmlformats.org/officeDocument/2006/relationships/tags" Target="../tags/tag102.xml"/><Relationship Id="rId25" Type="http://schemas.openxmlformats.org/officeDocument/2006/relationships/slideLayout" Target="../slideLayouts/slideLayout6.xml"/><Relationship Id="rId2" Type="http://schemas.openxmlformats.org/officeDocument/2006/relationships/tags" Target="../tags/tag87.xml"/><Relationship Id="rId16" Type="http://schemas.openxmlformats.org/officeDocument/2006/relationships/tags" Target="../tags/tag101.xml"/><Relationship Id="rId20" Type="http://schemas.openxmlformats.org/officeDocument/2006/relationships/tags" Target="../tags/tag105.xml"/><Relationship Id="rId1" Type="http://schemas.openxmlformats.org/officeDocument/2006/relationships/tags" Target="../tags/tag86.xml"/><Relationship Id="rId6" Type="http://schemas.openxmlformats.org/officeDocument/2006/relationships/tags" Target="../tags/tag91.xml"/><Relationship Id="rId11" Type="http://schemas.openxmlformats.org/officeDocument/2006/relationships/tags" Target="../tags/tag96.xml"/><Relationship Id="rId24" Type="http://schemas.openxmlformats.org/officeDocument/2006/relationships/tags" Target="../tags/tag109.xml"/><Relationship Id="rId5" Type="http://schemas.openxmlformats.org/officeDocument/2006/relationships/tags" Target="../tags/tag90.xml"/><Relationship Id="rId15" Type="http://schemas.openxmlformats.org/officeDocument/2006/relationships/tags" Target="../tags/tag100.xml"/><Relationship Id="rId23" Type="http://schemas.openxmlformats.org/officeDocument/2006/relationships/tags" Target="../tags/tag108.xml"/><Relationship Id="rId10" Type="http://schemas.openxmlformats.org/officeDocument/2006/relationships/tags" Target="../tags/tag95.xml"/><Relationship Id="rId19" Type="http://schemas.openxmlformats.org/officeDocument/2006/relationships/tags" Target="../tags/tag104.xml"/><Relationship Id="rId4" Type="http://schemas.openxmlformats.org/officeDocument/2006/relationships/tags" Target="../tags/tag89.xml"/><Relationship Id="rId9" Type="http://schemas.openxmlformats.org/officeDocument/2006/relationships/tags" Target="../tags/tag94.xml"/><Relationship Id="rId14" Type="http://schemas.openxmlformats.org/officeDocument/2006/relationships/tags" Target="../tags/tag99.xml"/><Relationship Id="rId22" Type="http://schemas.openxmlformats.org/officeDocument/2006/relationships/tags" Target="../tags/tag107.xml"/><Relationship Id="rId27"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tags" Target="../tags/tag112.xml"/><Relationship Id="rId7" Type="http://schemas.openxmlformats.org/officeDocument/2006/relationships/notesSlide" Target="../notesSlides/notesSlide7.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slideLayout" Target="../slideLayouts/slideLayout2.xml"/><Relationship Id="rId5" Type="http://schemas.openxmlformats.org/officeDocument/2006/relationships/tags" Target="../tags/tag114.xml"/><Relationship Id="rId4" Type="http://schemas.openxmlformats.org/officeDocument/2006/relationships/tags" Target="../tags/tag113.xml"/><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125.xml"/><Relationship Id="rId3" Type="http://schemas.openxmlformats.org/officeDocument/2006/relationships/tags" Target="../tags/tag120.xml"/><Relationship Id="rId7" Type="http://schemas.openxmlformats.org/officeDocument/2006/relationships/tags" Target="../tags/tag124.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image" Target="../media/image13.tiff"/><Relationship Id="rId5" Type="http://schemas.openxmlformats.org/officeDocument/2006/relationships/tags" Target="../tags/tag122.xml"/><Relationship Id="rId10" Type="http://schemas.openxmlformats.org/officeDocument/2006/relationships/image" Target="../media/image12.png"/><Relationship Id="rId4" Type="http://schemas.openxmlformats.org/officeDocument/2006/relationships/tags" Target="../tags/tag121.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custDataLst>
              <p:tags r:id="rId2"/>
            </p:custDataLst>
          </p:nvPr>
        </p:nvSpPr>
        <p:spPr/>
        <p:txBody>
          <a:bodyPr/>
          <a:lstStyle/>
          <a:p>
            <a:r>
              <a:rPr lang="en-US" dirty="0" smtClean="0"/>
              <a:t>Using COTS Hardware with EPICS Through LabVIEW – A Status Report</a:t>
            </a:r>
            <a:endParaRPr lang="en-US" dirty="0"/>
          </a:p>
        </p:txBody>
      </p:sp>
      <p:sp>
        <p:nvSpPr>
          <p:cNvPr id="3" name="Subtitle 2"/>
          <p:cNvSpPr>
            <a:spLocks noGrp="1"/>
          </p:cNvSpPr>
          <p:nvPr>
            <p:ph type="subTitle" sz="quarter" idx="1"/>
            <p:custDataLst>
              <p:tags r:id="rId3"/>
            </p:custDataLst>
          </p:nvPr>
        </p:nvSpPr>
        <p:spPr/>
        <p:txBody>
          <a:bodyPr/>
          <a:lstStyle/>
          <a:p>
            <a:r>
              <a:rPr lang="en-US" dirty="0" smtClean="0"/>
              <a:t>EPICS Collaboration Meeting</a:t>
            </a:r>
          </a:p>
          <a:p>
            <a:r>
              <a:rPr lang="en-US" dirty="0" smtClean="0"/>
              <a:t>Fall 2011</a:t>
            </a:r>
            <a:endParaRPr lang="en-US" dirty="0"/>
          </a:p>
        </p:txBody>
      </p:sp>
      <p:pic>
        <p:nvPicPr>
          <p:cNvPr id="5" name="Picture 2" descr="C:\_Thierry\_Projects\EPICS\LabVIEW Example\LabVIEW 8.5\Simple Read-Write\EPICS Logo.gif"/>
          <p:cNvPicPr>
            <a:picLocks noChangeAspect="1" noChangeArrowheads="1"/>
          </p:cNvPicPr>
          <p:nvPr>
            <p:custDataLst>
              <p:tags r:id="rId4"/>
            </p:custDataLst>
          </p:nvPr>
        </p:nvPicPr>
        <p:blipFill>
          <a:blip r:embed="rId7" cstate="print"/>
          <a:srcRect/>
          <a:stretch>
            <a:fillRect/>
          </a:stretch>
        </p:blipFill>
        <p:spPr bwMode="auto">
          <a:xfrm>
            <a:off x="457200" y="457200"/>
            <a:ext cx="962025" cy="962025"/>
          </a:xfrm>
          <a:prstGeom prst="rect">
            <a:avLst/>
          </a:prstGeom>
          <a:noFill/>
        </p:spPr>
      </p:pic>
    </p:spTree>
    <p:custDataLst>
      <p:tags r:id="rId1"/>
    </p:custDataLst>
    <p:extLst>
      <p:ext uri="{BB962C8B-B14F-4D97-AF65-F5344CB8AC3E}">
        <p14:creationId xmlns="" xmlns:p14="http://schemas.microsoft.com/office/powerpoint/2010/main" val="921755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smtClean="0"/>
              <a:t>Possible Implementation</a:t>
            </a:r>
            <a:endParaRPr lang="en-US" dirty="0"/>
          </a:p>
        </p:txBody>
      </p:sp>
      <p:sp>
        <p:nvSpPr>
          <p:cNvPr id="3" name="Content Placeholder 2"/>
          <p:cNvSpPr>
            <a:spLocks noGrp="1"/>
          </p:cNvSpPr>
          <p:nvPr>
            <p:ph idx="1"/>
            <p:custDataLst>
              <p:tags r:id="rId3"/>
            </p:custDataLst>
          </p:nvPr>
        </p:nvSpPr>
        <p:spPr/>
        <p:txBody>
          <a:bodyPr/>
          <a:lstStyle/>
          <a:p>
            <a:r>
              <a:rPr lang="en-US" dirty="0" smtClean="0"/>
              <a:t>Create PVs programmatically and use an </a:t>
            </a:r>
            <a:r>
              <a:rPr lang="en-US" dirty="0" err="1" smtClean="0"/>
              <a:t>ini</a:t>
            </a:r>
            <a:r>
              <a:rPr lang="en-US" dirty="0" smtClean="0"/>
              <a:t> file to modify the names of the PVs</a:t>
            </a:r>
          </a:p>
          <a:p>
            <a:r>
              <a:rPr lang="en-US" dirty="0" smtClean="0"/>
              <a:t>Each unique system can use the same application where the only difference is a text file</a:t>
            </a:r>
          </a:p>
          <a:p>
            <a:endParaRPr lang="en-US" dirty="0"/>
          </a:p>
        </p:txBody>
      </p:sp>
      <p:pic>
        <p:nvPicPr>
          <p:cNvPr id="1026" name="Picture 2"/>
          <p:cNvPicPr>
            <a:picLocks noChangeAspect="1" noChangeArrowheads="1"/>
          </p:cNvPicPr>
          <p:nvPr>
            <p:custDataLst>
              <p:tags r:id="rId4"/>
            </p:custDataLst>
          </p:nvPr>
        </p:nvPicPr>
        <p:blipFill>
          <a:blip r:embed="rId7" cstate="print">
            <a:extLst>
              <a:ext uri="{28A0092B-C50C-407E-A947-70E740481C1C}">
                <a14:useLocalDpi xmlns="" xmlns:a14="http://schemas.microsoft.com/office/drawing/2010/main" val="0"/>
              </a:ext>
            </a:extLst>
          </a:blip>
          <a:srcRect/>
          <a:stretch>
            <a:fillRect/>
          </a:stretch>
        </p:blipFill>
        <p:spPr bwMode="auto">
          <a:xfrm>
            <a:off x="2438400" y="3505200"/>
            <a:ext cx="4210050" cy="2343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 xmlns:p14="http://schemas.microsoft.com/office/powerpoint/2010/main" val="2292539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custDataLst>
              <p:tags r:id="rId2"/>
            </p:custDataLst>
          </p:nvPr>
        </p:nvSpPr>
        <p:spPr/>
        <p:txBody>
          <a:bodyPr/>
          <a:lstStyle/>
          <a:p>
            <a:r>
              <a:rPr lang="en-US" dirty="0" smtClean="0"/>
              <a:t>LabVIEW EPICS CA Client</a:t>
            </a:r>
            <a:endParaRPr lang="en-US" dirty="0"/>
          </a:p>
        </p:txBody>
      </p:sp>
      <p:sp>
        <p:nvSpPr>
          <p:cNvPr id="3" name="Subtitle 2"/>
          <p:cNvSpPr>
            <a:spLocks noGrp="1"/>
          </p:cNvSpPr>
          <p:nvPr>
            <p:ph type="subTitle" sz="quarter" idx="1"/>
            <p:custDataLst>
              <p:tags r:id="rId3"/>
            </p:custDataLst>
          </p:nvPr>
        </p:nvSpPr>
        <p:spPr/>
        <p:txBody>
          <a:bodyPr/>
          <a:lstStyle/>
          <a:p>
            <a:endParaRPr lang="en-US"/>
          </a:p>
        </p:txBody>
      </p:sp>
      <p:sp>
        <p:nvSpPr>
          <p:cNvPr id="4" name="Slide Number Placeholder 3"/>
          <p:cNvSpPr>
            <a:spLocks noGrp="1"/>
          </p:cNvSpPr>
          <p:nvPr>
            <p:ph type="sldNum" sz="quarter" idx="11"/>
            <p:custDataLst>
              <p:tags r:id="rId4"/>
            </p:custDataLst>
          </p:nvPr>
        </p:nvSpPr>
        <p:spPr/>
        <p:txBody>
          <a:bodyPr/>
          <a:lstStyle/>
          <a:p>
            <a:fld id="{FE77BB7B-4074-411C-AA81-673BB7870F8C}" type="slidenum">
              <a:rPr lang="en-US" smtClean="0"/>
              <a:pPr/>
              <a:t>11</a:t>
            </a:fld>
            <a:endParaRPr lang="en-US"/>
          </a:p>
        </p:txBody>
      </p:sp>
    </p:spTree>
    <p:custDataLst>
      <p:tags r:id="rId1"/>
    </p:custDataLst>
    <p:extLst>
      <p:ext uri="{BB962C8B-B14F-4D97-AF65-F5344CB8AC3E}">
        <p14:creationId xmlns="" xmlns:p14="http://schemas.microsoft.com/office/powerpoint/2010/main" val="3099589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custDataLst>
              <p:tags r:id="rId2"/>
            </p:custDataLst>
          </p:nvPr>
        </p:nvSpPr>
        <p:spPr/>
        <p:txBody>
          <a:bodyPr/>
          <a:lstStyle/>
          <a:p>
            <a:r>
              <a:rPr lang="en-US" dirty="0" smtClean="0"/>
              <a:t>LabVIEW EPICS CA Client</a:t>
            </a:r>
          </a:p>
        </p:txBody>
      </p:sp>
      <p:sp>
        <p:nvSpPr>
          <p:cNvPr id="8196" name="Rectangle 3"/>
          <p:cNvSpPr>
            <a:spLocks noGrp="1" noChangeArrowheads="1"/>
          </p:cNvSpPr>
          <p:nvPr>
            <p:ph idx="1"/>
            <p:custDataLst>
              <p:tags r:id="rId3"/>
            </p:custDataLst>
          </p:nvPr>
        </p:nvSpPr>
        <p:spPr>
          <a:xfrm>
            <a:off x="304800" y="1295400"/>
            <a:ext cx="5486400" cy="4191000"/>
          </a:xfrm>
        </p:spPr>
        <p:txBody>
          <a:bodyPr/>
          <a:lstStyle/>
          <a:p>
            <a:r>
              <a:rPr lang="en-US" dirty="0" smtClean="0"/>
              <a:t>Runs on LabVIEW for Windows and LabVIEW RT</a:t>
            </a:r>
          </a:p>
          <a:p>
            <a:r>
              <a:rPr lang="en-US" dirty="0" smtClean="0"/>
              <a:t>Implemented as an I/O Server</a:t>
            </a:r>
          </a:p>
          <a:p>
            <a:r>
              <a:rPr lang="en-US" dirty="0" smtClean="0"/>
              <a:t>Interfaced via Shared Variable</a:t>
            </a:r>
          </a:p>
          <a:p>
            <a:pPr>
              <a:buFontTx/>
              <a:buNone/>
            </a:pPr>
            <a:endParaRPr lang="en-US" dirty="0" smtClean="0"/>
          </a:p>
          <a:p>
            <a:pPr>
              <a:buFontTx/>
              <a:buNone/>
            </a:pPr>
            <a:endParaRPr lang="en-US" dirty="0" smtClean="0"/>
          </a:p>
        </p:txBody>
      </p:sp>
      <p:pic>
        <p:nvPicPr>
          <p:cNvPr id="267273" name="Picture 9"/>
          <p:cNvPicPr>
            <a:picLocks noChangeAspect="1" noChangeArrowheads="1"/>
          </p:cNvPicPr>
          <p:nvPr>
            <p:custDataLst>
              <p:tags r:id="rId4"/>
            </p:custDataLst>
          </p:nvPr>
        </p:nvPicPr>
        <p:blipFill>
          <a:blip r:embed="rId8" cstate="print"/>
          <a:srcRect/>
          <a:stretch>
            <a:fillRect/>
          </a:stretch>
        </p:blipFill>
        <p:spPr bwMode="auto">
          <a:xfrm>
            <a:off x="5367119" y="3276600"/>
            <a:ext cx="3091081" cy="2760549"/>
          </a:xfrm>
          <a:prstGeom prst="rect">
            <a:avLst/>
          </a:prstGeom>
          <a:noFill/>
          <a:ln w="9525" algn="ctr">
            <a:noFill/>
            <a:miter lim="800000"/>
            <a:headEnd/>
            <a:tailEnd/>
          </a:ln>
        </p:spPr>
      </p:pic>
      <p:pic>
        <p:nvPicPr>
          <p:cNvPr id="267271" name="Picture 7"/>
          <p:cNvPicPr>
            <a:picLocks noChangeAspect="1" noChangeArrowheads="1"/>
          </p:cNvPicPr>
          <p:nvPr>
            <p:custDataLst>
              <p:tags r:id="rId5"/>
            </p:custDataLst>
          </p:nvPr>
        </p:nvPicPr>
        <p:blipFill>
          <a:blip r:embed="rId9" cstate="print"/>
          <a:srcRect/>
          <a:stretch>
            <a:fillRect/>
          </a:stretch>
        </p:blipFill>
        <p:spPr bwMode="auto">
          <a:xfrm>
            <a:off x="6629400" y="914400"/>
            <a:ext cx="2139656" cy="2914650"/>
          </a:xfrm>
          <a:prstGeom prst="rect">
            <a:avLst/>
          </a:prstGeom>
          <a:noFill/>
          <a:ln w="9525" algn="ctr">
            <a:noFill/>
            <a:miter lim="800000"/>
            <a:headEnd/>
            <a:tailEnd/>
          </a:ln>
        </p:spPr>
      </p:pic>
    </p:spTree>
    <p:custDataLst>
      <p:tags r:id="rId1"/>
    </p:custDataLst>
    <p:extLst>
      <p:ext uri="{BB962C8B-B14F-4D97-AF65-F5344CB8AC3E}">
        <p14:creationId xmlns="" xmlns:p14="http://schemas.microsoft.com/office/powerpoint/2010/main" val="2454431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Implementation – CA Client</a:t>
            </a:r>
            <a:endParaRPr lang="en-US" dirty="0"/>
          </a:p>
        </p:txBody>
      </p:sp>
      <p:sp>
        <p:nvSpPr>
          <p:cNvPr id="3" name="Content Placeholder 2"/>
          <p:cNvSpPr>
            <a:spLocks noGrp="1"/>
          </p:cNvSpPr>
          <p:nvPr>
            <p:ph idx="1"/>
            <p:custDataLst>
              <p:tags r:id="rId3"/>
            </p:custDataLst>
          </p:nvPr>
        </p:nvSpPr>
        <p:spPr>
          <a:xfrm>
            <a:off x="152400" y="1219200"/>
            <a:ext cx="8839200" cy="4800600"/>
          </a:xfrm>
        </p:spPr>
        <p:txBody>
          <a:bodyPr/>
          <a:lstStyle/>
          <a:p>
            <a:r>
              <a:rPr lang="en-US" dirty="0" smtClean="0"/>
              <a:t>Create an EPICS CA Client I/O Server</a:t>
            </a:r>
          </a:p>
          <a:p>
            <a:r>
              <a:rPr lang="en-US" dirty="0" smtClean="0"/>
              <a:t>Define the PVs you want to monitor, either manually or by importing a </a:t>
            </a:r>
            <a:r>
              <a:rPr lang="en-US" i="1" dirty="0" smtClean="0"/>
              <a:t>.db</a:t>
            </a:r>
            <a:r>
              <a:rPr lang="en-US" dirty="0" smtClean="0"/>
              <a:t> file</a:t>
            </a:r>
          </a:p>
          <a:p>
            <a:r>
              <a:rPr lang="en-US" dirty="0" smtClean="0"/>
              <a:t>Create the associated Shared Variables and bind them to each PV</a:t>
            </a:r>
          </a:p>
          <a:p>
            <a:r>
              <a:rPr lang="en-US" dirty="0" smtClean="0"/>
              <a:t>Read or write to the Shared Variables in LabVIEW to access the associated PVs</a:t>
            </a:r>
            <a:endParaRPr lang="en-US" dirty="0"/>
          </a:p>
        </p:txBody>
      </p:sp>
    </p:spTree>
    <p:custDataLst>
      <p:tags r:id="rId1"/>
    </p:custDataLst>
    <p:extLst>
      <p:ext uri="{BB962C8B-B14F-4D97-AF65-F5344CB8AC3E}">
        <p14:creationId xmlns="" xmlns:p14="http://schemas.microsoft.com/office/powerpoint/2010/main" val="3275323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Programmatic Access to CA Client</a:t>
            </a:r>
            <a:endParaRPr lang="en-US" dirty="0"/>
          </a:p>
        </p:txBody>
      </p:sp>
      <p:sp>
        <p:nvSpPr>
          <p:cNvPr id="3" name="Content Placeholder 2"/>
          <p:cNvSpPr>
            <a:spLocks noGrp="1"/>
          </p:cNvSpPr>
          <p:nvPr>
            <p:ph idx="1"/>
            <p:custDataLst>
              <p:tags r:id="rId3"/>
            </p:custDataLst>
          </p:nvPr>
        </p:nvSpPr>
        <p:spPr>
          <a:xfrm>
            <a:off x="152400" y="1143000"/>
            <a:ext cx="8839200" cy="4876800"/>
          </a:xfrm>
        </p:spPr>
        <p:txBody>
          <a:bodyPr/>
          <a:lstStyle/>
          <a:p>
            <a:r>
              <a:rPr lang="en-US" dirty="0" smtClean="0"/>
              <a:t>New Feature in LabVIEW 2011</a:t>
            </a:r>
          </a:p>
          <a:p>
            <a:r>
              <a:rPr lang="en-US" dirty="0" smtClean="0"/>
              <a:t>Allows user to programmatically </a:t>
            </a:r>
          </a:p>
          <a:p>
            <a:pPr lvl="1"/>
            <a:r>
              <a:rPr lang="en-US" dirty="0"/>
              <a:t>Create an EPICS CA </a:t>
            </a:r>
            <a:r>
              <a:rPr lang="en-US" dirty="0" smtClean="0"/>
              <a:t>Client</a:t>
            </a:r>
            <a:endParaRPr lang="en-US" dirty="0"/>
          </a:p>
          <a:p>
            <a:pPr lvl="1"/>
            <a:r>
              <a:rPr lang="en-US" dirty="0" smtClean="0"/>
              <a:t>Connect to existing Process </a:t>
            </a:r>
            <a:r>
              <a:rPr lang="en-US" dirty="0"/>
              <a:t>Variables</a:t>
            </a:r>
          </a:p>
          <a:p>
            <a:pPr lvl="1"/>
            <a:r>
              <a:rPr lang="en-US" dirty="0"/>
              <a:t>Bind Process Variables to Shared </a:t>
            </a:r>
            <a:r>
              <a:rPr lang="en-US" dirty="0" smtClean="0"/>
              <a:t>Variables</a:t>
            </a:r>
          </a:p>
          <a:p>
            <a:r>
              <a:rPr lang="en-US" dirty="0" smtClean="0"/>
              <a:t>Benefits</a:t>
            </a:r>
          </a:p>
          <a:p>
            <a:pPr lvl="1"/>
            <a:r>
              <a:rPr lang="en-US" dirty="0" smtClean="0"/>
              <a:t>Easily handle large numbers of variables</a:t>
            </a:r>
          </a:p>
          <a:p>
            <a:pPr lvl="1"/>
            <a:r>
              <a:rPr lang="en-US" dirty="0" smtClean="0"/>
              <a:t>Generic UI can dynamically connect to specific PVs </a:t>
            </a:r>
            <a:endParaRPr lang="en-US" dirty="0"/>
          </a:p>
        </p:txBody>
      </p:sp>
    </p:spTree>
    <p:custDataLst>
      <p:tags r:id="rId1"/>
    </p:custDataLst>
    <p:extLst>
      <p:ext uri="{BB962C8B-B14F-4D97-AF65-F5344CB8AC3E}">
        <p14:creationId xmlns="" xmlns:p14="http://schemas.microsoft.com/office/powerpoint/2010/main" val="17167751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Available Fields</a:t>
            </a:r>
            <a:endParaRPr lang="en-US" dirty="0"/>
          </a:p>
        </p:txBody>
      </p:sp>
      <p:sp>
        <p:nvSpPr>
          <p:cNvPr id="4" name="Content Placeholder 3"/>
          <p:cNvSpPr>
            <a:spLocks noGrp="1"/>
          </p:cNvSpPr>
          <p:nvPr>
            <p:ph idx="1"/>
            <p:custDataLst>
              <p:tags r:id="rId3"/>
            </p:custDataLst>
          </p:nvPr>
        </p:nvSpPr>
        <p:spPr/>
        <p:txBody>
          <a:bodyPr/>
          <a:lstStyle/>
          <a:p>
            <a:r>
              <a:rPr lang="en-US" dirty="0" smtClean="0"/>
              <a:t>EPICS CA Server</a:t>
            </a:r>
          </a:p>
          <a:p>
            <a:pPr lvl="1"/>
            <a:r>
              <a:rPr lang="en-US" dirty="0" smtClean="0"/>
              <a:t>On Windows, when using alarming with LabVIEW DSC, the corresponding fields (</a:t>
            </a:r>
            <a:r>
              <a:rPr lang="en-US" b="1" dirty="0" smtClean="0"/>
              <a:t>HIHI</a:t>
            </a:r>
            <a:r>
              <a:rPr lang="en-US" dirty="0" smtClean="0"/>
              <a:t>, </a:t>
            </a:r>
            <a:r>
              <a:rPr lang="en-US" b="1" dirty="0" smtClean="0"/>
              <a:t>HHSV</a:t>
            </a:r>
            <a:r>
              <a:rPr lang="en-US" dirty="0" smtClean="0"/>
              <a:t>, </a:t>
            </a:r>
            <a:r>
              <a:rPr lang="en-US" b="1" dirty="0" smtClean="0"/>
              <a:t>SEVR</a:t>
            </a:r>
            <a:r>
              <a:rPr lang="en-US" dirty="0" smtClean="0"/>
              <a:t>, etc.) are supported</a:t>
            </a:r>
          </a:p>
          <a:p>
            <a:pPr lvl="1"/>
            <a:r>
              <a:rPr lang="en-US" dirty="0" smtClean="0"/>
              <a:t>On RT targets, the EPICS CA Server only allows you to set the </a:t>
            </a:r>
            <a:r>
              <a:rPr lang="en-US" b="1" dirty="0" smtClean="0"/>
              <a:t>VAL</a:t>
            </a:r>
            <a:r>
              <a:rPr lang="en-US" dirty="0" smtClean="0"/>
              <a:t> field</a:t>
            </a:r>
          </a:p>
          <a:p>
            <a:r>
              <a:rPr lang="en-US" dirty="0" smtClean="0"/>
              <a:t>EPICS CA Client</a:t>
            </a:r>
          </a:p>
          <a:p>
            <a:pPr lvl="1"/>
            <a:r>
              <a:rPr lang="en-US" dirty="0" smtClean="0"/>
              <a:t>Any field can be accessed, but a Shared Variable will have to be created </a:t>
            </a:r>
            <a:r>
              <a:rPr lang="en-US" u="sng" dirty="0" smtClean="0"/>
              <a:t>per</a:t>
            </a:r>
            <a:r>
              <a:rPr lang="en-US" dirty="0" smtClean="0"/>
              <a:t> field</a:t>
            </a:r>
            <a:endParaRPr lang="en-US" dirty="0"/>
          </a:p>
        </p:txBody>
      </p:sp>
    </p:spTree>
    <p:custDataLst>
      <p:tags r:id="rId1"/>
    </p:custDataLst>
    <p:extLst>
      <p:ext uri="{BB962C8B-B14F-4D97-AF65-F5344CB8AC3E}">
        <p14:creationId xmlns="" xmlns:p14="http://schemas.microsoft.com/office/powerpoint/2010/main" val="34261957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Distribution</a:t>
            </a:r>
            <a:endParaRPr lang="en-US" dirty="0"/>
          </a:p>
        </p:txBody>
      </p:sp>
      <p:graphicFrame>
        <p:nvGraphicFramePr>
          <p:cNvPr id="3" name="Table 2"/>
          <p:cNvGraphicFramePr>
            <a:graphicFrameLocks noGrp="1"/>
          </p:cNvGraphicFramePr>
          <p:nvPr>
            <p:custDataLst>
              <p:tags r:id="rId3"/>
            </p:custDataLst>
            <p:extLst>
              <p:ext uri="{D42A27DB-BD31-4B8C-83A1-F6EECF244321}">
                <p14:modId xmlns="" xmlns:p14="http://schemas.microsoft.com/office/powerpoint/2010/main" val="252818963"/>
              </p:ext>
            </p:extLst>
          </p:nvPr>
        </p:nvGraphicFramePr>
        <p:xfrm>
          <a:off x="685801" y="1397000"/>
          <a:ext cx="7315201" cy="1955800"/>
        </p:xfrm>
        <a:graphic>
          <a:graphicData uri="http://schemas.openxmlformats.org/drawingml/2006/table">
            <a:tbl>
              <a:tblPr firstRow="1" bandRow="1">
                <a:tableStyleId>{5C22544A-7EE6-4342-B048-85BDC9FD1C3A}</a:tableStyleId>
              </a:tblPr>
              <a:tblGrid>
                <a:gridCol w="1142999"/>
                <a:gridCol w="2286000"/>
                <a:gridCol w="1885463"/>
                <a:gridCol w="2000739"/>
              </a:tblGrid>
              <a:tr h="370840">
                <a:tc>
                  <a:txBody>
                    <a:bodyPr/>
                    <a:lstStyle/>
                    <a:p>
                      <a:endParaRPr lang="en-US" dirty="0"/>
                    </a:p>
                  </a:txBody>
                  <a:tcPr/>
                </a:tc>
                <a:tc>
                  <a:txBody>
                    <a:bodyPr/>
                    <a:lstStyle/>
                    <a:p>
                      <a:pPr algn="ctr"/>
                      <a:r>
                        <a:rPr lang="en-US" dirty="0" smtClean="0">
                          <a:solidFill>
                            <a:schemeClr val="tx1"/>
                          </a:solidFill>
                        </a:rPr>
                        <a:t>Windows</a:t>
                      </a:r>
                      <a:endParaRPr lang="en-US" dirty="0">
                        <a:solidFill>
                          <a:schemeClr val="tx1"/>
                        </a:solidFill>
                      </a:endParaRPr>
                    </a:p>
                  </a:txBody>
                  <a:tcPr/>
                </a:tc>
                <a:tc>
                  <a:txBody>
                    <a:bodyPr/>
                    <a:lstStyle/>
                    <a:p>
                      <a:pPr algn="ctr"/>
                      <a:r>
                        <a:rPr lang="en-US" dirty="0" smtClean="0">
                          <a:solidFill>
                            <a:schemeClr val="tx1"/>
                          </a:solidFill>
                        </a:rPr>
                        <a:t>Real-Time OS</a:t>
                      </a:r>
                      <a:endParaRPr lang="en-US" dirty="0">
                        <a:solidFill>
                          <a:schemeClr val="tx1"/>
                        </a:solidFill>
                      </a:endParaRPr>
                    </a:p>
                  </a:txBody>
                  <a:tcPr/>
                </a:tc>
                <a:tc>
                  <a:txBody>
                    <a:bodyPr/>
                    <a:lstStyle/>
                    <a:p>
                      <a:pPr algn="ctr"/>
                      <a:r>
                        <a:rPr lang="en-US" dirty="0" smtClean="0">
                          <a:solidFill>
                            <a:schemeClr val="tx1"/>
                          </a:solidFill>
                        </a:rPr>
                        <a:t>Linux</a:t>
                      </a:r>
                      <a:endParaRPr lang="en-US" dirty="0">
                        <a:solidFill>
                          <a:schemeClr val="tx1"/>
                        </a:solidFill>
                      </a:endParaRPr>
                    </a:p>
                  </a:txBody>
                  <a:tcPr/>
                </a:tc>
              </a:tr>
              <a:tr h="518160">
                <a:tc>
                  <a:txBody>
                    <a:bodyPr/>
                    <a:lstStyle/>
                    <a:p>
                      <a:r>
                        <a:rPr lang="en-US" dirty="0" smtClean="0"/>
                        <a:t>CA Server</a:t>
                      </a:r>
                      <a:endParaRPr lang="en-US" dirty="0"/>
                    </a:p>
                  </a:txBody>
                  <a:tcPr anchor="ctr"/>
                </a:tc>
                <a:tc>
                  <a:txBody>
                    <a:bodyPr/>
                    <a:lstStyle/>
                    <a:p>
                      <a:pPr algn="ctr"/>
                      <a:r>
                        <a:rPr lang="en-US" dirty="0" smtClean="0"/>
                        <a:t>LabVIEW</a:t>
                      </a:r>
                      <a:r>
                        <a:rPr lang="en-US" baseline="0" dirty="0" smtClean="0"/>
                        <a:t> DSC</a:t>
                      </a:r>
                      <a:endParaRPr lang="en-US" dirty="0"/>
                    </a:p>
                  </a:txBody>
                  <a:tcPr anchor="ctr"/>
                </a:tc>
                <a:tc>
                  <a:txBody>
                    <a:bodyPr/>
                    <a:lstStyle/>
                    <a:p>
                      <a:pPr algn="ctr"/>
                      <a:r>
                        <a:rPr lang="en-US" dirty="0" smtClean="0"/>
                        <a:t>LabVIEW RT</a:t>
                      </a:r>
                      <a:endParaRPr lang="en-US" dirty="0"/>
                    </a:p>
                  </a:txBody>
                  <a:tcPr anchor="ctr"/>
                </a:tc>
                <a:tc>
                  <a:txBody>
                    <a:bodyPr/>
                    <a:lstStyle/>
                    <a:p>
                      <a:pPr algn="ctr"/>
                      <a:r>
                        <a:rPr lang="en-US" dirty="0" smtClean="0"/>
                        <a:t>X</a:t>
                      </a:r>
                      <a:endParaRPr lang="en-US" dirty="0"/>
                    </a:p>
                  </a:txBody>
                  <a:tcPr anchor="ctr"/>
                </a:tc>
              </a:tr>
              <a:tr h="1066800">
                <a:tc>
                  <a:txBody>
                    <a:bodyPr/>
                    <a:lstStyle/>
                    <a:p>
                      <a:r>
                        <a:rPr lang="en-US" dirty="0" smtClean="0"/>
                        <a:t>CA Client</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LabVIEW</a:t>
                      </a:r>
                      <a:r>
                        <a:rPr lang="en-US" baseline="0" dirty="0" smtClean="0"/>
                        <a:t> DSC</a:t>
                      </a:r>
                      <a:endParaRPr lang="en-US" dirty="0" smtClean="0"/>
                    </a:p>
                    <a:p>
                      <a:pPr algn="ctr"/>
                      <a:r>
                        <a:rPr lang="en-US" dirty="0" smtClean="0"/>
                        <a:t>or</a:t>
                      </a:r>
                    </a:p>
                    <a:p>
                      <a:pPr algn="ctr"/>
                      <a:r>
                        <a:rPr lang="en-US" dirty="0" smtClean="0"/>
                        <a:t>Free download</a:t>
                      </a:r>
                      <a:endParaRPr lang="en-US" dirty="0"/>
                    </a:p>
                  </a:txBody>
                  <a:tcPr anchor="ctr"/>
                </a:tc>
                <a:tc>
                  <a:txBody>
                    <a:bodyPr/>
                    <a:lstStyle/>
                    <a:p>
                      <a:pPr algn="ctr"/>
                      <a:r>
                        <a:rPr lang="en-US" dirty="0" smtClean="0"/>
                        <a:t>LabVIEW RT</a:t>
                      </a:r>
                      <a:endParaRPr lang="en-US" dirty="0"/>
                    </a:p>
                  </a:txBody>
                  <a:tcPr anchor="ctr"/>
                </a:tc>
                <a:tc>
                  <a:txBody>
                    <a:bodyPr/>
                    <a:lstStyle/>
                    <a:p>
                      <a:pPr algn="ctr"/>
                      <a:r>
                        <a:rPr lang="en-US" dirty="0" smtClean="0"/>
                        <a:t>X</a:t>
                      </a:r>
                      <a:endParaRPr lang="en-US" dirty="0"/>
                    </a:p>
                  </a:txBody>
                  <a:tcPr anchor="ctr"/>
                </a:tc>
              </a:tr>
            </a:tbl>
          </a:graphicData>
        </a:graphic>
      </p:graphicFrame>
      <p:pic>
        <p:nvPicPr>
          <p:cNvPr id="4" name="Picture 2"/>
          <p:cNvPicPr>
            <a:picLocks noChangeAspect="1" noChangeArrowheads="1"/>
          </p:cNvPicPr>
          <p:nvPr>
            <p:custDataLst>
              <p:tags r:id="rId4"/>
            </p:custDataLst>
          </p:nvPr>
        </p:nvPicPr>
        <p:blipFill>
          <a:blip r:embed="rId11" cstate="print"/>
          <a:srcRect r="63636"/>
          <a:stretch>
            <a:fillRect/>
          </a:stretch>
        </p:blipFill>
        <p:spPr bwMode="auto">
          <a:xfrm>
            <a:off x="5638800" y="1828800"/>
            <a:ext cx="304799" cy="339271"/>
          </a:xfrm>
          <a:prstGeom prst="rect">
            <a:avLst/>
          </a:prstGeom>
          <a:noFill/>
          <a:ln w="9525">
            <a:noFill/>
            <a:miter lim="800000"/>
            <a:headEnd/>
            <a:tailEnd/>
          </a:ln>
        </p:spPr>
      </p:pic>
      <p:pic>
        <p:nvPicPr>
          <p:cNvPr id="6" name="Picture 2"/>
          <p:cNvPicPr>
            <a:picLocks noChangeAspect="1" noChangeArrowheads="1"/>
          </p:cNvPicPr>
          <p:nvPr>
            <p:custDataLst>
              <p:tags r:id="rId5"/>
            </p:custDataLst>
          </p:nvPr>
        </p:nvPicPr>
        <p:blipFill>
          <a:blip r:embed="rId11" cstate="print"/>
          <a:srcRect l="45454" b="10160"/>
          <a:stretch>
            <a:fillRect/>
          </a:stretch>
        </p:blipFill>
        <p:spPr bwMode="auto">
          <a:xfrm>
            <a:off x="3657600" y="2362200"/>
            <a:ext cx="457200" cy="304800"/>
          </a:xfrm>
          <a:prstGeom prst="rect">
            <a:avLst/>
          </a:prstGeom>
          <a:noFill/>
          <a:ln w="9525">
            <a:noFill/>
            <a:miter lim="800000"/>
            <a:headEnd/>
            <a:tailEnd/>
          </a:ln>
        </p:spPr>
      </p:pic>
      <p:pic>
        <p:nvPicPr>
          <p:cNvPr id="7" name="Picture 2"/>
          <p:cNvPicPr>
            <a:picLocks noChangeAspect="1" noChangeArrowheads="1"/>
          </p:cNvPicPr>
          <p:nvPr>
            <p:custDataLst>
              <p:tags r:id="rId6"/>
            </p:custDataLst>
          </p:nvPr>
        </p:nvPicPr>
        <p:blipFill>
          <a:blip r:embed="rId11" cstate="print"/>
          <a:srcRect l="45454" b="10160"/>
          <a:stretch>
            <a:fillRect/>
          </a:stretch>
        </p:blipFill>
        <p:spPr bwMode="auto">
          <a:xfrm>
            <a:off x="3657600" y="1828800"/>
            <a:ext cx="457200" cy="304800"/>
          </a:xfrm>
          <a:prstGeom prst="rect">
            <a:avLst/>
          </a:prstGeom>
          <a:noFill/>
          <a:ln w="9525">
            <a:noFill/>
            <a:miter lim="800000"/>
            <a:headEnd/>
            <a:tailEnd/>
          </a:ln>
        </p:spPr>
      </p:pic>
      <p:sp>
        <p:nvSpPr>
          <p:cNvPr id="8" name="Content Placeholder 2"/>
          <p:cNvSpPr txBox="1">
            <a:spLocks/>
          </p:cNvSpPr>
          <p:nvPr>
            <p:custDataLst>
              <p:tags r:id="rId7"/>
            </p:custDataLst>
          </p:nvPr>
        </p:nvSpPr>
        <p:spPr>
          <a:xfrm>
            <a:off x="304800" y="3886200"/>
            <a:ext cx="8458200" cy="2057400"/>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EPICS CA Server and CA Client available in LabVIEW 2011, via the DSC module for Windows and the RT module (PXI and cRIO)</a:t>
            </a:r>
          </a:p>
          <a:p>
            <a:pPr marL="342900" indent="-342900" fontAlgn="base">
              <a:spcBef>
                <a:spcPct val="20000"/>
              </a:spcBef>
              <a:spcAft>
                <a:spcPct val="0"/>
              </a:spcAft>
              <a:buFontTx/>
              <a:buChar char="•"/>
              <a:defRPr/>
            </a:pPr>
            <a:r>
              <a:rPr kumimoji="0" lang="en-US" sz="2400" b="0" i="0" u="none" strike="noStrike" kern="0" cap="none" spc="0" normalizeH="0" baseline="0" noProof="0" dirty="0" smtClean="0">
                <a:ln>
                  <a:noFill/>
                </a:ln>
                <a:solidFill>
                  <a:schemeClr val="tx1"/>
                </a:solidFill>
                <a:effectLst/>
                <a:uLnTx/>
                <a:uFillTx/>
                <a:ea typeface="+mn-ea"/>
                <a:cs typeface="+mn-cs"/>
              </a:rPr>
              <a:t>EPICS CA Client</a:t>
            </a:r>
            <a:r>
              <a:rPr kumimoji="0" lang="en-US" sz="2400" b="0" i="0" u="none" strike="noStrike" kern="0" cap="none" spc="0" normalizeH="0" noProof="0" dirty="0" smtClean="0">
                <a:ln>
                  <a:noFill/>
                </a:ln>
                <a:solidFill>
                  <a:schemeClr val="tx1"/>
                </a:solidFill>
                <a:effectLst/>
                <a:uLnTx/>
                <a:uFillTx/>
                <a:ea typeface="+mn-ea"/>
                <a:cs typeface="+mn-cs"/>
              </a:rPr>
              <a:t> is also available </a:t>
            </a:r>
            <a:r>
              <a:rPr lang="en-US" sz="2400" kern="0" dirty="0" smtClean="0"/>
              <a:t>as a free </a:t>
            </a:r>
            <a:r>
              <a:rPr lang="en-US" sz="2400" kern="0" dirty="0" smtClean="0">
                <a:hlinkClick r:id="rId12"/>
              </a:rPr>
              <a:t>download</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No support for Linux</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pic>
        <p:nvPicPr>
          <p:cNvPr id="9" name="Picture 2"/>
          <p:cNvPicPr>
            <a:picLocks noChangeAspect="1" noChangeArrowheads="1"/>
          </p:cNvPicPr>
          <p:nvPr>
            <p:custDataLst>
              <p:tags r:id="rId8"/>
            </p:custDataLst>
          </p:nvPr>
        </p:nvPicPr>
        <p:blipFill>
          <a:blip r:embed="rId11" cstate="print"/>
          <a:srcRect r="63636"/>
          <a:stretch>
            <a:fillRect/>
          </a:stretch>
        </p:blipFill>
        <p:spPr bwMode="auto">
          <a:xfrm>
            <a:off x="5638800" y="2666302"/>
            <a:ext cx="304799" cy="339271"/>
          </a:xfrm>
          <a:prstGeom prst="rect">
            <a:avLst/>
          </a:prstGeom>
          <a:noFill/>
          <a:ln w="9525">
            <a:noFill/>
            <a:miter lim="800000"/>
            <a:headEnd/>
            <a:tailEnd/>
          </a:ln>
        </p:spPr>
      </p:pic>
    </p:spTree>
    <p:custDataLst>
      <p:tags r:id="rId1"/>
    </p:custDataLst>
    <p:extLst>
      <p:ext uri="{BB962C8B-B14F-4D97-AF65-F5344CB8AC3E}">
        <p14:creationId xmlns="" xmlns:p14="http://schemas.microsoft.com/office/powerpoint/2010/main" val="3055609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custDataLst>
              <p:tags r:id="rId2"/>
            </p:custDataLst>
          </p:nvPr>
        </p:nvSpPr>
        <p:spPr/>
        <p:txBody>
          <a:bodyPr/>
          <a:lstStyle/>
          <a:p>
            <a:r>
              <a:rPr lang="en-US" dirty="0" smtClean="0"/>
              <a:t>Questions</a:t>
            </a:r>
            <a:endParaRPr lang="en-US" dirty="0"/>
          </a:p>
        </p:txBody>
      </p:sp>
      <p:sp>
        <p:nvSpPr>
          <p:cNvPr id="3" name="Subtitle 2"/>
          <p:cNvSpPr>
            <a:spLocks noGrp="1"/>
          </p:cNvSpPr>
          <p:nvPr>
            <p:ph type="subTitle" sz="quarter" idx="1"/>
            <p:custDataLst>
              <p:tags r:id="rId3"/>
            </p:custDataLst>
          </p:nvPr>
        </p:nvSpPr>
        <p:spPr/>
        <p:txBody>
          <a:bodyPr/>
          <a:lstStyle/>
          <a:p>
            <a:endParaRPr lang="en-US"/>
          </a:p>
        </p:txBody>
      </p:sp>
      <p:sp>
        <p:nvSpPr>
          <p:cNvPr id="4" name="Slide Number Placeholder 3"/>
          <p:cNvSpPr>
            <a:spLocks noGrp="1"/>
          </p:cNvSpPr>
          <p:nvPr>
            <p:ph type="sldNum" sz="quarter" idx="11"/>
            <p:custDataLst>
              <p:tags r:id="rId4"/>
            </p:custDataLst>
          </p:nvPr>
        </p:nvSpPr>
        <p:spPr/>
        <p:txBody>
          <a:bodyPr/>
          <a:lstStyle/>
          <a:p>
            <a:fld id="{FE77BB7B-4074-411C-AA81-673BB7870F8C}" type="slidenum">
              <a:rPr lang="en-US" smtClean="0"/>
              <a:pPr/>
              <a:t>17</a:t>
            </a:fld>
            <a:endParaRPr lang="en-US"/>
          </a:p>
        </p:txBody>
      </p:sp>
    </p:spTree>
    <p:custDataLst>
      <p:tags r:id="rId1"/>
    </p:custDataLst>
    <p:extLst>
      <p:ext uri="{BB962C8B-B14F-4D97-AF65-F5344CB8AC3E}">
        <p14:creationId xmlns="" xmlns:p14="http://schemas.microsoft.com/office/powerpoint/2010/main" val="2300074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 descr="http://sine.ni.com/images/icons/us/lvrt.gif"/>
          <p:cNvPicPr>
            <a:picLocks noChangeAspect="1" noChangeArrowheads="1"/>
          </p:cNvPicPr>
          <p:nvPr>
            <p:custDataLst>
              <p:tags r:id="rId2"/>
            </p:custDataLst>
          </p:nvPr>
        </p:nvPicPr>
        <p:blipFill>
          <a:blip r:embed="rId26" cstate="print">
            <a:extLst>
              <a:ext uri="{28A0092B-C50C-407E-A947-70E740481C1C}">
                <a14:useLocalDpi xmlns="" xmlns:a14="http://schemas.microsoft.com/office/drawing/2010/main" val="0"/>
              </a:ext>
            </a:extLst>
          </a:blip>
          <a:srcRect/>
          <a:stretch>
            <a:fillRect/>
          </a:stretch>
        </p:blipFill>
        <p:spPr bwMode="auto">
          <a:xfrm>
            <a:off x="1035210" y="1843121"/>
            <a:ext cx="982656" cy="54592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custDataLst>
              <p:tags r:id="rId3"/>
            </p:custDataLst>
          </p:nvPr>
        </p:nvSpPr>
        <p:spPr/>
        <p:txBody>
          <a:bodyPr/>
          <a:lstStyle/>
          <a:p>
            <a:r>
              <a:rPr lang="en-US" dirty="0" smtClean="0"/>
              <a:t>Presentation Scope</a:t>
            </a:r>
            <a:endParaRPr lang="en-US" dirty="0"/>
          </a:p>
        </p:txBody>
      </p:sp>
      <p:pic>
        <p:nvPicPr>
          <p:cNvPr id="3" name="Picture 2" descr="C:\Documents and Settings\sams\My Documents\LabVIEW Graphics\PoweredByLabVIEW Horizontal.emf"/>
          <p:cNvPicPr>
            <a:picLocks noChangeAspect="1" noChangeArrowheads="1"/>
          </p:cNvPicPr>
          <p:nvPr>
            <p:custDataLst>
              <p:tags r:id="rId4"/>
            </p:custDataLst>
          </p:nvPr>
        </p:nvPicPr>
        <p:blipFill>
          <a:blip r:embed="rId27" cstate="print"/>
          <a:srcRect t="24429" r="77151"/>
          <a:stretch>
            <a:fillRect/>
          </a:stretch>
        </p:blipFill>
        <p:spPr bwMode="auto">
          <a:xfrm>
            <a:off x="840149" y="1447800"/>
            <a:ext cx="533693" cy="495299"/>
          </a:xfrm>
          <a:prstGeom prst="rect">
            <a:avLst/>
          </a:prstGeom>
          <a:noFill/>
        </p:spPr>
      </p:pic>
      <p:sp>
        <p:nvSpPr>
          <p:cNvPr id="4" name="Rectangle 3"/>
          <p:cNvSpPr/>
          <p:nvPr>
            <p:custDataLst>
              <p:tags r:id="rId5"/>
            </p:custDataLst>
          </p:nvPr>
        </p:nvSpPr>
        <p:spPr>
          <a:xfrm>
            <a:off x="2072804" y="1600200"/>
            <a:ext cx="15240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LabVIEW</a:t>
            </a:r>
            <a:endParaRPr lang="en-US" dirty="0"/>
          </a:p>
        </p:txBody>
      </p:sp>
      <p:sp>
        <p:nvSpPr>
          <p:cNvPr id="5" name="Rectangle 4"/>
          <p:cNvSpPr/>
          <p:nvPr>
            <p:custDataLst>
              <p:tags r:id="rId6"/>
            </p:custDataLst>
          </p:nvPr>
        </p:nvSpPr>
        <p:spPr>
          <a:xfrm>
            <a:off x="3596803" y="1600200"/>
            <a:ext cx="1815935"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I/O Server</a:t>
            </a:r>
            <a:endParaRPr lang="en-US" dirty="0"/>
          </a:p>
        </p:txBody>
      </p:sp>
      <p:sp>
        <p:nvSpPr>
          <p:cNvPr id="6" name="Rectangle 5"/>
          <p:cNvSpPr/>
          <p:nvPr>
            <p:custDataLst>
              <p:tags r:id="rId7"/>
            </p:custDataLst>
          </p:nvPr>
        </p:nvSpPr>
        <p:spPr>
          <a:xfrm>
            <a:off x="5412738" y="1600200"/>
            <a:ext cx="16764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EPICS CA </a:t>
            </a:r>
          </a:p>
          <a:p>
            <a:pPr algn="ctr"/>
            <a:r>
              <a:rPr lang="en-US" dirty="0" smtClean="0"/>
              <a:t>Client or Server</a:t>
            </a:r>
            <a:endParaRPr lang="en-US" dirty="0"/>
          </a:p>
        </p:txBody>
      </p:sp>
      <p:sp>
        <p:nvSpPr>
          <p:cNvPr id="8" name="Rectangle 7"/>
          <p:cNvSpPr/>
          <p:nvPr>
            <p:custDataLst>
              <p:tags r:id="rId8"/>
            </p:custDataLst>
          </p:nvPr>
        </p:nvSpPr>
        <p:spPr>
          <a:xfrm>
            <a:off x="2072803" y="2895600"/>
            <a:ext cx="15240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LabVIEW RT</a:t>
            </a:r>
          </a:p>
          <a:p>
            <a:pPr algn="ctr"/>
            <a:r>
              <a:rPr lang="en-US" dirty="0"/>
              <a:t>o</a:t>
            </a:r>
            <a:r>
              <a:rPr lang="en-US" dirty="0" smtClean="0"/>
              <a:t>n </a:t>
            </a:r>
            <a:r>
              <a:rPr lang="en-US" dirty="0" err="1" smtClean="0"/>
              <a:t>cRIO</a:t>
            </a:r>
            <a:endParaRPr lang="en-US" dirty="0"/>
          </a:p>
        </p:txBody>
      </p:sp>
      <p:sp>
        <p:nvSpPr>
          <p:cNvPr id="9" name="Rectangle 8"/>
          <p:cNvSpPr/>
          <p:nvPr>
            <p:custDataLst>
              <p:tags r:id="rId9"/>
            </p:custDataLst>
          </p:nvPr>
        </p:nvSpPr>
        <p:spPr>
          <a:xfrm>
            <a:off x="3596803" y="2895600"/>
            <a:ext cx="1815934"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Shared Memory</a:t>
            </a:r>
            <a:endParaRPr lang="en-US" dirty="0"/>
          </a:p>
        </p:txBody>
      </p:sp>
      <p:sp>
        <p:nvSpPr>
          <p:cNvPr id="10" name="Rectangle 9"/>
          <p:cNvSpPr/>
          <p:nvPr>
            <p:custDataLst>
              <p:tags r:id="rId10"/>
            </p:custDataLst>
          </p:nvPr>
        </p:nvSpPr>
        <p:spPr>
          <a:xfrm>
            <a:off x="5412738" y="2895600"/>
            <a:ext cx="16764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EPICS IOC</a:t>
            </a:r>
          </a:p>
          <a:p>
            <a:pPr algn="ctr"/>
            <a:r>
              <a:rPr lang="en-US" dirty="0" smtClean="0"/>
              <a:t>on VxWorks</a:t>
            </a:r>
            <a:endParaRPr lang="en-US" dirty="0"/>
          </a:p>
        </p:txBody>
      </p:sp>
      <p:sp>
        <p:nvSpPr>
          <p:cNvPr id="11" name="Rectangle 10"/>
          <p:cNvSpPr/>
          <p:nvPr>
            <p:custDataLst>
              <p:tags r:id="rId11"/>
            </p:custDataLst>
          </p:nvPr>
        </p:nvSpPr>
        <p:spPr>
          <a:xfrm>
            <a:off x="2072803" y="3733800"/>
            <a:ext cx="1524000" cy="6477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LabVIEW RT</a:t>
            </a:r>
          </a:p>
          <a:p>
            <a:pPr algn="ctr"/>
            <a:r>
              <a:rPr lang="en-US" dirty="0"/>
              <a:t>o</a:t>
            </a:r>
            <a:r>
              <a:rPr lang="en-US" dirty="0" smtClean="0"/>
              <a:t>n PXI</a:t>
            </a:r>
            <a:endParaRPr lang="en-US" dirty="0"/>
          </a:p>
        </p:txBody>
      </p:sp>
      <p:sp>
        <p:nvSpPr>
          <p:cNvPr id="12" name="Rectangle 11"/>
          <p:cNvSpPr/>
          <p:nvPr>
            <p:custDataLst>
              <p:tags r:id="rId12"/>
            </p:custDataLst>
          </p:nvPr>
        </p:nvSpPr>
        <p:spPr>
          <a:xfrm>
            <a:off x="3596803" y="3733800"/>
            <a:ext cx="1815934" cy="6477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Hypervisor</a:t>
            </a:r>
          </a:p>
          <a:p>
            <a:pPr algn="ctr"/>
            <a:r>
              <a:rPr lang="en-US" dirty="0" smtClean="0"/>
              <a:t>Shared Memory</a:t>
            </a:r>
            <a:endParaRPr lang="en-US" dirty="0"/>
          </a:p>
        </p:txBody>
      </p:sp>
      <p:sp>
        <p:nvSpPr>
          <p:cNvPr id="13" name="Rectangle 12"/>
          <p:cNvSpPr/>
          <p:nvPr>
            <p:custDataLst>
              <p:tags r:id="rId13"/>
            </p:custDataLst>
          </p:nvPr>
        </p:nvSpPr>
        <p:spPr>
          <a:xfrm>
            <a:off x="5412737" y="3733800"/>
            <a:ext cx="1676400" cy="6477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EPICS IOC</a:t>
            </a:r>
          </a:p>
          <a:p>
            <a:pPr algn="ctr"/>
            <a:r>
              <a:rPr lang="en-US" dirty="0"/>
              <a:t>o</a:t>
            </a:r>
            <a:r>
              <a:rPr lang="en-US" dirty="0" smtClean="0"/>
              <a:t>n Linux</a:t>
            </a:r>
            <a:endParaRPr lang="en-US" dirty="0"/>
          </a:p>
        </p:txBody>
      </p:sp>
      <p:sp>
        <p:nvSpPr>
          <p:cNvPr id="14" name="Rectangle 13"/>
          <p:cNvSpPr/>
          <p:nvPr>
            <p:custDataLst>
              <p:tags r:id="rId14"/>
            </p:custDataLst>
          </p:nvPr>
        </p:nvSpPr>
        <p:spPr>
          <a:xfrm>
            <a:off x="2072804" y="5105400"/>
            <a:ext cx="15240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Linux on PXI </a:t>
            </a:r>
          </a:p>
        </p:txBody>
      </p:sp>
      <p:sp>
        <p:nvSpPr>
          <p:cNvPr id="15" name="Rectangle 14"/>
          <p:cNvSpPr/>
          <p:nvPr>
            <p:custDataLst>
              <p:tags r:id="rId15"/>
            </p:custDataLst>
          </p:nvPr>
        </p:nvSpPr>
        <p:spPr>
          <a:xfrm>
            <a:off x="3596803" y="5105400"/>
            <a:ext cx="1815934"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Device Support</a:t>
            </a:r>
          </a:p>
          <a:p>
            <a:pPr algn="ctr"/>
            <a:r>
              <a:rPr lang="en-US" dirty="0" smtClean="0"/>
              <a:t>Linux Driver</a:t>
            </a:r>
          </a:p>
        </p:txBody>
      </p:sp>
      <p:sp>
        <p:nvSpPr>
          <p:cNvPr id="16" name="Rectangle 15"/>
          <p:cNvSpPr/>
          <p:nvPr>
            <p:custDataLst>
              <p:tags r:id="rId16"/>
            </p:custDataLst>
          </p:nvPr>
        </p:nvSpPr>
        <p:spPr>
          <a:xfrm>
            <a:off x="5412737" y="5105400"/>
            <a:ext cx="1676400" cy="6477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EPICS IOC</a:t>
            </a:r>
          </a:p>
          <a:p>
            <a:pPr algn="ctr"/>
            <a:r>
              <a:rPr lang="en-US" dirty="0"/>
              <a:t>o</a:t>
            </a:r>
            <a:r>
              <a:rPr lang="en-US" dirty="0" smtClean="0"/>
              <a:t>n Linux</a:t>
            </a:r>
            <a:endParaRPr lang="en-US" dirty="0"/>
          </a:p>
        </p:txBody>
      </p:sp>
      <p:pic>
        <p:nvPicPr>
          <p:cNvPr id="17" name="Picture 2" descr="C:\_Thierry\_Projects\EPICS\LabVIEW Example\LabVIEW 8.5\Simple Read-Write\EPICS Logo.gif"/>
          <p:cNvPicPr>
            <a:picLocks noChangeAspect="1" noChangeArrowheads="1"/>
          </p:cNvPicPr>
          <p:nvPr>
            <p:custDataLst>
              <p:tags r:id="rId17"/>
            </p:custDataLst>
          </p:nvPr>
        </p:nvPicPr>
        <p:blipFill>
          <a:blip r:embed="rId28" cstate="print"/>
          <a:srcRect/>
          <a:stretch>
            <a:fillRect/>
          </a:stretch>
        </p:blipFill>
        <p:spPr bwMode="auto">
          <a:xfrm>
            <a:off x="7429873" y="1522268"/>
            <a:ext cx="771526" cy="771526"/>
          </a:xfrm>
          <a:prstGeom prst="rect">
            <a:avLst/>
          </a:prstGeom>
          <a:noFill/>
        </p:spPr>
      </p:pic>
      <p:pic>
        <p:nvPicPr>
          <p:cNvPr id="18" name="Picture 2" descr="C:\_Thierry\_Projects\EPICS\LabVIEW Example\LabVIEW 8.5\Simple Read-Write\EPICS Logo.gif"/>
          <p:cNvPicPr>
            <a:picLocks noChangeAspect="1" noChangeArrowheads="1"/>
          </p:cNvPicPr>
          <p:nvPr>
            <p:custDataLst>
              <p:tags r:id="rId18"/>
            </p:custDataLst>
          </p:nvPr>
        </p:nvPicPr>
        <p:blipFill>
          <a:blip r:embed="rId28" cstate="print"/>
          <a:srcRect/>
          <a:stretch>
            <a:fillRect/>
          </a:stretch>
        </p:blipFill>
        <p:spPr bwMode="auto">
          <a:xfrm>
            <a:off x="7458074" y="3190875"/>
            <a:ext cx="771526" cy="771526"/>
          </a:xfrm>
          <a:prstGeom prst="rect">
            <a:avLst/>
          </a:prstGeom>
          <a:noFill/>
        </p:spPr>
      </p:pic>
      <p:pic>
        <p:nvPicPr>
          <p:cNvPr id="20" name="Picture 2" descr="C:\_Thierry\_Projects\EPICS\LabVIEW Example\LabVIEW 8.5\Simple Read-Write\EPICS Logo.gif"/>
          <p:cNvPicPr>
            <a:picLocks noChangeAspect="1" noChangeArrowheads="1"/>
          </p:cNvPicPr>
          <p:nvPr>
            <p:custDataLst>
              <p:tags r:id="rId19"/>
            </p:custDataLst>
          </p:nvPr>
        </p:nvPicPr>
        <p:blipFill>
          <a:blip r:embed="rId28" cstate="print"/>
          <a:srcRect/>
          <a:stretch>
            <a:fillRect/>
          </a:stretch>
        </p:blipFill>
        <p:spPr bwMode="auto">
          <a:xfrm>
            <a:off x="7412429" y="5019674"/>
            <a:ext cx="771526" cy="771526"/>
          </a:xfrm>
          <a:prstGeom prst="rect">
            <a:avLst/>
          </a:prstGeom>
          <a:noFill/>
        </p:spPr>
      </p:pic>
      <p:sp>
        <p:nvSpPr>
          <p:cNvPr id="19" name="AutoShape 2" descr="data:image/jpg;base64,/9j/4AAQSkZJRgABAQAAAQABAAD/2wCEAAkGBhQOEBUUERQSFRUWFR0aGRcVGSAeHBkeFhUYFx8dHR4YHSYeFx4jHB4ZKzAsJCcqLCwsISAyNjAqNSY3LCkBCQoKDQwMDQwPDSkYFBgpKSkpKSkpKSkpKSkpKSkpKSkpKSkpKSkpKSkpKSkpKSkpKSkpKSkpKSkpKSkpKSkpKf/AABEIAFsAWQMBIgACEQEDEQH/xAAcAAACAwADAQAAAAAAAAAAAAAHCAAFBgECBAP/xABEEAACAAMEBgcFBAUNAAAAAAABAgADBAcRITEFBhJBUWETIkJxgZGhIzJSYoIUQ3KxCBeSosEVFiQlM0RTY4OywtHi/8QAFgEBAQEAAAAAAAAAAAAAAAAAAAEC/8QAFhEBAQEAAAAAAAAAAAAAAAAAABEB/9oADAMBAAIRAxEAPwA4xIkY60S0OXoiUAoD1Dj2cvcBltvdkoPiThxIC61j1qptGy+kqZgQH3VzZiNyqMT+Q3wIdY7eKiaStFLWSu53Adz4e4v70DnS+mJ1bOadUO0yY2ZO7kBkoG4DCLDVjUqq0o11NLJUG5pjYIve288heYK+OkNbaypN86qqG5dIwH7KkD0irM0333m/jeYNWif0f5QANVUzGO9ZQCgeLXk+Q7ot/wBRWjrv7z39J/5gAdQazVVOb5NTUJyExrvIm70jb6v251cggVSpUJxuCTB4qNk+I8Y0mlf0fpRBNNUzEO4TVDDzXZI9YG2tNn1ZovGfLvl34TZfWTxOafUBAMJqrrxS6US+nmdYC9pb4OveN45i8c4v4T6irXkTFmSnZHU3qym4gwwNmVpy6TXoKjZWqUbsBNAzZRuYbx4jDICBEiRIIq9ZtYE0dSzKibkgwG9mOCqOZN0KzprTMytnvPnttO5vPAcAOAAwEEq3rWMzJ8qkU9WWvSOPncEKD3LefqjA6n6uNpKtlU4vAZr3I7KLix77sBzIgqmg1WQWkoyJQ1OyjKNmS9wAcfA12Afge135+O1GyYSlNVQJcqj2sldwA99Bw4jxG+BCDAOPEgV2U2pfaQtJWN7YYS5jfe/Kx+Pn2u/MqQRI6TZQcFWAYEXEEXgg7iDnHeJAA21GygUqtV0SnohjMlD7v5l+TiOznlkL6SreTMWZLYq6MGVhmCMQYcF0BBBAIOBBhZrTtUP5LrmVBdJmjblcgTin0n0KwUd9QtbV0rRrOwEwdSao7LgC+7kRcRyPKNHC8WLaxml0iJLH2dSNg8Ntbyh/NfqhhtqCFT120ianSNVMJvvnuB3I2wPRRBN/R/0MNioqSMSwlKeAADt5kr5QHKlr3YnMsSfFiYP9hQ/qr/XmfkkFESAtatZXsbdZRJ1cWnSVHu7y6AbuI3ZjDI0xIITlWuN4wOYIg72V2o/bAtLWNdPAulzD96BuP+YP3u+KK1ayzotqsok6mLTZSj3N5dB8PEbsxhkJUcqQQSCDeCMwRiCCMoKcaJA0sstQFcFpqtgKgDqOcBOA/wCYGfHMbxBLgiQObc9Dido0TgOtImBr/lfqMPMqfCCNGatKlBtE1YP+CT+yQR6iAWOirDImpNXAy3VxdxQhv4Q0v87JPEecKm0aj+WpvOCqbT1GZFXPlnsTpi+UxgPS6DNYBpANRz5O+XODeExB/FWjD20aDNNpNpgHUqFEwfiHVcd94B+qPPZJrMKDSKhzdLnjomJyBJvRj3NhyBMAycSJEgiQELVbLOg2quiX2ec2Uo9zi6j4OI3Z5ZG+OCL4BO5cwqQykggggg3EEYggjIwfrLrThpBRT1RAqVHVbITgBnycbxvzG8DKWq2WfZi1XRL7LObKUf2fFlHwcR2e7IWyZzIwZCVZSCGBuIIxBBGRgpxIx9rVaJOiKm83FwqDvd1H5XxW2YWmrpJBIqCFqlGeQmgdocGG8eIwyydu+tQmzJdFLN4lHbm3fGRcq+Ckk/iHCCBKQTgMzl3wc/1YcvSBfZ9oP7dpKnlXXqHDv+GX1z53AeMNJBWMtX1QOkqEmWL50kl5d2bYdZPqGXMCFshx4CFr1mplO9bSLfLY7U5FHuE5uB8J38DjkcBjT2TWjCulLS1DXVMtblJ+9VRnzcDPjnxuJEJ3JnMjBkJVlN4ZTcQRiCCMjBd1Ntz2QJWkVLXYCegx+tRn3r5QBniRW6J1lpq1Q1PPlTOSsLx3r7w8RFlfBHDLeLjlALtUst+yFqujX2JxmSx918y/J/t7sjZW6SlU67U6ZLlqN7sFHqYGuuNt0iUrS6ECe5F3SMD0a38jjM9BzMAD6eoaU6ujFXUgqym4gjEEHcYlRUNNdndizMxZmOJJJvJPjHR32iSbsTfgABjjgBgB3RvbL7OG0lNE6epFKhxvw6Ujsj5fiPhnkabqxDVA01O1XNW6ZPACA5iWMb/rOPcF4wT44RAoAAAAwAG6OYMpHBF+ccxIATa92KLOLTtH7Mtzi0g4Ix+Q9g8j1e6A5pTRM6kmGXUS3lOOy4uv5jcw5jCG8jy6Q0ZKqU2J8uXMU9l1DD1yMFpQgbjeMDx3x610xPAuE6cBwExv+4JVqWpdJRKWp5Ilnkz3eRa4eUCqCu02azm9iWPFjefWPpSUbz3CSkeY5yVAST4DGN3ZhqrTVz/0iXt4/EwGfBWF8HfROgaejXZp5MuUPkUAnvObeMECPUixBmKzdI9VcxIU9Y/jYe6OQx5jKDPT06ykVEVVVRcqqLgAMgAMhH0iQRIkSJAf/9k="/>
          <p:cNvSpPr>
            <a:spLocks noChangeAspect="1" noChangeArrowheads="1"/>
          </p:cNvSpPr>
          <p:nvPr>
            <p:custDataLst>
              <p:tags r:id="rId20"/>
            </p:custDataLst>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AutoShape 4" descr="data:image/jpg;base64,/9j/4AAQSkZJRgABAQAAAQABAAD/2wCEAAkGBhQOEBUUERQSFRUWFR0aGRcVGSAeHBkeFhUYFx8dHR4YHSYeFx4jHB4ZKzAsJCcqLCwsISAyNjAqNSY3LCkBCQoKDQwMDQwPDSkYFBgpKSkpKSkpKSkpKSkpKSkpKSkpKSkpKSkpKSkpKSkpKSkpKSkpKSkpKSkpKSkpKSkpKf/AABEIAFsAWQMBIgACEQEDEQH/xAAcAAACAwADAQAAAAAAAAAAAAAHCAAFBgECBAP/xABEEAACAAMEBgcFBAUNAAAAAAABAgADBAcRITEFBhJBUWETIkJxgZGhIzJSYoIUQ3KxCBeSosEVFiQlM0RTY4OywtHi/8QAFgEBAQEAAAAAAAAAAAAAAAAAAAEC/8QAFhEBAQEAAAAAAAAAAAAAAAAAABEB/9oADAMBAAIRAxEAPwA4xIkY60S0OXoiUAoD1Dj2cvcBltvdkoPiThxIC61j1qptGy+kqZgQH3VzZiNyqMT+Q3wIdY7eKiaStFLWSu53Adz4e4v70DnS+mJ1bOadUO0yY2ZO7kBkoG4DCLDVjUqq0o11NLJUG5pjYIve288heYK+OkNbaypN86qqG5dIwH7KkD0irM0333m/jeYNWif0f5QANVUzGO9ZQCgeLXk+Q7ot/wBRWjrv7z39J/5gAdQazVVOb5NTUJyExrvIm70jb6v251cggVSpUJxuCTB4qNk+I8Y0mlf0fpRBNNUzEO4TVDDzXZI9YG2tNn1ZovGfLvl34TZfWTxOafUBAMJqrrxS6US+nmdYC9pb4OveN45i8c4v4T6irXkTFmSnZHU3qym4gwwNmVpy6TXoKjZWqUbsBNAzZRuYbx4jDICBEiRIIq9ZtYE0dSzKibkgwG9mOCqOZN0KzprTMytnvPnttO5vPAcAOAAwEEq3rWMzJ8qkU9WWvSOPncEKD3LefqjA6n6uNpKtlU4vAZr3I7KLix77sBzIgqmg1WQWkoyJQ1OyjKNmS9wAcfA12Afge135+O1GyYSlNVQJcqj2sldwA99Bw4jxG+BCDAOPEgV2U2pfaQtJWN7YYS5jfe/Kx+Pn2u/MqQRI6TZQcFWAYEXEEXgg7iDnHeJAA21GygUqtV0SnohjMlD7v5l+TiOznlkL6SreTMWZLYq6MGVhmCMQYcF0BBBAIOBBhZrTtUP5LrmVBdJmjblcgTin0n0KwUd9QtbV0rRrOwEwdSao7LgC+7kRcRyPKNHC8WLaxml0iJLH2dSNg8Ntbyh/NfqhhtqCFT120ianSNVMJvvnuB3I2wPRRBN/R/0MNioqSMSwlKeAADt5kr5QHKlr3YnMsSfFiYP9hQ/qr/XmfkkFESAtatZXsbdZRJ1cWnSVHu7y6AbuI3ZjDI0xIITlWuN4wOYIg72V2o/bAtLWNdPAulzD96BuP+YP3u+KK1ayzotqsok6mLTZSj3N5dB8PEbsxhkJUcqQQSCDeCMwRiCCMoKcaJA0sstQFcFpqtgKgDqOcBOA/wCYGfHMbxBLgiQObc9Dido0TgOtImBr/lfqMPMqfCCNGatKlBtE1YP+CT+yQR6iAWOirDImpNXAy3VxdxQhv4Q0v87JPEecKm0aj+WpvOCqbT1GZFXPlnsTpi+UxgPS6DNYBpANRz5O+XODeExB/FWjD20aDNNpNpgHUqFEwfiHVcd94B+qPPZJrMKDSKhzdLnjomJyBJvRj3NhyBMAycSJEgiQELVbLOg2quiX2ec2Uo9zi6j4OI3Z5ZG+OCL4BO5cwqQykggggg3EEYggjIwfrLrThpBRT1RAqVHVbITgBnycbxvzG8DKWq2WfZi1XRL7LObKUf2fFlHwcR2e7IWyZzIwZCVZSCGBuIIxBBGRgpxIx9rVaJOiKm83FwqDvd1H5XxW2YWmrpJBIqCFqlGeQmgdocGG8eIwyydu+tQmzJdFLN4lHbm3fGRcq+Ckk/iHCCBKQTgMzl3wc/1YcvSBfZ9oP7dpKnlXXqHDv+GX1z53AeMNJBWMtX1QOkqEmWL50kl5d2bYdZPqGXMCFshx4CFr1mplO9bSLfLY7U5FHuE5uB8J38DjkcBjT2TWjCulLS1DXVMtblJ+9VRnzcDPjnxuJEJ3JnMjBkJVlN4ZTcQRiCCMjBd1Ntz2QJWkVLXYCegx+tRn3r5QBniRW6J1lpq1Q1PPlTOSsLx3r7w8RFlfBHDLeLjlALtUst+yFqujX2JxmSx918y/J/t7sjZW6SlU67U6ZLlqN7sFHqYGuuNt0iUrS6ECe5F3SMD0a38jjM9BzMAD6eoaU6ujFXUgqym4gjEEHcYlRUNNdndizMxZmOJJJvJPjHR32iSbsTfgABjjgBgB3RvbL7OG0lNE6epFKhxvw6Ujsj5fiPhnkabqxDVA01O1XNW6ZPACA5iWMb/rOPcF4wT44RAoAAAAwAG6OYMpHBF+ccxIATa92KLOLTtH7Mtzi0g4Ix+Q9g8j1e6A5pTRM6kmGXUS3lOOy4uv5jcw5jCG8jy6Q0ZKqU2J8uXMU9l1DD1yMFpQgbjeMDx3x610xPAuE6cBwExv+4JVqWpdJRKWp5Ilnkz3eRa4eUCqCu02azm9iWPFjefWPpSUbz3CSkeY5yVAST4DGN3ZhqrTVz/0iXt4/EwGfBWF8HfROgaejXZp5MuUPkUAnvObeMECPUixBmKzdI9VcxIU9Y/jYe6OQx5jKDPT06ykVEVVVRcqqLgAMgAMhH0iQRIkSJAf/9k="/>
          <p:cNvSpPr>
            <a:spLocks noChangeAspect="1" noChangeArrowheads="1"/>
          </p:cNvSpPr>
          <p:nvPr>
            <p:custDataLst>
              <p:tags r:id="rId21"/>
            </p:custDataLst>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2" name="Picture 2" descr="C:\Users\thierryd\Pictures\imagesCALZT6U0.jpg"/>
          <p:cNvPicPr>
            <a:picLocks noChangeAspect="1" noChangeArrowheads="1"/>
          </p:cNvPicPr>
          <p:nvPr/>
        </p:nvPicPr>
        <p:blipFill>
          <a:blip r:embed="rId29" cstate="print"/>
          <a:srcRect/>
          <a:stretch>
            <a:fillRect/>
          </a:stretch>
        </p:blipFill>
        <p:spPr bwMode="auto">
          <a:xfrm>
            <a:off x="929046" y="5029200"/>
            <a:ext cx="673692" cy="742950"/>
          </a:xfrm>
          <a:prstGeom prst="rect">
            <a:avLst/>
          </a:prstGeom>
          <a:noFill/>
        </p:spPr>
      </p:pic>
      <p:pic>
        <p:nvPicPr>
          <p:cNvPr id="28" name="Picture 2" descr="http://sine.ni.com/images/icons/us/lvrt.gif"/>
          <p:cNvPicPr>
            <a:picLocks noChangeAspect="1" noChangeArrowheads="1"/>
          </p:cNvPicPr>
          <p:nvPr>
            <p:custDataLst>
              <p:tags r:id="rId22"/>
            </p:custDataLst>
          </p:nvPr>
        </p:nvPicPr>
        <p:blipFill>
          <a:blip r:embed="rId26" cstate="print">
            <a:extLst>
              <a:ext uri="{28A0092B-C50C-407E-A947-70E740481C1C}">
                <a14:useLocalDpi xmlns="" xmlns:a14="http://schemas.microsoft.com/office/drawing/2010/main" val="0"/>
              </a:ext>
            </a:extLst>
          </a:blip>
          <a:srcRect/>
          <a:stretch>
            <a:fillRect/>
          </a:stretch>
        </p:blipFill>
        <p:spPr bwMode="auto">
          <a:xfrm>
            <a:off x="723322" y="2895600"/>
            <a:ext cx="982656" cy="545922"/>
          </a:xfrm>
          <a:prstGeom prst="rect">
            <a:avLst/>
          </a:prstGeom>
          <a:noFill/>
          <a:extLst>
            <a:ext uri="{909E8E84-426E-40DD-AFC4-6F175D3DCCD1}">
              <a14:hiddenFill xmlns="" xmlns:a14="http://schemas.microsoft.com/office/drawing/2010/main">
                <a:solidFill>
                  <a:srgbClr val="FFFFFF"/>
                </a:solidFill>
              </a14:hiddenFill>
            </a:ext>
          </a:extLst>
        </p:spPr>
      </p:pic>
      <p:pic>
        <p:nvPicPr>
          <p:cNvPr id="30" name="Picture 2" descr="C:\Users\thierryd\Pictures\imagesCALZT6U0.jpg"/>
          <p:cNvPicPr>
            <a:picLocks noChangeAspect="1" noChangeArrowheads="1"/>
          </p:cNvPicPr>
          <p:nvPr/>
        </p:nvPicPr>
        <p:blipFill>
          <a:blip r:embed="rId29" cstate="print"/>
          <a:srcRect/>
          <a:stretch>
            <a:fillRect/>
          </a:stretch>
        </p:blipFill>
        <p:spPr bwMode="auto">
          <a:xfrm>
            <a:off x="1219200" y="3810000"/>
            <a:ext cx="673692" cy="742950"/>
          </a:xfrm>
          <a:prstGeom prst="rect">
            <a:avLst/>
          </a:prstGeom>
          <a:noFill/>
        </p:spPr>
      </p:pic>
      <p:pic>
        <p:nvPicPr>
          <p:cNvPr id="29" name="Picture 2" descr="http://sine.ni.com/images/icons/us/lvrt.gif"/>
          <p:cNvPicPr>
            <a:picLocks noChangeAspect="1" noChangeArrowheads="1"/>
          </p:cNvPicPr>
          <p:nvPr>
            <p:custDataLst>
              <p:tags r:id="rId23"/>
            </p:custDataLst>
          </p:nvPr>
        </p:nvPicPr>
        <p:blipFill>
          <a:blip r:embed="rId26" cstate="print">
            <a:extLst>
              <a:ext uri="{28A0092B-C50C-407E-A947-70E740481C1C}">
                <a14:useLocalDpi xmlns="" xmlns:a14="http://schemas.microsoft.com/office/drawing/2010/main" val="0"/>
              </a:ext>
            </a:extLst>
          </a:blip>
          <a:srcRect l="23263" r="22455"/>
          <a:stretch>
            <a:fillRect/>
          </a:stretch>
        </p:blipFill>
        <p:spPr bwMode="auto">
          <a:xfrm>
            <a:off x="838200" y="3657600"/>
            <a:ext cx="533400" cy="545922"/>
          </a:xfrm>
          <a:prstGeom prst="rect">
            <a:avLst/>
          </a:prstGeom>
          <a:noFill/>
          <a:extLst>
            <a:ext uri="{909E8E84-426E-40DD-AFC4-6F175D3DCCD1}">
              <a14:hiddenFill xmlns="" xmlns:a14="http://schemas.microsoft.com/office/drawing/2010/main">
                <a:solidFill>
                  <a:srgbClr val="FFFFFF"/>
                </a:solidFill>
              </a14:hiddenFill>
            </a:ext>
          </a:extLst>
        </p:spPr>
      </p:pic>
    </p:spTree>
    <p:custDataLst>
      <p:tags r:id="rId1"/>
    </p:custDataLst>
    <p:extLst>
      <p:ext uri="{BB962C8B-B14F-4D97-AF65-F5344CB8AC3E}">
        <p14:creationId xmlns="" xmlns:p14="http://schemas.microsoft.com/office/powerpoint/2010/main" val="1202139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custDataLst>
              <p:tags r:id="rId2"/>
            </p:custDataLst>
          </p:nvPr>
        </p:nvSpPr>
        <p:spPr/>
        <p:txBody>
          <a:bodyPr/>
          <a:lstStyle/>
          <a:p>
            <a:r>
              <a:rPr lang="en-US" dirty="0" smtClean="0"/>
              <a:t>Why Integrate EPICS and LabVIEW ?</a:t>
            </a:r>
            <a:endParaRPr lang="en-US" sz="3200" b="0" dirty="0" smtClean="0"/>
          </a:p>
        </p:txBody>
      </p:sp>
      <p:sp>
        <p:nvSpPr>
          <p:cNvPr id="6148" name="Rectangle 4"/>
          <p:cNvSpPr>
            <a:spLocks noGrp="1" noChangeArrowheads="1"/>
          </p:cNvSpPr>
          <p:nvPr>
            <p:ph idx="1"/>
            <p:custDataLst>
              <p:tags r:id="rId3"/>
            </p:custDataLst>
          </p:nvPr>
        </p:nvSpPr>
        <p:spPr>
          <a:xfrm>
            <a:off x="3962400" y="1524000"/>
            <a:ext cx="4876800" cy="1828800"/>
          </a:xfrm>
        </p:spPr>
        <p:txBody>
          <a:bodyPr/>
          <a:lstStyle/>
          <a:p>
            <a:r>
              <a:rPr lang="en-US" dirty="0" smtClean="0"/>
              <a:t>LabVIEW as a Client </a:t>
            </a:r>
          </a:p>
          <a:p>
            <a:pPr lvl="1">
              <a:buFont typeface="Wingdings" pitchFamily="2" charset="2"/>
              <a:buChar char="ü"/>
            </a:pPr>
            <a:r>
              <a:rPr lang="en-US" dirty="0" smtClean="0"/>
              <a:t>Presentation</a:t>
            </a:r>
          </a:p>
          <a:p>
            <a:pPr lvl="1">
              <a:buFont typeface="Wingdings" pitchFamily="2" charset="2"/>
              <a:buChar char="ü"/>
            </a:pPr>
            <a:r>
              <a:rPr lang="en-US" dirty="0" smtClean="0"/>
              <a:t>Analysis</a:t>
            </a:r>
          </a:p>
          <a:p>
            <a:pPr lvl="1">
              <a:buFont typeface="Wingdings" pitchFamily="2" charset="2"/>
              <a:buChar char="ü"/>
            </a:pPr>
            <a:r>
              <a:rPr lang="en-US" dirty="0" smtClean="0"/>
              <a:t>Control</a:t>
            </a:r>
          </a:p>
          <a:p>
            <a:pPr lvl="1">
              <a:buFont typeface="Wingdings" pitchFamily="2" charset="2"/>
              <a:buChar char="ü"/>
            </a:pPr>
            <a:endParaRPr lang="en-US" dirty="0" smtClean="0"/>
          </a:p>
        </p:txBody>
      </p:sp>
      <p:sp>
        <p:nvSpPr>
          <p:cNvPr id="6151" name="Line 8"/>
          <p:cNvSpPr>
            <a:spLocks noChangeShapeType="1"/>
          </p:cNvSpPr>
          <p:nvPr>
            <p:custDataLst>
              <p:tags r:id="rId4"/>
            </p:custDataLst>
          </p:nvPr>
        </p:nvSpPr>
        <p:spPr bwMode="auto">
          <a:xfrm flipH="1">
            <a:off x="2495550" y="3083124"/>
            <a:ext cx="3175" cy="541338"/>
          </a:xfrm>
          <a:prstGeom prst="line">
            <a:avLst/>
          </a:prstGeom>
          <a:noFill/>
          <a:ln w="28575">
            <a:solidFill>
              <a:schemeClr val="tx1"/>
            </a:solidFill>
            <a:round/>
            <a:headEnd/>
            <a:tailEnd/>
          </a:ln>
        </p:spPr>
        <p:txBody>
          <a:bodyPr wrap="none" anchor="ctr"/>
          <a:lstStyle/>
          <a:p>
            <a:endParaRPr lang="en-US"/>
          </a:p>
        </p:txBody>
      </p:sp>
      <p:grpSp>
        <p:nvGrpSpPr>
          <p:cNvPr id="28" name="Group 27"/>
          <p:cNvGrpSpPr/>
          <p:nvPr>
            <p:custDataLst>
              <p:tags r:id="rId5"/>
            </p:custDataLst>
          </p:nvPr>
        </p:nvGrpSpPr>
        <p:grpSpPr>
          <a:xfrm>
            <a:off x="1123950" y="4030141"/>
            <a:ext cx="1085850" cy="1081809"/>
            <a:chOff x="1339850" y="4639740"/>
            <a:chExt cx="1085850" cy="1081809"/>
          </a:xfrm>
        </p:grpSpPr>
        <p:sp>
          <p:nvSpPr>
            <p:cNvPr id="6175" name="Rectangle 17"/>
            <p:cNvSpPr>
              <a:spLocks noChangeArrowheads="1"/>
            </p:cNvSpPr>
            <p:nvPr/>
          </p:nvSpPr>
          <p:spPr bwMode="auto">
            <a:xfrm>
              <a:off x="1339850" y="4639740"/>
              <a:ext cx="1085850" cy="746561"/>
            </a:xfrm>
            <a:prstGeom prst="rect">
              <a:avLst/>
            </a:prstGeom>
            <a:solidFill>
              <a:srgbClr val="00B0F0"/>
            </a:solidFill>
            <a:ln w="28575" algn="ctr">
              <a:solidFill>
                <a:schemeClr val="bg2"/>
              </a:solidFill>
              <a:miter lim="800000"/>
              <a:headEnd/>
              <a:tailEnd/>
            </a:ln>
          </p:spPr>
          <p:txBody>
            <a:bodyPr wrap="none" anchor="ctr"/>
            <a:lstStyle/>
            <a:p>
              <a:pPr algn="ctr" eaLnBrk="0" hangingPunct="0"/>
              <a:r>
                <a:rPr lang="en-US" sz="1800" dirty="0"/>
                <a:t>IOC </a:t>
              </a:r>
            </a:p>
            <a:p>
              <a:pPr algn="ctr" eaLnBrk="0" hangingPunct="0"/>
              <a:r>
                <a:rPr lang="en-US" sz="1200" b="0" dirty="0"/>
                <a:t>(I/O Controller)</a:t>
              </a:r>
            </a:p>
          </p:txBody>
        </p:sp>
        <p:sp>
          <p:nvSpPr>
            <p:cNvPr id="6176" name="Rectangle 18"/>
            <p:cNvSpPr>
              <a:spLocks noChangeArrowheads="1"/>
            </p:cNvSpPr>
            <p:nvPr/>
          </p:nvSpPr>
          <p:spPr bwMode="auto">
            <a:xfrm>
              <a:off x="1339850" y="5380666"/>
              <a:ext cx="1085850" cy="340883"/>
            </a:xfrm>
            <a:prstGeom prst="rect">
              <a:avLst/>
            </a:prstGeom>
            <a:solidFill>
              <a:srgbClr val="00B0F0"/>
            </a:solidFill>
            <a:ln w="28575" algn="ctr">
              <a:solidFill>
                <a:schemeClr val="bg2"/>
              </a:solidFill>
              <a:miter lim="800000"/>
              <a:headEnd/>
              <a:tailEnd/>
            </a:ln>
          </p:spPr>
          <p:txBody>
            <a:bodyPr wrap="none" anchor="ctr"/>
            <a:lstStyle/>
            <a:p>
              <a:pPr algn="ctr" eaLnBrk="0" hangingPunct="0"/>
              <a:r>
                <a:rPr lang="en-US" sz="1800" dirty="0"/>
                <a:t>I/O HW</a:t>
              </a:r>
              <a:endParaRPr lang="en-US" sz="1200" b="0" dirty="0"/>
            </a:p>
          </p:txBody>
        </p:sp>
      </p:grpSp>
      <p:sp>
        <p:nvSpPr>
          <p:cNvPr id="6177" name="Line 19"/>
          <p:cNvSpPr>
            <a:spLocks noChangeShapeType="1"/>
          </p:cNvSpPr>
          <p:nvPr>
            <p:custDataLst>
              <p:tags r:id="rId6"/>
            </p:custDataLst>
          </p:nvPr>
        </p:nvSpPr>
        <p:spPr bwMode="auto">
          <a:xfrm flipV="1">
            <a:off x="1654175" y="3624462"/>
            <a:ext cx="0" cy="405679"/>
          </a:xfrm>
          <a:prstGeom prst="line">
            <a:avLst/>
          </a:prstGeom>
          <a:noFill/>
          <a:ln w="28575">
            <a:solidFill>
              <a:schemeClr val="tx1"/>
            </a:solidFill>
            <a:round/>
            <a:headEnd/>
            <a:tailEnd/>
          </a:ln>
        </p:spPr>
        <p:txBody>
          <a:bodyPr wrap="none" anchor="ctr"/>
          <a:lstStyle/>
          <a:p>
            <a:endParaRPr lang="en-US"/>
          </a:p>
        </p:txBody>
      </p:sp>
      <p:sp>
        <p:nvSpPr>
          <p:cNvPr id="6163" name="Rectangle 32"/>
          <p:cNvSpPr>
            <a:spLocks noChangeArrowheads="1"/>
          </p:cNvSpPr>
          <p:nvPr>
            <p:custDataLst>
              <p:tags r:id="rId7"/>
            </p:custDataLst>
          </p:nvPr>
        </p:nvSpPr>
        <p:spPr bwMode="auto">
          <a:xfrm>
            <a:off x="1892300" y="2590800"/>
            <a:ext cx="1216025" cy="741561"/>
          </a:xfrm>
          <a:prstGeom prst="rect">
            <a:avLst/>
          </a:prstGeom>
          <a:solidFill>
            <a:srgbClr val="00B0F0"/>
          </a:solidFill>
          <a:ln w="28575" algn="ctr">
            <a:solidFill>
              <a:schemeClr val="bg2"/>
            </a:solidFill>
            <a:miter lim="800000"/>
            <a:headEnd/>
            <a:tailEnd/>
          </a:ln>
        </p:spPr>
        <p:txBody>
          <a:bodyPr wrap="none" anchor="ctr"/>
          <a:lstStyle/>
          <a:p>
            <a:pPr algn="ctr" eaLnBrk="0" hangingPunct="0"/>
            <a:r>
              <a:rPr lang="en-US" sz="1800" dirty="0" smtClean="0"/>
              <a:t>EPICS Client</a:t>
            </a:r>
            <a:endParaRPr lang="en-US" sz="1200" b="0" dirty="0"/>
          </a:p>
        </p:txBody>
      </p:sp>
      <p:sp>
        <p:nvSpPr>
          <p:cNvPr id="6164" name="Rectangle 33"/>
          <p:cNvSpPr>
            <a:spLocks noChangeArrowheads="1"/>
          </p:cNvSpPr>
          <p:nvPr>
            <p:custDataLst>
              <p:tags r:id="rId8"/>
            </p:custDataLst>
          </p:nvPr>
        </p:nvSpPr>
        <p:spPr bwMode="auto">
          <a:xfrm>
            <a:off x="1905000" y="2611239"/>
            <a:ext cx="1214437" cy="741561"/>
          </a:xfrm>
          <a:prstGeom prst="rect">
            <a:avLst/>
          </a:prstGeom>
          <a:solidFill>
            <a:srgbClr val="FFBB00"/>
          </a:solidFill>
          <a:ln w="28575" algn="ctr">
            <a:solidFill>
              <a:schemeClr val="bg2"/>
            </a:solidFill>
            <a:miter lim="800000"/>
            <a:headEnd/>
            <a:tailEnd/>
          </a:ln>
        </p:spPr>
        <p:txBody>
          <a:bodyPr wrap="none" anchor="ctr"/>
          <a:lstStyle/>
          <a:p>
            <a:pPr algn="ctr" eaLnBrk="0" hangingPunct="0"/>
            <a:r>
              <a:rPr lang="en-US" sz="1800" dirty="0" smtClean="0"/>
              <a:t>EPICS Client</a:t>
            </a:r>
            <a:endParaRPr lang="en-US" sz="1200" b="0" dirty="0"/>
          </a:p>
        </p:txBody>
      </p:sp>
      <p:sp>
        <p:nvSpPr>
          <p:cNvPr id="6165" name="Line 35"/>
          <p:cNvSpPr>
            <a:spLocks noChangeShapeType="1"/>
          </p:cNvSpPr>
          <p:nvPr>
            <p:custDataLst>
              <p:tags r:id="rId9"/>
            </p:custDataLst>
          </p:nvPr>
        </p:nvSpPr>
        <p:spPr bwMode="auto">
          <a:xfrm flipV="1">
            <a:off x="609600" y="3640337"/>
            <a:ext cx="2743200" cy="0"/>
          </a:xfrm>
          <a:prstGeom prst="line">
            <a:avLst/>
          </a:prstGeom>
          <a:noFill/>
          <a:ln w="28575">
            <a:solidFill>
              <a:schemeClr val="tx1"/>
            </a:solidFill>
            <a:round/>
            <a:headEnd/>
            <a:tailEnd/>
          </a:ln>
        </p:spPr>
        <p:txBody>
          <a:bodyPr wrap="none" anchor="ctr"/>
          <a:lstStyle/>
          <a:p>
            <a:endParaRPr lang="en-US"/>
          </a:p>
        </p:txBody>
      </p:sp>
      <p:grpSp>
        <p:nvGrpSpPr>
          <p:cNvPr id="29" name="Group 28"/>
          <p:cNvGrpSpPr/>
          <p:nvPr>
            <p:custDataLst>
              <p:tags r:id="rId10"/>
            </p:custDataLst>
          </p:nvPr>
        </p:nvGrpSpPr>
        <p:grpSpPr>
          <a:xfrm>
            <a:off x="1143000" y="4038601"/>
            <a:ext cx="1085850" cy="1081809"/>
            <a:chOff x="1339850" y="4639740"/>
            <a:chExt cx="1085850" cy="1081809"/>
          </a:xfrm>
        </p:grpSpPr>
        <p:sp>
          <p:nvSpPr>
            <p:cNvPr id="30" name="Rectangle 17"/>
            <p:cNvSpPr>
              <a:spLocks noChangeArrowheads="1"/>
            </p:cNvSpPr>
            <p:nvPr/>
          </p:nvSpPr>
          <p:spPr bwMode="auto">
            <a:xfrm>
              <a:off x="1339850" y="4639740"/>
              <a:ext cx="1085850" cy="746561"/>
            </a:xfrm>
            <a:prstGeom prst="rect">
              <a:avLst/>
            </a:prstGeom>
            <a:solidFill>
              <a:srgbClr val="FFBB00"/>
            </a:solidFill>
            <a:ln w="28575" algn="ctr">
              <a:solidFill>
                <a:schemeClr val="bg2"/>
              </a:solidFill>
              <a:miter lim="800000"/>
              <a:headEnd/>
              <a:tailEnd/>
            </a:ln>
          </p:spPr>
          <p:txBody>
            <a:bodyPr wrap="none" anchor="ctr"/>
            <a:lstStyle/>
            <a:p>
              <a:pPr algn="ctr" eaLnBrk="0" hangingPunct="0"/>
              <a:r>
                <a:rPr lang="en-US" sz="1800" dirty="0"/>
                <a:t>IOC </a:t>
              </a:r>
            </a:p>
            <a:p>
              <a:pPr algn="ctr" eaLnBrk="0" hangingPunct="0"/>
              <a:r>
                <a:rPr lang="en-US" sz="1200" b="0" dirty="0"/>
                <a:t>(I/O Controller)</a:t>
              </a:r>
            </a:p>
          </p:txBody>
        </p:sp>
        <p:sp>
          <p:nvSpPr>
            <p:cNvPr id="31" name="Rectangle 18"/>
            <p:cNvSpPr>
              <a:spLocks noChangeArrowheads="1"/>
            </p:cNvSpPr>
            <p:nvPr/>
          </p:nvSpPr>
          <p:spPr bwMode="auto">
            <a:xfrm>
              <a:off x="1339850" y="5380666"/>
              <a:ext cx="1085850" cy="340883"/>
            </a:xfrm>
            <a:prstGeom prst="rect">
              <a:avLst/>
            </a:prstGeom>
            <a:solidFill>
              <a:srgbClr val="FFBB00"/>
            </a:solidFill>
            <a:ln w="28575" algn="ctr">
              <a:solidFill>
                <a:schemeClr val="bg2"/>
              </a:solidFill>
              <a:miter lim="800000"/>
              <a:headEnd/>
              <a:tailEnd/>
            </a:ln>
          </p:spPr>
          <p:txBody>
            <a:bodyPr wrap="none" anchor="ctr"/>
            <a:lstStyle/>
            <a:p>
              <a:pPr algn="ctr" eaLnBrk="0" hangingPunct="0"/>
              <a:r>
                <a:rPr lang="en-US" sz="1800" dirty="0"/>
                <a:t>I/O HW</a:t>
              </a:r>
              <a:endParaRPr lang="en-US" sz="1200" b="0" dirty="0"/>
            </a:p>
          </p:txBody>
        </p:sp>
      </p:grpSp>
      <p:sp>
        <p:nvSpPr>
          <p:cNvPr id="33" name="Rectangle 4"/>
          <p:cNvSpPr txBox="1">
            <a:spLocks noChangeArrowheads="1"/>
          </p:cNvSpPr>
          <p:nvPr>
            <p:custDataLst>
              <p:tags r:id="rId11"/>
            </p:custDataLst>
          </p:nvPr>
        </p:nvSpPr>
        <p:spPr bwMode="auto">
          <a:xfrm>
            <a:off x="3962400" y="3810000"/>
            <a:ext cx="4876800"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LabVIEW as a Server</a:t>
            </a:r>
          </a:p>
          <a:p>
            <a:pPr marL="800100" lvl="1" indent="-342900" eaLnBrk="1" hangingPunct="1">
              <a:spcBef>
                <a:spcPct val="20000"/>
              </a:spcBef>
              <a:buFont typeface="Wingdings" pitchFamily="2" charset="2"/>
              <a:buChar char="ü"/>
            </a:pPr>
            <a:r>
              <a:rPr lang="en-US" sz="2800" kern="0" dirty="0" smtClean="0">
                <a:latin typeface="+mn-lt"/>
              </a:rPr>
              <a:t>Interface to hardware</a:t>
            </a:r>
          </a:p>
          <a:p>
            <a:pPr marL="800100" lvl="1" indent="-342900" eaLnBrk="1" hangingPunct="1">
              <a:spcBef>
                <a:spcPct val="20000"/>
              </a:spcBef>
              <a:buFont typeface="Wingdings" pitchFamily="2" charset="2"/>
              <a:buChar char="ü"/>
            </a:pPr>
            <a:r>
              <a:rPr kumimoji="0" lang="en-US" sz="2800" b="0" i="0" u="none" strike="noStrike" kern="0" cap="none" spc="0" normalizeH="0" baseline="0" noProof="0" dirty="0" smtClean="0">
                <a:ln>
                  <a:noFill/>
                </a:ln>
                <a:solidFill>
                  <a:schemeClr val="tx1"/>
                </a:solidFill>
                <a:effectLst/>
                <a:uLnTx/>
                <a:uFillTx/>
                <a:latin typeface="+mn-lt"/>
                <a:ea typeface="+mn-ea"/>
                <a:cs typeface="+mn-cs"/>
              </a:rPr>
              <a:t>Real-time control</a:t>
            </a:r>
          </a:p>
          <a:p>
            <a:pPr marL="800100" lvl="1" indent="-342900" eaLnBrk="1" hangingPunct="1">
              <a:spcBef>
                <a:spcPct val="20000"/>
              </a:spcBef>
              <a:buFont typeface="Wingdings" pitchFamily="2" charset="2"/>
              <a:buChar char="ü"/>
            </a:pPr>
            <a:r>
              <a:rPr lang="en-US" sz="2800" kern="0" dirty="0" smtClean="0">
                <a:latin typeface="+mn-lt"/>
              </a:rPr>
              <a:t>Access to FPGA</a:t>
            </a: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800100" lvl="1" indent="-342900" eaLnBrk="1" hangingPunct="1">
              <a:spcBef>
                <a:spcPct val="20000"/>
              </a:spcBef>
              <a:buFontTx/>
              <a:buChar cha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p:txBody>
      </p:sp>
      <p:pic>
        <p:nvPicPr>
          <p:cNvPr id="34" name="Picture 2" descr="C:\Documents and Settings\sams\My Documents\LabVIEW Graphics\PoweredByLabVIEW Horizontal.emf"/>
          <p:cNvPicPr>
            <a:picLocks noChangeAspect="1" noChangeArrowheads="1"/>
          </p:cNvPicPr>
          <p:nvPr>
            <p:custDataLst>
              <p:tags r:id="rId12"/>
            </p:custDataLst>
          </p:nvPr>
        </p:nvPicPr>
        <p:blipFill>
          <a:blip r:embed="rId15" cstate="print"/>
          <a:srcRect t="24429" r="77151"/>
          <a:stretch>
            <a:fillRect/>
          </a:stretch>
        </p:blipFill>
        <p:spPr bwMode="auto">
          <a:xfrm>
            <a:off x="7848011" y="381000"/>
            <a:ext cx="1067389" cy="990600"/>
          </a:xfrm>
          <a:prstGeom prst="rect">
            <a:avLst/>
          </a:prstGeom>
          <a:noFill/>
        </p:spPr>
      </p:pic>
    </p:spTree>
    <p:custDataLst>
      <p:tags r:id="rId1"/>
    </p:custDataLst>
    <p:extLst>
      <p:ext uri="{BB962C8B-B14F-4D97-AF65-F5344CB8AC3E}">
        <p14:creationId xmlns="" xmlns:p14="http://schemas.microsoft.com/office/powerpoint/2010/main" val="188188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64"/>
                                        </p:tgtEl>
                                        <p:attrNameLst>
                                          <p:attrName>style.visibility</p:attrName>
                                        </p:attrNameLst>
                                      </p:cBhvr>
                                      <p:to>
                                        <p:strVal val="visible"/>
                                      </p:to>
                                    </p:set>
                                    <p:animEffect transition="in" filter="fade">
                                      <p:cBhvr>
                                        <p:cTn id="7" dur="2000"/>
                                        <p:tgtEl>
                                          <p:spTgt spid="616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148">
                                            <p:txEl>
                                              <p:pRg st="0" end="0"/>
                                            </p:txEl>
                                          </p:spTgt>
                                        </p:tgtEl>
                                        <p:attrNameLst>
                                          <p:attrName>style.visibility</p:attrName>
                                        </p:attrNameLst>
                                      </p:cBhvr>
                                      <p:to>
                                        <p:strVal val="visible"/>
                                      </p:to>
                                    </p:set>
                                    <p:animEffect transition="in" filter="fade">
                                      <p:cBhvr>
                                        <p:cTn id="10" dur="2000"/>
                                        <p:tgtEl>
                                          <p:spTgt spid="6148">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Effect transition="in" filter="fade">
                                      <p:cBhvr>
                                        <p:cTn id="13" dur="2000"/>
                                        <p:tgtEl>
                                          <p:spTgt spid="6148">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148">
                                            <p:txEl>
                                              <p:pRg st="2" end="2"/>
                                            </p:txEl>
                                          </p:spTgt>
                                        </p:tgtEl>
                                        <p:attrNameLst>
                                          <p:attrName>style.visibility</p:attrName>
                                        </p:attrNameLst>
                                      </p:cBhvr>
                                      <p:to>
                                        <p:strVal val="visible"/>
                                      </p:to>
                                    </p:set>
                                    <p:animEffect transition="in" filter="fade">
                                      <p:cBhvr>
                                        <p:cTn id="16" dur="2000"/>
                                        <p:tgtEl>
                                          <p:spTgt spid="6148">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148">
                                            <p:txEl>
                                              <p:pRg st="3" end="3"/>
                                            </p:txEl>
                                          </p:spTgt>
                                        </p:tgtEl>
                                        <p:attrNameLst>
                                          <p:attrName>style.visibility</p:attrName>
                                        </p:attrNameLst>
                                      </p:cBhvr>
                                      <p:to>
                                        <p:strVal val="visible"/>
                                      </p:to>
                                    </p:set>
                                    <p:animEffect transition="in" filter="fade">
                                      <p:cBhvr>
                                        <p:cTn id="19" dur="2000"/>
                                        <p:tgtEl>
                                          <p:spTgt spid="6148">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2000"/>
                                        <p:tgtEl>
                                          <p:spTgt spid="2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P spid="6164" grpId="0" animBg="1"/>
      <p:bldP spid="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Concept</a:t>
            </a:r>
            <a:endParaRPr lang="en-US" dirty="0"/>
          </a:p>
        </p:txBody>
      </p:sp>
      <p:sp>
        <p:nvSpPr>
          <p:cNvPr id="3" name="Content Placeholder 2"/>
          <p:cNvSpPr>
            <a:spLocks noGrp="1"/>
          </p:cNvSpPr>
          <p:nvPr>
            <p:ph idx="1"/>
            <p:custDataLst>
              <p:tags r:id="rId3"/>
            </p:custDataLst>
          </p:nvPr>
        </p:nvSpPr>
        <p:spPr>
          <a:xfrm>
            <a:off x="304800" y="1066800"/>
            <a:ext cx="8458200" cy="2743200"/>
          </a:xfrm>
        </p:spPr>
        <p:txBody>
          <a:bodyPr/>
          <a:lstStyle/>
          <a:p>
            <a:r>
              <a:rPr lang="en-US" dirty="0" smtClean="0"/>
              <a:t>The EPICS CA Server and EPICS CA Client are implemented as plug-ins to the I/O Server</a:t>
            </a:r>
          </a:p>
          <a:p>
            <a:r>
              <a:rPr lang="en-US" dirty="0" smtClean="0"/>
              <a:t>In both cases the interface in LabVIEW is implemented via the Shared Variable</a:t>
            </a:r>
          </a:p>
          <a:p>
            <a:r>
              <a:rPr lang="en-US" dirty="0" smtClean="0"/>
              <a:t>The interface to EPICS is via Channel Access</a:t>
            </a:r>
          </a:p>
          <a:p>
            <a:endParaRPr lang="en-US" dirty="0"/>
          </a:p>
        </p:txBody>
      </p:sp>
      <p:grpSp>
        <p:nvGrpSpPr>
          <p:cNvPr id="18" name="Group 17"/>
          <p:cNvGrpSpPr/>
          <p:nvPr>
            <p:custDataLst>
              <p:tags r:id="rId4"/>
            </p:custDataLst>
          </p:nvPr>
        </p:nvGrpSpPr>
        <p:grpSpPr>
          <a:xfrm>
            <a:off x="1524000" y="4005740"/>
            <a:ext cx="6049447" cy="1480660"/>
            <a:chOff x="2107884" y="4571999"/>
            <a:chExt cx="6049447" cy="1480660"/>
          </a:xfrm>
        </p:grpSpPr>
        <p:pic>
          <p:nvPicPr>
            <p:cNvPr id="4" name="Picture 5"/>
            <p:cNvPicPr>
              <a:picLocks noChangeAspect="1" noChangeArrowheads="1"/>
            </p:cNvPicPr>
            <p:nvPr/>
          </p:nvPicPr>
          <p:blipFill>
            <a:blip r:embed="rId10" cstate="print"/>
            <a:srcRect/>
            <a:stretch>
              <a:fillRect/>
            </a:stretch>
          </p:blipFill>
          <p:spPr bwMode="auto">
            <a:xfrm>
              <a:off x="6096000" y="4972772"/>
              <a:ext cx="2061331" cy="513628"/>
            </a:xfrm>
            <a:prstGeom prst="rect">
              <a:avLst/>
            </a:prstGeom>
            <a:noFill/>
            <a:ln w="9525">
              <a:noFill/>
              <a:miter lim="800000"/>
              <a:headEnd/>
              <a:tailEnd/>
            </a:ln>
          </p:spPr>
        </p:pic>
        <p:pic>
          <p:nvPicPr>
            <p:cNvPr id="5" name="Picture 3" descr="Diagnose1"/>
            <p:cNvPicPr>
              <a:picLocks noChangeAspect="1" noChangeArrowheads="1"/>
            </p:cNvPicPr>
            <p:nvPr/>
          </p:nvPicPr>
          <p:blipFill>
            <a:blip r:embed="rId11" cstate="print"/>
            <a:srcRect/>
            <a:stretch>
              <a:fillRect/>
            </a:stretch>
          </p:blipFill>
          <p:spPr bwMode="auto">
            <a:xfrm>
              <a:off x="2107884" y="4572000"/>
              <a:ext cx="1854516" cy="1480659"/>
            </a:xfrm>
            <a:prstGeom prst="rect">
              <a:avLst/>
            </a:prstGeom>
            <a:noFill/>
            <a:ln w="9525">
              <a:noFill/>
              <a:miter lim="800000"/>
              <a:headEnd/>
              <a:tailEnd/>
            </a:ln>
          </p:spPr>
        </p:pic>
        <p:grpSp>
          <p:nvGrpSpPr>
            <p:cNvPr id="6" name="Group 5"/>
            <p:cNvGrpSpPr/>
            <p:nvPr/>
          </p:nvGrpSpPr>
          <p:grpSpPr>
            <a:xfrm>
              <a:off x="4114800" y="4571999"/>
              <a:ext cx="1919288" cy="1358899"/>
              <a:chOff x="533400" y="1585913"/>
              <a:chExt cx="2681288" cy="1979612"/>
            </a:xfrm>
          </p:grpSpPr>
          <p:grpSp>
            <p:nvGrpSpPr>
              <p:cNvPr id="7" name="Group 13"/>
              <p:cNvGrpSpPr>
                <a:grpSpLocks/>
              </p:cNvGrpSpPr>
              <p:nvPr/>
            </p:nvGrpSpPr>
            <p:grpSpPr bwMode="auto">
              <a:xfrm>
                <a:off x="885825" y="1585915"/>
                <a:ext cx="2328863" cy="1979613"/>
                <a:chOff x="899" y="2308"/>
                <a:chExt cx="1467" cy="1247"/>
              </a:xfrm>
            </p:grpSpPr>
            <p:pic>
              <p:nvPicPr>
                <p:cNvPr id="12" name="Picture 14"/>
                <p:cNvPicPr>
                  <a:picLocks noChangeAspect="1" noChangeArrowheads="1"/>
                </p:cNvPicPr>
                <p:nvPr/>
              </p:nvPicPr>
              <p:blipFill>
                <a:blip r:embed="rId12" cstate="print"/>
                <a:srcRect/>
                <a:stretch>
                  <a:fillRect/>
                </a:stretch>
              </p:blipFill>
              <p:spPr bwMode="auto">
                <a:xfrm>
                  <a:off x="1278" y="2650"/>
                  <a:ext cx="592" cy="630"/>
                </a:xfrm>
                <a:prstGeom prst="rect">
                  <a:avLst/>
                </a:prstGeom>
                <a:noFill/>
                <a:ln w="9525">
                  <a:noFill/>
                  <a:miter lim="800000"/>
                  <a:headEnd/>
                  <a:tailEnd/>
                </a:ln>
              </p:spPr>
            </p:pic>
            <p:sp>
              <p:nvSpPr>
                <p:cNvPr id="13" name="Freeform 15"/>
                <p:cNvSpPr>
                  <a:spLocks/>
                </p:cNvSpPr>
                <p:nvPr/>
              </p:nvSpPr>
              <p:spPr bwMode="auto">
                <a:xfrm>
                  <a:off x="899" y="2308"/>
                  <a:ext cx="1235" cy="1154"/>
                </a:xfrm>
                <a:custGeom>
                  <a:avLst/>
                  <a:gdLst>
                    <a:gd name="T0" fmla="*/ 200 w 1235"/>
                    <a:gd name="T1" fmla="*/ 979 h 1154"/>
                    <a:gd name="T2" fmla="*/ 257 w 1235"/>
                    <a:gd name="T3" fmla="*/ 200 h 1154"/>
                    <a:gd name="T4" fmla="*/ 1036 w 1235"/>
                    <a:gd name="T5" fmla="*/ 257 h 1154"/>
                    <a:gd name="T6" fmla="*/ 979 w 1235"/>
                    <a:gd name="T7" fmla="*/ 1036 h 1154"/>
                    <a:gd name="T8" fmla="*/ 751 w 1235"/>
                    <a:gd name="T9" fmla="*/ 1154 h 1154"/>
                    <a:gd name="T10" fmla="*/ 0 60000 65536"/>
                    <a:gd name="T11" fmla="*/ 0 60000 65536"/>
                    <a:gd name="T12" fmla="*/ 0 60000 65536"/>
                    <a:gd name="T13" fmla="*/ 0 60000 65536"/>
                    <a:gd name="T14" fmla="*/ 0 60000 65536"/>
                    <a:gd name="T15" fmla="*/ 0 w 1235"/>
                    <a:gd name="T16" fmla="*/ 0 h 1154"/>
                    <a:gd name="T17" fmla="*/ 1235 w 1235"/>
                    <a:gd name="T18" fmla="*/ 1154 h 1154"/>
                  </a:gdLst>
                  <a:ahLst/>
                  <a:cxnLst>
                    <a:cxn ang="T10">
                      <a:pos x="T0" y="T1"/>
                    </a:cxn>
                    <a:cxn ang="T11">
                      <a:pos x="T2" y="T3"/>
                    </a:cxn>
                    <a:cxn ang="T12">
                      <a:pos x="T4" y="T5"/>
                    </a:cxn>
                    <a:cxn ang="T13">
                      <a:pos x="T6" y="T7"/>
                    </a:cxn>
                    <a:cxn ang="T14">
                      <a:pos x="T8" y="T9"/>
                    </a:cxn>
                  </a:cxnLst>
                  <a:rect l="T15" t="T16" r="T17" b="T18"/>
                  <a:pathLst>
                    <a:path w="1235" h="1154">
                      <a:moveTo>
                        <a:pt x="200" y="979"/>
                      </a:moveTo>
                      <a:cubicBezTo>
                        <a:pt x="0" y="748"/>
                        <a:pt x="26" y="399"/>
                        <a:pt x="257" y="200"/>
                      </a:cubicBezTo>
                      <a:cubicBezTo>
                        <a:pt x="488" y="0"/>
                        <a:pt x="836" y="26"/>
                        <a:pt x="1036" y="257"/>
                      </a:cubicBezTo>
                      <a:cubicBezTo>
                        <a:pt x="1235" y="488"/>
                        <a:pt x="1209" y="837"/>
                        <a:pt x="979" y="1036"/>
                      </a:cubicBezTo>
                      <a:cubicBezTo>
                        <a:pt x="913" y="1093"/>
                        <a:pt x="835" y="1133"/>
                        <a:pt x="751" y="1154"/>
                      </a:cubicBezTo>
                    </a:path>
                  </a:pathLst>
                </a:custGeom>
                <a:noFill/>
                <a:ln w="82550" cap="rnd">
                  <a:solidFill>
                    <a:srgbClr val="4677BF"/>
                  </a:solidFill>
                  <a:round/>
                  <a:headEnd/>
                  <a:tailEnd/>
                </a:ln>
              </p:spPr>
              <p:txBody>
                <a:bodyPr/>
                <a:lstStyle/>
                <a:p>
                  <a:pPr algn="ctr" eaLnBrk="0" hangingPunct="0"/>
                  <a:endParaRPr lang="en-US"/>
                </a:p>
              </p:txBody>
            </p:sp>
            <p:sp>
              <p:nvSpPr>
                <p:cNvPr id="14" name="Freeform 16"/>
                <p:cNvSpPr>
                  <a:spLocks/>
                </p:cNvSpPr>
                <p:nvPr/>
              </p:nvSpPr>
              <p:spPr bwMode="auto">
                <a:xfrm>
                  <a:off x="1395" y="3369"/>
                  <a:ext cx="279" cy="186"/>
                </a:xfrm>
                <a:custGeom>
                  <a:avLst/>
                  <a:gdLst>
                    <a:gd name="T0" fmla="*/ 279 w 279"/>
                    <a:gd name="T1" fmla="*/ 186 h 186"/>
                    <a:gd name="T2" fmla="*/ 0 w 279"/>
                    <a:gd name="T3" fmla="*/ 96 h 186"/>
                    <a:gd name="T4" fmla="*/ 277 w 279"/>
                    <a:gd name="T5" fmla="*/ 0 h 186"/>
                    <a:gd name="T6" fmla="*/ 279 w 279"/>
                    <a:gd name="T7" fmla="*/ 186 h 186"/>
                    <a:gd name="T8" fmla="*/ 0 60000 65536"/>
                    <a:gd name="T9" fmla="*/ 0 60000 65536"/>
                    <a:gd name="T10" fmla="*/ 0 60000 65536"/>
                    <a:gd name="T11" fmla="*/ 0 60000 65536"/>
                    <a:gd name="T12" fmla="*/ 0 w 279"/>
                    <a:gd name="T13" fmla="*/ 0 h 186"/>
                    <a:gd name="T14" fmla="*/ 279 w 279"/>
                    <a:gd name="T15" fmla="*/ 186 h 186"/>
                  </a:gdLst>
                  <a:ahLst/>
                  <a:cxnLst>
                    <a:cxn ang="T8">
                      <a:pos x="T0" y="T1"/>
                    </a:cxn>
                    <a:cxn ang="T9">
                      <a:pos x="T2" y="T3"/>
                    </a:cxn>
                    <a:cxn ang="T10">
                      <a:pos x="T4" y="T5"/>
                    </a:cxn>
                    <a:cxn ang="T11">
                      <a:pos x="T6" y="T7"/>
                    </a:cxn>
                  </a:cxnLst>
                  <a:rect l="T12" t="T13" r="T14" b="T15"/>
                  <a:pathLst>
                    <a:path w="279" h="186">
                      <a:moveTo>
                        <a:pt x="279" y="186"/>
                      </a:moveTo>
                      <a:lnTo>
                        <a:pt x="0" y="96"/>
                      </a:lnTo>
                      <a:lnTo>
                        <a:pt x="277" y="0"/>
                      </a:lnTo>
                      <a:lnTo>
                        <a:pt x="279" y="186"/>
                      </a:lnTo>
                      <a:close/>
                    </a:path>
                  </a:pathLst>
                </a:custGeom>
                <a:solidFill>
                  <a:srgbClr val="4677BF"/>
                </a:solidFill>
                <a:ln w="9525">
                  <a:noFill/>
                  <a:round/>
                  <a:headEnd/>
                  <a:tailEnd/>
                </a:ln>
              </p:spPr>
              <p:txBody>
                <a:bodyPr/>
                <a:lstStyle/>
                <a:p>
                  <a:pPr algn="ctr" eaLnBrk="0" hangingPunct="0"/>
                  <a:endParaRPr lang="en-US"/>
                </a:p>
              </p:txBody>
            </p:sp>
            <p:sp>
              <p:nvSpPr>
                <p:cNvPr id="15" name="Line 17"/>
                <p:cNvSpPr>
                  <a:spLocks noChangeShapeType="1"/>
                </p:cNvSpPr>
                <p:nvPr/>
              </p:nvSpPr>
              <p:spPr bwMode="auto">
                <a:xfrm>
                  <a:off x="1949" y="2908"/>
                  <a:ext cx="249" cy="1"/>
                </a:xfrm>
                <a:prstGeom prst="line">
                  <a:avLst/>
                </a:prstGeom>
                <a:noFill/>
                <a:ln w="31750" cap="rnd">
                  <a:solidFill>
                    <a:srgbClr val="FF9900"/>
                  </a:solidFill>
                  <a:round/>
                  <a:headEnd/>
                  <a:tailEnd/>
                </a:ln>
              </p:spPr>
              <p:txBody>
                <a:bodyPr/>
                <a:lstStyle/>
                <a:p>
                  <a:endParaRPr lang="en-US"/>
                </a:p>
              </p:txBody>
            </p:sp>
            <p:sp>
              <p:nvSpPr>
                <p:cNvPr id="16" name="Freeform 18"/>
                <p:cNvSpPr>
                  <a:spLocks/>
                </p:cNvSpPr>
                <p:nvPr/>
              </p:nvSpPr>
              <p:spPr bwMode="auto">
                <a:xfrm>
                  <a:off x="1780" y="2847"/>
                  <a:ext cx="184" cy="122"/>
                </a:xfrm>
                <a:custGeom>
                  <a:avLst/>
                  <a:gdLst>
                    <a:gd name="T0" fmla="*/ 184 w 184"/>
                    <a:gd name="T1" fmla="*/ 122 h 122"/>
                    <a:gd name="T2" fmla="*/ 0 w 184"/>
                    <a:gd name="T3" fmla="*/ 61 h 122"/>
                    <a:gd name="T4" fmla="*/ 184 w 184"/>
                    <a:gd name="T5" fmla="*/ 0 h 122"/>
                    <a:gd name="T6" fmla="*/ 184 w 184"/>
                    <a:gd name="T7" fmla="*/ 122 h 122"/>
                    <a:gd name="T8" fmla="*/ 0 60000 65536"/>
                    <a:gd name="T9" fmla="*/ 0 60000 65536"/>
                    <a:gd name="T10" fmla="*/ 0 60000 65536"/>
                    <a:gd name="T11" fmla="*/ 0 60000 65536"/>
                    <a:gd name="T12" fmla="*/ 0 w 184"/>
                    <a:gd name="T13" fmla="*/ 0 h 122"/>
                    <a:gd name="T14" fmla="*/ 184 w 184"/>
                    <a:gd name="T15" fmla="*/ 122 h 122"/>
                  </a:gdLst>
                  <a:ahLst/>
                  <a:cxnLst>
                    <a:cxn ang="T8">
                      <a:pos x="T0" y="T1"/>
                    </a:cxn>
                    <a:cxn ang="T9">
                      <a:pos x="T2" y="T3"/>
                    </a:cxn>
                    <a:cxn ang="T10">
                      <a:pos x="T4" y="T5"/>
                    </a:cxn>
                    <a:cxn ang="T11">
                      <a:pos x="T6" y="T7"/>
                    </a:cxn>
                  </a:cxnLst>
                  <a:rect l="T12" t="T13" r="T14" b="T15"/>
                  <a:pathLst>
                    <a:path w="184" h="122">
                      <a:moveTo>
                        <a:pt x="184" y="122"/>
                      </a:moveTo>
                      <a:lnTo>
                        <a:pt x="0" y="61"/>
                      </a:lnTo>
                      <a:lnTo>
                        <a:pt x="184" y="0"/>
                      </a:lnTo>
                      <a:lnTo>
                        <a:pt x="184" y="122"/>
                      </a:lnTo>
                      <a:close/>
                    </a:path>
                  </a:pathLst>
                </a:custGeom>
                <a:solidFill>
                  <a:srgbClr val="FF9900"/>
                </a:solidFill>
                <a:ln w="9525">
                  <a:noFill/>
                  <a:round/>
                  <a:headEnd/>
                  <a:tailEnd/>
                </a:ln>
              </p:spPr>
              <p:txBody>
                <a:bodyPr/>
                <a:lstStyle/>
                <a:p>
                  <a:pPr algn="ctr" eaLnBrk="0" hangingPunct="0"/>
                  <a:endParaRPr lang="en-US"/>
                </a:p>
              </p:txBody>
            </p:sp>
            <p:sp>
              <p:nvSpPr>
                <p:cNvPr id="17" name="Freeform 19"/>
                <p:cNvSpPr>
                  <a:spLocks/>
                </p:cNvSpPr>
                <p:nvPr/>
              </p:nvSpPr>
              <p:spPr bwMode="auto">
                <a:xfrm>
                  <a:off x="2182" y="2847"/>
                  <a:ext cx="184" cy="122"/>
                </a:xfrm>
                <a:custGeom>
                  <a:avLst/>
                  <a:gdLst>
                    <a:gd name="T0" fmla="*/ 0 w 184"/>
                    <a:gd name="T1" fmla="*/ 0 h 122"/>
                    <a:gd name="T2" fmla="*/ 184 w 184"/>
                    <a:gd name="T3" fmla="*/ 61 h 122"/>
                    <a:gd name="T4" fmla="*/ 0 w 184"/>
                    <a:gd name="T5" fmla="*/ 122 h 122"/>
                    <a:gd name="T6" fmla="*/ 0 w 184"/>
                    <a:gd name="T7" fmla="*/ 0 h 122"/>
                    <a:gd name="T8" fmla="*/ 0 60000 65536"/>
                    <a:gd name="T9" fmla="*/ 0 60000 65536"/>
                    <a:gd name="T10" fmla="*/ 0 60000 65536"/>
                    <a:gd name="T11" fmla="*/ 0 60000 65536"/>
                    <a:gd name="T12" fmla="*/ 0 w 184"/>
                    <a:gd name="T13" fmla="*/ 0 h 122"/>
                    <a:gd name="T14" fmla="*/ 184 w 184"/>
                    <a:gd name="T15" fmla="*/ 122 h 122"/>
                  </a:gdLst>
                  <a:ahLst/>
                  <a:cxnLst>
                    <a:cxn ang="T8">
                      <a:pos x="T0" y="T1"/>
                    </a:cxn>
                    <a:cxn ang="T9">
                      <a:pos x="T2" y="T3"/>
                    </a:cxn>
                    <a:cxn ang="T10">
                      <a:pos x="T4" y="T5"/>
                    </a:cxn>
                    <a:cxn ang="T11">
                      <a:pos x="T6" y="T7"/>
                    </a:cxn>
                  </a:cxnLst>
                  <a:rect l="T12" t="T13" r="T14" b="T15"/>
                  <a:pathLst>
                    <a:path w="184" h="122">
                      <a:moveTo>
                        <a:pt x="0" y="0"/>
                      </a:moveTo>
                      <a:lnTo>
                        <a:pt x="184" y="61"/>
                      </a:lnTo>
                      <a:lnTo>
                        <a:pt x="0" y="122"/>
                      </a:lnTo>
                      <a:lnTo>
                        <a:pt x="0" y="0"/>
                      </a:lnTo>
                      <a:close/>
                    </a:path>
                  </a:pathLst>
                </a:custGeom>
                <a:solidFill>
                  <a:srgbClr val="FF9900"/>
                </a:solidFill>
                <a:ln w="9525">
                  <a:noFill/>
                  <a:round/>
                  <a:headEnd/>
                  <a:tailEnd/>
                </a:ln>
              </p:spPr>
              <p:txBody>
                <a:bodyPr/>
                <a:lstStyle/>
                <a:p>
                  <a:pPr algn="ctr" eaLnBrk="0" hangingPunct="0"/>
                  <a:endParaRPr lang="en-US"/>
                </a:p>
              </p:txBody>
            </p:sp>
          </p:grpSp>
          <p:grpSp>
            <p:nvGrpSpPr>
              <p:cNvPr id="8" name="Group 21"/>
              <p:cNvGrpSpPr/>
              <p:nvPr/>
            </p:nvGrpSpPr>
            <p:grpSpPr>
              <a:xfrm>
                <a:off x="533400" y="2441575"/>
                <a:ext cx="930275" cy="193675"/>
                <a:chOff x="5956300" y="2441575"/>
                <a:chExt cx="930275" cy="193675"/>
              </a:xfrm>
            </p:grpSpPr>
            <p:sp>
              <p:nvSpPr>
                <p:cNvPr id="9" name="Line 10"/>
                <p:cNvSpPr>
                  <a:spLocks noChangeShapeType="1"/>
                </p:cNvSpPr>
                <p:nvPr/>
              </p:nvSpPr>
              <p:spPr bwMode="auto">
                <a:xfrm>
                  <a:off x="6223000" y="2538413"/>
                  <a:ext cx="396875" cy="1587"/>
                </a:xfrm>
                <a:prstGeom prst="line">
                  <a:avLst/>
                </a:prstGeom>
                <a:noFill/>
                <a:ln w="31750" cap="rnd">
                  <a:solidFill>
                    <a:srgbClr val="FF9900"/>
                  </a:solidFill>
                  <a:round/>
                  <a:headEnd/>
                  <a:tailEnd/>
                </a:ln>
              </p:spPr>
              <p:txBody>
                <a:bodyPr/>
                <a:lstStyle/>
                <a:p>
                  <a:endParaRPr lang="en-US"/>
                </a:p>
              </p:txBody>
            </p:sp>
            <p:sp>
              <p:nvSpPr>
                <p:cNvPr id="10" name="Freeform 11"/>
                <p:cNvSpPr>
                  <a:spLocks/>
                </p:cNvSpPr>
                <p:nvPr/>
              </p:nvSpPr>
              <p:spPr bwMode="auto">
                <a:xfrm>
                  <a:off x="5956300" y="2441575"/>
                  <a:ext cx="292100" cy="193675"/>
                </a:xfrm>
                <a:custGeom>
                  <a:avLst/>
                  <a:gdLst>
                    <a:gd name="T0" fmla="*/ 184 w 184"/>
                    <a:gd name="T1" fmla="*/ 122 h 122"/>
                    <a:gd name="T2" fmla="*/ 0 w 184"/>
                    <a:gd name="T3" fmla="*/ 61 h 122"/>
                    <a:gd name="T4" fmla="*/ 184 w 184"/>
                    <a:gd name="T5" fmla="*/ 0 h 122"/>
                    <a:gd name="T6" fmla="*/ 184 w 184"/>
                    <a:gd name="T7" fmla="*/ 122 h 122"/>
                    <a:gd name="T8" fmla="*/ 0 60000 65536"/>
                    <a:gd name="T9" fmla="*/ 0 60000 65536"/>
                    <a:gd name="T10" fmla="*/ 0 60000 65536"/>
                    <a:gd name="T11" fmla="*/ 0 60000 65536"/>
                    <a:gd name="T12" fmla="*/ 0 w 184"/>
                    <a:gd name="T13" fmla="*/ 0 h 122"/>
                    <a:gd name="T14" fmla="*/ 184 w 184"/>
                    <a:gd name="T15" fmla="*/ 122 h 122"/>
                  </a:gdLst>
                  <a:ahLst/>
                  <a:cxnLst>
                    <a:cxn ang="T8">
                      <a:pos x="T0" y="T1"/>
                    </a:cxn>
                    <a:cxn ang="T9">
                      <a:pos x="T2" y="T3"/>
                    </a:cxn>
                    <a:cxn ang="T10">
                      <a:pos x="T4" y="T5"/>
                    </a:cxn>
                    <a:cxn ang="T11">
                      <a:pos x="T6" y="T7"/>
                    </a:cxn>
                  </a:cxnLst>
                  <a:rect l="T12" t="T13" r="T14" b="T15"/>
                  <a:pathLst>
                    <a:path w="184" h="122">
                      <a:moveTo>
                        <a:pt x="184" y="122"/>
                      </a:moveTo>
                      <a:lnTo>
                        <a:pt x="0" y="61"/>
                      </a:lnTo>
                      <a:lnTo>
                        <a:pt x="184" y="0"/>
                      </a:lnTo>
                      <a:lnTo>
                        <a:pt x="184" y="122"/>
                      </a:lnTo>
                      <a:close/>
                    </a:path>
                  </a:pathLst>
                </a:custGeom>
                <a:solidFill>
                  <a:srgbClr val="FF9900"/>
                </a:solidFill>
                <a:ln w="9525">
                  <a:noFill/>
                  <a:round/>
                  <a:headEnd/>
                  <a:tailEnd/>
                </a:ln>
              </p:spPr>
              <p:txBody>
                <a:bodyPr/>
                <a:lstStyle/>
                <a:p>
                  <a:pPr algn="ctr" eaLnBrk="0" hangingPunct="0"/>
                  <a:endParaRPr lang="en-US"/>
                </a:p>
              </p:txBody>
            </p:sp>
            <p:sp>
              <p:nvSpPr>
                <p:cNvPr id="11" name="Freeform 12"/>
                <p:cNvSpPr>
                  <a:spLocks/>
                </p:cNvSpPr>
                <p:nvPr/>
              </p:nvSpPr>
              <p:spPr bwMode="auto">
                <a:xfrm>
                  <a:off x="6594475" y="2441575"/>
                  <a:ext cx="292100" cy="193675"/>
                </a:xfrm>
                <a:custGeom>
                  <a:avLst/>
                  <a:gdLst>
                    <a:gd name="T0" fmla="*/ 0 w 184"/>
                    <a:gd name="T1" fmla="*/ 0 h 122"/>
                    <a:gd name="T2" fmla="*/ 184 w 184"/>
                    <a:gd name="T3" fmla="*/ 61 h 122"/>
                    <a:gd name="T4" fmla="*/ 0 w 184"/>
                    <a:gd name="T5" fmla="*/ 122 h 122"/>
                    <a:gd name="T6" fmla="*/ 0 w 184"/>
                    <a:gd name="T7" fmla="*/ 0 h 122"/>
                    <a:gd name="T8" fmla="*/ 0 60000 65536"/>
                    <a:gd name="T9" fmla="*/ 0 60000 65536"/>
                    <a:gd name="T10" fmla="*/ 0 60000 65536"/>
                    <a:gd name="T11" fmla="*/ 0 60000 65536"/>
                    <a:gd name="T12" fmla="*/ 0 w 184"/>
                    <a:gd name="T13" fmla="*/ 0 h 122"/>
                    <a:gd name="T14" fmla="*/ 184 w 184"/>
                    <a:gd name="T15" fmla="*/ 122 h 122"/>
                  </a:gdLst>
                  <a:ahLst/>
                  <a:cxnLst>
                    <a:cxn ang="T8">
                      <a:pos x="T0" y="T1"/>
                    </a:cxn>
                    <a:cxn ang="T9">
                      <a:pos x="T2" y="T3"/>
                    </a:cxn>
                    <a:cxn ang="T10">
                      <a:pos x="T4" y="T5"/>
                    </a:cxn>
                    <a:cxn ang="T11">
                      <a:pos x="T6" y="T7"/>
                    </a:cxn>
                  </a:cxnLst>
                  <a:rect l="T12" t="T13" r="T14" b="T15"/>
                  <a:pathLst>
                    <a:path w="184" h="122">
                      <a:moveTo>
                        <a:pt x="0" y="0"/>
                      </a:moveTo>
                      <a:lnTo>
                        <a:pt x="184" y="61"/>
                      </a:lnTo>
                      <a:lnTo>
                        <a:pt x="0" y="122"/>
                      </a:lnTo>
                      <a:lnTo>
                        <a:pt x="0" y="0"/>
                      </a:lnTo>
                      <a:close/>
                    </a:path>
                  </a:pathLst>
                </a:custGeom>
                <a:solidFill>
                  <a:srgbClr val="FF9900"/>
                </a:solidFill>
                <a:ln w="9525">
                  <a:noFill/>
                  <a:round/>
                  <a:headEnd/>
                  <a:tailEnd/>
                </a:ln>
              </p:spPr>
              <p:txBody>
                <a:bodyPr/>
                <a:lstStyle/>
                <a:p>
                  <a:pPr algn="ctr" eaLnBrk="0" hangingPunct="0"/>
                  <a:endParaRPr lang="en-US"/>
                </a:p>
              </p:txBody>
            </p:sp>
          </p:grpSp>
        </p:grpSp>
      </p:grpSp>
      <p:sp>
        <p:nvSpPr>
          <p:cNvPr id="19" name="TextBox 18"/>
          <p:cNvSpPr txBox="1"/>
          <p:nvPr>
            <p:custDataLst>
              <p:tags r:id="rId5"/>
            </p:custDataLst>
          </p:nvPr>
        </p:nvSpPr>
        <p:spPr>
          <a:xfrm>
            <a:off x="1295400" y="5562600"/>
            <a:ext cx="2347950" cy="369332"/>
          </a:xfrm>
          <a:prstGeom prst="rect">
            <a:avLst/>
          </a:prstGeom>
          <a:noFill/>
        </p:spPr>
        <p:txBody>
          <a:bodyPr wrap="none" rtlCol="0">
            <a:spAutoFit/>
          </a:bodyPr>
          <a:lstStyle/>
          <a:p>
            <a:r>
              <a:rPr lang="en-US" sz="1800" b="1" dirty="0" smtClean="0"/>
              <a:t>Process Variables (PVs)</a:t>
            </a:r>
            <a:endParaRPr lang="en-US" sz="1800" b="1" dirty="0"/>
          </a:p>
        </p:txBody>
      </p:sp>
      <p:sp>
        <p:nvSpPr>
          <p:cNvPr id="20" name="TextBox 19"/>
          <p:cNvSpPr txBox="1"/>
          <p:nvPr>
            <p:custDataLst>
              <p:tags r:id="rId6"/>
            </p:custDataLst>
          </p:nvPr>
        </p:nvSpPr>
        <p:spPr>
          <a:xfrm>
            <a:off x="4023052" y="5562600"/>
            <a:ext cx="1082348" cy="369332"/>
          </a:xfrm>
          <a:prstGeom prst="rect">
            <a:avLst/>
          </a:prstGeom>
          <a:noFill/>
        </p:spPr>
        <p:txBody>
          <a:bodyPr wrap="none" rtlCol="0">
            <a:spAutoFit/>
          </a:bodyPr>
          <a:lstStyle/>
          <a:p>
            <a:r>
              <a:rPr lang="en-US" sz="1800" b="1" dirty="0" smtClean="0"/>
              <a:t>I/O Server</a:t>
            </a:r>
            <a:endParaRPr lang="en-US" sz="1800" b="1" dirty="0"/>
          </a:p>
        </p:txBody>
      </p:sp>
      <p:sp>
        <p:nvSpPr>
          <p:cNvPr id="21" name="TextBox 20"/>
          <p:cNvSpPr txBox="1"/>
          <p:nvPr>
            <p:custDataLst>
              <p:tags r:id="rId7"/>
            </p:custDataLst>
          </p:nvPr>
        </p:nvSpPr>
        <p:spPr>
          <a:xfrm>
            <a:off x="5791200" y="5562600"/>
            <a:ext cx="1714765" cy="369332"/>
          </a:xfrm>
          <a:prstGeom prst="rect">
            <a:avLst/>
          </a:prstGeom>
          <a:noFill/>
        </p:spPr>
        <p:txBody>
          <a:bodyPr wrap="none" rtlCol="0">
            <a:spAutoFit/>
          </a:bodyPr>
          <a:lstStyle/>
          <a:p>
            <a:r>
              <a:rPr lang="en-US" sz="1800" b="1" dirty="0" smtClean="0"/>
              <a:t>Shared Variables</a:t>
            </a:r>
            <a:endParaRPr lang="en-US" sz="1800" b="1" dirty="0"/>
          </a:p>
        </p:txBody>
      </p:sp>
    </p:spTree>
    <p:custDataLst>
      <p:tags r:id="rId1"/>
    </p:custDataLst>
    <p:extLst>
      <p:ext uri="{BB962C8B-B14F-4D97-AF65-F5344CB8AC3E}">
        <p14:creationId xmlns="" xmlns:p14="http://schemas.microsoft.com/office/powerpoint/2010/main" val="39289224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custDataLst>
              <p:tags r:id="rId2"/>
            </p:custDataLst>
          </p:nvPr>
        </p:nvSpPr>
        <p:spPr/>
        <p:txBody>
          <a:bodyPr/>
          <a:lstStyle/>
          <a:p>
            <a:r>
              <a:rPr lang="en-US" dirty="0" smtClean="0"/>
              <a:t>LabVIEW EPICS CA Server</a:t>
            </a:r>
            <a:endParaRPr lang="en-US" dirty="0"/>
          </a:p>
        </p:txBody>
      </p:sp>
      <p:sp>
        <p:nvSpPr>
          <p:cNvPr id="3" name="Subtitle 2"/>
          <p:cNvSpPr>
            <a:spLocks noGrp="1"/>
          </p:cNvSpPr>
          <p:nvPr>
            <p:ph type="subTitle" sz="quarter" idx="1"/>
            <p:custDataLst>
              <p:tags r:id="rId3"/>
            </p:custDataLst>
          </p:nvPr>
        </p:nvSpPr>
        <p:spPr/>
        <p:txBody>
          <a:bodyPr/>
          <a:lstStyle/>
          <a:p>
            <a:endParaRPr lang="en-US"/>
          </a:p>
        </p:txBody>
      </p:sp>
      <p:sp>
        <p:nvSpPr>
          <p:cNvPr id="4" name="Slide Number Placeholder 3"/>
          <p:cNvSpPr>
            <a:spLocks noGrp="1"/>
          </p:cNvSpPr>
          <p:nvPr>
            <p:ph type="sldNum" sz="quarter" idx="11"/>
            <p:custDataLst>
              <p:tags r:id="rId4"/>
            </p:custDataLst>
          </p:nvPr>
        </p:nvSpPr>
        <p:spPr/>
        <p:txBody>
          <a:bodyPr/>
          <a:lstStyle/>
          <a:p>
            <a:fld id="{FE77BB7B-4074-411C-AA81-673BB7870F8C}" type="slidenum">
              <a:rPr lang="en-US" smtClean="0"/>
              <a:pPr/>
              <a:t>5</a:t>
            </a:fld>
            <a:endParaRPr lang="en-US"/>
          </a:p>
        </p:txBody>
      </p:sp>
    </p:spTree>
    <p:custDataLst>
      <p:tags r:id="rId1"/>
    </p:custDataLst>
    <p:extLst>
      <p:ext uri="{BB962C8B-B14F-4D97-AF65-F5344CB8AC3E}">
        <p14:creationId xmlns="" xmlns:p14="http://schemas.microsoft.com/office/powerpoint/2010/main" val="3504286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custDataLst>
              <p:tags r:id="rId2"/>
            </p:custDataLst>
          </p:nvPr>
        </p:nvSpPr>
        <p:spPr bwMode="auto">
          <a:xfrm>
            <a:off x="0" y="5195888"/>
            <a:ext cx="9144000" cy="1662112"/>
          </a:xfrm>
          <a:prstGeom prst="rect">
            <a:avLst/>
          </a:prstGeom>
          <a:solidFill>
            <a:schemeClr val="bg1"/>
          </a:solidFill>
          <a:ln w="9525" algn="ctr">
            <a:noFill/>
            <a:miter lim="800000"/>
            <a:headEnd/>
            <a:tailEnd/>
          </a:ln>
        </p:spPr>
        <p:txBody>
          <a:bodyPr wrap="none" anchor="ctr"/>
          <a:lstStyle/>
          <a:p>
            <a:pPr algn="ctr" eaLnBrk="0" hangingPunct="0"/>
            <a:endParaRPr lang="en-US"/>
          </a:p>
        </p:txBody>
      </p:sp>
      <p:sp>
        <p:nvSpPr>
          <p:cNvPr id="9219" name="Rectangle 3"/>
          <p:cNvSpPr>
            <a:spLocks noChangeArrowheads="1"/>
          </p:cNvSpPr>
          <p:nvPr>
            <p:custDataLst>
              <p:tags r:id="rId3"/>
            </p:custDataLst>
          </p:nvPr>
        </p:nvSpPr>
        <p:spPr bwMode="auto">
          <a:xfrm>
            <a:off x="573088" y="2209800"/>
            <a:ext cx="3962400" cy="3802063"/>
          </a:xfrm>
          <a:prstGeom prst="rect">
            <a:avLst/>
          </a:prstGeom>
          <a:solidFill>
            <a:srgbClr val="00B0F0"/>
          </a:solidFill>
          <a:ln w="28575" algn="ctr">
            <a:solidFill>
              <a:schemeClr val="tx1"/>
            </a:solidFill>
            <a:miter lim="800000"/>
            <a:headEnd/>
            <a:tailEnd/>
          </a:ln>
        </p:spPr>
        <p:txBody>
          <a:bodyPr wrap="none" anchor="ctr"/>
          <a:lstStyle/>
          <a:p>
            <a:pPr algn="ctr" eaLnBrk="0" hangingPunct="0"/>
            <a:endParaRPr lang="en-US"/>
          </a:p>
        </p:txBody>
      </p:sp>
      <p:sp>
        <p:nvSpPr>
          <p:cNvPr id="9220" name="Rectangle 4"/>
          <p:cNvSpPr>
            <a:spLocks noChangeArrowheads="1"/>
          </p:cNvSpPr>
          <p:nvPr>
            <p:custDataLst>
              <p:tags r:id="rId4"/>
            </p:custDataLst>
          </p:nvPr>
        </p:nvSpPr>
        <p:spPr bwMode="auto">
          <a:xfrm>
            <a:off x="877888" y="4114800"/>
            <a:ext cx="3352800" cy="457200"/>
          </a:xfrm>
          <a:prstGeom prst="rect">
            <a:avLst/>
          </a:prstGeom>
          <a:solidFill>
            <a:schemeClr val="bg1"/>
          </a:solidFill>
          <a:ln w="28575" algn="ctr">
            <a:solidFill>
              <a:schemeClr val="bg2"/>
            </a:solidFill>
            <a:miter lim="800000"/>
            <a:headEnd/>
            <a:tailEnd/>
          </a:ln>
        </p:spPr>
        <p:txBody>
          <a:bodyPr wrap="none" anchor="ctr"/>
          <a:lstStyle/>
          <a:p>
            <a:pPr algn="ctr" eaLnBrk="0" hangingPunct="0"/>
            <a:r>
              <a:rPr lang="en-US" sz="2000">
                <a:solidFill>
                  <a:schemeClr val="tx1"/>
                </a:solidFill>
              </a:rPr>
              <a:t>EPICS Database</a:t>
            </a:r>
          </a:p>
        </p:txBody>
      </p:sp>
      <p:sp>
        <p:nvSpPr>
          <p:cNvPr id="9221" name="Rectangle 5"/>
          <p:cNvSpPr>
            <a:spLocks noChangeArrowheads="1"/>
          </p:cNvSpPr>
          <p:nvPr>
            <p:custDataLst>
              <p:tags r:id="rId5"/>
            </p:custDataLst>
          </p:nvPr>
        </p:nvSpPr>
        <p:spPr bwMode="auto">
          <a:xfrm>
            <a:off x="573088" y="6019800"/>
            <a:ext cx="3962400" cy="457200"/>
          </a:xfrm>
          <a:prstGeom prst="rect">
            <a:avLst/>
          </a:prstGeom>
          <a:solidFill>
            <a:srgbClr val="00B0F0"/>
          </a:solidFill>
          <a:ln w="28575" algn="ctr">
            <a:solidFill>
              <a:schemeClr val="tx1"/>
            </a:solidFill>
            <a:miter lim="800000"/>
            <a:headEnd/>
            <a:tailEnd/>
          </a:ln>
        </p:spPr>
        <p:txBody>
          <a:bodyPr wrap="none" anchor="ctr"/>
          <a:lstStyle/>
          <a:p>
            <a:pPr algn="ctr" eaLnBrk="0" hangingPunct="0"/>
            <a:r>
              <a:rPr lang="en-US" sz="2000" b="1" dirty="0"/>
              <a:t>Hardware</a:t>
            </a:r>
          </a:p>
        </p:txBody>
      </p:sp>
      <p:sp>
        <p:nvSpPr>
          <p:cNvPr id="9222" name="Rectangle 6"/>
          <p:cNvSpPr>
            <a:spLocks noChangeArrowheads="1"/>
          </p:cNvSpPr>
          <p:nvPr>
            <p:custDataLst>
              <p:tags r:id="rId6"/>
            </p:custDataLst>
          </p:nvPr>
        </p:nvSpPr>
        <p:spPr bwMode="auto">
          <a:xfrm>
            <a:off x="2706688" y="2438400"/>
            <a:ext cx="1524000" cy="1524000"/>
          </a:xfrm>
          <a:prstGeom prst="rect">
            <a:avLst/>
          </a:prstGeom>
          <a:solidFill>
            <a:schemeClr val="bg1"/>
          </a:solidFill>
          <a:ln w="28575" algn="ctr">
            <a:solidFill>
              <a:schemeClr val="bg2"/>
            </a:solidFill>
            <a:miter lim="800000"/>
            <a:headEnd/>
            <a:tailEnd/>
          </a:ln>
        </p:spPr>
        <p:txBody>
          <a:bodyPr wrap="none" anchor="ctr" anchorCtr="1"/>
          <a:lstStyle/>
          <a:p>
            <a:pPr algn="ctr" eaLnBrk="0" hangingPunct="0"/>
            <a:r>
              <a:rPr lang="en-US" sz="2000" dirty="0">
                <a:solidFill>
                  <a:schemeClr val="tx1"/>
                </a:solidFill>
              </a:rPr>
              <a:t>Sequencer</a:t>
            </a:r>
          </a:p>
          <a:p>
            <a:pPr algn="ctr" eaLnBrk="0" hangingPunct="0"/>
            <a:r>
              <a:rPr lang="en-US" sz="1000" b="0" dirty="0">
                <a:solidFill>
                  <a:schemeClr val="tx1"/>
                </a:solidFill>
              </a:rPr>
              <a:t>(Finite State Machine)</a:t>
            </a:r>
            <a:endParaRPr lang="en-US" sz="2000" dirty="0">
              <a:solidFill>
                <a:schemeClr val="tx1"/>
              </a:solidFill>
            </a:endParaRPr>
          </a:p>
        </p:txBody>
      </p:sp>
      <p:sp>
        <p:nvSpPr>
          <p:cNvPr id="9226" name="Rectangle 10"/>
          <p:cNvSpPr>
            <a:spLocks noChangeArrowheads="1"/>
          </p:cNvSpPr>
          <p:nvPr>
            <p:custDataLst>
              <p:tags r:id="rId7"/>
            </p:custDataLst>
          </p:nvPr>
        </p:nvSpPr>
        <p:spPr bwMode="auto">
          <a:xfrm>
            <a:off x="877888" y="4724400"/>
            <a:ext cx="3352800" cy="990600"/>
          </a:xfrm>
          <a:prstGeom prst="rect">
            <a:avLst/>
          </a:prstGeom>
          <a:solidFill>
            <a:schemeClr val="bg1"/>
          </a:solidFill>
          <a:ln w="28575" algn="ctr">
            <a:solidFill>
              <a:schemeClr val="bg2"/>
            </a:solidFill>
            <a:miter lim="800000"/>
            <a:headEnd/>
            <a:tailEnd/>
          </a:ln>
        </p:spPr>
        <p:txBody>
          <a:bodyPr wrap="none" anchor="ctr"/>
          <a:lstStyle/>
          <a:p>
            <a:pPr algn="ctr" eaLnBrk="0" hangingPunct="0"/>
            <a:endParaRPr lang="en-US" sz="2000">
              <a:solidFill>
                <a:schemeClr val="tx1"/>
              </a:solidFill>
            </a:endParaRPr>
          </a:p>
        </p:txBody>
      </p:sp>
      <p:grpSp>
        <p:nvGrpSpPr>
          <p:cNvPr id="2" name="Group 23"/>
          <p:cNvGrpSpPr/>
          <p:nvPr>
            <p:custDataLst>
              <p:tags r:id="rId8"/>
            </p:custDataLst>
          </p:nvPr>
        </p:nvGrpSpPr>
        <p:grpSpPr>
          <a:xfrm>
            <a:off x="1600200" y="4800600"/>
            <a:ext cx="1842655" cy="838200"/>
            <a:chOff x="877888" y="4724400"/>
            <a:chExt cx="1842655" cy="990600"/>
          </a:xfrm>
        </p:grpSpPr>
        <p:sp>
          <p:nvSpPr>
            <p:cNvPr id="9224" name="Rectangle 8"/>
            <p:cNvSpPr>
              <a:spLocks noChangeArrowheads="1"/>
            </p:cNvSpPr>
            <p:nvPr/>
          </p:nvSpPr>
          <p:spPr bwMode="auto">
            <a:xfrm>
              <a:off x="877888" y="4724400"/>
              <a:ext cx="1143000" cy="990600"/>
            </a:xfrm>
            <a:prstGeom prst="rect">
              <a:avLst/>
            </a:prstGeom>
            <a:solidFill>
              <a:schemeClr val="bg1"/>
            </a:solidFill>
            <a:ln w="28575" algn="ctr">
              <a:noFill/>
              <a:miter lim="800000"/>
              <a:headEnd/>
              <a:tailEnd/>
            </a:ln>
          </p:spPr>
          <p:txBody>
            <a:bodyPr wrap="none" anchor="ctr"/>
            <a:lstStyle/>
            <a:p>
              <a:pPr algn="ctr" eaLnBrk="0" hangingPunct="0"/>
              <a:r>
                <a:rPr lang="en-US" sz="2000" dirty="0">
                  <a:solidFill>
                    <a:schemeClr val="tx1"/>
                  </a:solidFill>
                </a:rPr>
                <a:t>Database</a:t>
              </a:r>
            </a:p>
            <a:p>
              <a:pPr algn="ctr" eaLnBrk="0" hangingPunct="0"/>
              <a:r>
                <a:rPr lang="en-US" sz="2000" dirty="0">
                  <a:solidFill>
                    <a:schemeClr val="tx1"/>
                  </a:solidFill>
                </a:rPr>
                <a:t>Engine</a:t>
              </a:r>
            </a:p>
          </p:txBody>
        </p:sp>
        <p:pic>
          <p:nvPicPr>
            <p:cNvPr id="9227" name="Picture 11" descr="dd01452_"/>
            <p:cNvPicPr>
              <a:picLocks noChangeAspect="1" noChangeArrowheads="1"/>
            </p:cNvPicPr>
            <p:nvPr/>
          </p:nvPicPr>
          <p:blipFill>
            <a:blip r:embed="rId27" cstate="print"/>
            <a:srcRect/>
            <a:stretch>
              <a:fillRect/>
            </a:stretch>
          </p:blipFill>
          <p:spPr bwMode="auto">
            <a:xfrm rot="5400000">
              <a:off x="2065916" y="4984172"/>
              <a:ext cx="685800" cy="623455"/>
            </a:xfrm>
            <a:prstGeom prst="rect">
              <a:avLst/>
            </a:prstGeom>
            <a:noFill/>
            <a:ln w="9525">
              <a:noFill/>
              <a:miter lim="800000"/>
              <a:headEnd/>
              <a:tailEnd/>
            </a:ln>
          </p:spPr>
        </p:pic>
      </p:grpSp>
      <p:sp>
        <p:nvSpPr>
          <p:cNvPr id="9230" name="Rectangle 14"/>
          <p:cNvSpPr>
            <a:spLocks noChangeArrowheads="1"/>
          </p:cNvSpPr>
          <p:nvPr>
            <p:custDataLst>
              <p:tags r:id="rId9"/>
            </p:custDataLst>
          </p:nvPr>
        </p:nvSpPr>
        <p:spPr bwMode="auto">
          <a:xfrm>
            <a:off x="1106488" y="4495800"/>
            <a:ext cx="152400" cy="304800"/>
          </a:xfrm>
          <a:prstGeom prst="rect">
            <a:avLst/>
          </a:prstGeom>
          <a:solidFill>
            <a:schemeClr val="bg1"/>
          </a:solidFill>
          <a:ln w="28575" algn="ctr">
            <a:noFill/>
            <a:miter lim="800000"/>
            <a:headEnd/>
            <a:tailEnd/>
          </a:ln>
        </p:spPr>
        <p:txBody>
          <a:bodyPr wrap="none" anchor="ctr"/>
          <a:lstStyle/>
          <a:p>
            <a:pPr algn="ctr" eaLnBrk="0" hangingPunct="0"/>
            <a:endParaRPr lang="en-US"/>
          </a:p>
        </p:txBody>
      </p:sp>
      <p:sp>
        <p:nvSpPr>
          <p:cNvPr id="9231" name="Rectangle 15"/>
          <p:cNvSpPr>
            <a:spLocks noChangeArrowheads="1"/>
          </p:cNvSpPr>
          <p:nvPr>
            <p:custDataLst>
              <p:tags r:id="rId10"/>
            </p:custDataLst>
          </p:nvPr>
        </p:nvSpPr>
        <p:spPr bwMode="auto">
          <a:xfrm>
            <a:off x="4002088" y="3886200"/>
            <a:ext cx="152400" cy="304800"/>
          </a:xfrm>
          <a:prstGeom prst="rect">
            <a:avLst/>
          </a:prstGeom>
          <a:solidFill>
            <a:schemeClr val="bg1"/>
          </a:solidFill>
          <a:ln w="28575" algn="ctr">
            <a:noFill/>
            <a:miter lim="800000"/>
            <a:headEnd/>
            <a:tailEnd/>
          </a:ln>
        </p:spPr>
        <p:txBody>
          <a:bodyPr wrap="none" anchor="ctr"/>
          <a:lstStyle/>
          <a:p>
            <a:pPr algn="ctr" eaLnBrk="0" hangingPunct="0"/>
            <a:endParaRPr lang="en-US"/>
          </a:p>
        </p:txBody>
      </p:sp>
      <p:sp>
        <p:nvSpPr>
          <p:cNvPr id="9232" name="Rectangle 16"/>
          <p:cNvSpPr>
            <a:spLocks noChangeArrowheads="1"/>
          </p:cNvSpPr>
          <p:nvPr>
            <p:custDataLst>
              <p:tags r:id="rId11"/>
            </p:custDataLst>
          </p:nvPr>
        </p:nvSpPr>
        <p:spPr bwMode="auto">
          <a:xfrm>
            <a:off x="877888" y="2438400"/>
            <a:ext cx="1752600" cy="1524000"/>
          </a:xfrm>
          <a:prstGeom prst="rect">
            <a:avLst/>
          </a:prstGeom>
          <a:solidFill>
            <a:schemeClr val="bg1"/>
          </a:solidFill>
          <a:ln w="28575" algn="ctr">
            <a:solidFill>
              <a:schemeClr val="bg2"/>
            </a:solidFill>
            <a:miter lim="800000"/>
            <a:headEnd/>
            <a:tailEnd/>
          </a:ln>
        </p:spPr>
        <p:txBody>
          <a:bodyPr wrap="none" anchor="ctr" anchorCtr="1"/>
          <a:lstStyle/>
          <a:p>
            <a:pPr algn="ctr" eaLnBrk="0" hangingPunct="0"/>
            <a:r>
              <a:rPr lang="en-US" sz="2000" dirty="0">
                <a:solidFill>
                  <a:schemeClr val="tx1"/>
                </a:solidFill>
              </a:rPr>
              <a:t>Channel Access</a:t>
            </a:r>
          </a:p>
          <a:p>
            <a:pPr algn="ctr" eaLnBrk="0" hangingPunct="0"/>
            <a:r>
              <a:rPr lang="en-US" sz="2000" dirty="0">
                <a:solidFill>
                  <a:schemeClr val="tx1"/>
                </a:solidFill>
              </a:rPr>
              <a:t>Protocol Server</a:t>
            </a:r>
          </a:p>
        </p:txBody>
      </p:sp>
      <p:sp>
        <p:nvSpPr>
          <p:cNvPr id="9234" name="Rectangle 18"/>
          <p:cNvSpPr>
            <a:spLocks noChangeArrowheads="1"/>
          </p:cNvSpPr>
          <p:nvPr>
            <p:custDataLst>
              <p:tags r:id="rId12"/>
            </p:custDataLst>
          </p:nvPr>
        </p:nvSpPr>
        <p:spPr bwMode="auto">
          <a:xfrm>
            <a:off x="2401888" y="3886200"/>
            <a:ext cx="152400" cy="304800"/>
          </a:xfrm>
          <a:prstGeom prst="rect">
            <a:avLst/>
          </a:prstGeom>
          <a:solidFill>
            <a:schemeClr val="bg1"/>
          </a:solidFill>
          <a:ln w="28575" algn="ctr">
            <a:noFill/>
            <a:miter lim="800000"/>
            <a:headEnd/>
            <a:tailEnd/>
          </a:ln>
        </p:spPr>
        <p:txBody>
          <a:bodyPr wrap="none" anchor="ctr"/>
          <a:lstStyle/>
          <a:p>
            <a:pPr algn="ctr" eaLnBrk="0" hangingPunct="0"/>
            <a:endParaRPr lang="en-US"/>
          </a:p>
        </p:txBody>
      </p:sp>
      <p:sp>
        <p:nvSpPr>
          <p:cNvPr id="9235" name="Rectangle 19"/>
          <p:cNvSpPr>
            <a:spLocks noChangeArrowheads="1"/>
          </p:cNvSpPr>
          <p:nvPr>
            <p:custDataLst>
              <p:tags r:id="rId13"/>
            </p:custDataLst>
          </p:nvPr>
        </p:nvSpPr>
        <p:spPr bwMode="auto">
          <a:xfrm>
            <a:off x="268288" y="1447800"/>
            <a:ext cx="8605837" cy="609600"/>
          </a:xfrm>
          <a:prstGeom prst="rect">
            <a:avLst/>
          </a:prstGeom>
          <a:solidFill>
            <a:schemeClr val="bg1"/>
          </a:solidFill>
          <a:ln w="28575" algn="ctr">
            <a:solidFill>
              <a:schemeClr val="tx1"/>
            </a:solidFill>
            <a:miter lim="800000"/>
            <a:headEnd/>
            <a:tailEnd/>
          </a:ln>
        </p:spPr>
        <p:txBody>
          <a:bodyPr wrap="none" anchor="ctr" anchorCtr="1"/>
          <a:lstStyle/>
          <a:p>
            <a:pPr algn="ctr" eaLnBrk="0" hangingPunct="0"/>
            <a:r>
              <a:rPr lang="en-US" sz="2000" dirty="0">
                <a:solidFill>
                  <a:schemeClr val="tx1"/>
                </a:solidFill>
              </a:rPr>
              <a:t>Network </a:t>
            </a:r>
            <a:r>
              <a:rPr lang="en-US" sz="2000" dirty="0" smtClean="0">
                <a:solidFill>
                  <a:schemeClr val="tx1"/>
                </a:solidFill>
              </a:rPr>
              <a:t>Traffic </a:t>
            </a:r>
            <a:r>
              <a:rPr lang="en-US" sz="2000" b="0" dirty="0" smtClean="0">
                <a:solidFill>
                  <a:schemeClr val="tx1"/>
                </a:solidFill>
              </a:rPr>
              <a:t>(Channel </a:t>
            </a:r>
            <a:r>
              <a:rPr lang="en-US" sz="2000" b="0" dirty="0">
                <a:solidFill>
                  <a:schemeClr val="tx1"/>
                </a:solidFill>
              </a:rPr>
              <a:t>Access </a:t>
            </a:r>
            <a:r>
              <a:rPr lang="en-US" sz="2000" b="0" dirty="0" smtClean="0">
                <a:solidFill>
                  <a:schemeClr val="tx1"/>
                </a:solidFill>
              </a:rPr>
              <a:t>protocol</a:t>
            </a:r>
            <a:r>
              <a:rPr lang="en-US" sz="2000" b="0" dirty="0">
                <a:solidFill>
                  <a:schemeClr val="tx1"/>
                </a:solidFill>
              </a:rPr>
              <a:t>)</a:t>
            </a:r>
            <a:endParaRPr lang="en-US" sz="2000" dirty="0">
              <a:solidFill>
                <a:schemeClr val="tx1"/>
              </a:solidFill>
            </a:endParaRPr>
          </a:p>
        </p:txBody>
      </p:sp>
      <p:sp>
        <p:nvSpPr>
          <p:cNvPr id="9236" name="Rectangle 20"/>
          <p:cNvSpPr>
            <a:spLocks noChangeArrowheads="1"/>
          </p:cNvSpPr>
          <p:nvPr>
            <p:custDataLst>
              <p:tags r:id="rId14"/>
            </p:custDataLst>
          </p:nvPr>
        </p:nvSpPr>
        <p:spPr bwMode="auto">
          <a:xfrm>
            <a:off x="1030288" y="1981200"/>
            <a:ext cx="152400" cy="533400"/>
          </a:xfrm>
          <a:prstGeom prst="rect">
            <a:avLst/>
          </a:prstGeom>
          <a:solidFill>
            <a:schemeClr val="bg1"/>
          </a:solidFill>
          <a:ln w="28575" algn="ctr">
            <a:noFill/>
            <a:miter lim="800000"/>
            <a:headEnd/>
            <a:tailEnd/>
          </a:ln>
        </p:spPr>
        <p:txBody>
          <a:bodyPr wrap="none" anchor="ctr"/>
          <a:lstStyle/>
          <a:p>
            <a:pPr algn="ctr" eaLnBrk="0" hangingPunct="0"/>
            <a:endParaRPr lang="en-US"/>
          </a:p>
        </p:txBody>
      </p:sp>
      <p:sp>
        <p:nvSpPr>
          <p:cNvPr id="22" name="Title 21"/>
          <p:cNvSpPr>
            <a:spLocks noGrp="1"/>
          </p:cNvSpPr>
          <p:nvPr>
            <p:ph type="title"/>
            <p:custDataLst>
              <p:tags r:id="rId15"/>
            </p:custDataLst>
          </p:nvPr>
        </p:nvSpPr>
        <p:spPr/>
        <p:txBody>
          <a:bodyPr/>
          <a:lstStyle/>
          <a:p>
            <a:r>
              <a:rPr lang="en-US" dirty="0" smtClean="0"/>
              <a:t>Architecture Comparison</a:t>
            </a:r>
            <a:endParaRPr lang="en-US" dirty="0"/>
          </a:p>
        </p:txBody>
      </p:sp>
      <p:sp>
        <p:nvSpPr>
          <p:cNvPr id="21" name="Rectangle 21"/>
          <p:cNvSpPr>
            <a:spLocks noChangeArrowheads="1"/>
          </p:cNvSpPr>
          <p:nvPr>
            <p:custDataLst>
              <p:tags r:id="rId16"/>
            </p:custDataLst>
          </p:nvPr>
        </p:nvSpPr>
        <p:spPr bwMode="auto">
          <a:xfrm>
            <a:off x="4764088" y="2218288"/>
            <a:ext cx="3962400" cy="3801512"/>
          </a:xfrm>
          <a:prstGeom prst="rect">
            <a:avLst/>
          </a:prstGeom>
          <a:solidFill>
            <a:srgbClr val="FFC000"/>
          </a:solidFill>
          <a:ln w="28575" algn="ctr">
            <a:solidFill>
              <a:schemeClr val="tx1"/>
            </a:solidFill>
            <a:miter lim="800000"/>
            <a:headEnd/>
            <a:tailEnd/>
          </a:ln>
        </p:spPr>
        <p:txBody>
          <a:bodyPr wrap="none" anchor="ctr"/>
          <a:lstStyle/>
          <a:p>
            <a:pPr algn="ctr" eaLnBrk="0" hangingPunct="0"/>
            <a:endParaRPr lang="en-US"/>
          </a:p>
        </p:txBody>
      </p:sp>
      <p:sp>
        <p:nvSpPr>
          <p:cNvPr id="24" name="Rectangle 22"/>
          <p:cNvSpPr>
            <a:spLocks noChangeArrowheads="1"/>
          </p:cNvSpPr>
          <p:nvPr>
            <p:custDataLst>
              <p:tags r:id="rId17"/>
            </p:custDataLst>
          </p:nvPr>
        </p:nvSpPr>
        <p:spPr bwMode="auto">
          <a:xfrm>
            <a:off x="5068888" y="4114800"/>
            <a:ext cx="3352800" cy="423633"/>
          </a:xfrm>
          <a:prstGeom prst="rect">
            <a:avLst/>
          </a:prstGeom>
          <a:solidFill>
            <a:schemeClr val="bg1"/>
          </a:solidFill>
          <a:ln w="28575" algn="ctr">
            <a:solidFill>
              <a:schemeClr val="bg2"/>
            </a:solidFill>
            <a:miter lim="800000"/>
            <a:headEnd/>
            <a:tailEnd/>
          </a:ln>
        </p:spPr>
        <p:txBody>
          <a:bodyPr wrap="none" anchor="ctr"/>
          <a:lstStyle/>
          <a:p>
            <a:pPr algn="ctr" eaLnBrk="0" hangingPunct="0"/>
            <a:r>
              <a:rPr lang="en-US" sz="2000" dirty="0">
                <a:solidFill>
                  <a:schemeClr val="tx1"/>
                </a:solidFill>
              </a:rPr>
              <a:t>LabVIEW Shared Variable Engine</a:t>
            </a:r>
          </a:p>
        </p:txBody>
      </p:sp>
      <p:sp>
        <p:nvSpPr>
          <p:cNvPr id="25" name="Rectangle 23"/>
          <p:cNvSpPr>
            <a:spLocks noChangeArrowheads="1"/>
          </p:cNvSpPr>
          <p:nvPr>
            <p:custDataLst>
              <p:tags r:id="rId18"/>
            </p:custDataLst>
          </p:nvPr>
        </p:nvSpPr>
        <p:spPr bwMode="auto">
          <a:xfrm>
            <a:off x="4764088" y="6019800"/>
            <a:ext cx="3962400" cy="457200"/>
          </a:xfrm>
          <a:prstGeom prst="rect">
            <a:avLst/>
          </a:prstGeom>
          <a:solidFill>
            <a:srgbClr val="FFC000"/>
          </a:solidFill>
          <a:ln w="28575" algn="ctr">
            <a:solidFill>
              <a:schemeClr val="tx1"/>
            </a:solidFill>
            <a:miter lim="800000"/>
            <a:headEnd/>
            <a:tailEnd/>
          </a:ln>
        </p:spPr>
        <p:txBody>
          <a:bodyPr wrap="none" anchor="ctr"/>
          <a:lstStyle/>
          <a:p>
            <a:pPr algn="ctr" eaLnBrk="0" hangingPunct="0"/>
            <a:r>
              <a:rPr lang="en-US" sz="2000" b="1" dirty="0"/>
              <a:t>Hardware</a:t>
            </a:r>
          </a:p>
        </p:txBody>
      </p:sp>
      <p:sp>
        <p:nvSpPr>
          <p:cNvPr id="26" name="Rectangle 25"/>
          <p:cNvSpPr>
            <a:spLocks noChangeArrowheads="1"/>
          </p:cNvSpPr>
          <p:nvPr>
            <p:custDataLst>
              <p:tags r:id="rId19"/>
            </p:custDataLst>
          </p:nvPr>
        </p:nvSpPr>
        <p:spPr bwMode="auto">
          <a:xfrm>
            <a:off x="5068888" y="4729753"/>
            <a:ext cx="3343275" cy="985247"/>
          </a:xfrm>
          <a:prstGeom prst="rect">
            <a:avLst/>
          </a:prstGeom>
          <a:solidFill>
            <a:schemeClr val="bg1"/>
          </a:solidFill>
          <a:ln w="28575" algn="ctr">
            <a:solidFill>
              <a:schemeClr val="bg2"/>
            </a:solidFill>
            <a:miter lim="800000"/>
            <a:headEnd/>
            <a:tailEnd/>
          </a:ln>
        </p:spPr>
        <p:txBody>
          <a:bodyPr wrap="none" anchor="ctr"/>
          <a:lstStyle/>
          <a:p>
            <a:pPr algn="ctr" eaLnBrk="0" hangingPunct="0"/>
            <a:r>
              <a:rPr lang="en-US" sz="2000"/>
              <a:t>LabVIEW Application</a:t>
            </a:r>
          </a:p>
        </p:txBody>
      </p:sp>
      <p:sp>
        <p:nvSpPr>
          <p:cNvPr id="28" name="Rectangle 31"/>
          <p:cNvSpPr>
            <a:spLocks noChangeArrowheads="1"/>
          </p:cNvSpPr>
          <p:nvPr>
            <p:custDataLst>
              <p:tags r:id="rId20"/>
            </p:custDataLst>
          </p:nvPr>
        </p:nvSpPr>
        <p:spPr bwMode="auto">
          <a:xfrm>
            <a:off x="5297488" y="4518178"/>
            <a:ext cx="152400" cy="282422"/>
          </a:xfrm>
          <a:prstGeom prst="rect">
            <a:avLst/>
          </a:prstGeom>
          <a:solidFill>
            <a:schemeClr val="bg1"/>
          </a:solidFill>
          <a:ln w="28575" algn="ctr">
            <a:noFill/>
            <a:miter lim="800000"/>
            <a:headEnd/>
            <a:tailEnd/>
          </a:ln>
        </p:spPr>
        <p:txBody>
          <a:bodyPr wrap="none" anchor="ctr"/>
          <a:lstStyle/>
          <a:p>
            <a:pPr algn="ctr" eaLnBrk="0" hangingPunct="0"/>
            <a:endParaRPr lang="en-US"/>
          </a:p>
        </p:txBody>
      </p:sp>
      <p:sp>
        <p:nvSpPr>
          <p:cNvPr id="29" name="Rectangle 33"/>
          <p:cNvSpPr>
            <a:spLocks noChangeArrowheads="1"/>
          </p:cNvSpPr>
          <p:nvPr>
            <p:custDataLst>
              <p:tags r:id="rId21"/>
            </p:custDataLst>
          </p:nvPr>
        </p:nvSpPr>
        <p:spPr bwMode="auto">
          <a:xfrm>
            <a:off x="5068888" y="2430105"/>
            <a:ext cx="1752600" cy="1412111"/>
          </a:xfrm>
          <a:prstGeom prst="rect">
            <a:avLst/>
          </a:prstGeom>
          <a:solidFill>
            <a:srgbClr val="A4B773"/>
          </a:solidFill>
          <a:ln w="28575" algn="ctr">
            <a:solidFill>
              <a:schemeClr val="bg2"/>
            </a:solidFill>
            <a:miter lim="800000"/>
            <a:headEnd/>
            <a:tailEnd/>
          </a:ln>
        </p:spPr>
        <p:txBody>
          <a:bodyPr wrap="none" anchorCtr="1"/>
          <a:lstStyle/>
          <a:p>
            <a:pPr algn="ctr" eaLnBrk="0" hangingPunct="0"/>
            <a:r>
              <a:rPr lang="en-US" sz="2000" dirty="0">
                <a:solidFill>
                  <a:schemeClr val="tx1"/>
                </a:solidFill>
              </a:rPr>
              <a:t>LV EPICS </a:t>
            </a:r>
            <a:r>
              <a:rPr lang="en-US" sz="2000" dirty="0" smtClean="0">
                <a:solidFill>
                  <a:schemeClr val="tx1"/>
                </a:solidFill>
              </a:rPr>
              <a:t>Server</a:t>
            </a:r>
            <a:endParaRPr lang="en-US" sz="2000" dirty="0">
              <a:solidFill>
                <a:schemeClr val="tx1"/>
              </a:solidFill>
            </a:endParaRPr>
          </a:p>
          <a:p>
            <a:pPr algn="ctr" eaLnBrk="0" hangingPunct="0"/>
            <a:r>
              <a:rPr lang="en-US" sz="2000" dirty="0">
                <a:solidFill>
                  <a:schemeClr val="tx1"/>
                </a:solidFill>
              </a:rPr>
              <a:t>I/O Server</a:t>
            </a:r>
          </a:p>
        </p:txBody>
      </p:sp>
      <p:sp>
        <p:nvSpPr>
          <p:cNvPr id="30" name="Rectangle 35"/>
          <p:cNvSpPr>
            <a:spLocks noChangeArrowheads="1"/>
          </p:cNvSpPr>
          <p:nvPr>
            <p:custDataLst>
              <p:tags r:id="rId22"/>
            </p:custDataLst>
          </p:nvPr>
        </p:nvSpPr>
        <p:spPr bwMode="auto">
          <a:xfrm>
            <a:off x="6592888" y="3832378"/>
            <a:ext cx="152400" cy="282422"/>
          </a:xfrm>
          <a:prstGeom prst="rect">
            <a:avLst/>
          </a:prstGeom>
          <a:gradFill rotWithShape="1">
            <a:gsLst>
              <a:gs pos="0">
                <a:srgbClr val="A4B773"/>
              </a:gs>
              <a:gs pos="100000">
                <a:srgbClr val="FFFFFF"/>
              </a:gs>
            </a:gsLst>
            <a:lin ang="5400000" scaled="1"/>
          </a:gradFill>
          <a:ln w="28575" algn="ctr">
            <a:noFill/>
            <a:miter lim="800000"/>
            <a:headEnd/>
            <a:tailEnd/>
          </a:ln>
        </p:spPr>
        <p:txBody>
          <a:bodyPr wrap="none" anchor="ctr"/>
          <a:lstStyle/>
          <a:p>
            <a:pPr algn="ctr" eaLnBrk="0" hangingPunct="0"/>
            <a:endParaRPr lang="en-US"/>
          </a:p>
        </p:txBody>
      </p:sp>
      <p:sp>
        <p:nvSpPr>
          <p:cNvPr id="31" name="Rectangle 36"/>
          <p:cNvSpPr>
            <a:spLocks noChangeArrowheads="1"/>
          </p:cNvSpPr>
          <p:nvPr>
            <p:custDataLst>
              <p:tags r:id="rId23"/>
            </p:custDataLst>
          </p:nvPr>
        </p:nvSpPr>
        <p:spPr bwMode="auto">
          <a:xfrm>
            <a:off x="5221288" y="2006471"/>
            <a:ext cx="163512" cy="532484"/>
          </a:xfrm>
          <a:prstGeom prst="rect">
            <a:avLst/>
          </a:prstGeom>
          <a:gradFill rotWithShape="1">
            <a:gsLst>
              <a:gs pos="0">
                <a:schemeClr val="bg1"/>
              </a:gs>
              <a:gs pos="100000">
                <a:srgbClr val="A4B773"/>
              </a:gs>
            </a:gsLst>
            <a:lin ang="5400000" scaled="1"/>
          </a:gradFill>
          <a:ln w="28575" algn="ctr">
            <a:noFill/>
            <a:miter lim="800000"/>
            <a:headEnd/>
            <a:tailEnd/>
          </a:ln>
        </p:spPr>
        <p:txBody>
          <a:bodyPr wrap="none" anchor="ctr"/>
          <a:lstStyle/>
          <a:p>
            <a:pPr algn="ctr" eaLnBrk="0" hangingPunct="0"/>
            <a:endParaRPr lang="en-US"/>
          </a:p>
        </p:txBody>
      </p:sp>
      <p:pic>
        <p:nvPicPr>
          <p:cNvPr id="32" name="Picture 38" descr="dd01452_"/>
          <p:cNvPicPr>
            <a:picLocks noChangeAspect="1" noChangeArrowheads="1"/>
          </p:cNvPicPr>
          <p:nvPr>
            <p:custDataLst>
              <p:tags r:id="rId24"/>
            </p:custDataLst>
          </p:nvPr>
        </p:nvPicPr>
        <p:blipFill>
          <a:blip r:embed="rId27" cstate="print"/>
          <a:srcRect/>
          <a:stretch>
            <a:fillRect/>
          </a:stretch>
        </p:blipFill>
        <p:spPr bwMode="auto">
          <a:xfrm rot="5400000">
            <a:off x="5709059" y="3190790"/>
            <a:ext cx="629420" cy="617538"/>
          </a:xfrm>
          <a:prstGeom prst="rect">
            <a:avLst/>
          </a:prstGeom>
          <a:noFill/>
          <a:ln w="9525">
            <a:noFill/>
            <a:miter lim="800000"/>
            <a:headEnd/>
            <a:tailEnd/>
          </a:ln>
        </p:spPr>
      </p:pic>
    </p:spTree>
    <p:custDataLst>
      <p:tags r:id="rId1"/>
    </p:custDataLst>
    <p:extLst>
      <p:ext uri="{BB962C8B-B14F-4D97-AF65-F5344CB8AC3E}">
        <p14:creationId xmlns="" xmlns:p14="http://schemas.microsoft.com/office/powerpoint/2010/main" val="173661556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custDataLst>
              <p:tags r:id="rId2"/>
            </p:custDataLst>
          </p:nvPr>
        </p:nvSpPr>
        <p:spPr/>
        <p:txBody>
          <a:bodyPr/>
          <a:lstStyle/>
          <a:p>
            <a:r>
              <a:rPr lang="en-US" dirty="0" smtClean="0"/>
              <a:t>LabVIEW EPICS CA Server</a:t>
            </a:r>
          </a:p>
        </p:txBody>
      </p:sp>
      <p:sp>
        <p:nvSpPr>
          <p:cNvPr id="8196" name="Rectangle 3"/>
          <p:cNvSpPr>
            <a:spLocks noGrp="1" noChangeArrowheads="1"/>
          </p:cNvSpPr>
          <p:nvPr>
            <p:ph idx="1"/>
            <p:custDataLst>
              <p:tags r:id="rId3"/>
            </p:custDataLst>
          </p:nvPr>
        </p:nvSpPr>
        <p:spPr>
          <a:xfrm>
            <a:off x="304800" y="1295400"/>
            <a:ext cx="5638800" cy="4191000"/>
          </a:xfrm>
        </p:spPr>
        <p:txBody>
          <a:bodyPr/>
          <a:lstStyle/>
          <a:p>
            <a:r>
              <a:rPr lang="en-US" dirty="0" smtClean="0"/>
              <a:t>Runs on LabVIEW for Windows and LabVIEW Real-Time</a:t>
            </a:r>
          </a:p>
          <a:p>
            <a:r>
              <a:rPr lang="en-US" dirty="0" smtClean="0"/>
              <a:t>Implemented as an I/O Server</a:t>
            </a:r>
          </a:p>
          <a:p>
            <a:r>
              <a:rPr lang="en-US" dirty="0" smtClean="0"/>
              <a:t>Interfaced via Shared Variable</a:t>
            </a:r>
          </a:p>
          <a:p>
            <a:r>
              <a:rPr lang="en-US" dirty="0" smtClean="0"/>
              <a:t>Provides Channel Access functionality only</a:t>
            </a:r>
          </a:p>
          <a:p>
            <a:pPr>
              <a:buFontTx/>
              <a:buNone/>
            </a:pPr>
            <a:endParaRPr lang="en-US" dirty="0" smtClean="0"/>
          </a:p>
          <a:p>
            <a:pPr>
              <a:buFontTx/>
              <a:buNone/>
            </a:pPr>
            <a:endParaRPr lang="en-US" dirty="0" smtClean="0"/>
          </a:p>
        </p:txBody>
      </p:sp>
      <p:pic>
        <p:nvPicPr>
          <p:cNvPr id="6" name="Picture 2" descr="M:\Presentations\Ni Week 09\epics_i_o.jpg"/>
          <p:cNvPicPr>
            <a:picLocks noChangeAspect="1" noChangeArrowheads="1"/>
          </p:cNvPicPr>
          <p:nvPr>
            <p:custDataLst>
              <p:tags r:id="rId4"/>
            </p:custDataLst>
          </p:nvPr>
        </p:nvPicPr>
        <p:blipFill>
          <a:blip r:embed="rId8" cstate="print"/>
          <a:srcRect/>
          <a:stretch>
            <a:fillRect/>
          </a:stretch>
        </p:blipFill>
        <p:spPr bwMode="auto">
          <a:xfrm>
            <a:off x="3352800" y="4540907"/>
            <a:ext cx="5715000" cy="1631293"/>
          </a:xfrm>
          <a:prstGeom prst="rect">
            <a:avLst/>
          </a:prstGeom>
          <a:noFill/>
          <a:ln w="9525">
            <a:noFill/>
            <a:miter lim="800000"/>
            <a:headEnd/>
            <a:tailEnd/>
          </a:ln>
        </p:spPr>
      </p:pic>
      <p:pic>
        <p:nvPicPr>
          <p:cNvPr id="7" name="Picture 3" descr="M:\Presentations\Ni Week 09\mcor_new_io_Server.png"/>
          <p:cNvPicPr>
            <a:picLocks noChangeAspect="1" noChangeArrowheads="1"/>
          </p:cNvPicPr>
          <p:nvPr>
            <p:custDataLst>
              <p:tags r:id="rId5"/>
            </p:custDataLst>
          </p:nvPr>
        </p:nvPicPr>
        <p:blipFill>
          <a:blip r:embed="rId9" cstate="print"/>
          <a:srcRect/>
          <a:stretch>
            <a:fillRect/>
          </a:stretch>
        </p:blipFill>
        <p:spPr bwMode="auto">
          <a:xfrm>
            <a:off x="5830785" y="914400"/>
            <a:ext cx="3237015" cy="3505200"/>
          </a:xfrm>
          <a:prstGeom prst="rect">
            <a:avLst/>
          </a:prstGeom>
          <a:noFill/>
          <a:ln w="9525">
            <a:noFill/>
            <a:miter lim="800000"/>
            <a:headEnd/>
            <a:tailEnd/>
          </a:ln>
        </p:spPr>
      </p:pic>
    </p:spTree>
    <p:custDataLst>
      <p:tags r:id="rId1"/>
    </p:custDataLst>
    <p:extLst>
      <p:ext uri="{BB962C8B-B14F-4D97-AF65-F5344CB8AC3E}">
        <p14:creationId xmlns="" xmlns:p14="http://schemas.microsoft.com/office/powerpoint/2010/main" val="713447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Implementation – CA Server</a:t>
            </a:r>
            <a:endParaRPr lang="en-US" dirty="0"/>
          </a:p>
        </p:txBody>
      </p:sp>
      <p:sp>
        <p:nvSpPr>
          <p:cNvPr id="3" name="Content Placeholder 2"/>
          <p:cNvSpPr>
            <a:spLocks noGrp="1"/>
          </p:cNvSpPr>
          <p:nvPr>
            <p:ph idx="1"/>
            <p:custDataLst>
              <p:tags r:id="rId3"/>
            </p:custDataLst>
          </p:nvPr>
        </p:nvSpPr>
        <p:spPr/>
        <p:txBody>
          <a:bodyPr/>
          <a:lstStyle/>
          <a:p>
            <a:r>
              <a:rPr lang="en-US" dirty="0" smtClean="0"/>
              <a:t>Start by creating the Shared Variables you want to publish on the EPICS network</a:t>
            </a:r>
          </a:p>
          <a:p>
            <a:r>
              <a:rPr lang="en-US" dirty="0" smtClean="0"/>
              <a:t>Then create an EPICS CA Server I/O Server</a:t>
            </a:r>
          </a:p>
          <a:p>
            <a:r>
              <a:rPr lang="en-US" dirty="0" smtClean="0"/>
              <a:t>Define the PV names and associate them with the Shared Variables</a:t>
            </a:r>
          </a:p>
          <a:p>
            <a:r>
              <a:rPr lang="en-US" dirty="0" smtClean="0"/>
              <a:t>Read or write to the Shared Variables in LabVIEW to access the associated PVs</a:t>
            </a:r>
          </a:p>
          <a:p>
            <a:endParaRPr lang="en-US" dirty="0" smtClean="0"/>
          </a:p>
          <a:p>
            <a:endParaRPr lang="en-US" dirty="0"/>
          </a:p>
        </p:txBody>
      </p:sp>
    </p:spTree>
    <p:custDataLst>
      <p:tags r:id="rId1"/>
    </p:custDataLst>
    <p:extLst>
      <p:ext uri="{BB962C8B-B14F-4D97-AF65-F5344CB8AC3E}">
        <p14:creationId xmlns="" xmlns:p14="http://schemas.microsoft.com/office/powerpoint/2010/main" val="17162491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custDataLst>
              <p:tags r:id="rId2"/>
            </p:custDataLst>
          </p:nvPr>
        </p:nvPicPr>
        <p:blipFill>
          <a:blip r:embed="rId10" cstate="print">
            <a:extLst>
              <a:ext uri="{28A0092B-C50C-407E-A947-70E740481C1C}">
                <a14:useLocalDpi xmlns="" xmlns:a14="http://schemas.microsoft.com/office/drawing/2010/main" val="0"/>
              </a:ext>
            </a:extLst>
          </a:blip>
          <a:srcRect/>
          <a:stretch>
            <a:fillRect/>
          </a:stretch>
        </p:blipFill>
        <p:spPr bwMode="auto">
          <a:xfrm>
            <a:off x="6553200" y="2209800"/>
            <a:ext cx="2057400" cy="1800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custDataLst>
              <p:tags r:id="rId3"/>
            </p:custDataLst>
          </p:nvPr>
        </p:nvSpPr>
        <p:spPr/>
        <p:txBody>
          <a:bodyPr/>
          <a:lstStyle/>
          <a:p>
            <a:r>
              <a:rPr lang="en-US" dirty="0" smtClean="0"/>
              <a:t>Programmatic Access to CA Server</a:t>
            </a:r>
            <a:endParaRPr lang="en-US" dirty="0"/>
          </a:p>
        </p:txBody>
      </p:sp>
      <p:sp>
        <p:nvSpPr>
          <p:cNvPr id="3" name="Content Placeholder 2"/>
          <p:cNvSpPr>
            <a:spLocks noGrp="1"/>
          </p:cNvSpPr>
          <p:nvPr>
            <p:ph idx="1"/>
            <p:custDataLst>
              <p:tags r:id="rId4"/>
            </p:custDataLst>
          </p:nvPr>
        </p:nvSpPr>
        <p:spPr/>
        <p:txBody>
          <a:bodyPr/>
          <a:lstStyle/>
          <a:p>
            <a:r>
              <a:rPr lang="en-US" dirty="0" smtClean="0"/>
              <a:t>Simple implementation is configuration-based</a:t>
            </a:r>
          </a:p>
          <a:p>
            <a:r>
              <a:rPr lang="en-US" dirty="0" smtClean="0"/>
              <a:t>New feature since LabVIEW 2010 allows to programmatically:</a:t>
            </a:r>
          </a:p>
          <a:p>
            <a:pPr lvl="1"/>
            <a:r>
              <a:rPr lang="en-US" dirty="0" smtClean="0"/>
              <a:t>Create an EPICS CA Server</a:t>
            </a:r>
          </a:p>
          <a:p>
            <a:pPr lvl="1"/>
            <a:r>
              <a:rPr lang="en-US" dirty="0" smtClean="0"/>
              <a:t>Create the Process Variables</a:t>
            </a:r>
          </a:p>
          <a:p>
            <a:pPr lvl="1"/>
            <a:r>
              <a:rPr lang="en-US" dirty="0" smtClean="0"/>
              <a:t>Bind Process Variables to Shared Variables</a:t>
            </a:r>
          </a:p>
          <a:p>
            <a:r>
              <a:rPr lang="en-US" dirty="0" smtClean="0"/>
              <a:t>Benefits</a:t>
            </a:r>
          </a:p>
          <a:p>
            <a:pPr lvl="1"/>
            <a:r>
              <a:rPr lang="en-US" dirty="0" smtClean="0"/>
              <a:t>Easily handles large number of PVs</a:t>
            </a:r>
          </a:p>
          <a:p>
            <a:pPr lvl="1"/>
            <a:r>
              <a:rPr lang="en-US" dirty="0" smtClean="0"/>
              <a:t>Greatly facilitates deployment</a:t>
            </a:r>
          </a:p>
        </p:txBody>
      </p:sp>
      <p:sp>
        <p:nvSpPr>
          <p:cNvPr id="4" name="Slide Number Placeholder 3"/>
          <p:cNvSpPr>
            <a:spLocks noGrp="1"/>
          </p:cNvSpPr>
          <p:nvPr>
            <p:ph type="sldNum" sz="quarter" idx="11"/>
            <p:custDataLst>
              <p:tags r:id="rId5"/>
            </p:custDataLst>
          </p:nvPr>
        </p:nvSpPr>
        <p:spPr/>
        <p:txBody>
          <a:bodyPr/>
          <a:lstStyle/>
          <a:p>
            <a:fld id="{FE77BB7B-4074-411C-AA81-673BB7870F8C}" type="slidenum">
              <a:rPr lang="en-US" smtClean="0"/>
              <a:pPr/>
              <a:t>9</a:t>
            </a:fld>
            <a:endParaRPr lang="en-US"/>
          </a:p>
        </p:txBody>
      </p:sp>
      <p:pic>
        <p:nvPicPr>
          <p:cNvPr id="6" name="Content Placeholder 3"/>
          <p:cNvPicPr>
            <a:picLocks noChangeAspect="1"/>
          </p:cNvPicPr>
          <p:nvPr>
            <p:custDataLst>
              <p:tags r:id="rId6"/>
            </p:custDataLst>
          </p:nvPr>
        </p:nvPicPr>
        <p:blipFill>
          <a:blip r:embed="rId11" cstate="print">
            <a:extLst>
              <a:ext uri="{28A0092B-C50C-407E-A947-70E740481C1C}">
                <a14:useLocalDpi xmlns="" xmlns:a14="http://schemas.microsoft.com/office/drawing/2010/main" val="0"/>
              </a:ext>
            </a:extLst>
          </a:blip>
          <a:stretch>
            <a:fillRect/>
          </a:stretch>
        </p:blipFill>
        <p:spPr bwMode="auto">
          <a:xfrm>
            <a:off x="6019801" y="5286654"/>
            <a:ext cx="1219200" cy="733146"/>
          </a:xfrm>
          <a:prstGeom prst="rect">
            <a:avLst/>
          </a:prstGeom>
          <a:noFill/>
          <a:ln w="9525">
            <a:noFill/>
            <a:miter lim="800000"/>
            <a:headEnd/>
            <a:tailEnd/>
          </a:ln>
        </p:spPr>
      </p:pic>
      <p:pic>
        <p:nvPicPr>
          <p:cNvPr id="9" name="Content Placeholder 3"/>
          <p:cNvPicPr>
            <a:picLocks noChangeAspect="1"/>
          </p:cNvPicPr>
          <p:nvPr>
            <p:custDataLst>
              <p:tags r:id="rId7"/>
            </p:custDataLst>
          </p:nvPr>
        </p:nvPicPr>
        <p:blipFill>
          <a:blip r:embed="rId11" cstate="print">
            <a:extLst>
              <a:ext uri="{28A0092B-C50C-407E-A947-70E740481C1C}">
                <a14:useLocalDpi xmlns="" xmlns:a14="http://schemas.microsoft.com/office/drawing/2010/main" val="0"/>
              </a:ext>
            </a:extLst>
          </a:blip>
          <a:stretch>
            <a:fillRect/>
          </a:stretch>
        </p:blipFill>
        <p:spPr bwMode="auto">
          <a:xfrm>
            <a:off x="6781800" y="4677054"/>
            <a:ext cx="1219200" cy="733146"/>
          </a:xfrm>
          <a:prstGeom prst="rect">
            <a:avLst/>
          </a:prstGeom>
          <a:noFill/>
          <a:ln w="9525">
            <a:noFill/>
            <a:miter lim="800000"/>
            <a:headEnd/>
            <a:tailEnd/>
          </a:ln>
        </p:spPr>
      </p:pic>
      <p:pic>
        <p:nvPicPr>
          <p:cNvPr id="10" name="Content Placeholder 3"/>
          <p:cNvPicPr>
            <a:picLocks noChangeAspect="1"/>
          </p:cNvPicPr>
          <p:nvPr>
            <p:custDataLst>
              <p:tags r:id="rId8"/>
            </p:custDataLst>
          </p:nvPr>
        </p:nvPicPr>
        <p:blipFill>
          <a:blip r:embed="rId11" cstate="print">
            <a:extLst>
              <a:ext uri="{28A0092B-C50C-407E-A947-70E740481C1C}">
                <a14:useLocalDpi xmlns="" xmlns:a14="http://schemas.microsoft.com/office/drawing/2010/main" val="0"/>
              </a:ext>
            </a:extLst>
          </a:blip>
          <a:stretch>
            <a:fillRect/>
          </a:stretch>
        </p:blipFill>
        <p:spPr bwMode="auto">
          <a:xfrm>
            <a:off x="7467600" y="5257800"/>
            <a:ext cx="1219200" cy="733146"/>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tJWWeqrHfe0AzL4u0wSrZf"/>
</p:tagLst>
</file>

<file path=ppt/tags/tag10.xml><?xml version="1.0" encoding="utf-8"?>
<p:tagLst xmlns:a="http://schemas.openxmlformats.org/drawingml/2006/main" xmlns:r="http://schemas.openxmlformats.org/officeDocument/2006/relationships" xmlns:p="http://schemas.openxmlformats.org/presentationml/2006/main">
  <p:tag name="DVSHAPEID" val="i8YL9fTmTHKEirtXhyTpWY"/>
</p:tagLst>
</file>

<file path=ppt/tags/tag100.xml><?xml version="1.0" encoding="utf-8"?>
<p:tagLst xmlns:a="http://schemas.openxmlformats.org/drawingml/2006/main" xmlns:r="http://schemas.openxmlformats.org/officeDocument/2006/relationships" xmlns:p="http://schemas.openxmlformats.org/presentationml/2006/main">
  <p:tag name="DVSHAPEID" val="JjkrabuC8cLnYuB9WWY8lZ"/>
</p:tagLst>
</file>

<file path=ppt/tags/tag101.xml><?xml version="1.0" encoding="utf-8"?>
<p:tagLst xmlns:a="http://schemas.openxmlformats.org/drawingml/2006/main" xmlns:r="http://schemas.openxmlformats.org/officeDocument/2006/relationships" xmlns:p="http://schemas.openxmlformats.org/presentationml/2006/main">
  <p:tag name="DVSHAPEID" val="5LdgKF9ol8olEufSPho6mQ"/>
</p:tagLst>
</file>

<file path=ppt/tags/tag102.xml><?xml version="1.0" encoding="utf-8"?>
<p:tagLst xmlns:a="http://schemas.openxmlformats.org/drawingml/2006/main" xmlns:r="http://schemas.openxmlformats.org/officeDocument/2006/relationships" xmlns:p="http://schemas.openxmlformats.org/presentationml/2006/main">
  <p:tag name="DVSHAPEID" val="v7t2Xood2DHKeyeUqPsKRD"/>
</p:tagLst>
</file>

<file path=ppt/tags/tag103.xml><?xml version="1.0" encoding="utf-8"?>
<p:tagLst xmlns:a="http://schemas.openxmlformats.org/drawingml/2006/main" xmlns:r="http://schemas.openxmlformats.org/officeDocument/2006/relationships" xmlns:p="http://schemas.openxmlformats.org/presentationml/2006/main">
  <p:tag name="DVSHAPEID" val="ZCP7T47GKeCfg5MIHL085K"/>
</p:tagLst>
</file>

<file path=ppt/tags/tag104.xml><?xml version="1.0" encoding="utf-8"?>
<p:tagLst xmlns:a="http://schemas.openxmlformats.org/drawingml/2006/main" xmlns:r="http://schemas.openxmlformats.org/officeDocument/2006/relationships" xmlns:p="http://schemas.openxmlformats.org/presentationml/2006/main">
  <p:tag name="DVSHAPEID" val="DUfGDVRyDCYS8QcQuj5lTs"/>
</p:tagLst>
</file>

<file path=ppt/tags/tag105.xml><?xml version="1.0" encoding="utf-8"?>
<p:tagLst xmlns:a="http://schemas.openxmlformats.org/drawingml/2006/main" xmlns:r="http://schemas.openxmlformats.org/officeDocument/2006/relationships" xmlns:p="http://schemas.openxmlformats.org/presentationml/2006/main">
  <p:tag name="DVSHAPEID" val="7Yi87H7HJJxeZVRdqcPbAZ"/>
</p:tagLst>
</file>

<file path=ppt/tags/tag106.xml><?xml version="1.0" encoding="utf-8"?>
<p:tagLst xmlns:a="http://schemas.openxmlformats.org/drawingml/2006/main" xmlns:r="http://schemas.openxmlformats.org/officeDocument/2006/relationships" xmlns:p="http://schemas.openxmlformats.org/presentationml/2006/main">
  <p:tag name="DVSHAPEID" val="goXVwRgG2KRaMgouN9rWTf"/>
</p:tagLst>
</file>

<file path=ppt/tags/tag107.xml><?xml version="1.0" encoding="utf-8"?>
<p:tagLst xmlns:a="http://schemas.openxmlformats.org/drawingml/2006/main" xmlns:r="http://schemas.openxmlformats.org/officeDocument/2006/relationships" xmlns:p="http://schemas.openxmlformats.org/presentationml/2006/main">
  <p:tag name="DVSHAPEID" val="kTRgYhTSwHS8ITbcbfr2GM"/>
</p:tagLst>
</file>

<file path=ppt/tags/tag108.xml><?xml version="1.0" encoding="utf-8"?>
<p:tagLst xmlns:a="http://schemas.openxmlformats.org/drawingml/2006/main" xmlns:r="http://schemas.openxmlformats.org/officeDocument/2006/relationships" xmlns:p="http://schemas.openxmlformats.org/presentationml/2006/main">
  <p:tag name="DVSHAPEID" val="nP9APVpFKE61344fTZN9e9"/>
</p:tagLst>
</file>

<file path=ppt/tags/tag109.xml><?xml version="1.0" encoding="utf-8"?>
<p:tagLst xmlns:a="http://schemas.openxmlformats.org/drawingml/2006/main" xmlns:r="http://schemas.openxmlformats.org/officeDocument/2006/relationships" xmlns:p="http://schemas.openxmlformats.org/presentationml/2006/main">
  <p:tag name="DVSHAPEID" val="iEyujAYbuQzyw27nrXtQXd"/>
</p:tagLst>
</file>

<file path=ppt/tags/tag11.xml><?xml version="1.0" encoding="utf-8"?>
<p:tagLst xmlns:a="http://schemas.openxmlformats.org/drawingml/2006/main" xmlns:r="http://schemas.openxmlformats.org/officeDocument/2006/relationships" xmlns:p="http://schemas.openxmlformats.org/presentationml/2006/main">
  <p:tag name="DVSHAPEID" val="K4uzCOr7c6DdfVNe2o7wqc"/>
</p:tagLst>
</file>

<file path=ppt/tags/tag110.xml><?xml version="1.0" encoding="utf-8"?>
<p:tagLst xmlns:a="http://schemas.openxmlformats.org/drawingml/2006/main" xmlns:r="http://schemas.openxmlformats.org/officeDocument/2006/relationships" xmlns:p="http://schemas.openxmlformats.org/presentationml/2006/main">
  <p:tag name="DVSECTIONID" val="FWRDwZqpmnboWixLFk4nJY"/>
</p:tagLst>
</file>

<file path=ppt/tags/tag111.xml><?xml version="1.0" encoding="utf-8"?>
<p:tagLst xmlns:a="http://schemas.openxmlformats.org/drawingml/2006/main" xmlns:r="http://schemas.openxmlformats.org/officeDocument/2006/relationships" xmlns:p="http://schemas.openxmlformats.org/presentationml/2006/main">
  <p:tag name="DVSHAPEID" val="1HQ68Vmrfwydwu2lCPGy9g"/>
</p:tagLst>
</file>

<file path=ppt/tags/tag112.xml><?xml version="1.0" encoding="utf-8"?>
<p:tagLst xmlns:a="http://schemas.openxmlformats.org/drawingml/2006/main" xmlns:r="http://schemas.openxmlformats.org/officeDocument/2006/relationships" xmlns:p="http://schemas.openxmlformats.org/presentationml/2006/main">
  <p:tag name="DVSHAPEID" val="rvx18wxPGnc4CRDcr3P2A2"/>
</p:tagLst>
</file>

<file path=ppt/tags/tag113.xml><?xml version="1.0" encoding="utf-8"?>
<p:tagLst xmlns:a="http://schemas.openxmlformats.org/drawingml/2006/main" xmlns:r="http://schemas.openxmlformats.org/officeDocument/2006/relationships" xmlns:p="http://schemas.openxmlformats.org/presentationml/2006/main">
  <p:tag name="DVSHAPEID" val="ZjvCl6lE9o3Lfkz6NQUqQb"/>
</p:tagLst>
</file>

<file path=ppt/tags/tag114.xml><?xml version="1.0" encoding="utf-8"?>
<p:tagLst xmlns:a="http://schemas.openxmlformats.org/drawingml/2006/main" xmlns:r="http://schemas.openxmlformats.org/officeDocument/2006/relationships" xmlns:p="http://schemas.openxmlformats.org/presentationml/2006/main">
  <p:tag name="DVSHAPEID" val="0rSbHpnDJ6Fpwewvbqu2eO"/>
</p:tagLst>
</file>

<file path=ppt/tags/tag115.xml><?xml version="1.0" encoding="utf-8"?>
<p:tagLst xmlns:a="http://schemas.openxmlformats.org/drawingml/2006/main" xmlns:r="http://schemas.openxmlformats.org/officeDocument/2006/relationships" xmlns:p="http://schemas.openxmlformats.org/presentationml/2006/main">
  <p:tag name="DVSECTIONID" val="H8iLbLLqmMSztkjr8bmBzB"/>
</p:tagLst>
</file>

<file path=ppt/tags/tag116.xml><?xml version="1.0" encoding="utf-8"?>
<p:tagLst xmlns:a="http://schemas.openxmlformats.org/drawingml/2006/main" xmlns:r="http://schemas.openxmlformats.org/officeDocument/2006/relationships" xmlns:p="http://schemas.openxmlformats.org/presentationml/2006/main">
  <p:tag name="DVSHAPEID" val="dSZsgvzQUp3E1FRns2jzG0"/>
</p:tagLst>
</file>

<file path=ppt/tags/tag117.xml><?xml version="1.0" encoding="utf-8"?>
<p:tagLst xmlns:a="http://schemas.openxmlformats.org/drawingml/2006/main" xmlns:r="http://schemas.openxmlformats.org/officeDocument/2006/relationships" xmlns:p="http://schemas.openxmlformats.org/presentationml/2006/main">
  <p:tag name="DVSHAPEID" val="wqUF7BkiB36WW01GNbYk0V"/>
</p:tagLst>
</file>

<file path=ppt/tags/tag118.xml><?xml version="1.0" encoding="utf-8"?>
<p:tagLst xmlns:a="http://schemas.openxmlformats.org/drawingml/2006/main" xmlns:r="http://schemas.openxmlformats.org/officeDocument/2006/relationships" xmlns:p="http://schemas.openxmlformats.org/presentationml/2006/main">
  <p:tag name="DVSECTIONID" val="uuOzKN0N3GSdnPuOL3kuYK"/>
</p:tagLst>
</file>

<file path=ppt/tags/tag119.xml><?xml version="1.0" encoding="utf-8"?>
<p:tagLst xmlns:a="http://schemas.openxmlformats.org/drawingml/2006/main" xmlns:r="http://schemas.openxmlformats.org/officeDocument/2006/relationships" xmlns:p="http://schemas.openxmlformats.org/presentationml/2006/main">
  <p:tag name="DVSHAPEID" val="uqKhuG1sWooCgys14t1D7k"/>
</p:tagLst>
</file>

<file path=ppt/tags/tag12.xml><?xml version="1.0" encoding="utf-8"?>
<p:tagLst xmlns:a="http://schemas.openxmlformats.org/drawingml/2006/main" xmlns:r="http://schemas.openxmlformats.org/officeDocument/2006/relationships" xmlns:p="http://schemas.openxmlformats.org/presentationml/2006/main">
  <p:tag name="DVSHAPEID" val="UQMTMBe5APYkoThzD4ULvD"/>
</p:tagLst>
</file>

<file path=ppt/tags/tag120.xml><?xml version="1.0" encoding="utf-8"?>
<p:tagLst xmlns:a="http://schemas.openxmlformats.org/drawingml/2006/main" xmlns:r="http://schemas.openxmlformats.org/officeDocument/2006/relationships" xmlns:p="http://schemas.openxmlformats.org/presentationml/2006/main">
  <p:tag name="DVSHAPEID" val="2Eb6jRnqnxYmUVYGEcTWWG"/>
</p:tagLst>
</file>

<file path=ppt/tags/tag121.xml><?xml version="1.0" encoding="utf-8"?>
<p:tagLst xmlns:a="http://schemas.openxmlformats.org/drawingml/2006/main" xmlns:r="http://schemas.openxmlformats.org/officeDocument/2006/relationships" xmlns:p="http://schemas.openxmlformats.org/presentationml/2006/main">
  <p:tag name="DVSHAPEID" val="Bhkz8MVWsxqibudTfjo93B"/>
</p:tagLst>
</file>

<file path=ppt/tags/tag122.xml><?xml version="1.0" encoding="utf-8"?>
<p:tagLst xmlns:a="http://schemas.openxmlformats.org/drawingml/2006/main" xmlns:r="http://schemas.openxmlformats.org/officeDocument/2006/relationships" xmlns:p="http://schemas.openxmlformats.org/presentationml/2006/main">
  <p:tag name="DVSHAPEID" val="SwmM3stMHb4l3TMKIBvr4r"/>
</p:tagLst>
</file>

<file path=ppt/tags/tag123.xml><?xml version="1.0" encoding="utf-8"?>
<p:tagLst xmlns:a="http://schemas.openxmlformats.org/drawingml/2006/main" xmlns:r="http://schemas.openxmlformats.org/officeDocument/2006/relationships" xmlns:p="http://schemas.openxmlformats.org/presentationml/2006/main">
  <p:tag name="DVSHAPEID" val="ePqj6vANECxrAJ1z0HP7Eg"/>
</p:tagLst>
</file>

<file path=ppt/tags/tag124.xml><?xml version="1.0" encoding="utf-8"?>
<p:tagLst xmlns:a="http://schemas.openxmlformats.org/drawingml/2006/main" xmlns:r="http://schemas.openxmlformats.org/officeDocument/2006/relationships" xmlns:p="http://schemas.openxmlformats.org/presentationml/2006/main">
  <p:tag name="DVSHAPEID" val="QSm7vR2o9V7JCxL32IzbxT"/>
</p:tagLst>
</file>

<file path=ppt/tags/tag125.xml><?xml version="1.0" encoding="utf-8"?>
<p:tagLst xmlns:a="http://schemas.openxmlformats.org/drawingml/2006/main" xmlns:r="http://schemas.openxmlformats.org/officeDocument/2006/relationships" xmlns:p="http://schemas.openxmlformats.org/presentationml/2006/main">
  <p:tag name="DVSHAPEID" val="QSm7vR2o9V7JCxL32IzbxT"/>
</p:tagLst>
</file>

<file path=ppt/tags/tag126.xml><?xml version="1.0" encoding="utf-8"?>
<p:tagLst xmlns:a="http://schemas.openxmlformats.org/drawingml/2006/main" xmlns:r="http://schemas.openxmlformats.org/officeDocument/2006/relationships" xmlns:p="http://schemas.openxmlformats.org/presentationml/2006/main">
  <p:tag name="DVSECTIONID" val="5IpvniV8ucOJHbs3wRv1Ah"/>
</p:tagLst>
</file>

<file path=ppt/tags/tag127.xml><?xml version="1.0" encoding="utf-8"?>
<p:tagLst xmlns:a="http://schemas.openxmlformats.org/drawingml/2006/main" xmlns:r="http://schemas.openxmlformats.org/officeDocument/2006/relationships" xmlns:p="http://schemas.openxmlformats.org/presentationml/2006/main">
  <p:tag name="DVSHAPEID" val="PmJhmUbc2tBWJViNxvWp6A"/>
</p:tagLst>
</file>

<file path=ppt/tags/tag128.xml><?xml version="1.0" encoding="utf-8"?>
<p:tagLst xmlns:a="http://schemas.openxmlformats.org/drawingml/2006/main" xmlns:r="http://schemas.openxmlformats.org/officeDocument/2006/relationships" xmlns:p="http://schemas.openxmlformats.org/presentationml/2006/main">
  <p:tag name="DVSHAPEID" val="ojqpWP4Ys5ktAsY3axyBuQ"/>
</p:tagLst>
</file>

<file path=ppt/tags/tag129.xml><?xml version="1.0" encoding="utf-8"?>
<p:tagLst xmlns:a="http://schemas.openxmlformats.org/drawingml/2006/main" xmlns:r="http://schemas.openxmlformats.org/officeDocument/2006/relationships" xmlns:p="http://schemas.openxmlformats.org/presentationml/2006/main">
  <p:tag name="DVSHAPEID" val="HaBbVQ4dw8xeXpQWYm730w"/>
</p:tagLst>
</file>

<file path=ppt/tags/tag13.xml><?xml version="1.0" encoding="utf-8"?>
<p:tagLst xmlns:a="http://schemas.openxmlformats.org/drawingml/2006/main" xmlns:r="http://schemas.openxmlformats.org/officeDocument/2006/relationships" xmlns:p="http://schemas.openxmlformats.org/presentationml/2006/main">
  <p:tag name="DVSHAPEID" val="04by92vuhpxyaENJ1PT7wO"/>
</p:tagLst>
</file>

<file path=ppt/tags/tag130.xml><?xml version="1.0" encoding="utf-8"?>
<p:tagLst xmlns:a="http://schemas.openxmlformats.org/drawingml/2006/main" xmlns:r="http://schemas.openxmlformats.org/officeDocument/2006/relationships" xmlns:p="http://schemas.openxmlformats.org/presentationml/2006/main">
  <p:tag name="DVSECTIONID" val="Trb6hyhMV9gIAgxJHJbfTw"/>
</p:tagLst>
</file>

<file path=ppt/tags/tag131.xml><?xml version="1.0" encoding="utf-8"?>
<p:tagLst xmlns:a="http://schemas.openxmlformats.org/drawingml/2006/main" xmlns:r="http://schemas.openxmlformats.org/officeDocument/2006/relationships" xmlns:p="http://schemas.openxmlformats.org/presentationml/2006/main">
  <p:tag name="DVSHAPEID" val="IgAbPcT2lrh2SQKPY2sDxt"/>
</p:tagLst>
</file>

<file path=ppt/tags/tag132.xml><?xml version="1.0" encoding="utf-8"?>
<p:tagLst xmlns:a="http://schemas.openxmlformats.org/drawingml/2006/main" xmlns:r="http://schemas.openxmlformats.org/officeDocument/2006/relationships" xmlns:p="http://schemas.openxmlformats.org/presentationml/2006/main">
  <p:tag name="DVSHAPEID" val="B6QSyu2mmSCCHPPsbVHAdS"/>
</p:tagLst>
</file>

<file path=ppt/tags/tag133.xml><?xml version="1.0" encoding="utf-8"?>
<p:tagLst xmlns:a="http://schemas.openxmlformats.org/drawingml/2006/main" xmlns:r="http://schemas.openxmlformats.org/officeDocument/2006/relationships" xmlns:p="http://schemas.openxmlformats.org/presentationml/2006/main">
  <p:tag name="DVSHAPEID" val="YKKKnaPrAeEfEulXDp0Z5o"/>
</p:tagLst>
</file>

<file path=ppt/tags/tag134.xml><?xml version="1.0" encoding="utf-8"?>
<p:tagLst xmlns:a="http://schemas.openxmlformats.org/drawingml/2006/main" xmlns:r="http://schemas.openxmlformats.org/officeDocument/2006/relationships" xmlns:p="http://schemas.openxmlformats.org/presentationml/2006/main">
  <p:tag name="DVSECTIONID" val="Xns9C8YyiFxmOvictkAMw7"/>
</p:tagLst>
</file>

<file path=ppt/tags/tag135.xml><?xml version="1.0" encoding="utf-8"?>
<p:tagLst xmlns:a="http://schemas.openxmlformats.org/drawingml/2006/main" xmlns:r="http://schemas.openxmlformats.org/officeDocument/2006/relationships" xmlns:p="http://schemas.openxmlformats.org/presentationml/2006/main">
  <p:tag name="DVSHAPEID" val="wpafuIjSzrnyQykproDGAh"/>
</p:tagLst>
</file>

<file path=ppt/tags/tag136.xml><?xml version="1.0" encoding="utf-8"?>
<p:tagLst xmlns:a="http://schemas.openxmlformats.org/drawingml/2006/main" xmlns:r="http://schemas.openxmlformats.org/officeDocument/2006/relationships" xmlns:p="http://schemas.openxmlformats.org/presentationml/2006/main">
  <p:tag name="DVSHAPEID" val="fL54XihL1JpXbnPwVZY4VX"/>
</p:tagLst>
</file>

<file path=ppt/tags/tag137.xml><?xml version="1.0" encoding="utf-8"?>
<p:tagLst xmlns:a="http://schemas.openxmlformats.org/drawingml/2006/main" xmlns:r="http://schemas.openxmlformats.org/officeDocument/2006/relationships" xmlns:p="http://schemas.openxmlformats.org/presentationml/2006/main">
  <p:tag name="DVSHAPEID" val="awOHdIyAFh8e9oapK1BNpD"/>
</p:tagLst>
</file>

<file path=ppt/tags/tag138.xml><?xml version="1.0" encoding="utf-8"?>
<p:tagLst xmlns:a="http://schemas.openxmlformats.org/drawingml/2006/main" xmlns:r="http://schemas.openxmlformats.org/officeDocument/2006/relationships" xmlns:p="http://schemas.openxmlformats.org/presentationml/2006/main">
  <p:tag name="DVSHAPEID" val="9SnWzVsDHwliByfg4zcq47"/>
</p:tagLst>
</file>

<file path=ppt/tags/tag139.xml><?xml version="1.0" encoding="utf-8"?>
<p:tagLst xmlns:a="http://schemas.openxmlformats.org/drawingml/2006/main" xmlns:r="http://schemas.openxmlformats.org/officeDocument/2006/relationships" xmlns:p="http://schemas.openxmlformats.org/presentationml/2006/main">
  <p:tag name="DVSECTIONID" val="JIy3tu2prMh7HpCVk2a3Qk"/>
</p:tagLst>
</file>

<file path=ppt/tags/tag14.xml><?xml version="1.0" encoding="utf-8"?>
<p:tagLst xmlns:a="http://schemas.openxmlformats.org/drawingml/2006/main" xmlns:r="http://schemas.openxmlformats.org/officeDocument/2006/relationships" xmlns:p="http://schemas.openxmlformats.org/presentationml/2006/main">
  <p:tag name="DVSHAPEID" val="fUwUWtL3CEGgPHHesbz5xy"/>
</p:tagLst>
</file>

<file path=ppt/tags/tag140.xml><?xml version="1.0" encoding="utf-8"?>
<p:tagLst xmlns:a="http://schemas.openxmlformats.org/drawingml/2006/main" xmlns:r="http://schemas.openxmlformats.org/officeDocument/2006/relationships" xmlns:p="http://schemas.openxmlformats.org/presentationml/2006/main">
  <p:tag name="DVSHAPEID" val="PWermveXt8xxnWjg8D81AB"/>
</p:tagLst>
</file>

<file path=ppt/tags/tag141.xml><?xml version="1.0" encoding="utf-8"?>
<p:tagLst xmlns:a="http://schemas.openxmlformats.org/drawingml/2006/main" xmlns:r="http://schemas.openxmlformats.org/officeDocument/2006/relationships" xmlns:p="http://schemas.openxmlformats.org/presentationml/2006/main">
  <p:tag name="DVSHAPEID" val="TRMB9tW1AYy23rI8zXoK3d"/>
</p:tagLst>
</file>

<file path=ppt/tags/tag142.xml><?xml version="1.0" encoding="utf-8"?>
<p:tagLst xmlns:a="http://schemas.openxmlformats.org/drawingml/2006/main" xmlns:r="http://schemas.openxmlformats.org/officeDocument/2006/relationships" xmlns:p="http://schemas.openxmlformats.org/presentationml/2006/main">
  <p:tag name="DVSECTIONID" val="jD6WO7eB04p16MXVbrrlsO"/>
</p:tagLst>
</file>

<file path=ppt/tags/tag143.xml><?xml version="1.0" encoding="utf-8"?>
<p:tagLst xmlns:a="http://schemas.openxmlformats.org/drawingml/2006/main" xmlns:r="http://schemas.openxmlformats.org/officeDocument/2006/relationships" xmlns:p="http://schemas.openxmlformats.org/presentationml/2006/main">
  <p:tag name="DVSHAPEID" val="oSQhgQyfBZbH5Lh1B3BOuS"/>
</p:tagLst>
</file>

<file path=ppt/tags/tag144.xml><?xml version="1.0" encoding="utf-8"?>
<p:tagLst xmlns:a="http://schemas.openxmlformats.org/drawingml/2006/main" xmlns:r="http://schemas.openxmlformats.org/officeDocument/2006/relationships" xmlns:p="http://schemas.openxmlformats.org/presentationml/2006/main">
  <p:tag name="DVSHAPEID" val="CjO1C5Gl2bb6UMj1D8Mldr"/>
</p:tagLst>
</file>

<file path=ppt/tags/tag145.xml><?xml version="1.0" encoding="utf-8"?>
<p:tagLst xmlns:a="http://schemas.openxmlformats.org/drawingml/2006/main" xmlns:r="http://schemas.openxmlformats.org/officeDocument/2006/relationships" xmlns:p="http://schemas.openxmlformats.org/presentationml/2006/main">
  <p:tag name="DVSECTIONID" val="Z4dTPFIcI3qVqtr62V0Np9"/>
</p:tagLst>
</file>

<file path=ppt/tags/tag146.xml><?xml version="1.0" encoding="utf-8"?>
<p:tagLst xmlns:a="http://schemas.openxmlformats.org/drawingml/2006/main" xmlns:r="http://schemas.openxmlformats.org/officeDocument/2006/relationships" xmlns:p="http://schemas.openxmlformats.org/presentationml/2006/main">
  <p:tag name="DVSHAPEID" val="CYzo1mdtc5LETz8rrmA4V6"/>
</p:tagLst>
</file>

<file path=ppt/tags/tag147.xml><?xml version="1.0" encoding="utf-8"?>
<p:tagLst xmlns:a="http://schemas.openxmlformats.org/drawingml/2006/main" xmlns:r="http://schemas.openxmlformats.org/officeDocument/2006/relationships" xmlns:p="http://schemas.openxmlformats.org/presentationml/2006/main">
  <p:tag name="DVSHAPEID" val="LgqFdjY09bwQJd1ZWx5liO"/>
</p:tagLst>
</file>

<file path=ppt/tags/tag148.xml><?xml version="1.0" encoding="utf-8"?>
<p:tagLst xmlns:a="http://schemas.openxmlformats.org/drawingml/2006/main" xmlns:r="http://schemas.openxmlformats.org/officeDocument/2006/relationships" xmlns:p="http://schemas.openxmlformats.org/presentationml/2006/main">
  <p:tag name="DVSECTIONID" val="0aUj50bd8nDmSqtMoWP0mG"/>
</p:tagLst>
</file>

<file path=ppt/tags/tag149.xml><?xml version="1.0" encoding="utf-8"?>
<p:tagLst xmlns:a="http://schemas.openxmlformats.org/drawingml/2006/main" xmlns:r="http://schemas.openxmlformats.org/officeDocument/2006/relationships" xmlns:p="http://schemas.openxmlformats.org/presentationml/2006/main">
  <p:tag name="DVSHAPEID" val="AbB6eHPibQ7vgwtedtyfW0"/>
</p:tagLst>
</file>

<file path=ppt/tags/tag15.xml><?xml version="1.0" encoding="utf-8"?>
<p:tagLst xmlns:a="http://schemas.openxmlformats.org/drawingml/2006/main" xmlns:r="http://schemas.openxmlformats.org/officeDocument/2006/relationships" xmlns:p="http://schemas.openxmlformats.org/presentationml/2006/main">
  <p:tag name="DVSHAPEID" val="NQJDLU24Sn7cPh1f52JeNS"/>
</p:tagLst>
</file>

<file path=ppt/tags/tag150.xml><?xml version="1.0" encoding="utf-8"?>
<p:tagLst xmlns:a="http://schemas.openxmlformats.org/drawingml/2006/main" xmlns:r="http://schemas.openxmlformats.org/officeDocument/2006/relationships" xmlns:p="http://schemas.openxmlformats.org/presentationml/2006/main">
  <p:tag name="DVSHAPEID" val="wYRuHAqt28FbICpwQYwJZk"/>
</p:tagLst>
</file>

<file path=ppt/tags/tag151.xml><?xml version="1.0" encoding="utf-8"?>
<p:tagLst xmlns:a="http://schemas.openxmlformats.org/drawingml/2006/main" xmlns:r="http://schemas.openxmlformats.org/officeDocument/2006/relationships" xmlns:p="http://schemas.openxmlformats.org/presentationml/2006/main">
  <p:tag name="DVSHAPEID" val="ZowNxoUiMXuAFCeJ0eSINY"/>
</p:tagLst>
</file>

<file path=ppt/tags/tag152.xml><?xml version="1.0" encoding="utf-8"?>
<p:tagLst xmlns:a="http://schemas.openxmlformats.org/drawingml/2006/main" xmlns:r="http://schemas.openxmlformats.org/officeDocument/2006/relationships" xmlns:p="http://schemas.openxmlformats.org/presentationml/2006/main">
  <p:tag name="DVSHAPEID" val="Q4NQPGCAJd1bZsYU21yKlH"/>
</p:tagLst>
</file>

<file path=ppt/tags/tag153.xml><?xml version="1.0" encoding="utf-8"?>
<p:tagLst xmlns:a="http://schemas.openxmlformats.org/drawingml/2006/main" xmlns:r="http://schemas.openxmlformats.org/officeDocument/2006/relationships" xmlns:p="http://schemas.openxmlformats.org/presentationml/2006/main">
  <p:tag name="DVSHAPEID" val="G8WMh7YiQgw0xrZHzdFceh"/>
</p:tagLst>
</file>

<file path=ppt/tags/tag154.xml><?xml version="1.0" encoding="utf-8"?>
<p:tagLst xmlns:a="http://schemas.openxmlformats.org/drawingml/2006/main" xmlns:r="http://schemas.openxmlformats.org/officeDocument/2006/relationships" xmlns:p="http://schemas.openxmlformats.org/presentationml/2006/main">
  <p:tag name="DVSHAPEID" val="ytDML5bQa3C9oET2ovBrmK"/>
</p:tagLst>
</file>

<file path=ppt/tags/tag155.xml><?xml version="1.0" encoding="utf-8"?>
<p:tagLst xmlns:a="http://schemas.openxmlformats.org/drawingml/2006/main" xmlns:r="http://schemas.openxmlformats.org/officeDocument/2006/relationships" xmlns:p="http://schemas.openxmlformats.org/presentationml/2006/main">
  <p:tag name="DVSHAPEID" val="tOmM4p1SzV7dMJTCJeyRNx"/>
</p:tagLst>
</file>

<file path=ppt/tags/tag156.xml><?xml version="1.0" encoding="utf-8"?>
<p:tagLst xmlns:a="http://schemas.openxmlformats.org/drawingml/2006/main" xmlns:r="http://schemas.openxmlformats.org/officeDocument/2006/relationships" xmlns:p="http://schemas.openxmlformats.org/presentationml/2006/main">
  <p:tag name="DVSECTIONID" val="6n2ARboAuFnmjUEkRBVVwk"/>
</p:tagLst>
</file>

<file path=ppt/tags/tag157.xml><?xml version="1.0" encoding="utf-8"?>
<p:tagLst xmlns:a="http://schemas.openxmlformats.org/drawingml/2006/main" xmlns:r="http://schemas.openxmlformats.org/officeDocument/2006/relationships" xmlns:p="http://schemas.openxmlformats.org/presentationml/2006/main">
  <p:tag name="DVSHAPEID" val="hyN98sJduQP41swkBgfUFz"/>
</p:tagLst>
</file>

<file path=ppt/tags/tag158.xml><?xml version="1.0" encoding="utf-8"?>
<p:tagLst xmlns:a="http://schemas.openxmlformats.org/drawingml/2006/main" xmlns:r="http://schemas.openxmlformats.org/officeDocument/2006/relationships" xmlns:p="http://schemas.openxmlformats.org/presentationml/2006/main">
  <p:tag name="DVSHAPEID" val="TbiXmYXjoTBivz6aOxEqyj"/>
</p:tagLst>
</file>

<file path=ppt/tags/tag159.xml><?xml version="1.0" encoding="utf-8"?>
<p:tagLst xmlns:a="http://schemas.openxmlformats.org/drawingml/2006/main" xmlns:r="http://schemas.openxmlformats.org/officeDocument/2006/relationships" xmlns:p="http://schemas.openxmlformats.org/presentationml/2006/main">
  <p:tag name="DVSHAPEID" val="CxSRXqqXTlhHEBRb6LfbsW"/>
</p:tagLst>
</file>

<file path=ppt/tags/tag16.xml><?xml version="1.0" encoding="utf-8"?>
<p:tagLst xmlns:a="http://schemas.openxmlformats.org/drawingml/2006/main" xmlns:r="http://schemas.openxmlformats.org/officeDocument/2006/relationships" xmlns:p="http://schemas.openxmlformats.org/presentationml/2006/main">
  <p:tag name="DVSHAPEID" val="RTO61NnHxrgG7GajHQ1xMj"/>
</p:tagLst>
</file>

<file path=ppt/tags/tag17.xml><?xml version="1.0" encoding="utf-8"?>
<p:tagLst xmlns:a="http://schemas.openxmlformats.org/drawingml/2006/main" xmlns:r="http://schemas.openxmlformats.org/officeDocument/2006/relationships" xmlns:p="http://schemas.openxmlformats.org/presentationml/2006/main">
  <p:tag name="DVSHAPEID" val="8DRqcd5wljKUZPOFSfHaQG"/>
</p:tagLst>
</file>

<file path=ppt/tags/tag18.xml><?xml version="1.0" encoding="utf-8"?>
<p:tagLst xmlns:a="http://schemas.openxmlformats.org/drawingml/2006/main" xmlns:r="http://schemas.openxmlformats.org/officeDocument/2006/relationships" xmlns:p="http://schemas.openxmlformats.org/presentationml/2006/main">
  <p:tag name="DVSHAPEID" val="V9al4MlScf6yLbeBAaC05X"/>
</p:tagLst>
</file>

<file path=ppt/tags/tag19.xml><?xml version="1.0" encoding="utf-8"?>
<p:tagLst xmlns:a="http://schemas.openxmlformats.org/drawingml/2006/main" xmlns:r="http://schemas.openxmlformats.org/officeDocument/2006/relationships" xmlns:p="http://schemas.openxmlformats.org/presentationml/2006/main">
  <p:tag name="DVSHAPEID" val="VcHlu1YMQBssHIfR8jbt6v"/>
</p:tagLst>
</file>

<file path=ppt/tags/tag2.xml><?xml version="1.0" encoding="utf-8"?>
<p:tagLst xmlns:a="http://schemas.openxmlformats.org/drawingml/2006/main" xmlns:r="http://schemas.openxmlformats.org/officeDocument/2006/relationships" xmlns:p="http://schemas.openxmlformats.org/presentationml/2006/main">
  <p:tag name="DVSHAPEID" val="1OVujCrTanQG49V0c0vc52"/>
</p:tagLst>
</file>

<file path=ppt/tags/tag20.xml><?xml version="1.0" encoding="utf-8"?>
<p:tagLst xmlns:a="http://schemas.openxmlformats.org/drawingml/2006/main" xmlns:r="http://schemas.openxmlformats.org/officeDocument/2006/relationships" xmlns:p="http://schemas.openxmlformats.org/presentationml/2006/main">
  <p:tag name="DVSHAPEID" val="Nq4CqhExyPBYdXDJhjUqpv"/>
</p:tagLst>
</file>

<file path=ppt/tags/tag21.xml><?xml version="1.0" encoding="utf-8"?>
<p:tagLst xmlns:a="http://schemas.openxmlformats.org/drawingml/2006/main" xmlns:r="http://schemas.openxmlformats.org/officeDocument/2006/relationships" xmlns:p="http://schemas.openxmlformats.org/presentationml/2006/main">
  <p:tag name="DVSHAPEID" val="5iuvlI1iPCQqoggRAG7j2D"/>
</p:tagLst>
</file>

<file path=ppt/tags/tag22.xml><?xml version="1.0" encoding="utf-8"?>
<p:tagLst xmlns:a="http://schemas.openxmlformats.org/drawingml/2006/main" xmlns:r="http://schemas.openxmlformats.org/officeDocument/2006/relationships" xmlns:p="http://schemas.openxmlformats.org/presentationml/2006/main">
  <p:tag name="DVSHAPEID" val="RJviep1RyF6ilL8UVVvf0Z"/>
</p:tagLst>
</file>

<file path=ppt/tags/tag23.xml><?xml version="1.0" encoding="utf-8"?>
<p:tagLst xmlns:a="http://schemas.openxmlformats.org/drawingml/2006/main" xmlns:r="http://schemas.openxmlformats.org/officeDocument/2006/relationships" xmlns:p="http://schemas.openxmlformats.org/presentationml/2006/main">
  <p:tag name="DVSHAPEID" val="7MymspJdj5srrK03uBhX3a"/>
</p:tagLst>
</file>

<file path=ppt/tags/tag24.xml><?xml version="1.0" encoding="utf-8"?>
<p:tagLst xmlns:a="http://schemas.openxmlformats.org/drawingml/2006/main" xmlns:r="http://schemas.openxmlformats.org/officeDocument/2006/relationships" xmlns:p="http://schemas.openxmlformats.org/presentationml/2006/main">
  <p:tag name="DVSHAPEID" val="k6VuIFLbNNDSCIKRWB8lm0"/>
</p:tagLst>
</file>

<file path=ppt/tags/tag25.xml><?xml version="1.0" encoding="utf-8"?>
<p:tagLst xmlns:a="http://schemas.openxmlformats.org/drawingml/2006/main" xmlns:r="http://schemas.openxmlformats.org/officeDocument/2006/relationships" xmlns:p="http://schemas.openxmlformats.org/presentationml/2006/main">
  <p:tag name="DVSHAPEID" val="QTkoUSrUY2VWssrXG3s7iF"/>
</p:tagLst>
</file>

<file path=ppt/tags/tag26.xml><?xml version="1.0" encoding="utf-8"?>
<p:tagLst xmlns:a="http://schemas.openxmlformats.org/drawingml/2006/main" xmlns:r="http://schemas.openxmlformats.org/officeDocument/2006/relationships" xmlns:p="http://schemas.openxmlformats.org/presentationml/2006/main">
  <p:tag name="DVSHAPEID" val="Oz8iiDFFPIOkf1akLTKTOA"/>
</p:tagLst>
</file>

<file path=ppt/tags/tag27.xml><?xml version="1.0" encoding="utf-8"?>
<p:tagLst xmlns:a="http://schemas.openxmlformats.org/drawingml/2006/main" xmlns:r="http://schemas.openxmlformats.org/officeDocument/2006/relationships" xmlns:p="http://schemas.openxmlformats.org/presentationml/2006/main">
  <p:tag name="DVSHAPEID" val="WFfhpYV4TeHb4LgBzNeidd"/>
</p:tagLst>
</file>

<file path=ppt/tags/tag28.xml><?xml version="1.0" encoding="utf-8"?>
<p:tagLst xmlns:a="http://schemas.openxmlformats.org/drawingml/2006/main" xmlns:r="http://schemas.openxmlformats.org/officeDocument/2006/relationships" xmlns:p="http://schemas.openxmlformats.org/presentationml/2006/main">
  <p:tag name="DVSHAPEID" val="78cqNmiznoQdDs21eGKLOA"/>
</p:tagLst>
</file>

<file path=ppt/tags/tag29.xml><?xml version="1.0" encoding="utf-8"?>
<p:tagLst xmlns:a="http://schemas.openxmlformats.org/drawingml/2006/main" xmlns:r="http://schemas.openxmlformats.org/officeDocument/2006/relationships" xmlns:p="http://schemas.openxmlformats.org/presentationml/2006/main">
  <p:tag name="DVSHAPEID" val="C4Wp49jWEvnIy75ZbyLkQj"/>
</p:tagLst>
</file>

<file path=ppt/tags/tag3.xml><?xml version="1.0" encoding="utf-8"?>
<p:tagLst xmlns:a="http://schemas.openxmlformats.org/drawingml/2006/main" xmlns:r="http://schemas.openxmlformats.org/officeDocument/2006/relationships" xmlns:p="http://schemas.openxmlformats.org/presentationml/2006/main">
  <p:tag name="DVSHAPEID" val="H4257BKJi1WdI81J7Ofl4C"/>
</p:tagLst>
</file>

<file path=ppt/tags/tag30.xml><?xml version="1.0" encoding="utf-8"?>
<p:tagLst xmlns:a="http://schemas.openxmlformats.org/drawingml/2006/main" xmlns:r="http://schemas.openxmlformats.org/officeDocument/2006/relationships" xmlns:p="http://schemas.openxmlformats.org/presentationml/2006/main">
  <p:tag name="DVSHAPEID" val="kQ7Ozyzyyroxw8toi9fqKk"/>
</p:tagLst>
</file>

<file path=ppt/tags/tag31.xml><?xml version="1.0" encoding="utf-8"?>
<p:tagLst xmlns:a="http://schemas.openxmlformats.org/drawingml/2006/main" xmlns:r="http://schemas.openxmlformats.org/officeDocument/2006/relationships" xmlns:p="http://schemas.openxmlformats.org/presentationml/2006/main">
  <p:tag name="DVSHAPEID" val="QUTVWeubZuJjJ5hgzLm5XV"/>
</p:tagLst>
</file>

<file path=ppt/tags/tag32.xml><?xml version="1.0" encoding="utf-8"?>
<p:tagLst xmlns:a="http://schemas.openxmlformats.org/drawingml/2006/main" xmlns:r="http://schemas.openxmlformats.org/officeDocument/2006/relationships" xmlns:p="http://schemas.openxmlformats.org/presentationml/2006/main">
  <p:tag name="DVSHAPEID" val="j0AWwNgC4py00dUDCl3nsT"/>
</p:tagLst>
</file>

<file path=ppt/tags/tag33.xml><?xml version="1.0" encoding="utf-8"?>
<p:tagLst xmlns:a="http://schemas.openxmlformats.org/drawingml/2006/main" xmlns:r="http://schemas.openxmlformats.org/officeDocument/2006/relationships" xmlns:p="http://schemas.openxmlformats.org/presentationml/2006/main">
  <p:tag name="DVSHAPEID" val="Ndon61zt3EnUATkZIHUnqj"/>
</p:tagLst>
</file>

<file path=ppt/tags/tag34.xml><?xml version="1.0" encoding="utf-8"?>
<p:tagLst xmlns:a="http://schemas.openxmlformats.org/drawingml/2006/main" xmlns:r="http://schemas.openxmlformats.org/officeDocument/2006/relationships" xmlns:p="http://schemas.openxmlformats.org/presentationml/2006/main">
  <p:tag name="DVSHAPEID" val="KJ53mV911Atqdny9Ge2AmT"/>
</p:tagLst>
</file>

<file path=ppt/tags/tag35.xml><?xml version="1.0" encoding="utf-8"?>
<p:tagLst xmlns:a="http://schemas.openxmlformats.org/drawingml/2006/main" xmlns:r="http://schemas.openxmlformats.org/officeDocument/2006/relationships" xmlns:p="http://schemas.openxmlformats.org/presentationml/2006/main">
  <p:tag name="DVSHAPEID" val="C5C1jCCls5tusEh2FDk1CN"/>
</p:tagLst>
</file>

<file path=ppt/tags/tag36.xml><?xml version="1.0" encoding="utf-8"?>
<p:tagLst xmlns:a="http://schemas.openxmlformats.org/drawingml/2006/main" xmlns:r="http://schemas.openxmlformats.org/officeDocument/2006/relationships" xmlns:p="http://schemas.openxmlformats.org/presentationml/2006/main">
  <p:tag name="DVSECTIONID" val="GXe9OVVF9Lm073BWzXEEH9"/>
</p:tagLst>
</file>

<file path=ppt/tags/tag37.xml><?xml version="1.0" encoding="utf-8"?>
<p:tagLst xmlns:a="http://schemas.openxmlformats.org/drawingml/2006/main" xmlns:r="http://schemas.openxmlformats.org/officeDocument/2006/relationships" xmlns:p="http://schemas.openxmlformats.org/presentationml/2006/main">
  <p:tag name="DVSHAPEID" val="UUoQoa0BknbnJRiOxCUDWW"/>
</p:tagLst>
</file>

<file path=ppt/tags/tag38.xml><?xml version="1.0" encoding="utf-8"?>
<p:tagLst xmlns:a="http://schemas.openxmlformats.org/drawingml/2006/main" xmlns:r="http://schemas.openxmlformats.org/officeDocument/2006/relationships" xmlns:p="http://schemas.openxmlformats.org/presentationml/2006/main">
  <p:tag name="DVSHAPEID" val="vJ8QAlhS4ZS5HoWiufAIav"/>
</p:tagLst>
</file>

<file path=ppt/tags/tag39.xml><?xml version="1.0" encoding="utf-8"?>
<p:tagLst xmlns:a="http://schemas.openxmlformats.org/drawingml/2006/main" xmlns:r="http://schemas.openxmlformats.org/officeDocument/2006/relationships" xmlns:p="http://schemas.openxmlformats.org/presentationml/2006/main">
  <p:tag name="DVSHAPEID" val="vE9TSf7F3eL09Ptko4HDL4"/>
</p:tagLst>
</file>

<file path=ppt/tags/tag4.xml><?xml version="1.0" encoding="utf-8"?>
<p:tagLst xmlns:a="http://schemas.openxmlformats.org/drawingml/2006/main" xmlns:r="http://schemas.openxmlformats.org/officeDocument/2006/relationships" xmlns:p="http://schemas.openxmlformats.org/presentationml/2006/main">
  <p:tag name="DVSHAPEID" val="JTHUyZkSWN9Y6QsdvP8r5P"/>
</p:tagLst>
</file>

<file path=ppt/tags/tag40.xml><?xml version="1.0" encoding="utf-8"?>
<p:tagLst xmlns:a="http://schemas.openxmlformats.org/drawingml/2006/main" xmlns:r="http://schemas.openxmlformats.org/officeDocument/2006/relationships" xmlns:p="http://schemas.openxmlformats.org/presentationml/2006/main">
  <p:tag name="DVSECTIONID" val="JtgQO9WQU4uJ9Hj1dsVZsh"/>
</p:tagLst>
</file>

<file path=ppt/tags/tag41.xml><?xml version="1.0" encoding="utf-8"?>
<p:tagLst xmlns:a="http://schemas.openxmlformats.org/drawingml/2006/main" xmlns:r="http://schemas.openxmlformats.org/officeDocument/2006/relationships" xmlns:p="http://schemas.openxmlformats.org/presentationml/2006/main">
  <p:tag name="DVSHAPEID" val="EZfWDKMnZYznnQnfjKXDKq"/>
</p:tagLst>
</file>

<file path=ppt/tags/tag42.xml><?xml version="1.0" encoding="utf-8"?>
<p:tagLst xmlns:a="http://schemas.openxmlformats.org/drawingml/2006/main" xmlns:r="http://schemas.openxmlformats.org/officeDocument/2006/relationships" xmlns:p="http://schemas.openxmlformats.org/presentationml/2006/main">
  <p:tag name="DVSHAPEID" val="5Ggs8V8cSrD0poFRQM9bka"/>
</p:tagLst>
</file>

<file path=ppt/tags/tag43.xml><?xml version="1.0" encoding="utf-8"?>
<p:tagLst xmlns:a="http://schemas.openxmlformats.org/drawingml/2006/main" xmlns:r="http://schemas.openxmlformats.org/officeDocument/2006/relationships" xmlns:p="http://schemas.openxmlformats.org/presentationml/2006/main">
  <p:tag name="DVSHAPEID" val="PLjsK0r3kf39UThVBJFdEX"/>
</p:tagLst>
</file>

<file path=ppt/tags/tag44.xml><?xml version="1.0" encoding="utf-8"?>
<p:tagLst xmlns:a="http://schemas.openxmlformats.org/drawingml/2006/main" xmlns:r="http://schemas.openxmlformats.org/officeDocument/2006/relationships" xmlns:p="http://schemas.openxmlformats.org/presentationml/2006/main">
  <p:tag name="DVSHAPEID" val="gm0ElD4ZuuAVsj9oERPAU5"/>
</p:tagLst>
</file>

<file path=ppt/tags/tag45.xml><?xml version="1.0" encoding="utf-8"?>
<p:tagLst xmlns:a="http://schemas.openxmlformats.org/drawingml/2006/main" xmlns:r="http://schemas.openxmlformats.org/officeDocument/2006/relationships" xmlns:p="http://schemas.openxmlformats.org/presentationml/2006/main">
  <p:tag name="DVSHAPEID" val="hZjtzjRbwOb6FXJCVKcx4e"/>
</p:tagLst>
</file>

<file path=ppt/tags/tag46.xml><?xml version="1.0" encoding="utf-8"?>
<p:tagLst xmlns:a="http://schemas.openxmlformats.org/drawingml/2006/main" xmlns:r="http://schemas.openxmlformats.org/officeDocument/2006/relationships" xmlns:p="http://schemas.openxmlformats.org/presentationml/2006/main">
  <p:tag name="DVSHAPEID" val="PaJYnwjNFodb41lR3K7jXL"/>
</p:tagLst>
</file>

<file path=ppt/tags/tag47.xml><?xml version="1.0" encoding="utf-8"?>
<p:tagLst xmlns:a="http://schemas.openxmlformats.org/drawingml/2006/main" xmlns:r="http://schemas.openxmlformats.org/officeDocument/2006/relationships" xmlns:p="http://schemas.openxmlformats.org/presentationml/2006/main">
  <p:tag name="DVSHAPEID" val="JmDbE2V5on1399KBWlRJ9N"/>
</p:tagLst>
</file>

<file path=ppt/tags/tag48.xml><?xml version="1.0" encoding="utf-8"?>
<p:tagLst xmlns:a="http://schemas.openxmlformats.org/drawingml/2006/main" xmlns:r="http://schemas.openxmlformats.org/officeDocument/2006/relationships" xmlns:p="http://schemas.openxmlformats.org/presentationml/2006/main">
  <p:tag name="DVSHAPEID" val="SuSIg3HrpKg3qmkbRhRAZP"/>
</p:tagLst>
</file>

<file path=ppt/tags/tag49.xml><?xml version="1.0" encoding="utf-8"?>
<p:tagLst xmlns:a="http://schemas.openxmlformats.org/drawingml/2006/main" xmlns:r="http://schemas.openxmlformats.org/officeDocument/2006/relationships" xmlns:p="http://schemas.openxmlformats.org/presentationml/2006/main">
  <p:tag name="DVSHAPEID" val="a0Rb7rOLseCVt9jWLRoWXg"/>
</p:tagLst>
</file>

<file path=ppt/tags/tag5.xml><?xml version="1.0" encoding="utf-8"?>
<p:tagLst xmlns:a="http://schemas.openxmlformats.org/drawingml/2006/main" xmlns:r="http://schemas.openxmlformats.org/officeDocument/2006/relationships" xmlns:p="http://schemas.openxmlformats.org/presentationml/2006/main">
  <p:tag name="DVSHAPEID" val="KQrNZtSGWJY4k8oc3Lpq58"/>
</p:tagLst>
</file>

<file path=ppt/tags/tag50.xml><?xml version="1.0" encoding="utf-8"?>
<p:tagLst xmlns:a="http://schemas.openxmlformats.org/drawingml/2006/main" xmlns:r="http://schemas.openxmlformats.org/officeDocument/2006/relationships" xmlns:p="http://schemas.openxmlformats.org/presentationml/2006/main">
  <p:tag name="DVSHAPEID" val="M5InhKtzRyN3kRQ5WfCDi2"/>
</p:tagLst>
</file>

<file path=ppt/tags/tag51.xml><?xml version="1.0" encoding="utf-8"?>
<p:tagLst xmlns:a="http://schemas.openxmlformats.org/drawingml/2006/main" xmlns:r="http://schemas.openxmlformats.org/officeDocument/2006/relationships" xmlns:p="http://schemas.openxmlformats.org/presentationml/2006/main">
  <p:tag name="DVSHAPEID" val="ruTaSUw0c2RTeMsJa3iSn4"/>
</p:tagLst>
</file>

<file path=ppt/tags/tag52.xml><?xml version="1.0" encoding="utf-8"?>
<p:tagLst xmlns:a="http://schemas.openxmlformats.org/drawingml/2006/main" xmlns:r="http://schemas.openxmlformats.org/officeDocument/2006/relationships" xmlns:p="http://schemas.openxmlformats.org/presentationml/2006/main">
  <p:tag name="DVSHAPEID" val="7pPr6GU8jkXKEet6Sz2QlK"/>
</p:tagLst>
</file>

<file path=ppt/tags/tag53.xml><?xml version="1.0" encoding="utf-8"?>
<p:tagLst xmlns:a="http://schemas.openxmlformats.org/drawingml/2006/main" xmlns:r="http://schemas.openxmlformats.org/officeDocument/2006/relationships" xmlns:p="http://schemas.openxmlformats.org/presentationml/2006/main">
  <p:tag name="DVSHAPEID" val="bqD3Cd4zlpEnmulrNQ53Jx"/>
</p:tagLst>
</file>

<file path=ppt/tags/tag54.xml><?xml version="1.0" encoding="utf-8"?>
<p:tagLst xmlns:a="http://schemas.openxmlformats.org/drawingml/2006/main" xmlns:r="http://schemas.openxmlformats.org/officeDocument/2006/relationships" xmlns:p="http://schemas.openxmlformats.org/presentationml/2006/main">
  <p:tag name="DVSHAPEID" val="Wt7ef4bIQwIneoN23H3KYy"/>
</p:tagLst>
</file>

<file path=ppt/tags/tag55.xml><?xml version="1.0" encoding="utf-8"?>
<p:tagLst xmlns:a="http://schemas.openxmlformats.org/drawingml/2006/main" xmlns:r="http://schemas.openxmlformats.org/officeDocument/2006/relationships" xmlns:p="http://schemas.openxmlformats.org/presentationml/2006/main">
  <p:tag name="DVSHAPEID" val="5hRZKrLcLi1DuaVnX0nDz8"/>
</p:tagLst>
</file>

<file path=ppt/tags/tag56.xml><?xml version="1.0" encoding="utf-8"?>
<p:tagLst xmlns:a="http://schemas.openxmlformats.org/drawingml/2006/main" xmlns:r="http://schemas.openxmlformats.org/officeDocument/2006/relationships" xmlns:p="http://schemas.openxmlformats.org/presentationml/2006/main">
  <p:tag name="DVSHAPEID" val="YGeEwq0sbzJMQmTDE5J2IJ"/>
</p:tagLst>
</file>

<file path=ppt/tags/tag57.xml><?xml version="1.0" encoding="utf-8"?>
<p:tagLst xmlns:a="http://schemas.openxmlformats.org/drawingml/2006/main" xmlns:r="http://schemas.openxmlformats.org/officeDocument/2006/relationships" xmlns:p="http://schemas.openxmlformats.org/presentationml/2006/main">
  <p:tag name="DVSHAPEID" val="lAUD6GK3mlYXCRKNN0pni3"/>
</p:tagLst>
</file>

<file path=ppt/tags/tag58.xml><?xml version="1.0" encoding="utf-8"?>
<p:tagLst xmlns:a="http://schemas.openxmlformats.org/drawingml/2006/main" xmlns:r="http://schemas.openxmlformats.org/officeDocument/2006/relationships" xmlns:p="http://schemas.openxmlformats.org/presentationml/2006/main">
  <p:tag name="DVSHAPEID" val="46M5ZHHDGVneEF10D5DWCe"/>
</p:tagLst>
</file>

<file path=ppt/tags/tag59.xml><?xml version="1.0" encoding="utf-8"?>
<p:tagLst xmlns:a="http://schemas.openxmlformats.org/drawingml/2006/main" xmlns:r="http://schemas.openxmlformats.org/officeDocument/2006/relationships" xmlns:p="http://schemas.openxmlformats.org/presentationml/2006/main">
  <p:tag name="DVSHAPEID" val="xzDR1pZfIqQP6bcibcnnzO"/>
</p:tagLst>
</file>

<file path=ppt/tags/tag6.xml><?xml version="1.0" encoding="utf-8"?>
<p:tagLst xmlns:a="http://schemas.openxmlformats.org/drawingml/2006/main" xmlns:r="http://schemas.openxmlformats.org/officeDocument/2006/relationships" xmlns:p="http://schemas.openxmlformats.org/presentationml/2006/main">
  <p:tag name="DVSHAPEID" val="3J1agUjpdCxT9QtL0QZfQq"/>
</p:tagLst>
</file>

<file path=ppt/tags/tag60.xml><?xml version="1.0" encoding="utf-8"?>
<p:tagLst xmlns:a="http://schemas.openxmlformats.org/drawingml/2006/main" xmlns:r="http://schemas.openxmlformats.org/officeDocument/2006/relationships" xmlns:p="http://schemas.openxmlformats.org/presentationml/2006/main">
  <p:tag name="DVSHAPEID" val="NhTvsAS9kj2sWHdX8xREl4"/>
</p:tagLst>
</file>

<file path=ppt/tags/tag61.xml><?xml version="1.0" encoding="utf-8"?>
<p:tagLst xmlns:a="http://schemas.openxmlformats.org/drawingml/2006/main" xmlns:r="http://schemas.openxmlformats.org/officeDocument/2006/relationships" xmlns:p="http://schemas.openxmlformats.org/presentationml/2006/main">
  <p:tag name="DVSHAPEID" val="EZfWDKMnZYznnQnfjKXDKq"/>
</p:tagLst>
</file>

<file path=ppt/tags/tag62.xml><?xml version="1.0" encoding="utf-8"?>
<p:tagLst xmlns:a="http://schemas.openxmlformats.org/drawingml/2006/main" xmlns:r="http://schemas.openxmlformats.org/officeDocument/2006/relationships" xmlns:p="http://schemas.openxmlformats.org/presentationml/2006/main">
  <p:tag name="DVSHAPEID" val="EZfWDKMnZYznnQnfjKXDKq"/>
</p:tagLst>
</file>

<file path=ppt/tags/tag63.xml><?xml version="1.0" encoding="utf-8"?>
<p:tagLst xmlns:a="http://schemas.openxmlformats.org/drawingml/2006/main" xmlns:r="http://schemas.openxmlformats.org/officeDocument/2006/relationships" xmlns:p="http://schemas.openxmlformats.org/presentationml/2006/main">
  <p:tag name="DVSECTIONID" val="blGccXTxmu732OTw8NW2Wz"/>
</p:tagLst>
</file>

<file path=ppt/tags/tag64.xml><?xml version="1.0" encoding="utf-8"?>
<p:tagLst xmlns:a="http://schemas.openxmlformats.org/drawingml/2006/main" xmlns:r="http://schemas.openxmlformats.org/officeDocument/2006/relationships" xmlns:p="http://schemas.openxmlformats.org/presentationml/2006/main">
  <p:tag name="DVSHAPEID" val="RnX2SyoJCXbHebMOUhPYcp"/>
</p:tagLst>
</file>

<file path=ppt/tags/tag65.xml><?xml version="1.0" encoding="utf-8"?>
<p:tagLst xmlns:a="http://schemas.openxmlformats.org/drawingml/2006/main" xmlns:r="http://schemas.openxmlformats.org/officeDocument/2006/relationships" xmlns:p="http://schemas.openxmlformats.org/presentationml/2006/main">
  <p:tag name="DVSHAPEID" val="2lU8xrLwubCqVwmM6LbH49"/>
</p:tagLst>
</file>

<file path=ppt/tags/tag66.xml><?xml version="1.0" encoding="utf-8"?>
<p:tagLst xmlns:a="http://schemas.openxmlformats.org/drawingml/2006/main" xmlns:r="http://schemas.openxmlformats.org/officeDocument/2006/relationships" xmlns:p="http://schemas.openxmlformats.org/presentationml/2006/main">
  <p:tag name="DVSHAPEID" val="57sAMm4dlDtrkC7J0WY6sZ"/>
</p:tagLst>
</file>

<file path=ppt/tags/tag67.xml><?xml version="1.0" encoding="utf-8"?>
<p:tagLst xmlns:a="http://schemas.openxmlformats.org/drawingml/2006/main" xmlns:r="http://schemas.openxmlformats.org/officeDocument/2006/relationships" xmlns:p="http://schemas.openxmlformats.org/presentationml/2006/main">
  <p:tag name="DVSHAPEID" val="4Ogfr8b4NvkTfMGXFprhQY"/>
</p:tagLst>
</file>

<file path=ppt/tags/tag68.xml><?xml version="1.0" encoding="utf-8"?>
<p:tagLst xmlns:a="http://schemas.openxmlformats.org/drawingml/2006/main" xmlns:r="http://schemas.openxmlformats.org/officeDocument/2006/relationships" xmlns:p="http://schemas.openxmlformats.org/presentationml/2006/main">
  <p:tag name="DVSHAPEID" val="WtbKEmKeJXG53DkxUW1gQY"/>
</p:tagLst>
</file>

<file path=ppt/tags/tag69.xml><?xml version="1.0" encoding="utf-8"?>
<p:tagLst xmlns:a="http://schemas.openxmlformats.org/drawingml/2006/main" xmlns:r="http://schemas.openxmlformats.org/officeDocument/2006/relationships" xmlns:p="http://schemas.openxmlformats.org/presentationml/2006/main">
  <p:tag name="DVSHAPEID" val="7rml33hyEb95RM4HtPjyMm"/>
</p:tagLst>
</file>

<file path=ppt/tags/tag7.xml><?xml version="1.0" encoding="utf-8"?>
<p:tagLst xmlns:a="http://schemas.openxmlformats.org/drawingml/2006/main" xmlns:r="http://schemas.openxmlformats.org/officeDocument/2006/relationships" xmlns:p="http://schemas.openxmlformats.org/presentationml/2006/main">
  <p:tag name="DVSHAPEID" val="02wjOiMn2FKBMHLOcYmwwl"/>
</p:tagLst>
</file>

<file path=ppt/tags/tag70.xml><?xml version="1.0" encoding="utf-8"?>
<p:tagLst xmlns:a="http://schemas.openxmlformats.org/drawingml/2006/main" xmlns:r="http://schemas.openxmlformats.org/officeDocument/2006/relationships" xmlns:p="http://schemas.openxmlformats.org/presentationml/2006/main">
  <p:tag name="DVSHAPEID" val="caJ2C8uvgz7YmKnjjHWajv"/>
</p:tagLst>
</file>

<file path=ppt/tags/tag71.xml><?xml version="1.0" encoding="utf-8"?>
<p:tagLst xmlns:a="http://schemas.openxmlformats.org/drawingml/2006/main" xmlns:r="http://schemas.openxmlformats.org/officeDocument/2006/relationships" xmlns:p="http://schemas.openxmlformats.org/presentationml/2006/main">
  <p:tag name="DVSHAPEID" val="VXMxsdsbXicKecB0q948UA"/>
</p:tagLst>
</file>

<file path=ppt/tags/tag72.xml><?xml version="1.0" encoding="utf-8"?>
<p:tagLst xmlns:a="http://schemas.openxmlformats.org/drawingml/2006/main" xmlns:r="http://schemas.openxmlformats.org/officeDocument/2006/relationships" xmlns:p="http://schemas.openxmlformats.org/presentationml/2006/main">
  <p:tag name="DVSHAPEID" val="XSqjk9wCBC3GeMg5Fh24BP"/>
</p:tagLst>
</file>

<file path=ppt/tags/tag73.xml><?xml version="1.0" encoding="utf-8"?>
<p:tagLst xmlns:a="http://schemas.openxmlformats.org/drawingml/2006/main" xmlns:r="http://schemas.openxmlformats.org/officeDocument/2006/relationships" xmlns:p="http://schemas.openxmlformats.org/presentationml/2006/main">
  <p:tag name="DVSHAPEID" val="MBvaHihN5aAlZT69TjFkGA"/>
</p:tagLst>
</file>

<file path=ppt/tags/tag74.xml><?xml version="1.0" encoding="utf-8"?>
<p:tagLst xmlns:a="http://schemas.openxmlformats.org/drawingml/2006/main" xmlns:r="http://schemas.openxmlformats.org/officeDocument/2006/relationships" xmlns:p="http://schemas.openxmlformats.org/presentationml/2006/main">
  <p:tag name="DVSHAPEID" val="HxYPKkuN6QY86PO9sdlOwS"/>
</p:tagLst>
</file>

<file path=ppt/tags/tag75.xml><?xml version="1.0" encoding="utf-8"?>
<p:tagLst xmlns:a="http://schemas.openxmlformats.org/drawingml/2006/main" xmlns:r="http://schemas.openxmlformats.org/officeDocument/2006/relationships" xmlns:p="http://schemas.openxmlformats.org/presentationml/2006/main">
  <p:tag name="DVSECTIONID" val="l3RMGHpeaMHH0rgGKJhJqL"/>
</p:tagLst>
</file>

<file path=ppt/tags/tag76.xml><?xml version="1.0" encoding="utf-8"?>
<p:tagLst xmlns:a="http://schemas.openxmlformats.org/drawingml/2006/main" xmlns:r="http://schemas.openxmlformats.org/officeDocument/2006/relationships" xmlns:p="http://schemas.openxmlformats.org/presentationml/2006/main">
  <p:tag name="DVSHAPEID" val="6a9nTEsFcQnC5hrO6HWJsE"/>
</p:tagLst>
</file>

<file path=ppt/tags/tag77.xml><?xml version="1.0" encoding="utf-8"?>
<p:tagLst xmlns:a="http://schemas.openxmlformats.org/drawingml/2006/main" xmlns:r="http://schemas.openxmlformats.org/officeDocument/2006/relationships" xmlns:p="http://schemas.openxmlformats.org/presentationml/2006/main">
  <p:tag name="DVSHAPEID" val="jOfBfserZtELe6DxzCWM7p"/>
</p:tagLst>
</file>

<file path=ppt/tags/tag78.xml><?xml version="1.0" encoding="utf-8"?>
<p:tagLst xmlns:a="http://schemas.openxmlformats.org/drawingml/2006/main" xmlns:r="http://schemas.openxmlformats.org/officeDocument/2006/relationships" xmlns:p="http://schemas.openxmlformats.org/presentationml/2006/main">
  <p:tag name="DVSHAPEID" val="qeIzBCUHAQNsQl7hoZqLRT"/>
</p:tagLst>
</file>

<file path=ppt/tags/tag79.xml><?xml version="1.0" encoding="utf-8"?>
<p:tagLst xmlns:a="http://schemas.openxmlformats.org/drawingml/2006/main" xmlns:r="http://schemas.openxmlformats.org/officeDocument/2006/relationships" xmlns:p="http://schemas.openxmlformats.org/presentationml/2006/main">
  <p:tag name="DVSHAPEID" val="Xk3lay7kMGxTn1TGRCwiSO"/>
</p:tagLst>
</file>

<file path=ppt/tags/tag8.xml><?xml version="1.0" encoding="utf-8"?>
<p:tagLst xmlns:a="http://schemas.openxmlformats.org/drawingml/2006/main" xmlns:r="http://schemas.openxmlformats.org/officeDocument/2006/relationships" xmlns:p="http://schemas.openxmlformats.org/presentationml/2006/main">
  <p:tag name="DVSHAPEID" val="xrZxJhKyqPiDJZEW50DPAS"/>
</p:tagLst>
</file>

<file path=ppt/tags/tag80.xml><?xml version="1.0" encoding="utf-8"?>
<p:tagLst xmlns:a="http://schemas.openxmlformats.org/drawingml/2006/main" xmlns:r="http://schemas.openxmlformats.org/officeDocument/2006/relationships" xmlns:p="http://schemas.openxmlformats.org/presentationml/2006/main">
  <p:tag name="DVSHAPEID" val="XLfhqhdWllyxhnvgrmzg37"/>
</p:tagLst>
</file>

<file path=ppt/tags/tag81.xml><?xml version="1.0" encoding="utf-8"?>
<p:tagLst xmlns:a="http://schemas.openxmlformats.org/drawingml/2006/main" xmlns:r="http://schemas.openxmlformats.org/officeDocument/2006/relationships" xmlns:p="http://schemas.openxmlformats.org/presentationml/2006/main">
  <p:tag name="DVSHAPEID" val="VXY5oI8Oez08mh5T8P6Qkb"/>
</p:tagLst>
</file>

<file path=ppt/tags/tag82.xml><?xml version="1.0" encoding="utf-8"?>
<p:tagLst xmlns:a="http://schemas.openxmlformats.org/drawingml/2006/main" xmlns:r="http://schemas.openxmlformats.org/officeDocument/2006/relationships" xmlns:p="http://schemas.openxmlformats.org/presentationml/2006/main">
  <p:tag name="DVSECTIONID" val="oQzT1jPRP7dxyOs9ilZ4TR"/>
</p:tagLst>
</file>

<file path=ppt/tags/tag83.xml><?xml version="1.0" encoding="utf-8"?>
<p:tagLst xmlns:a="http://schemas.openxmlformats.org/drawingml/2006/main" xmlns:r="http://schemas.openxmlformats.org/officeDocument/2006/relationships" xmlns:p="http://schemas.openxmlformats.org/presentationml/2006/main">
  <p:tag name="DVSHAPEID" val="6SMmZwnJoh8bUXbSyWii4K"/>
</p:tagLst>
</file>

<file path=ppt/tags/tag84.xml><?xml version="1.0" encoding="utf-8"?>
<p:tagLst xmlns:a="http://schemas.openxmlformats.org/drawingml/2006/main" xmlns:r="http://schemas.openxmlformats.org/officeDocument/2006/relationships" xmlns:p="http://schemas.openxmlformats.org/presentationml/2006/main">
  <p:tag name="DVSHAPEID" val="mRNhkJRsZS3Or52olYpmrH"/>
</p:tagLst>
</file>

<file path=ppt/tags/tag85.xml><?xml version="1.0" encoding="utf-8"?>
<p:tagLst xmlns:a="http://schemas.openxmlformats.org/drawingml/2006/main" xmlns:r="http://schemas.openxmlformats.org/officeDocument/2006/relationships" xmlns:p="http://schemas.openxmlformats.org/presentationml/2006/main">
  <p:tag name="DVSHAPEID" val="ZUURXzFpvdOmwVzHbDSWhg"/>
</p:tagLst>
</file>

<file path=ppt/tags/tag86.xml><?xml version="1.0" encoding="utf-8"?>
<p:tagLst xmlns:a="http://schemas.openxmlformats.org/drawingml/2006/main" xmlns:r="http://schemas.openxmlformats.org/officeDocument/2006/relationships" xmlns:p="http://schemas.openxmlformats.org/presentationml/2006/main">
  <p:tag name="DVSECTIONID" val="Qvf54YuA3SGxrN4es5yfaq"/>
</p:tagLst>
</file>

<file path=ppt/tags/tag87.xml><?xml version="1.0" encoding="utf-8"?>
<p:tagLst xmlns:a="http://schemas.openxmlformats.org/drawingml/2006/main" xmlns:r="http://schemas.openxmlformats.org/officeDocument/2006/relationships" xmlns:p="http://schemas.openxmlformats.org/presentationml/2006/main">
  <p:tag name="DVSHAPEID" val="KfPfJ49dIhkrT2yuu8ygMM"/>
</p:tagLst>
</file>

<file path=ppt/tags/tag88.xml><?xml version="1.0" encoding="utf-8"?>
<p:tagLst xmlns:a="http://schemas.openxmlformats.org/drawingml/2006/main" xmlns:r="http://schemas.openxmlformats.org/officeDocument/2006/relationships" xmlns:p="http://schemas.openxmlformats.org/presentationml/2006/main">
  <p:tag name="DVSHAPEID" val="QhmONPd3gG3UikcLDjouiX"/>
</p:tagLst>
</file>

<file path=ppt/tags/tag89.xml><?xml version="1.0" encoding="utf-8"?>
<p:tagLst xmlns:a="http://schemas.openxmlformats.org/drawingml/2006/main" xmlns:r="http://schemas.openxmlformats.org/officeDocument/2006/relationships" xmlns:p="http://schemas.openxmlformats.org/presentationml/2006/main">
  <p:tag name="DVSHAPEID" val="7JMFXdEOJe9YpySUgjZE0D"/>
</p:tagLst>
</file>

<file path=ppt/tags/tag9.xml><?xml version="1.0" encoding="utf-8"?>
<p:tagLst xmlns:a="http://schemas.openxmlformats.org/drawingml/2006/main" xmlns:r="http://schemas.openxmlformats.org/officeDocument/2006/relationships" xmlns:p="http://schemas.openxmlformats.org/presentationml/2006/main">
  <p:tag name="DVSHAPEID" val="8y4M0cE1SkTEv4kgzvDteV"/>
</p:tagLst>
</file>

<file path=ppt/tags/tag90.xml><?xml version="1.0" encoding="utf-8"?>
<p:tagLst xmlns:a="http://schemas.openxmlformats.org/drawingml/2006/main" xmlns:r="http://schemas.openxmlformats.org/officeDocument/2006/relationships" xmlns:p="http://schemas.openxmlformats.org/presentationml/2006/main">
  <p:tag name="DVSHAPEID" val="oZJeiJveSiuS9D27R0osWO"/>
</p:tagLst>
</file>

<file path=ppt/tags/tag91.xml><?xml version="1.0" encoding="utf-8"?>
<p:tagLst xmlns:a="http://schemas.openxmlformats.org/drawingml/2006/main" xmlns:r="http://schemas.openxmlformats.org/officeDocument/2006/relationships" xmlns:p="http://schemas.openxmlformats.org/presentationml/2006/main">
  <p:tag name="DVSHAPEID" val="KkUDTI34uDWtlNVJVVjvmQ"/>
</p:tagLst>
</file>

<file path=ppt/tags/tag92.xml><?xml version="1.0" encoding="utf-8"?>
<p:tagLst xmlns:a="http://schemas.openxmlformats.org/drawingml/2006/main" xmlns:r="http://schemas.openxmlformats.org/officeDocument/2006/relationships" xmlns:p="http://schemas.openxmlformats.org/presentationml/2006/main">
  <p:tag name="DVSHAPEID" val="uxoeS8sZgyHzepjEPMbNOQ"/>
</p:tagLst>
</file>

<file path=ppt/tags/tag93.xml><?xml version="1.0" encoding="utf-8"?>
<p:tagLst xmlns:a="http://schemas.openxmlformats.org/drawingml/2006/main" xmlns:r="http://schemas.openxmlformats.org/officeDocument/2006/relationships" xmlns:p="http://schemas.openxmlformats.org/presentationml/2006/main">
  <p:tag name="DVSHAPEID" val="VGhec85s8rrUQnfEQUCvno"/>
</p:tagLst>
</file>

<file path=ppt/tags/tag94.xml><?xml version="1.0" encoding="utf-8"?>
<p:tagLst xmlns:a="http://schemas.openxmlformats.org/drawingml/2006/main" xmlns:r="http://schemas.openxmlformats.org/officeDocument/2006/relationships" xmlns:p="http://schemas.openxmlformats.org/presentationml/2006/main">
  <p:tag name="DVSHAPEID" val="MLzwpg6wjy2DBIWDWjUNpf"/>
</p:tagLst>
</file>

<file path=ppt/tags/tag95.xml><?xml version="1.0" encoding="utf-8"?>
<p:tagLst xmlns:a="http://schemas.openxmlformats.org/drawingml/2006/main" xmlns:r="http://schemas.openxmlformats.org/officeDocument/2006/relationships" xmlns:p="http://schemas.openxmlformats.org/presentationml/2006/main">
  <p:tag name="DVSHAPEID" val="7jzWpaVhbitxTwFFJOmC7T"/>
</p:tagLst>
</file>

<file path=ppt/tags/tag96.xml><?xml version="1.0" encoding="utf-8"?>
<p:tagLst xmlns:a="http://schemas.openxmlformats.org/drawingml/2006/main" xmlns:r="http://schemas.openxmlformats.org/officeDocument/2006/relationships" xmlns:p="http://schemas.openxmlformats.org/presentationml/2006/main">
  <p:tag name="DVSHAPEID" val="RcMwHcXjBzYwDfWtRVB2nJ"/>
</p:tagLst>
</file>

<file path=ppt/tags/tag97.xml><?xml version="1.0" encoding="utf-8"?>
<p:tagLst xmlns:a="http://schemas.openxmlformats.org/drawingml/2006/main" xmlns:r="http://schemas.openxmlformats.org/officeDocument/2006/relationships" xmlns:p="http://schemas.openxmlformats.org/presentationml/2006/main">
  <p:tag name="DVSHAPEID" val="a4OqYgA6rN8erm9SsIjRHT"/>
</p:tagLst>
</file>

<file path=ppt/tags/tag98.xml><?xml version="1.0" encoding="utf-8"?>
<p:tagLst xmlns:a="http://schemas.openxmlformats.org/drawingml/2006/main" xmlns:r="http://schemas.openxmlformats.org/officeDocument/2006/relationships" xmlns:p="http://schemas.openxmlformats.org/presentationml/2006/main">
  <p:tag name="DVSHAPEID" val="ymTpJfWq14v82IIheHJv8b"/>
</p:tagLst>
</file>

<file path=ppt/tags/tag99.xml><?xml version="1.0" encoding="utf-8"?>
<p:tagLst xmlns:a="http://schemas.openxmlformats.org/drawingml/2006/main" xmlns:r="http://schemas.openxmlformats.org/officeDocument/2006/relationships" xmlns:p="http://schemas.openxmlformats.org/presentationml/2006/main">
  <p:tag name="DVSHAPEID" val="ooNzjZsSJv2gvswzxk90M3"/>
</p:tagLst>
</file>

<file path=ppt/theme/theme1.xml><?xml version="1.0" encoding="utf-8"?>
<a:theme xmlns:a="http://schemas.openxmlformats.org/drawingml/2006/main" name="ae sales">
  <a:themeElements>
    <a:clrScheme name="NI Corporate Template_20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I Corporate Template_2007">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NI Corporate Template_20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I Corporate Template_20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I Corporate Template_20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I Corporate Template_20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I Corporate Template_20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I Corporate Template_20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I Corporate Template_2007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I Corporate Template_20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I Corporate Template_20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I Corporate Template_20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I Corporate Template_20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I Corporate Template_20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NI Template</Template>
  <TotalTime>732</TotalTime>
  <Words>705</Words>
  <Application>Microsoft Office PowerPoint</Application>
  <PresentationFormat>On-screen Show (4:3)</PresentationFormat>
  <Paragraphs>149</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ae sales</vt:lpstr>
      <vt:lpstr>Using COTS Hardware with EPICS Through LabVIEW – A Status Report</vt:lpstr>
      <vt:lpstr>Presentation Scope</vt:lpstr>
      <vt:lpstr>Why Integrate EPICS and LabVIEW ?</vt:lpstr>
      <vt:lpstr>Concept</vt:lpstr>
      <vt:lpstr>LabVIEW EPICS CA Server</vt:lpstr>
      <vt:lpstr>Architecture Comparison</vt:lpstr>
      <vt:lpstr>LabVIEW EPICS CA Server</vt:lpstr>
      <vt:lpstr>Implementation – CA Server</vt:lpstr>
      <vt:lpstr>Programmatic Access to CA Server</vt:lpstr>
      <vt:lpstr>Possible Implementation</vt:lpstr>
      <vt:lpstr>LabVIEW EPICS CA Client</vt:lpstr>
      <vt:lpstr>LabVIEW EPICS CA Client</vt:lpstr>
      <vt:lpstr>Implementation – CA Client</vt:lpstr>
      <vt:lpstr>Programmatic Access to CA Client</vt:lpstr>
      <vt:lpstr>Available Fields</vt:lpstr>
      <vt:lpstr>Distribution</vt:lpstr>
      <vt:lpstr>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Evans</dc:creator>
  <cp:lastModifiedBy>Thierry Debelle</cp:lastModifiedBy>
  <cp:revision>90</cp:revision>
  <dcterms:created xsi:type="dcterms:W3CDTF">2011-01-19T18:39:00Z</dcterms:created>
  <dcterms:modified xsi:type="dcterms:W3CDTF">2011-10-04T17:16:06Z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Tracking">
    <vt:lpwstr>true</vt:lpwstr>
  </property>
  <property fmtid="{D5CDD505-2E9C-101B-9397-08002B2CF9AE}" pid="3" name="Google.Documents.DocumentId">
    <vt:lpwstr>1CfSJkTrhy8eFSiLw9rQJ1tPhdnks_3B0y1-3zMTsa5I</vt:lpwstr>
  </property>
  <property fmtid="{D5CDD505-2E9C-101B-9397-08002B2CF9AE}" pid="4" name="Google.Documents.RevisionId">
    <vt:lpwstr>10013928566725036072</vt:lpwstr>
  </property>
  <property fmtid="{D5CDD505-2E9C-101B-9397-08002B2CF9AE}" pid="5" name="Google.Documents.PreviousRevisionId">
    <vt:lpwstr>08078202379269020114</vt:lpwstr>
  </property>
  <property fmtid="{D5CDD505-2E9C-101B-9397-08002B2CF9AE}" pid="6" name="Google.Documents.PluginVersion">
    <vt:lpwstr>2.0.2154.5604</vt:lpwstr>
  </property>
  <property fmtid="{D5CDD505-2E9C-101B-9397-08002B2CF9AE}" pid="7" name="Google.Documents.MergeIncapabilityFlags">
    <vt:i4>0</vt:i4>
  </property>
</Properties>
</file>