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6"/>
  </p:notesMasterIdLst>
  <p:handoutMasterIdLst>
    <p:handoutMasterId r:id="rId47"/>
  </p:handoutMasterIdLst>
  <p:sldIdLst>
    <p:sldId id="259" r:id="rId5"/>
    <p:sldId id="334" r:id="rId6"/>
    <p:sldId id="433" r:id="rId7"/>
    <p:sldId id="285" r:id="rId8"/>
    <p:sldId id="349" r:id="rId9"/>
    <p:sldId id="350" r:id="rId10"/>
    <p:sldId id="353" r:id="rId11"/>
    <p:sldId id="354" r:id="rId12"/>
    <p:sldId id="498" r:id="rId13"/>
    <p:sldId id="434" r:id="rId14"/>
    <p:sldId id="466" r:id="rId15"/>
    <p:sldId id="440" r:id="rId16"/>
    <p:sldId id="437" r:id="rId17"/>
    <p:sldId id="493" r:id="rId18"/>
    <p:sldId id="483" r:id="rId19"/>
    <p:sldId id="442" r:id="rId20"/>
    <p:sldId id="443" r:id="rId21"/>
    <p:sldId id="439" r:id="rId22"/>
    <p:sldId id="484" r:id="rId23"/>
    <p:sldId id="494" r:id="rId24"/>
    <p:sldId id="476" r:id="rId25"/>
    <p:sldId id="458" r:id="rId26"/>
    <p:sldId id="495" r:id="rId27"/>
    <p:sldId id="496" r:id="rId28"/>
    <p:sldId id="497" r:id="rId29"/>
    <p:sldId id="499" r:id="rId30"/>
    <p:sldId id="485" r:id="rId31"/>
    <p:sldId id="486" r:id="rId32"/>
    <p:sldId id="389" r:id="rId33"/>
    <p:sldId id="430" r:id="rId34"/>
    <p:sldId id="487" r:id="rId35"/>
    <p:sldId id="500" r:id="rId36"/>
    <p:sldId id="488" r:id="rId37"/>
    <p:sldId id="490" r:id="rId38"/>
    <p:sldId id="491" r:id="rId39"/>
    <p:sldId id="492" r:id="rId40"/>
    <p:sldId id="489" r:id="rId41"/>
    <p:sldId id="501" r:id="rId42"/>
    <p:sldId id="502" r:id="rId43"/>
    <p:sldId id="503" r:id="rId44"/>
    <p:sldId id="504" r:id="rId45"/>
  </p:sldIdLst>
  <p:sldSz cx="9144000" cy="6858000" type="screen4x3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E7D0B7"/>
    <a:srgbClr val="5F5F5F"/>
    <a:srgbClr val="FF3300"/>
    <a:srgbClr val="00A84C"/>
    <a:srgbClr val="EFB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3898" autoAdjust="0"/>
  </p:normalViewPr>
  <p:slideViewPr>
    <p:cSldViewPr>
      <p:cViewPr>
        <p:scale>
          <a:sx n="80" d="100"/>
          <a:sy n="80" d="100"/>
        </p:scale>
        <p:origin x="-600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16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52" y="-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27083A-571E-469D-9207-6F4990314D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166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9586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7E1CA6-779F-4C60-BD7F-F686415C6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25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84B6E46C-2128-45BB-8E5A-C8774B6138BB}" type="slidenum">
              <a:rPr lang="en-GB" sz="1200" smtClean="0">
                <a:latin typeface="Arial" pitchFamily="34" charset="0"/>
              </a:rPr>
              <a:pPr/>
              <a:t>1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79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71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58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31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92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31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487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892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259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D3FE47B-7812-4807-878E-ED397EB77536}" type="slidenum">
              <a:rPr lang="en-GB" sz="1200" smtClean="0">
                <a:latin typeface="Arial" pitchFamily="34" charset="0"/>
              </a:rPr>
              <a:pPr/>
              <a:t>2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388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/>
              <a:t>The plant system I&amp;C definition includes the definition of the control units (PSH, the fast controllers, the PLCs…) and of all variables implemented by these units.</a:t>
            </a:r>
          </a:p>
          <a:p>
            <a:r>
              <a:rPr lang="en-US" altLang="ja-JP" dirty="0" smtClean="0"/>
              <a:t>From the definition in the local database, configuration files are generated for EPICS, Control System Studio and the PLC development environment (Step-7).</a:t>
            </a:r>
          </a:p>
          <a:p>
            <a:r>
              <a:rPr lang="en-US" altLang="ja-JP" dirty="0" smtClean="0"/>
              <a:t>These files are incorporated into software units with user-developed software: EPICS sequences and treatment,, OPI display (etc., as on picture) to build the software packages: EPICS, Control System Studio and PLC..</a:t>
            </a:r>
          </a:p>
          <a:p>
            <a:endParaRPr lang="en-GB" altLang="ja-JP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4F464B3-7AA6-4B05-8BBD-DE96434B9C6B}" type="slidenum">
              <a:rPr lang="en-GB" altLang="ja-JP" sz="1200">
                <a:latin typeface="Arial" charset="0"/>
              </a:rPr>
              <a:pPr/>
              <a:t>21</a:t>
            </a:fld>
            <a:endParaRPr lang="en-GB" altLang="ja-JP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38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D3FE47B-7812-4807-878E-ED397EB77536}" type="slidenum">
              <a:rPr lang="en-GB" sz="1200" smtClean="0">
                <a:latin typeface="Arial" pitchFamily="34" charset="0"/>
              </a:rPr>
              <a:pPr/>
              <a:t>23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501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47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D3FE47B-7812-4807-878E-ED397EB77536}" type="slidenum">
              <a:rPr lang="en-GB" sz="1200" smtClean="0">
                <a:latin typeface="Arial" pitchFamily="34" charset="0"/>
              </a:rPr>
              <a:pPr/>
              <a:t>26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006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6886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992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BE869806-B313-4389-B95A-93CECAA4D7FC}" type="slidenum">
              <a:rPr lang="en-GB" sz="1200" smtClean="0">
                <a:latin typeface="Arial" pitchFamily="34" charset="0"/>
              </a:rPr>
              <a:pPr/>
              <a:t>30</a:t>
            </a:fld>
            <a:endParaRPr lang="en-GB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870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D3FE47B-7812-4807-878E-ED397EB77536}" type="slidenum">
              <a:rPr lang="en-GB" sz="1200" smtClean="0">
                <a:latin typeface="Arial" pitchFamily="34" charset="0"/>
              </a:rPr>
              <a:pPr/>
              <a:t>32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5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808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039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06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0B87AD-03C0-4616-8863-39219DEAA478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D3FE47B-7812-4807-878E-ED397EB77536}" type="slidenum">
              <a:rPr lang="en-GB" sz="1200" smtClean="0">
                <a:latin typeface="Arial" pitchFamily="34" charset="0"/>
              </a:rPr>
              <a:pPr/>
              <a:t>38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7E1CA6-779F-4C60-BD7F-F686415C6FD8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106389A1-5E96-43A8-8CEB-A8881DDF57F7}" type="slidenum">
              <a:rPr lang="en-GB" sz="1200" smtClean="0">
                <a:latin typeface="Arial" pitchFamily="34" charset="0"/>
              </a:rPr>
              <a:pPr/>
              <a:t>4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As of today, what we call Core system, as the implementation of the CODAC core functions, consists in a software package that includes the PSH and mini-CODAC software as well as the environment for the development of the plant system I&amp;C in a way that complies with the ITER requirements.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The CODAC section is developing it as incremental releases applying the PCDH standards.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For plant system I&amp;C nodes, it includes the complete software for Mini-CODAC and PSH, development tools and standard components for fast controllers and standard components for PLCs.</a:t>
            </a: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0036F-C55B-4153-8958-A88566A2187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236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D3FE47B-7812-4807-878E-ED397EB77536}" type="slidenum">
              <a:rPr lang="en-GB" sz="1200" smtClean="0">
                <a:latin typeface="Arial" pitchFamily="34" charset="0"/>
              </a:rPr>
              <a:pPr/>
              <a:t>41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/>
            <a:fld id="{48F9C8DB-563F-451F-AEA8-A124DA0AC19F}" type="slidenum">
              <a:rPr lang="en-GB" sz="1200">
                <a:latin typeface="Arial" pitchFamily="34" charset="0"/>
              </a:rPr>
              <a:pPr algn="r"/>
              <a:t>5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As of today, what we call Core system, as the implementation of the CODAC core functions, consists in a software package that includes the PSH and mini-CODAC software as well as the environment for the development of the plant system I&amp;C in a way that complies with the ITER requirements.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The CODAC section is developing it as incremental releases applying the PCDH standards.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For plant system I&amp;C nodes, it includes the complete software for Mini-CODAC and PSH, development tools and standard components for fast controllers and standard components for PLCs.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/>
            <a:fld id="{C8F5422B-31F1-4977-8BAB-3002416550FB}" type="slidenum">
              <a:rPr lang="en-GB" sz="1200">
                <a:latin typeface="Arial" pitchFamily="34" charset="0"/>
              </a:rPr>
              <a:pPr algn="r"/>
              <a:t>6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As of today, what we call Core system, as the implementation of the CODAC core functions, consists in a software package that includes the PSH and mini-CODAC software as well as the environment for the development of the plant system I&amp;C in a way that complies with the ITER requirements.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The CODAC section is developing it as incremental releases applying the PCDH standards.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For plant system I&amp;C nodes, it includes the complete software for Mini-CODAC and PSH, development tools and standard components for fast controllers and standard components for PLCs.</a:t>
            </a:r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/>
            <a:fld id="{68480C02-C2A4-4BA1-B28F-E30BEC706074}" type="slidenum">
              <a:rPr lang="en-GB" sz="1200">
                <a:latin typeface="Arial" pitchFamily="34" charset="0"/>
              </a:rPr>
              <a:pPr algn="r"/>
              <a:t>7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As of today, what we call Core system, as the implementation of the CODAC core functions, consists in a software package that includes the PSH and mini-CODAC software as well as the environment for the development of the plant system I&amp;C in a way that complies with the ITER requirements.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The CODAC section is developing it as incremental releases applying the PCDH standards.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For plant system I&amp;C nodes, it includes the complete software for Mini-CODAC and PSH, development tools and standard components for fast controllers and standard components for PLCs.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60800" y="9445625"/>
            <a:ext cx="29511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r"/>
            <a:fld id="{3E358776-9720-4E21-A749-2E035D32E33D}" type="slidenum">
              <a:rPr lang="en-GB" sz="1200">
                <a:latin typeface="Arial" pitchFamily="34" charset="0"/>
              </a:rPr>
              <a:pPr algn="r"/>
              <a:t>8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As of today, what we call Core system, as the implementation of the CODAC core functions, consists in a software package that includes the PSH and mini-CODAC software as well as the environment for the development of the plant system I&amp;C in a way that complies with the ITER requirements.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The CODAC section is developing it as incremental releases applying the PCDH standards.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For plant system I&amp;C nodes, it includes the complete software for Mini-CODAC and PSH, development tools and standard components for fast controllers and standard components for PLCs.</a:t>
            </a:r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D3FE47B-7812-4807-878E-ED397EB77536}" type="slidenum">
              <a:rPr lang="en-GB" sz="1200" smtClean="0">
                <a:latin typeface="Arial" pitchFamily="34" charset="0"/>
              </a:rPr>
              <a:pPr/>
              <a:t>9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5" name="Picture 5" descr="PowerPoint_Graph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90800" y="6477000"/>
            <a:ext cx="571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200" dirty="0" smtClean="0">
                <a:latin typeface="Garamond" pitchFamily="18" charset="0"/>
              </a:rPr>
              <a:t>EPICS</a:t>
            </a:r>
            <a:r>
              <a:rPr lang="en-GB" sz="1200" baseline="0" dirty="0" smtClean="0">
                <a:latin typeface="Garamond" pitchFamily="18" charset="0"/>
              </a:rPr>
              <a:t> Collaboration Meeting,  05-Oct-2011, </a:t>
            </a:r>
            <a:r>
              <a:rPr lang="en-GB" sz="1200" baseline="0" dirty="0" err="1" smtClean="0">
                <a:latin typeface="Garamond" pitchFamily="18" charset="0"/>
              </a:rPr>
              <a:t>Willingen</a:t>
            </a:r>
            <a:endParaRPr lang="en-GB" sz="1200" dirty="0" smtClean="0">
              <a:solidFill>
                <a:srgbClr val="FF3300"/>
              </a:solidFill>
              <a:latin typeface="Garamond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458200" y="6477000"/>
            <a:ext cx="5857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800" smtClean="0">
                <a:latin typeface="Garamond" pitchFamily="18" charset="0"/>
              </a:rPr>
              <a:t>Page </a:t>
            </a:r>
            <a:fld id="{CF4E0F58-827F-433B-B5D6-17E9AD880EE3}" type="slidenum">
              <a:rPr lang="en-GB" sz="800" smtClean="0">
                <a:latin typeface="Garamond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800" smtClean="0">
              <a:latin typeface="Garamond" pitchFamily="18" charset="0"/>
            </a:endParaRPr>
          </a:p>
        </p:txBody>
      </p:sp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88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5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609600"/>
            <a:ext cx="20002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609600"/>
            <a:ext cx="58483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1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88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626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088" y="4000500"/>
            <a:ext cx="8001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71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3088" y="1752600"/>
            <a:ext cx="80010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681000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609600"/>
            <a:ext cx="8001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421900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94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106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752600"/>
            <a:ext cx="39243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0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25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34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12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1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6096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752600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Line 13"/>
          <p:cNvSpPr>
            <a:spLocks noChangeShapeType="1"/>
          </p:cNvSpPr>
          <p:nvPr/>
        </p:nvSpPr>
        <p:spPr bwMode="auto">
          <a:xfrm>
            <a:off x="0" y="476250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029" name="Picture 14" descr="PowerPoint_Graphic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9144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590800" y="6477000"/>
            <a:ext cx="5715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1200" dirty="0" smtClean="0">
                <a:latin typeface="Garamond" pitchFamily="18" charset="0"/>
              </a:rPr>
              <a:t>EPICS</a:t>
            </a:r>
            <a:r>
              <a:rPr lang="en-GB" sz="1200" baseline="0" dirty="0" smtClean="0">
                <a:latin typeface="Garamond" pitchFamily="18" charset="0"/>
              </a:rPr>
              <a:t> Collaboration Meeting,  06-Oct-2011, </a:t>
            </a:r>
            <a:r>
              <a:rPr lang="en-GB" sz="1200" baseline="0" dirty="0" err="1" smtClean="0">
                <a:latin typeface="Garamond" pitchFamily="18" charset="0"/>
              </a:rPr>
              <a:t>Willingen</a:t>
            </a:r>
            <a:endParaRPr lang="en-GB" sz="1200" dirty="0" smtClean="0">
              <a:solidFill>
                <a:srgbClr val="FF3300"/>
              </a:solidFill>
              <a:latin typeface="Garamond" pitchFamily="18" charset="0"/>
            </a:endParaRPr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8458200" y="6477000"/>
            <a:ext cx="5857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800" smtClean="0">
                <a:latin typeface="Garamond" pitchFamily="18" charset="0"/>
              </a:rPr>
              <a:t>Page </a:t>
            </a:r>
            <a:fld id="{31643517-66A0-4477-8B60-4D16B0AF424B}" type="slidenum">
              <a:rPr lang="en-GB" sz="800" smtClean="0">
                <a:latin typeface="Garamond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800" smtClean="0">
              <a:latin typeface="Garamond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79533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l" defTabSz="795338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l" defTabSz="795338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l" defTabSz="7953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l" defTabSz="7953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notesSlide" Target="../notesSlides/notesSlide2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slide" Target="slide23.xml"/><Relationship Id="rId5" Type="http://schemas.openxmlformats.org/officeDocument/2006/relationships/slide" Target="slide9.xml"/><Relationship Id="rId4" Type="http://schemas.openxmlformats.org/officeDocument/2006/relationships/slide" Target="slide2.xml"/><Relationship Id="rId9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ITER Tools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Franck Di </a:t>
            </a:r>
            <a:r>
              <a:rPr lang="en-US" dirty="0" smtClean="0"/>
              <a:t>Maio, </a:t>
            </a:r>
            <a:r>
              <a:rPr lang="en-US" smtClean="0"/>
              <a:t>Lana Abadie</a:t>
            </a:r>
            <a:endParaRPr lang="en-US" dirty="0" smtClean="0"/>
          </a:p>
          <a:p>
            <a:pPr eaLnBrk="1" hangingPunct="1"/>
            <a:r>
              <a:rPr lang="en-US" dirty="0" smtClean="0"/>
              <a:t>CHD/CSD/CODAC</a:t>
            </a:r>
          </a:p>
          <a:p>
            <a:pPr eaLnBrk="1" hangingPunct="1"/>
            <a:r>
              <a:rPr lang="en-US" i="1" dirty="0" smtClean="0"/>
              <a:t>ITER Organization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Self-Description Data (SDD)</a:t>
            </a:r>
            <a:br>
              <a:rPr lang="en-US" dirty="0" smtClean="0"/>
            </a:br>
            <a:r>
              <a:rPr lang="en-US" dirty="0" smtClean="0"/>
              <a:t>DB centric configuration management</a:t>
            </a:r>
            <a:endParaRPr lang="en-GB" dirty="0" smtClean="0"/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dirty="0" smtClean="0"/>
              <a:t>Four main components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SDD editor </a:t>
            </a:r>
            <a:r>
              <a:rPr lang="en-US" sz="2000" dirty="0" smtClean="0"/>
              <a:t>to enter and update configuration data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SDD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translator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to generate EPICS files, configuration files for the CODAC services (alarms, archiving) and Step-7 files.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SDD web application </a:t>
            </a:r>
            <a:r>
              <a:rPr lang="en-US" sz="2000" dirty="0" smtClean="0"/>
              <a:t>to view configuration details and get PLC configuration files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0070C0"/>
                </a:solidFill>
              </a:rPr>
              <a:t>configuration model library</a:t>
            </a:r>
            <a:r>
              <a:rPr lang="en-US" sz="2000" dirty="0" smtClean="0"/>
              <a:t>, which allows storing/ retrieving data into/from a local database </a:t>
            </a:r>
            <a:r>
              <a:rPr lang="en-US" sz="2000" u="sng" dirty="0" smtClean="0"/>
              <a:t>on Mini-CODAC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SDD synchronization tools will be added to allow synchronizing the </a:t>
            </a:r>
            <a:r>
              <a:rPr lang="en-US" sz="2000" dirty="0"/>
              <a:t>distributed </a:t>
            </a:r>
            <a:r>
              <a:rPr lang="en-US" sz="2000" dirty="0" smtClean="0"/>
              <a:t>Mini-CODAC databases with the central I&amp;C database at IO.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Self-description data model and terminology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3088" y="1752600"/>
            <a:ext cx="3422848" cy="4343400"/>
          </a:xfrm>
        </p:spPr>
        <p:txBody>
          <a:bodyPr/>
          <a:lstStyle/>
          <a:p>
            <a:r>
              <a:rPr lang="en-US" sz="1800" dirty="0" smtClean="0"/>
              <a:t>A Plant System is composed of </a:t>
            </a:r>
            <a:r>
              <a:rPr lang="en-US" sz="1800" b="1" i="1" dirty="0" smtClean="0">
                <a:solidFill>
                  <a:srgbClr val="7030A0"/>
                </a:solidFill>
              </a:rPr>
              <a:t>components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that have </a:t>
            </a:r>
            <a:r>
              <a:rPr lang="en-US" sz="1800" b="1" i="1" dirty="0" smtClean="0">
                <a:solidFill>
                  <a:srgbClr val="7030A0"/>
                </a:solidFill>
              </a:rPr>
              <a:t>signals</a:t>
            </a:r>
          </a:p>
          <a:p>
            <a:r>
              <a:rPr lang="en-US" sz="1800" dirty="0" smtClean="0"/>
              <a:t>A plant System I&amp;C implements a set of  </a:t>
            </a:r>
            <a:r>
              <a:rPr lang="en-US" sz="1800" b="1" i="1" dirty="0" smtClean="0">
                <a:solidFill>
                  <a:srgbClr val="7030A0"/>
                </a:solidFill>
              </a:rPr>
              <a:t>functions.</a:t>
            </a:r>
            <a:endParaRPr lang="en-US" sz="1800" dirty="0" smtClean="0"/>
          </a:p>
          <a:p>
            <a:r>
              <a:rPr lang="en-US" sz="1800" dirty="0" smtClean="0"/>
              <a:t>The plant system I&amp;C interface is composed of </a:t>
            </a:r>
            <a:r>
              <a:rPr lang="en-US" sz="1800" b="1" i="1" dirty="0" smtClean="0">
                <a:solidFill>
                  <a:srgbClr val="7030A0"/>
                </a:solidFill>
              </a:rPr>
              <a:t>variables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b="1" i="1" dirty="0" smtClean="0">
                <a:solidFill>
                  <a:srgbClr val="7030A0"/>
                </a:solidFill>
              </a:rPr>
              <a:t>commands</a:t>
            </a:r>
            <a:r>
              <a:rPr lang="en-US" sz="1800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associated with the plant system I&amp;C </a:t>
            </a:r>
            <a:r>
              <a:rPr lang="en-US" sz="1800" i="1" dirty="0" smtClean="0"/>
              <a:t>functions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The </a:t>
            </a:r>
            <a:r>
              <a:rPr lang="en-US" sz="1800" b="1" i="1" dirty="0" smtClean="0">
                <a:solidFill>
                  <a:srgbClr val="7030A0"/>
                </a:solidFill>
              </a:rPr>
              <a:t>control units </a:t>
            </a:r>
            <a:r>
              <a:rPr lang="en-US" sz="1800" dirty="0" smtClean="0"/>
              <a:t>are the PSH and the controllers of the plant system I&amp;C.</a:t>
            </a:r>
            <a:endParaRPr lang="en-GB" sz="1800" dirty="0"/>
          </a:p>
        </p:txBody>
      </p:sp>
      <p:pic>
        <p:nvPicPr>
          <p:cNvPr id="6" name="Picture 2" descr="C:\Documents and Settings\dimaiof\Local Settings\Temporary Internet Files\Content.Word\SDD data model.pn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5059690" cy="284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923928" y="4725144"/>
            <a:ext cx="4863008" cy="145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i="1" dirty="0"/>
              <a:t>Variables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i="1" dirty="0" smtClean="0"/>
              <a:t>commands</a:t>
            </a:r>
            <a:r>
              <a:rPr lang="en-US" sz="1800" dirty="0" smtClean="0"/>
              <a:t> are </a:t>
            </a:r>
            <a:r>
              <a:rPr lang="en-US" sz="1800" dirty="0"/>
              <a:t>deployed on </a:t>
            </a:r>
            <a:r>
              <a:rPr lang="en-US" sz="1800" i="1" dirty="0"/>
              <a:t>control units</a:t>
            </a:r>
            <a:r>
              <a:rPr lang="en-US" sz="1800" dirty="0"/>
              <a:t>.</a:t>
            </a:r>
            <a:endParaRPr lang="en-GB" sz="1800" dirty="0"/>
          </a:p>
          <a:p>
            <a:r>
              <a:rPr lang="en-US" sz="1800" dirty="0" smtClean="0"/>
              <a:t>Control units (controllers, actually) can have I/O boards to which signals are connected via </a:t>
            </a:r>
            <a:r>
              <a:rPr lang="en-US" sz="1800" b="1" i="1" dirty="0" smtClean="0">
                <a:solidFill>
                  <a:srgbClr val="7030A0"/>
                </a:solidFill>
              </a:rPr>
              <a:t>I/O interface </a:t>
            </a:r>
            <a:r>
              <a:rPr lang="en-US" sz="1800" dirty="0" smtClean="0"/>
              <a:t>channels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573088" y="498376"/>
            <a:ext cx="8001000" cy="914400"/>
          </a:xfrm>
        </p:spPr>
        <p:txBody>
          <a:bodyPr/>
          <a:lstStyle/>
          <a:p>
            <a:r>
              <a:rPr lang="en-US" dirty="0" smtClean="0"/>
              <a:t>Create/Edit Variables</a:t>
            </a:r>
            <a:br>
              <a:rPr lang="en-US" dirty="0" smtClean="0"/>
            </a:br>
            <a:r>
              <a:rPr lang="en-US" dirty="0" smtClean="0"/>
              <a:t>with the SDD Editor</a:t>
            </a:r>
            <a:endParaRPr lang="en-GB" dirty="0" smtClean="0"/>
          </a:p>
        </p:txBody>
      </p:sp>
      <p:pic>
        <p:nvPicPr>
          <p:cNvPr id="58371" name="Content Placeholder 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55725"/>
            <a:ext cx="5791200" cy="3657600"/>
          </a:xfrm>
        </p:spPr>
      </p:pic>
      <p:pic>
        <p:nvPicPr>
          <p:cNvPr id="7066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1773238"/>
            <a:ext cx="6569075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9"/>
          <a:stretch>
            <a:fillRect/>
          </a:stretch>
        </p:blipFill>
        <p:spPr bwMode="auto">
          <a:xfrm>
            <a:off x="395288" y="2708275"/>
            <a:ext cx="7850187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81013"/>
            <a:ext cx="3552825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39750" y="595313"/>
            <a:ext cx="8001000" cy="914400"/>
          </a:xfrm>
        </p:spPr>
        <p:txBody>
          <a:bodyPr/>
          <a:lstStyle/>
          <a:p>
            <a:r>
              <a:rPr lang="en-US" smtClean="0"/>
              <a:t>Edit Signals</a:t>
            </a:r>
            <a:br>
              <a:rPr lang="en-US" smtClean="0"/>
            </a:br>
            <a:endParaRPr lang="en-GB" smtClean="0"/>
          </a:p>
        </p:txBody>
      </p:sp>
      <p:pic>
        <p:nvPicPr>
          <p:cNvPr id="57347" name="Content Placeholder 3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3" y="1628775"/>
            <a:ext cx="5821362" cy="4098925"/>
          </a:xfrm>
        </p:spPr>
      </p:pic>
      <p:pic>
        <p:nvPicPr>
          <p:cNvPr id="6963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5" b="38269"/>
          <a:stretch>
            <a:fillRect/>
          </a:stretch>
        </p:blipFill>
        <p:spPr bwMode="auto">
          <a:xfrm>
            <a:off x="3003550" y="2708275"/>
            <a:ext cx="60325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573088" y="570384"/>
            <a:ext cx="8001000" cy="1058416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Add </a:t>
            </a:r>
            <a:r>
              <a:rPr lang="sl-SI" sz="2800" dirty="0" smtClean="0">
                <a:solidFill>
                  <a:schemeClr val="tx1"/>
                </a:solidFill>
              </a:rPr>
              <a:t>IO Module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(generates device support parameters)</a:t>
            </a:r>
            <a:endParaRPr lang="en-GB" sz="2800" dirty="0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971600" y="5733256"/>
            <a:ext cx="67768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IO Module</a:t>
            </a:r>
            <a:r>
              <a:rPr kumimoji="0" lang="sl-SI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sl-SI" sz="20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cards to which hw signals are connected</a:t>
            </a:r>
            <a:endParaRPr kumimoji="0" lang="en-GB" sz="2000" i="1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sdd_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7200800" cy="41219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1835696" y="5157192"/>
            <a:ext cx="936104" cy="21602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8575" y="44450"/>
            <a:ext cx="871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SDD</a:t>
            </a:r>
          </a:p>
        </p:txBody>
      </p:sp>
    </p:spTree>
    <p:extLst>
      <p:ext uri="{BB962C8B-B14F-4D97-AF65-F5344CB8AC3E}">
        <p14:creationId xmlns:p14="http://schemas.microsoft.com/office/powerpoint/2010/main" val="29028191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 Record fields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484784"/>
            <a:ext cx="7450641" cy="495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860032" y="6022050"/>
            <a:ext cx="576064" cy="204174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5" y="44450"/>
            <a:ext cx="8710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SDD</a:t>
            </a:r>
          </a:p>
        </p:txBody>
      </p:sp>
    </p:spTree>
    <p:extLst>
      <p:ext uri="{BB962C8B-B14F-4D97-AF65-F5344CB8AC3E}">
        <p14:creationId xmlns:p14="http://schemas.microsoft.com/office/powerpoint/2010/main" val="38519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/ Import Excel List</a:t>
            </a:r>
            <a:br>
              <a:rPr lang="en-US" dirty="0" smtClean="0"/>
            </a:br>
            <a:endParaRPr lang="en-GB" dirty="0" smtClean="0"/>
          </a:p>
        </p:txBody>
      </p:sp>
      <p:pic>
        <p:nvPicPr>
          <p:cNvPr id="73731" name="Content Placeholder 3"/>
          <p:cNvPicPr>
            <a:picLocks noGrp="1"/>
          </p:cNvPicPr>
          <p:nvPr>
            <p:ph idx="1"/>
          </p:nvPr>
        </p:nvPicPr>
        <p:blipFill>
          <a:blip r:embed="rId4" cstate="print"/>
          <a:srcRect l="-2" r="10703" b="32944"/>
          <a:stretch>
            <a:fillRect/>
          </a:stretch>
        </p:blipFill>
        <p:spPr>
          <a:xfrm>
            <a:off x="250825" y="1125538"/>
            <a:ext cx="8794750" cy="2497137"/>
          </a:xfrm>
          <a:solidFill>
            <a:schemeClr val="accent3"/>
          </a:solidFill>
        </p:spPr>
      </p:pic>
      <p:pic>
        <p:nvPicPr>
          <p:cNvPr id="73732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1" b="25633"/>
          <a:stretch>
            <a:fillRect/>
          </a:stretch>
        </p:blipFill>
        <p:spPr bwMode="auto">
          <a:xfrm>
            <a:off x="168275" y="3611563"/>
            <a:ext cx="8859838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3950" y="1773238"/>
            <a:ext cx="1697038" cy="461962"/>
          </a:xfrm>
          <a:prstGeom prst="rect">
            <a:avLst/>
          </a:prstGeom>
          <a:solidFill>
            <a:schemeClr val="accent3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Signals List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63950" y="4191000"/>
            <a:ext cx="2079625" cy="461963"/>
          </a:xfrm>
          <a:prstGeom prst="rect">
            <a:avLst/>
          </a:prstGeom>
          <a:solidFill>
            <a:schemeClr val="accent3"/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Variables List</a:t>
            </a:r>
            <a:endParaRPr lang="en-GB" dirty="0"/>
          </a:p>
        </p:txBody>
      </p:sp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Browse Variables (Web Application)</a:t>
            </a:r>
            <a:br>
              <a:rPr lang="en-US" smtClean="0"/>
            </a:br>
            <a:endParaRPr lang="en-GB" smtClean="0"/>
          </a:p>
        </p:txBody>
      </p:sp>
      <p:pic>
        <p:nvPicPr>
          <p:cNvPr id="61443" name="Picture 4" descr="funcvaratt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" b="5820"/>
          <a:stretch>
            <a:fillRect/>
          </a:stretch>
        </p:blipFill>
        <p:spPr>
          <a:xfrm>
            <a:off x="34925" y="1354138"/>
            <a:ext cx="9053513" cy="5057775"/>
          </a:xfrm>
          <a:noFill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Generate Configuration Files</a:t>
            </a:r>
            <a:br>
              <a:rPr lang="en-US" smtClean="0"/>
            </a:br>
            <a:endParaRPr lang="en-GB" smtClean="0"/>
          </a:p>
        </p:txBody>
      </p:sp>
      <p:pic>
        <p:nvPicPr>
          <p:cNvPr id="6246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1412875"/>
            <a:ext cx="2646362" cy="473233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3349625" y="2266950"/>
            <a:ext cx="2536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Alarms Configuration</a:t>
            </a:r>
            <a:endParaRPr lang="en-GB" sz="1800"/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3349625" y="2595563"/>
            <a:ext cx="273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Archives Configuration</a:t>
            </a:r>
            <a:endParaRPr lang="en-GB" sz="1800"/>
          </a:p>
        </p:txBody>
      </p:sp>
      <p:cxnSp>
        <p:nvCxnSpPr>
          <p:cNvPr id="4" name="Straight Arrow Connector 3"/>
          <p:cNvCxnSpPr>
            <a:stCxn id="62468" idx="1"/>
          </p:cNvCxnSpPr>
          <p:nvPr/>
        </p:nvCxnSpPr>
        <p:spPr bwMode="auto">
          <a:xfrm flipH="1">
            <a:off x="2411413" y="2452688"/>
            <a:ext cx="93821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2469" idx="1"/>
          </p:cNvCxnSpPr>
          <p:nvPr/>
        </p:nvCxnSpPr>
        <p:spPr bwMode="auto">
          <a:xfrm flipH="1">
            <a:off x="2411413" y="2781300"/>
            <a:ext cx="93821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472" name="TextBox 12"/>
          <p:cNvSpPr txBox="1">
            <a:spLocks noChangeArrowheads="1"/>
          </p:cNvSpPr>
          <p:nvPr/>
        </p:nvSpPr>
        <p:spPr bwMode="auto">
          <a:xfrm>
            <a:off x="3349625" y="2987675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Generated HMI</a:t>
            </a:r>
            <a:endParaRPr lang="en-GB" sz="1800"/>
          </a:p>
        </p:txBody>
      </p:sp>
      <p:cxnSp>
        <p:nvCxnSpPr>
          <p:cNvPr id="14" name="Straight Arrow Connector 13"/>
          <p:cNvCxnSpPr>
            <a:stCxn id="62472" idx="1"/>
          </p:cNvCxnSpPr>
          <p:nvPr/>
        </p:nvCxnSpPr>
        <p:spPr bwMode="auto">
          <a:xfrm flipH="1">
            <a:off x="2411413" y="3171825"/>
            <a:ext cx="93821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3349625" y="4005263"/>
            <a:ext cx="170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EPICS records</a:t>
            </a:r>
            <a:endParaRPr lang="en-GB" sz="1800"/>
          </a:p>
        </p:txBody>
      </p:sp>
      <p:cxnSp>
        <p:nvCxnSpPr>
          <p:cNvPr id="16" name="Straight Arrow Connector 15"/>
          <p:cNvCxnSpPr>
            <a:stCxn id="62474" idx="1"/>
          </p:cNvCxnSpPr>
          <p:nvPr/>
        </p:nvCxnSpPr>
        <p:spPr bwMode="auto">
          <a:xfrm flipH="1">
            <a:off x="2411413" y="4189413"/>
            <a:ext cx="93821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476" name="TextBox 16"/>
          <p:cNvSpPr txBox="1">
            <a:spLocks noChangeArrowheads="1"/>
          </p:cNvSpPr>
          <p:nvPr/>
        </p:nvSpPr>
        <p:spPr bwMode="auto">
          <a:xfrm>
            <a:off x="3349625" y="4643438"/>
            <a:ext cx="1774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EPICS IOC files</a:t>
            </a:r>
            <a:endParaRPr lang="en-GB" sz="1800"/>
          </a:p>
        </p:txBody>
      </p:sp>
      <p:cxnSp>
        <p:nvCxnSpPr>
          <p:cNvPr id="18" name="Straight Arrow Connector 17"/>
          <p:cNvCxnSpPr>
            <a:stCxn id="62476" idx="1"/>
          </p:cNvCxnSpPr>
          <p:nvPr/>
        </p:nvCxnSpPr>
        <p:spPr bwMode="auto">
          <a:xfrm flipH="1">
            <a:off x="2411413" y="4829175"/>
            <a:ext cx="93821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478" name="TextBox 18"/>
          <p:cNvSpPr txBox="1">
            <a:spLocks noChangeArrowheads="1"/>
          </p:cNvSpPr>
          <p:nvPr/>
        </p:nvSpPr>
        <p:spPr bwMode="auto">
          <a:xfrm>
            <a:off x="3349625" y="5364163"/>
            <a:ext cx="1331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STEP-7 files</a:t>
            </a:r>
            <a:endParaRPr lang="en-GB" sz="1800"/>
          </a:p>
        </p:txBody>
      </p:sp>
      <p:cxnSp>
        <p:nvCxnSpPr>
          <p:cNvPr id="20" name="Straight Arrow Connector 19"/>
          <p:cNvCxnSpPr>
            <a:stCxn id="62478" idx="1"/>
          </p:cNvCxnSpPr>
          <p:nvPr/>
        </p:nvCxnSpPr>
        <p:spPr bwMode="auto">
          <a:xfrm flipH="1">
            <a:off x="2411413" y="5548313"/>
            <a:ext cx="93821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2480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User-edited </a:t>
            </a:r>
            <a:r>
              <a:rPr lang="en-US" dirty="0" err="1" smtClean="0"/>
              <a:t>db</a:t>
            </a:r>
            <a:r>
              <a:rPr lang="en-US" dirty="0" smtClean="0"/>
              <a:t> files can be parsed to retrofit changes into the DB.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42" y="1851233"/>
            <a:ext cx="5116830" cy="48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885792" y="3356992"/>
            <a:ext cx="1550303" cy="28803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6499" y="2780928"/>
            <a:ext cx="2295821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Work in progress </a:t>
            </a:r>
            <a:endParaRPr lang="en-GB" sz="20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4" action="ppaction://hlinksldjump"/>
              </a:rPr>
              <a:t>Content</a:t>
            </a:r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hlinkClick r:id="rId5" action="ppaction://hlinksldjump"/>
              </a:rPr>
              <a:t>Configuration Tools (SDD)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hlinkClick r:id="rId6" action="ppaction://hlinksldjump"/>
              </a:rPr>
              <a:t>Maven commands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hlinkClick r:id="rId7" action="ppaction://hlinksldjump"/>
              </a:rPr>
              <a:t>N.I PXI/</a:t>
            </a:r>
            <a:r>
              <a:rPr lang="en-US" dirty="0" err="1" smtClean="0">
                <a:hlinkClick r:id="rId7" action="ppaction://hlinksldjump"/>
              </a:rPr>
              <a:t>PXIe</a:t>
            </a:r>
            <a:r>
              <a:rPr lang="en-US" dirty="0" smtClean="0">
                <a:hlinkClick r:id="rId7" action="ppaction://hlinksldjump"/>
              </a:rPr>
              <a:t> drivers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hlinkClick r:id="rId8" action="ppaction://hlinksldjump"/>
              </a:rPr>
              <a:t>IOC extensions for tuning on Linux/multi-core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hlinkClick r:id="rId9" action="ppaction://hlinksldjump"/>
              </a:rPr>
              <a:t>Dynamic symbols for BOY</a:t>
            </a:r>
            <a:endParaRPr 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BEAST configuration in SDD editor &amp; database.</a:t>
            </a:r>
            <a:endParaRPr lang="en-GB" dirty="0"/>
          </a:p>
        </p:txBody>
      </p:sp>
      <p:pic>
        <p:nvPicPr>
          <p:cNvPr id="13314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566" y="1628800"/>
            <a:ext cx="5723810" cy="403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937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>
                <a:solidFill>
                  <a:schemeClr val="bg2"/>
                </a:solidFill>
              </a:rPr>
              <a:t>SDD</a:t>
            </a:r>
            <a:endParaRPr lang="en-GB" sz="20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Plant system I&amp;C Data Flow</a:t>
            </a:r>
            <a:br>
              <a:rPr lang="en-US" altLang="ja-JP" smtClean="0">
                <a:ea typeface="ＭＳ Ｐゴシック" charset="-128"/>
              </a:rPr>
            </a:br>
            <a:endParaRPr lang="en-GB" altLang="ja-JP" smtClean="0">
              <a:ea typeface="ＭＳ Ｐゴシック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50825" y="1484313"/>
            <a:ext cx="1873250" cy="7921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1600" dirty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Create / Edit </a:t>
            </a:r>
          </a:p>
          <a:p>
            <a:pPr algn="ctr"/>
            <a:r>
              <a:rPr lang="en-US" altLang="ja-JP" sz="1600" dirty="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plant system I&amp;C definition</a:t>
            </a:r>
            <a:endParaRPr lang="en-GB" altLang="ja-JP" sz="1600" dirty="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0825" y="4149725"/>
            <a:ext cx="1873250" cy="647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1600" dirty="0">
                <a:solidFill>
                  <a:srgbClr val="000000"/>
                </a:solidFill>
                <a:ea typeface="ＭＳ Ｐゴシック" charset="-128"/>
              </a:rPr>
              <a:t>Develop application files</a:t>
            </a:r>
            <a:endParaRPr lang="en-GB" altLang="ja-JP" sz="16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0825" y="2852738"/>
            <a:ext cx="1873250" cy="7921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altLang="ja-JP" sz="16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Generate configuration files</a:t>
            </a:r>
            <a:endParaRPr lang="en-GB" altLang="ja-JP" sz="16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0825" y="5516563"/>
            <a:ext cx="1873250" cy="5762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16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Build software packages</a:t>
            </a:r>
            <a:endParaRPr lang="en-GB" altLang="ja-JP" sz="16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2" name="Flowchart: Magnetic Disk 31"/>
          <p:cNvSpPr/>
          <p:nvPr/>
        </p:nvSpPr>
        <p:spPr bwMode="auto">
          <a:xfrm>
            <a:off x="3095440" y="1412777"/>
            <a:ext cx="5113523" cy="720824"/>
          </a:xfrm>
          <a:prstGeom prst="flowChartMagneticDisk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1400" dirty="0"/>
              <a:t>SDD </a:t>
            </a:r>
            <a:r>
              <a:rPr lang="en-US" sz="1400" dirty="0" smtClean="0"/>
              <a:t>DB</a:t>
            </a:r>
          </a:p>
          <a:p>
            <a:pPr algn="ctr">
              <a:defRPr/>
            </a:pPr>
            <a:r>
              <a:rPr lang="en-US" sz="1400" dirty="0" smtClean="0"/>
              <a:t>(control units, functions/variables, signals)</a:t>
            </a:r>
            <a:endParaRPr lang="en-US" sz="1400" dirty="0"/>
          </a:p>
        </p:txBody>
      </p:sp>
      <p:sp>
        <p:nvSpPr>
          <p:cNvPr id="33" name="Flowchart: Multidocument 32"/>
          <p:cNvSpPr/>
          <p:nvPr/>
        </p:nvSpPr>
        <p:spPr bwMode="auto">
          <a:xfrm>
            <a:off x="2627313" y="2708275"/>
            <a:ext cx="1873250" cy="1077913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EPICS Configuration files</a:t>
            </a:r>
            <a:endParaRPr lang="en-GB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4" name="Flowchart: Multidocument 33"/>
          <p:cNvSpPr/>
          <p:nvPr/>
        </p:nvSpPr>
        <p:spPr bwMode="auto">
          <a:xfrm>
            <a:off x="4859338" y="2711450"/>
            <a:ext cx="1873250" cy="1077913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CSS</a:t>
            </a:r>
          </a:p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Configuration files</a:t>
            </a:r>
            <a:endParaRPr lang="en-GB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37" name="Down Arrow 36"/>
          <p:cNvSpPr/>
          <p:nvPr/>
        </p:nvSpPr>
        <p:spPr bwMode="auto">
          <a:xfrm>
            <a:off x="3491880" y="2205038"/>
            <a:ext cx="334963" cy="5032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41" name="Flowchart: Multidocument 40"/>
          <p:cNvSpPr/>
          <p:nvPr/>
        </p:nvSpPr>
        <p:spPr bwMode="auto">
          <a:xfrm>
            <a:off x="4932363" y="3935413"/>
            <a:ext cx="1871662" cy="1077912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1400">
                <a:solidFill>
                  <a:srgbClr val="000000"/>
                </a:solidFill>
                <a:ea typeface="ＭＳ Ｐゴシック" charset="-128"/>
              </a:rPr>
              <a:t>Operator displays, data plots</a:t>
            </a:r>
            <a:endParaRPr lang="en-GB" altLang="ja-JP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2" name="Flowchart: Multidocument 41"/>
          <p:cNvSpPr/>
          <p:nvPr/>
        </p:nvSpPr>
        <p:spPr bwMode="auto">
          <a:xfrm>
            <a:off x="2627313" y="3935413"/>
            <a:ext cx="1944687" cy="1077912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1400">
                <a:solidFill>
                  <a:srgbClr val="000000"/>
                </a:solidFill>
                <a:ea typeface="ＭＳ Ｐゴシック" charset="-128"/>
              </a:rPr>
              <a:t>EPICS sequences, logic/treatment </a:t>
            </a:r>
            <a:endParaRPr lang="en-GB" altLang="ja-JP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43" name="Cube 42"/>
          <p:cNvSpPr/>
          <p:nvPr/>
        </p:nvSpPr>
        <p:spPr bwMode="auto">
          <a:xfrm>
            <a:off x="7092950" y="5445125"/>
            <a:ext cx="1800225" cy="720725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PLC programs</a:t>
            </a:r>
            <a:endParaRPr lang="en-GB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47" name="Flowchart: Multidocument 46"/>
          <p:cNvSpPr/>
          <p:nvPr/>
        </p:nvSpPr>
        <p:spPr bwMode="auto">
          <a:xfrm>
            <a:off x="7019925" y="2711450"/>
            <a:ext cx="1873250" cy="1077913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STEP7</a:t>
            </a:r>
          </a:p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Configuration files</a:t>
            </a:r>
            <a:endParaRPr lang="en-GB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48" name="Flowchart: Multidocument 47"/>
          <p:cNvSpPr/>
          <p:nvPr/>
        </p:nvSpPr>
        <p:spPr bwMode="auto">
          <a:xfrm>
            <a:off x="7019925" y="3935413"/>
            <a:ext cx="1873250" cy="1077912"/>
          </a:xfrm>
          <a:prstGeom prst="flowChartMulti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ja-JP" sz="1400">
                <a:solidFill>
                  <a:schemeClr val="tx1"/>
                </a:solidFill>
                <a:ea typeface="ＭＳ Ｐゴシック" charset="-128"/>
              </a:rPr>
              <a:t>STEP7</a:t>
            </a:r>
          </a:p>
          <a:p>
            <a:r>
              <a:rPr lang="en-US" altLang="ja-JP" sz="1400">
                <a:solidFill>
                  <a:srgbClr val="000000"/>
                </a:solidFill>
                <a:ea typeface="ＭＳ Ｐゴシック" charset="-128"/>
              </a:rPr>
              <a:t>programs</a:t>
            </a:r>
            <a:endParaRPr lang="en-GB" altLang="ja-JP" sz="140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53" name="Cube 52"/>
          <p:cNvSpPr/>
          <p:nvPr/>
        </p:nvSpPr>
        <p:spPr bwMode="auto">
          <a:xfrm>
            <a:off x="4932363" y="5445125"/>
            <a:ext cx="1751012" cy="720725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CSS packages</a:t>
            </a:r>
            <a:endParaRPr lang="en-GB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54" name="Cube 53"/>
          <p:cNvSpPr/>
          <p:nvPr/>
        </p:nvSpPr>
        <p:spPr bwMode="auto">
          <a:xfrm>
            <a:off x="2700338" y="5445125"/>
            <a:ext cx="1727200" cy="720725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1400">
                <a:solidFill>
                  <a:srgbClr val="000000"/>
                </a:solidFill>
                <a:ea typeface="ＭＳ Ｐゴシック" charset="-128"/>
              </a:rPr>
              <a:t>EPICS</a:t>
            </a:r>
          </a:p>
          <a:p>
            <a:r>
              <a:rPr lang="en-US" altLang="ja-JP" sz="1400">
                <a:solidFill>
                  <a:schemeClr val="tx1"/>
                </a:solidFill>
                <a:latin typeface="Century Gothic" pitchFamily="34" charset="0"/>
                <a:ea typeface="ＭＳ Ｐゴシック" charset="-128"/>
              </a:rPr>
              <a:t>packages</a:t>
            </a:r>
            <a:endParaRPr lang="en-GB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6162" name="Rectangle 59"/>
          <p:cNvSpPr>
            <a:spLocks noChangeArrowheads="1"/>
          </p:cNvSpPr>
          <p:nvPr/>
        </p:nvSpPr>
        <p:spPr bwMode="auto">
          <a:xfrm>
            <a:off x="2484438" y="2586038"/>
            <a:ext cx="2159000" cy="24987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ja-JP">
              <a:ea typeface="ＭＳ Ｐゴシック" charset="-128"/>
            </a:endParaRPr>
          </a:p>
        </p:txBody>
      </p:sp>
      <p:sp>
        <p:nvSpPr>
          <p:cNvPr id="61" name="Down Arrow 60"/>
          <p:cNvSpPr/>
          <p:nvPr/>
        </p:nvSpPr>
        <p:spPr bwMode="auto">
          <a:xfrm>
            <a:off x="3419475" y="5084763"/>
            <a:ext cx="334963" cy="30956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64" name="Down Arrow 63"/>
          <p:cNvSpPr/>
          <p:nvPr/>
        </p:nvSpPr>
        <p:spPr bwMode="auto">
          <a:xfrm>
            <a:off x="5724525" y="2205038"/>
            <a:ext cx="334963" cy="5032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6165" name="Rectangle 64"/>
          <p:cNvSpPr>
            <a:spLocks noChangeArrowheads="1"/>
          </p:cNvSpPr>
          <p:nvPr/>
        </p:nvSpPr>
        <p:spPr bwMode="auto">
          <a:xfrm>
            <a:off x="4716463" y="2586038"/>
            <a:ext cx="2159000" cy="24987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ja-JP">
              <a:ea typeface="ＭＳ Ｐゴシック" charset="-128"/>
            </a:endParaRPr>
          </a:p>
        </p:txBody>
      </p:sp>
      <p:sp>
        <p:nvSpPr>
          <p:cNvPr id="66" name="Down Arrow 65"/>
          <p:cNvSpPr/>
          <p:nvPr/>
        </p:nvSpPr>
        <p:spPr bwMode="auto">
          <a:xfrm>
            <a:off x="7693025" y="2205038"/>
            <a:ext cx="334963" cy="50323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6167" name="Rectangle 66"/>
          <p:cNvSpPr>
            <a:spLocks noChangeArrowheads="1"/>
          </p:cNvSpPr>
          <p:nvPr/>
        </p:nvSpPr>
        <p:spPr bwMode="auto">
          <a:xfrm>
            <a:off x="6948488" y="2586038"/>
            <a:ext cx="2016125" cy="2498725"/>
          </a:xfrm>
          <a:prstGeom prst="rect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ja-JP">
              <a:ea typeface="ＭＳ Ｐゴシック" charset="-128"/>
            </a:endParaRPr>
          </a:p>
        </p:txBody>
      </p:sp>
      <p:sp>
        <p:nvSpPr>
          <p:cNvPr id="68" name="Down Arrow 67"/>
          <p:cNvSpPr/>
          <p:nvPr/>
        </p:nvSpPr>
        <p:spPr bwMode="auto">
          <a:xfrm>
            <a:off x="5651500" y="5084763"/>
            <a:ext cx="334963" cy="30956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69" name="Down Arrow 68"/>
          <p:cNvSpPr/>
          <p:nvPr/>
        </p:nvSpPr>
        <p:spPr bwMode="auto">
          <a:xfrm>
            <a:off x="7837488" y="5084763"/>
            <a:ext cx="334962" cy="30956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  <p:sp>
        <p:nvSpPr>
          <p:cNvPr id="6170" name="Text Box 4"/>
          <p:cNvSpPr txBox="1">
            <a:spLocks noChangeArrowheads="1"/>
          </p:cNvSpPr>
          <p:nvPr/>
        </p:nvSpPr>
        <p:spPr bwMode="auto">
          <a:xfrm>
            <a:off x="28575" y="44450"/>
            <a:ext cx="30668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GB" altLang="ja-JP" sz="2000" dirty="0" smtClean="0">
                <a:solidFill>
                  <a:schemeClr val="bg2"/>
                </a:solidFill>
                <a:ea typeface="ＭＳ Ｐゴシック" charset="-128"/>
              </a:rPr>
              <a:t>Development workflow</a:t>
            </a:r>
            <a:endParaRPr lang="en-GB" altLang="ja-JP" sz="2000" dirty="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 rot="10800000">
            <a:off x="3995936" y="2132856"/>
            <a:ext cx="334963" cy="503237"/>
          </a:xfrm>
          <a:prstGeom prst="downArrow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ja-JP" altLang="ja-JP" sz="1400">
              <a:solidFill>
                <a:schemeClr val="tx1"/>
              </a:solidFill>
              <a:latin typeface="Century Gothic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4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0" grpId="0" animBg="1"/>
      <p:bldP spid="32" grpId="0" animBg="1"/>
      <p:bldP spid="33" grpId="0" animBg="1"/>
      <p:bldP spid="34" grpId="0" animBg="1"/>
      <p:bldP spid="37" grpId="0" animBg="1"/>
      <p:bldP spid="41" grpId="0" animBg="1"/>
      <p:bldP spid="42" grpId="0" animBg="1"/>
      <p:bldP spid="43" grpId="0" animBg="1"/>
      <p:bldP spid="47" grpId="0" animBg="1"/>
      <p:bldP spid="48" grpId="0" animBg="1"/>
      <p:bldP spid="53" grpId="0" animBg="1"/>
      <p:bldP spid="54" grpId="0" animBg="1"/>
      <p:bldP spid="6162" grpId="0" animBg="1"/>
      <p:bldP spid="61" grpId="0" animBg="1"/>
      <p:bldP spid="64" grpId="0" animBg="1"/>
      <p:bldP spid="6165" grpId="0" animBg="1"/>
      <p:bldP spid="66" grpId="0" animBg="1"/>
      <p:bldP spid="6167" grpId="0" animBg="1"/>
      <p:bldP spid="68" grpId="0" animBg="1"/>
      <p:bldP spid="69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Variables and Commands in the PLC</a:t>
            </a:r>
            <a:br>
              <a:rPr lang="en-US" smtClean="0"/>
            </a:br>
            <a:endParaRPr lang="en-GB" smtClean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4"/>
          <a:stretch>
            <a:fillRect/>
          </a:stretch>
        </p:blipFill>
        <p:spPr bwMode="auto">
          <a:xfrm>
            <a:off x="1865313" y="1341438"/>
            <a:ext cx="5413375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28575" y="44450"/>
            <a:ext cx="658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PLC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 action="ppaction://hlinksldjump"/>
              </a:rPr>
              <a:t>Content</a:t>
            </a:r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Configuration Tools (SDD)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Maven commands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N.I PXI/</a:t>
            </a:r>
            <a:r>
              <a:rPr lang="en-US" dirty="0" err="1" smtClean="0">
                <a:solidFill>
                  <a:srgbClr val="B2B2B2"/>
                </a:solidFill>
              </a:rPr>
              <a:t>PXIe</a:t>
            </a:r>
            <a:r>
              <a:rPr lang="en-US" dirty="0" smtClean="0">
                <a:solidFill>
                  <a:srgbClr val="B2B2B2"/>
                </a:solidFill>
              </a:rPr>
              <a:t> drivers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IOC extensions for tuning on Linux/multi-core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Dynamic symbols for BOY</a:t>
            </a:r>
          </a:p>
        </p:txBody>
      </p:sp>
    </p:spTree>
    <p:extLst>
      <p:ext uri="{BB962C8B-B14F-4D97-AF65-F5344CB8AC3E}">
        <p14:creationId xmlns:p14="http://schemas.microsoft.com/office/powerpoint/2010/main" val="4088655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commands (1)</a:t>
            </a:r>
            <a:br>
              <a:rPr lang="en-US" dirty="0" smtClean="0"/>
            </a:br>
            <a:r>
              <a:rPr lang="en-US" dirty="0" smtClean="0"/>
              <a:t>Create/edit software units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448" y="1752600"/>
            <a:ext cx="8001000" cy="2036440"/>
          </a:xfrm>
        </p:spPr>
        <p:txBody>
          <a:bodyPr/>
          <a:lstStyle/>
          <a:p>
            <a:pPr>
              <a:buFont typeface="Arial" pitchFamily="34" charset="0"/>
              <a:buChar char="$"/>
            </a:pPr>
            <a:r>
              <a:rPr lang="en-GB" sz="1800" b="1" dirty="0" err="1" smtClean="0">
                <a:solidFill>
                  <a:srgbClr val="0070C0"/>
                </a:solidFill>
              </a:rPr>
              <a:t>mvn</a:t>
            </a:r>
            <a:r>
              <a:rPr lang="en-GB" sz="1800" b="1" dirty="0" smtClean="0">
                <a:solidFill>
                  <a:srgbClr val="0070C0"/>
                </a:solidFill>
              </a:rPr>
              <a:t> [</a:t>
            </a:r>
            <a:r>
              <a:rPr lang="en-GB" sz="1800" b="1" dirty="0" err="1" smtClean="0">
                <a:solidFill>
                  <a:srgbClr val="0070C0"/>
                </a:solidFill>
              </a:rPr>
              <a:t>iter</a:t>
            </a:r>
            <a:r>
              <a:rPr lang="en-GB" sz="1800" b="1" dirty="0" smtClean="0">
                <a:solidFill>
                  <a:srgbClr val="0070C0"/>
                </a:solidFill>
              </a:rPr>
              <a:t>:]</a:t>
            </a:r>
            <a:r>
              <a:rPr lang="en-GB" sz="1800" b="1" dirty="0" err="1" smtClean="0">
                <a:solidFill>
                  <a:srgbClr val="0070C0"/>
                </a:solidFill>
              </a:rPr>
              <a:t>newunit</a:t>
            </a:r>
            <a:r>
              <a:rPr lang="en-GB" sz="1800" b="1" dirty="0" smtClean="0"/>
              <a:t> </a:t>
            </a:r>
            <a:r>
              <a:rPr lang="en-GB" sz="1800" dirty="0"/>
              <a:t>–</a:t>
            </a:r>
            <a:r>
              <a:rPr lang="en-GB" sz="1800" dirty="0" err="1"/>
              <a:t>Dunit</a:t>
            </a:r>
            <a:r>
              <a:rPr lang="en-GB" sz="1800" dirty="0"/>
              <a:t>=</a:t>
            </a:r>
            <a:r>
              <a:rPr lang="en-GB" sz="1800" i="1" dirty="0"/>
              <a:t>&lt;</a:t>
            </a:r>
            <a:r>
              <a:rPr lang="en-GB" sz="1800" i="1" dirty="0" err="1"/>
              <a:t>unit_name</a:t>
            </a:r>
            <a:r>
              <a:rPr lang="en-GB" sz="1800" i="1" dirty="0"/>
              <a:t>&gt; </a:t>
            </a:r>
            <a:endParaRPr lang="en-GB" sz="1800" dirty="0"/>
          </a:p>
          <a:p>
            <a:pPr marL="477838" lvl="1" indent="0">
              <a:buNone/>
            </a:pPr>
            <a:r>
              <a:rPr lang="en-US" sz="1400" dirty="0" smtClean="0"/>
              <a:t>Create a new software unit</a:t>
            </a:r>
            <a:endParaRPr lang="en-GB" sz="1400" dirty="0" smtClean="0"/>
          </a:p>
          <a:p>
            <a:pPr>
              <a:buFont typeface="Arial" pitchFamily="34" charset="0"/>
              <a:buChar char="$"/>
            </a:pPr>
            <a:r>
              <a:rPr lang="en-GB" sz="1800" b="1" dirty="0" err="1" smtClean="0">
                <a:solidFill>
                  <a:srgbClr val="0070C0"/>
                </a:solidFill>
              </a:rPr>
              <a:t>mvn</a:t>
            </a:r>
            <a:r>
              <a:rPr lang="en-GB" sz="1800" b="1" dirty="0" smtClean="0">
                <a:solidFill>
                  <a:srgbClr val="0070C0"/>
                </a:solidFill>
              </a:rPr>
              <a:t> [</a:t>
            </a:r>
            <a:r>
              <a:rPr lang="en-GB" sz="1800" b="1" dirty="0" err="1" smtClean="0">
                <a:solidFill>
                  <a:srgbClr val="0070C0"/>
                </a:solidFill>
              </a:rPr>
              <a:t>iter</a:t>
            </a:r>
            <a:r>
              <a:rPr lang="en-GB" sz="1800" b="1" dirty="0" smtClean="0">
                <a:solidFill>
                  <a:srgbClr val="0070C0"/>
                </a:solidFill>
              </a:rPr>
              <a:t>:]</a:t>
            </a:r>
            <a:r>
              <a:rPr lang="en-GB" sz="1800" b="1" dirty="0" err="1" smtClean="0">
                <a:solidFill>
                  <a:srgbClr val="0070C0"/>
                </a:solidFill>
              </a:rPr>
              <a:t>newapp</a:t>
            </a:r>
            <a:r>
              <a:rPr lang="en-GB" sz="1800" b="1" dirty="0" smtClean="0"/>
              <a:t> </a:t>
            </a:r>
            <a:r>
              <a:rPr lang="en-GB" sz="1800" dirty="0"/>
              <a:t>–</a:t>
            </a:r>
            <a:r>
              <a:rPr lang="en-GB" sz="1800" dirty="0" err="1"/>
              <a:t>Dapp</a:t>
            </a:r>
            <a:r>
              <a:rPr lang="en-GB" sz="1800" dirty="0"/>
              <a:t>=</a:t>
            </a:r>
            <a:r>
              <a:rPr lang="en-GB" sz="1800" i="1" dirty="0"/>
              <a:t>&lt;</a:t>
            </a:r>
            <a:r>
              <a:rPr lang="en-GB" sz="1800" i="1" dirty="0" err="1"/>
              <a:t>app_name</a:t>
            </a:r>
            <a:r>
              <a:rPr lang="en-GB" sz="1800" i="1" dirty="0"/>
              <a:t>&gt; -</a:t>
            </a:r>
            <a:r>
              <a:rPr lang="en-GB" sz="1800" i="1" dirty="0" err="1" smtClean="0"/>
              <a:t>Dtype</a:t>
            </a:r>
            <a:r>
              <a:rPr lang="en-GB" sz="1800" i="1" dirty="0" smtClean="0"/>
              <a:t>=[</a:t>
            </a:r>
            <a:r>
              <a:rPr lang="en-GB" sz="1800" b="1" i="1" dirty="0" err="1" smtClean="0"/>
              <a:t>psh|pcf|mc</a:t>
            </a:r>
            <a:r>
              <a:rPr lang="en-GB" sz="1800" b="1" i="1" dirty="0" smtClean="0"/>
              <a:t>]</a:t>
            </a:r>
            <a:endParaRPr lang="en-GB" sz="1800" dirty="0"/>
          </a:p>
          <a:p>
            <a:pPr marL="469900" lvl="1" indent="0">
              <a:buNone/>
            </a:pPr>
            <a:r>
              <a:rPr lang="en-US" sz="1400" dirty="0" smtClean="0"/>
              <a:t>Add an EPICS application</a:t>
            </a:r>
            <a:endParaRPr lang="en-GB" sz="1400" dirty="0" smtClean="0"/>
          </a:p>
          <a:p>
            <a:pPr>
              <a:buFont typeface="Arial" pitchFamily="34" charset="0"/>
              <a:buChar char="$"/>
            </a:pPr>
            <a:r>
              <a:rPr lang="en-GB" sz="1800" b="1" dirty="0" err="1" smtClean="0">
                <a:solidFill>
                  <a:srgbClr val="0070C0"/>
                </a:solidFill>
              </a:rPr>
              <a:t>mvn</a:t>
            </a:r>
            <a:r>
              <a:rPr lang="en-GB" sz="1800" b="1" dirty="0" smtClean="0">
                <a:solidFill>
                  <a:srgbClr val="0070C0"/>
                </a:solidFill>
              </a:rPr>
              <a:t> [</a:t>
            </a:r>
            <a:r>
              <a:rPr lang="en-GB" sz="1800" b="1" dirty="0" err="1" smtClean="0">
                <a:solidFill>
                  <a:srgbClr val="0070C0"/>
                </a:solidFill>
              </a:rPr>
              <a:t>iter</a:t>
            </a:r>
            <a:r>
              <a:rPr lang="en-GB" sz="1800" b="1" dirty="0" smtClean="0">
                <a:solidFill>
                  <a:srgbClr val="0070C0"/>
                </a:solidFill>
              </a:rPr>
              <a:t>:]</a:t>
            </a:r>
            <a:r>
              <a:rPr lang="en-GB" sz="1800" b="1" dirty="0" err="1" smtClean="0">
                <a:solidFill>
                  <a:srgbClr val="0070C0"/>
                </a:solidFill>
              </a:rPr>
              <a:t>newioc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dirty="0"/>
              <a:t>–</a:t>
            </a:r>
            <a:r>
              <a:rPr lang="en-GB" sz="1800" dirty="0" err="1"/>
              <a:t>Dioc</a:t>
            </a:r>
            <a:r>
              <a:rPr lang="en-GB" sz="1800" dirty="0"/>
              <a:t>=</a:t>
            </a:r>
            <a:r>
              <a:rPr lang="en-GB" sz="1800" i="1" dirty="0"/>
              <a:t>&lt;</a:t>
            </a:r>
            <a:r>
              <a:rPr lang="en-GB" sz="1800" i="1" dirty="0" err="1"/>
              <a:t>ioc_name</a:t>
            </a:r>
            <a:r>
              <a:rPr lang="en-GB" sz="1800" i="1" dirty="0"/>
              <a:t>&gt;</a:t>
            </a:r>
            <a:r>
              <a:rPr lang="en-GB" sz="1800" dirty="0"/>
              <a:t> -</a:t>
            </a:r>
            <a:r>
              <a:rPr lang="en-GB" sz="1800" dirty="0" err="1"/>
              <a:t>Dapp</a:t>
            </a:r>
            <a:r>
              <a:rPr lang="en-GB" sz="1800" dirty="0"/>
              <a:t>=</a:t>
            </a:r>
            <a:r>
              <a:rPr lang="en-GB" sz="1800" i="1" dirty="0"/>
              <a:t>&lt;</a:t>
            </a:r>
            <a:r>
              <a:rPr lang="en-GB" sz="1800" i="1" dirty="0" err="1"/>
              <a:t>app_name</a:t>
            </a:r>
            <a:r>
              <a:rPr lang="en-GB" sz="1800" i="1" dirty="0"/>
              <a:t>&gt; -</a:t>
            </a:r>
            <a:r>
              <a:rPr lang="en-GB" sz="1800" i="1" dirty="0" err="1" smtClean="0"/>
              <a:t>Dtype</a:t>
            </a:r>
            <a:r>
              <a:rPr lang="en-GB" sz="1800" i="1" dirty="0" smtClean="0"/>
              <a:t>=[</a:t>
            </a:r>
            <a:r>
              <a:rPr lang="en-GB" sz="1800" i="1" dirty="0" err="1" smtClean="0"/>
              <a:t>softioc|plc|psh|sysm</a:t>
            </a:r>
            <a:r>
              <a:rPr lang="en-GB" sz="1800" i="1" dirty="0" smtClean="0"/>
              <a:t>]</a:t>
            </a:r>
          </a:p>
          <a:p>
            <a:pPr marL="477838" lvl="1" indent="0">
              <a:buNone/>
            </a:pPr>
            <a:r>
              <a:rPr lang="en-US" sz="1400" dirty="0" smtClean="0"/>
              <a:t>Add an EPICS IOC.</a:t>
            </a:r>
            <a:endParaRPr lang="en-GB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3789040"/>
            <a:ext cx="7272808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$"/>
            </a:pPr>
            <a:r>
              <a:rPr lang="en-GB" sz="1600" b="1" dirty="0" err="1" smtClean="0"/>
              <a:t>mvn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newunit</a:t>
            </a:r>
            <a:r>
              <a:rPr lang="en-GB" sz="1600" b="1" dirty="0" smtClean="0"/>
              <a:t> -</a:t>
            </a:r>
            <a:r>
              <a:rPr lang="en-GB" sz="1600" b="1" dirty="0" err="1" smtClean="0"/>
              <a:t>Dunit</a:t>
            </a:r>
            <a:r>
              <a:rPr lang="en-GB" sz="1600" b="1" dirty="0" smtClean="0"/>
              <a:t>="TEST-RTST-PLC“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[</a:t>
            </a:r>
            <a:r>
              <a:rPr lang="en-GB" sz="1600" dirty="0"/>
              <a:t>INFO] UNIT 'm-TEST-RTST-PLC' </a:t>
            </a:r>
            <a:r>
              <a:rPr lang="en-GB" sz="1600" dirty="0" smtClean="0"/>
              <a:t>CREATED</a:t>
            </a:r>
          </a:p>
          <a:p>
            <a:pPr>
              <a:buFont typeface="Arial" pitchFamily="34" charset="0"/>
              <a:buChar char="$"/>
            </a:pPr>
            <a:r>
              <a:rPr lang="en-GB" sz="1600" b="1" dirty="0" smtClean="0"/>
              <a:t>cd m-TEST-RTST-PLC</a:t>
            </a:r>
            <a:endParaRPr lang="en-GB" sz="1600" dirty="0"/>
          </a:p>
          <a:p>
            <a:pPr>
              <a:buFont typeface="Arial" pitchFamily="34" charset="0"/>
              <a:buChar char="$"/>
            </a:pPr>
            <a:r>
              <a:rPr lang="en-GB" sz="1600" b="1" dirty="0" err="1" smtClean="0"/>
              <a:t>mvn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newapp</a:t>
            </a:r>
            <a:r>
              <a:rPr lang="en-GB" sz="1600" b="1" dirty="0" smtClean="0"/>
              <a:t> </a:t>
            </a:r>
            <a:r>
              <a:rPr lang="en-GB" sz="1600" b="1" dirty="0"/>
              <a:t>-</a:t>
            </a:r>
            <a:r>
              <a:rPr lang="en-GB" sz="1600" b="1" dirty="0" err="1"/>
              <a:t>Dapp</a:t>
            </a:r>
            <a:r>
              <a:rPr lang="en-GB" sz="1600" b="1" dirty="0"/>
              <a:t>="PSH0" -</a:t>
            </a:r>
            <a:r>
              <a:rPr lang="en-GB" sz="1600" b="1" dirty="0" err="1"/>
              <a:t>Dtype</a:t>
            </a:r>
            <a:r>
              <a:rPr lang="en-GB" sz="1600" b="1" dirty="0"/>
              <a:t>="</a:t>
            </a:r>
            <a:r>
              <a:rPr lang="en-GB" sz="1600" b="1" dirty="0" err="1" smtClean="0"/>
              <a:t>psh</a:t>
            </a:r>
            <a:r>
              <a:rPr lang="en-GB" sz="1600" b="1" dirty="0" smtClean="0"/>
              <a:t>“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[</a:t>
            </a:r>
            <a:r>
              <a:rPr lang="en-GB" sz="1600" dirty="0"/>
              <a:t>INFO] EPICS APPLICATION 'PSH0' </a:t>
            </a:r>
            <a:r>
              <a:rPr lang="en-GB" sz="1600" dirty="0" smtClean="0"/>
              <a:t>CREATED</a:t>
            </a:r>
          </a:p>
          <a:p>
            <a:pPr>
              <a:buFont typeface="Arial" pitchFamily="34" charset="0"/>
              <a:buChar char="$"/>
            </a:pPr>
            <a:r>
              <a:rPr lang="en-GB" sz="1600" b="1" dirty="0" err="1" smtClean="0"/>
              <a:t>mvn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newioc</a:t>
            </a:r>
            <a:r>
              <a:rPr lang="en-GB" sz="1600" b="1" dirty="0" smtClean="0"/>
              <a:t> </a:t>
            </a:r>
            <a:r>
              <a:rPr lang="en-GB" sz="1600" b="1" dirty="0"/>
              <a:t>-</a:t>
            </a:r>
            <a:r>
              <a:rPr lang="en-GB" sz="1600" b="1" dirty="0" err="1"/>
              <a:t>Dioc</a:t>
            </a:r>
            <a:r>
              <a:rPr lang="en-GB" sz="1600" b="1" dirty="0"/>
              <a:t>="PSH0PLC" -</a:t>
            </a:r>
            <a:r>
              <a:rPr lang="en-GB" sz="1600" b="1" dirty="0" err="1"/>
              <a:t>Dtype</a:t>
            </a:r>
            <a:r>
              <a:rPr lang="en-GB" sz="1600" b="1" dirty="0"/>
              <a:t>="</a:t>
            </a:r>
            <a:r>
              <a:rPr lang="en-GB" sz="1600" b="1" dirty="0" err="1"/>
              <a:t>plc</a:t>
            </a:r>
            <a:r>
              <a:rPr lang="en-GB" sz="1600" b="1" dirty="0"/>
              <a:t>"  </a:t>
            </a:r>
            <a:r>
              <a:rPr lang="en-GB" sz="1600" b="1" dirty="0" smtClean="0"/>
              <a:t>-</a:t>
            </a:r>
            <a:r>
              <a:rPr lang="en-GB" sz="1600" b="1" dirty="0" err="1" smtClean="0"/>
              <a:t>Dapp</a:t>
            </a:r>
            <a:r>
              <a:rPr lang="en-GB" sz="1600" b="1" dirty="0"/>
              <a:t>="</a:t>
            </a:r>
            <a:r>
              <a:rPr lang="en-GB" sz="1600" b="1" dirty="0" smtClean="0"/>
              <a:t>PSH0“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[</a:t>
            </a:r>
            <a:r>
              <a:rPr lang="en-GB" sz="1600" dirty="0"/>
              <a:t>INFO] EPICS IOC 'PSH0PLC' </a:t>
            </a:r>
            <a:r>
              <a:rPr lang="en-GB" sz="1600" dirty="0" smtClean="0"/>
              <a:t>CREATED</a:t>
            </a:r>
          </a:p>
          <a:p>
            <a:pPr marL="0" indent="0">
              <a:buNone/>
            </a:pPr>
            <a:r>
              <a:rPr lang="en-GB" sz="1600" dirty="0" smtClean="0"/>
              <a:t>[INFO</a:t>
            </a:r>
            <a:r>
              <a:rPr lang="en-GB" sz="1600" dirty="0"/>
              <a:t>] IOC 'PSH0PLC' INCLUDED FOR </a:t>
            </a:r>
            <a:r>
              <a:rPr lang="en-GB" sz="1600" dirty="0" smtClean="0"/>
              <a:t>PACKAGING</a:t>
            </a:r>
            <a:endParaRPr lang="en-GB" sz="1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12160" y="1556792"/>
            <a:ext cx="3096344" cy="518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7338" indent="-287338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36650" indent="-188913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51130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885950" indent="-184150" algn="l" defTabSz="7953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3431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8003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2575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714750" indent="-184150" algn="l" defTabSz="795338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200" dirty="0"/>
              <a:t>m</a:t>
            </a:r>
            <a:r>
              <a:rPr lang="en-US" sz="1200" dirty="0" smtClean="0"/>
              <a:t>-TEST-RTST-PLC</a:t>
            </a:r>
            <a:endParaRPr lang="en-GB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 smtClean="0"/>
              <a:t>|-- </a:t>
            </a:r>
            <a:r>
              <a:rPr lang="en-GB" sz="1200" dirty="0"/>
              <a:t>pom.xml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`-- </a:t>
            </a:r>
            <a:r>
              <a:rPr lang="en-GB" sz="1200" dirty="0" err="1"/>
              <a:t>src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|--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|-- epics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|-- </a:t>
            </a:r>
            <a:r>
              <a:rPr lang="en-GB" sz="1200" dirty="0" err="1"/>
              <a:t>Makefile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|-- PSH0App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   |-- </a:t>
            </a:r>
            <a:r>
              <a:rPr lang="en-GB" sz="1200" dirty="0" err="1"/>
              <a:t>Db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   |   `-- </a:t>
            </a:r>
            <a:r>
              <a:rPr lang="en-GB" sz="1200" dirty="0" err="1">
                <a:solidFill>
                  <a:srgbClr val="FF0000"/>
                </a:solidFill>
              </a:rPr>
              <a:t>Makefile</a:t>
            </a:r>
            <a:endParaRPr lang="en-GB" sz="12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   |-- </a:t>
            </a:r>
            <a:r>
              <a:rPr lang="en-GB" sz="1200" dirty="0" err="1"/>
              <a:t>Makefile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   `-- </a:t>
            </a:r>
            <a:r>
              <a:rPr lang="en-GB" sz="1200" dirty="0" err="1"/>
              <a:t>src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       |-- </a:t>
            </a:r>
            <a:r>
              <a:rPr lang="en-GB" sz="1200" dirty="0" err="1"/>
              <a:t>Makefile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       `-- PSH0Main.cpp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|-- configure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`-- </a:t>
            </a:r>
            <a:r>
              <a:rPr lang="en-GB" sz="1200" dirty="0" err="1"/>
              <a:t>iocBoot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|-- </a:t>
            </a:r>
            <a:r>
              <a:rPr lang="en-GB" sz="1200" dirty="0" err="1"/>
              <a:t>Makefile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`-- iocPSH0PLC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    |-- </a:t>
            </a:r>
            <a:r>
              <a:rPr lang="en-GB" sz="1200" dirty="0" err="1"/>
              <a:t>Makefile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    |-- </a:t>
            </a:r>
            <a:r>
              <a:rPr lang="en-GB" sz="1200" dirty="0">
                <a:solidFill>
                  <a:srgbClr val="FF0000"/>
                </a:solidFill>
              </a:rPr>
              <a:t>PSH0-plcConfig.cfg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    |-- PSH0-saveRestore.cmd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    |-- </a:t>
            </a:r>
            <a:r>
              <a:rPr lang="en-GB" sz="1200" dirty="0">
                <a:solidFill>
                  <a:srgbClr val="FF0000"/>
                </a:solidFill>
              </a:rPr>
              <a:t>PSH0PLC.req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    |-- README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|           `-- </a:t>
            </a:r>
            <a:r>
              <a:rPr lang="en-GB" sz="1200" dirty="0">
                <a:solidFill>
                  <a:srgbClr val="FF0000"/>
                </a:solidFill>
              </a:rPr>
              <a:t>st.cmd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`-- scripts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    |-- PSH0PLC-ioc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|       `-- </a:t>
            </a:r>
            <a:r>
              <a:rPr lang="en-GB" sz="1200" dirty="0" err="1"/>
              <a:t>unitenv</a:t>
            </a:r>
            <a:endParaRPr lang="en-GB" sz="1200" dirty="0"/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`-- test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200" dirty="0"/>
              <a:t>        `-- </a:t>
            </a:r>
            <a:r>
              <a:rPr lang="en-GB" sz="1200" dirty="0" smtClean="0"/>
              <a:t>epics</a:t>
            </a:r>
            <a:endParaRPr lang="en-GB" sz="1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5" y="44450"/>
            <a:ext cx="788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 smtClean="0">
                <a:solidFill>
                  <a:schemeClr val="bg2"/>
                </a:solidFill>
              </a:rPr>
              <a:t>MVN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Maven commands (2)</a:t>
            </a:r>
            <a:br>
              <a:rPr lang="en-US" dirty="0" smtClean="0"/>
            </a:br>
            <a:r>
              <a:rPr lang="en-US" dirty="0" smtClean="0"/>
              <a:t>Build/run/test/package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3448" y="1752600"/>
            <a:ext cx="8001000" cy="4340696"/>
          </a:xfrm>
        </p:spPr>
        <p:txBody>
          <a:bodyPr/>
          <a:lstStyle/>
          <a:p>
            <a:pPr>
              <a:buFont typeface="Arial" pitchFamily="34" charset="0"/>
              <a:buChar char="$"/>
            </a:pPr>
            <a:r>
              <a:rPr lang="en-GB" sz="1800" b="1" dirty="0" err="1" smtClean="0">
                <a:solidFill>
                  <a:srgbClr val="0070C0"/>
                </a:solidFill>
              </a:rPr>
              <a:t>mvn</a:t>
            </a:r>
            <a:r>
              <a:rPr lang="en-GB" sz="1800" b="1" dirty="0" smtClean="0">
                <a:solidFill>
                  <a:srgbClr val="0070C0"/>
                </a:solidFill>
              </a:rPr>
              <a:t> [</a:t>
            </a:r>
            <a:r>
              <a:rPr lang="en-GB" sz="1800" b="1" dirty="0" err="1" smtClean="0">
                <a:solidFill>
                  <a:srgbClr val="0070C0"/>
                </a:solidFill>
              </a:rPr>
              <a:t>iter</a:t>
            </a:r>
            <a:r>
              <a:rPr lang="en-GB" sz="1800" b="1" dirty="0" smtClean="0">
                <a:solidFill>
                  <a:srgbClr val="0070C0"/>
                </a:solidFill>
              </a:rPr>
              <a:t>:]</a:t>
            </a:r>
            <a:r>
              <a:rPr lang="en-GB" sz="1800" b="1" dirty="0">
                <a:solidFill>
                  <a:srgbClr val="0070C0"/>
                </a:solidFill>
              </a:rPr>
              <a:t>compile </a:t>
            </a:r>
            <a:r>
              <a:rPr lang="en-GB" sz="1800" dirty="0"/>
              <a:t>[-</a:t>
            </a:r>
            <a:r>
              <a:rPr lang="en-GB" sz="1800" dirty="0" err="1"/>
              <a:t>Dioc</a:t>
            </a:r>
            <a:r>
              <a:rPr lang="en-GB" sz="1800" dirty="0"/>
              <a:t>=&lt;</a:t>
            </a:r>
            <a:r>
              <a:rPr lang="en-GB" sz="1800" dirty="0" err="1"/>
              <a:t>ioc_name</a:t>
            </a:r>
            <a:r>
              <a:rPr lang="en-GB" sz="1800" dirty="0" smtClean="0"/>
              <a:t>&gt;]</a:t>
            </a:r>
          </a:p>
          <a:p>
            <a:pPr marL="469900" lvl="1" indent="0">
              <a:buNone/>
            </a:pPr>
            <a:r>
              <a:rPr lang="en-GB" sz="1400" dirty="0" smtClean="0"/>
              <a:t>Compiles </a:t>
            </a:r>
            <a:r>
              <a:rPr lang="en-GB" sz="1400" dirty="0"/>
              <a:t>the current </a:t>
            </a:r>
            <a:r>
              <a:rPr lang="en-GB" sz="1400" dirty="0" smtClean="0"/>
              <a:t>unit.</a:t>
            </a:r>
          </a:p>
          <a:p>
            <a:pPr>
              <a:buFont typeface="Arial" pitchFamily="34" charset="0"/>
              <a:buChar char="$"/>
            </a:pPr>
            <a:r>
              <a:rPr lang="en-US" sz="1800" b="1" dirty="0" err="1" smtClean="0">
                <a:solidFill>
                  <a:srgbClr val="0070C0"/>
                </a:solidFill>
              </a:rPr>
              <a:t>mvn</a:t>
            </a:r>
            <a:r>
              <a:rPr lang="en-US" sz="1800" b="1" dirty="0" smtClean="0">
                <a:solidFill>
                  <a:srgbClr val="0070C0"/>
                </a:solidFill>
              </a:rPr>
              <a:t> </a:t>
            </a:r>
            <a:r>
              <a:rPr lang="en-US" sz="1800" b="1" dirty="0">
                <a:solidFill>
                  <a:srgbClr val="0070C0"/>
                </a:solidFill>
              </a:rPr>
              <a:t>[</a:t>
            </a:r>
            <a:r>
              <a:rPr lang="en-US" sz="1800" b="1" dirty="0" err="1">
                <a:solidFill>
                  <a:srgbClr val="0070C0"/>
                </a:solidFill>
              </a:rPr>
              <a:t>iter</a:t>
            </a:r>
            <a:r>
              <a:rPr lang="en-US" sz="1800" b="1" dirty="0">
                <a:solidFill>
                  <a:srgbClr val="0070C0"/>
                </a:solidFill>
              </a:rPr>
              <a:t>:]run</a:t>
            </a:r>
            <a:r>
              <a:rPr lang="en-US" sz="1800" b="1" dirty="0"/>
              <a:t> </a:t>
            </a:r>
            <a:r>
              <a:rPr lang="en-US" sz="1800" dirty="0"/>
              <a:t>[-</a:t>
            </a:r>
            <a:r>
              <a:rPr lang="en-US" sz="1800" dirty="0" err="1"/>
              <a:t>Dioc</a:t>
            </a:r>
            <a:r>
              <a:rPr lang="en-US" sz="1800" dirty="0"/>
              <a:t>=*] [-</a:t>
            </a:r>
            <a:r>
              <a:rPr lang="en-US" sz="1800" dirty="0" err="1"/>
              <a:t>Dbuild</a:t>
            </a:r>
            <a:r>
              <a:rPr lang="en-US" sz="1800" dirty="0"/>
              <a:t>=false] [-</a:t>
            </a:r>
            <a:r>
              <a:rPr lang="en-US" sz="1800" dirty="0" err="1"/>
              <a:t>Ddaemon</a:t>
            </a:r>
            <a:r>
              <a:rPr lang="en-US" sz="1800" dirty="0"/>
              <a:t>=false</a:t>
            </a:r>
            <a:r>
              <a:rPr lang="en-US" sz="1800" dirty="0" smtClean="0"/>
              <a:t>]</a:t>
            </a:r>
          </a:p>
          <a:p>
            <a:pPr marL="469900" lvl="1" indent="0">
              <a:buNone/>
            </a:pPr>
            <a:r>
              <a:rPr lang="en-GB" sz="1400" dirty="0"/>
              <a:t>S</a:t>
            </a:r>
            <a:r>
              <a:rPr lang="en-GB" sz="1400" dirty="0" smtClean="0"/>
              <a:t>tarts </a:t>
            </a:r>
            <a:r>
              <a:rPr lang="en-GB" sz="1400" dirty="0"/>
              <a:t>the specified IOC or all IOCs if </a:t>
            </a:r>
            <a:r>
              <a:rPr lang="en-GB" sz="1400" dirty="0" err="1"/>
              <a:t>ioc</a:t>
            </a:r>
            <a:r>
              <a:rPr lang="en-GB" sz="1400" dirty="0"/>
              <a:t> is not provided. </a:t>
            </a:r>
          </a:p>
          <a:p>
            <a:pPr>
              <a:buFont typeface="Arial" pitchFamily="34" charset="0"/>
              <a:buChar char="$"/>
            </a:pPr>
            <a:r>
              <a:rPr lang="en-GB" sz="1800" b="1" dirty="0" err="1" smtClean="0">
                <a:solidFill>
                  <a:srgbClr val="0070C0"/>
                </a:solidFill>
              </a:rPr>
              <a:t>mvn</a:t>
            </a:r>
            <a:r>
              <a:rPr lang="en-GB" sz="1800" b="1" dirty="0" smtClean="0">
                <a:solidFill>
                  <a:srgbClr val="0070C0"/>
                </a:solidFill>
              </a:rPr>
              <a:t> </a:t>
            </a:r>
            <a:r>
              <a:rPr lang="en-GB" sz="1800" b="1" dirty="0">
                <a:solidFill>
                  <a:srgbClr val="0070C0"/>
                </a:solidFill>
              </a:rPr>
              <a:t>[</a:t>
            </a:r>
            <a:r>
              <a:rPr lang="en-GB" sz="1800" b="1" dirty="0" err="1">
                <a:solidFill>
                  <a:srgbClr val="0070C0"/>
                </a:solidFill>
              </a:rPr>
              <a:t>iter</a:t>
            </a:r>
            <a:r>
              <a:rPr lang="en-GB" sz="1800" b="1" dirty="0">
                <a:solidFill>
                  <a:srgbClr val="0070C0"/>
                </a:solidFill>
              </a:rPr>
              <a:t>:]status </a:t>
            </a:r>
            <a:r>
              <a:rPr lang="en-GB" sz="1800" dirty="0"/>
              <a:t>[-</a:t>
            </a:r>
            <a:r>
              <a:rPr lang="en-GB" sz="1800" dirty="0" err="1" smtClean="0"/>
              <a:t>Dioc</a:t>
            </a:r>
            <a:r>
              <a:rPr lang="en-GB" sz="1800" dirty="0" smtClean="0"/>
              <a:t>=&lt;</a:t>
            </a:r>
            <a:r>
              <a:rPr lang="en-GB" sz="1800" dirty="0" err="1" smtClean="0"/>
              <a:t>ioc_name</a:t>
            </a:r>
            <a:r>
              <a:rPr lang="en-GB" sz="1800" dirty="0" smtClean="0"/>
              <a:t>&gt;]</a:t>
            </a:r>
          </a:p>
          <a:p>
            <a:pPr marL="469900" lvl="1" indent="0">
              <a:buNone/>
            </a:pPr>
            <a:r>
              <a:rPr lang="en-GB" sz="1400" dirty="0"/>
              <a:t>Q</a:t>
            </a:r>
            <a:r>
              <a:rPr lang="en-GB" sz="1400" dirty="0" smtClean="0"/>
              <a:t>ueries </a:t>
            </a:r>
            <a:r>
              <a:rPr lang="en-GB" sz="1400" dirty="0"/>
              <a:t>the status of the specified IOC or all IOCs if </a:t>
            </a:r>
            <a:r>
              <a:rPr lang="en-GB" sz="1400" dirty="0" err="1"/>
              <a:t>ioc</a:t>
            </a:r>
            <a:r>
              <a:rPr lang="en-GB" sz="1400" dirty="0"/>
              <a:t> is not provided.</a:t>
            </a:r>
            <a:endParaRPr lang="en-GB" sz="1400" dirty="0" smtClean="0"/>
          </a:p>
          <a:p>
            <a:pPr>
              <a:buFont typeface="Arial" pitchFamily="34" charset="0"/>
              <a:buChar char="$"/>
            </a:pPr>
            <a:r>
              <a:rPr lang="en-GB" sz="1800" b="1" dirty="0" err="1">
                <a:solidFill>
                  <a:srgbClr val="0070C0"/>
                </a:solidFill>
              </a:rPr>
              <a:t>mvn</a:t>
            </a:r>
            <a:r>
              <a:rPr lang="en-GB" sz="1800" b="1" dirty="0">
                <a:solidFill>
                  <a:srgbClr val="0070C0"/>
                </a:solidFill>
              </a:rPr>
              <a:t> [</a:t>
            </a:r>
            <a:r>
              <a:rPr lang="en-GB" sz="1800" b="1" dirty="0" err="1">
                <a:solidFill>
                  <a:srgbClr val="0070C0"/>
                </a:solidFill>
              </a:rPr>
              <a:t>iter</a:t>
            </a:r>
            <a:r>
              <a:rPr lang="en-GB" sz="1800" b="1" dirty="0">
                <a:solidFill>
                  <a:srgbClr val="0070C0"/>
                </a:solidFill>
              </a:rPr>
              <a:t>:]stop </a:t>
            </a:r>
            <a:r>
              <a:rPr lang="en-GB" sz="1800" dirty="0"/>
              <a:t>[-</a:t>
            </a:r>
            <a:r>
              <a:rPr lang="en-GB" sz="1800" dirty="0" err="1"/>
              <a:t>Dioc</a:t>
            </a:r>
            <a:r>
              <a:rPr lang="en-GB" sz="1800" dirty="0" smtClean="0"/>
              <a:t>=&lt;</a:t>
            </a:r>
            <a:r>
              <a:rPr lang="en-GB" sz="1800" dirty="0" err="1" smtClean="0"/>
              <a:t>ioc_name</a:t>
            </a:r>
            <a:r>
              <a:rPr lang="en-GB" sz="1800" dirty="0" smtClean="0"/>
              <a:t>&gt;]</a:t>
            </a:r>
          </a:p>
          <a:p>
            <a:pPr marL="469900" lvl="1" indent="0">
              <a:buNone/>
            </a:pPr>
            <a:r>
              <a:rPr lang="en-GB" sz="1400" dirty="0" smtClean="0"/>
              <a:t>Stops </a:t>
            </a:r>
            <a:r>
              <a:rPr lang="en-GB" sz="1400" dirty="0"/>
              <a:t>the specified IOC or all IOCs if </a:t>
            </a:r>
            <a:r>
              <a:rPr lang="en-GB" sz="1400" dirty="0" err="1"/>
              <a:t>ioc</a:t>
            </a:r>
            <a:r>
              <a:rPr lang="en-GB" sz="1400" dirty="0"/>
              <a:t> is not provided.</a:t>
            </a:r>
            <a:endParaRPr lang="en-GB" sz="1400" dirty="0" smtClean="0"/>
          </a:p>
          <a:p>
            <a:pPr>
              <a:buFont typeface="Arial" pitchFamily="34" charset="0"/>
              <a:buChar char="$"/>
            </a:pPr>
            <a:r>
              <a:rPr lang="en-US" sz="1800" b="1" dirty="0" err="1">
                <a:solidFill>
                  <a:srgbClr val="0070C0"/>
                </a:solidFill>
              </a:rPr>
              <a:t>m</a:t>
            </a:r>
            <a:r>
              <a:rPr lang="en-US" sz="1800" b="1" dirty="0" err="1" smtClean="0">
                <a:solidFill>
                  <a:srgbClr val="0070C0"/>
                </a:solidFill>
              </a:rPr>
              <a:t>vn</a:t>
            </a:r>
            <a:r>
              <a:rPr lang="en-US" sz="1800" b="1" dirty="0" smtClean="0">
                <a:solidFill>
                  <a:srgbClr val="0070C0"/>
                </a:solidFill>
              </a:rPr>
              <a:t> [</a:t>
            </a:r>
            <a:r>
              <a:rPr lang="en-US" sz="1800" b="1" dirty="0" err="1" smtClean="0">
                <a:solidFill>
                  <a:srgbClr val="0070C0"/>
                </a:solidFill>
              </a:rPr>
              <a:t>iter</a:t>
            </a:r>
            <a:r>
              <a:rPr lang="en-US" sz="1800" b="1" dirty="0">
                <a:solidFill>
                  <a:srgbClr val="0070C0"/>
                </a:solidFill>
              </a:rPr>
              <a:t>:]package </a:t>
            </a:r>
            <a:r>
              <a:rPr lang="en-US" sz="1800" dirty="0"/>
              <a:t>[-</a:t>
            </a:r>
            <a:r>
              <a:rPr lang="en-US" sz="1800" dirty="0" err="1"/>
              <a:t>DspecOnly</a:t>
            </a:r>
            <a:r>
              <a:rPr lang="en-US" sz="1800" dirty="0"/>
              <a:t>=true</a:t>
            </a:r>
            <a:r>
              <a:rPr lang="en-US" sz="1800" dirty="0" smtClean="0"/>
              <a:t>]</a:t>
            </a:r>
          </a:p>
          <a:p>
            <a:pPr marL="469900" lvl="1" indent="0">
              <a:buNone/>
            </a:pPr>
            <a:r>
              <a:rPr lang="en-US" sz="1400" dirty="0" smtClean="0"/>
              <a:t>Package the unit into RPMs.</a:t>
            </a:r>
            <a:endParaRPr lang="en-GB" sz="1400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575" y="44450"/>
            <a:ext cx="7889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 smtClean="0">
                <a:solidFill>
                  <a:schemeClr val="bg2"/>
                </a:solidFill>
              </a:rPr>
              <a:t>MVN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 action="ppaction://hlinksldjump"/>
              </a:rPr>
              <a:t>Content</a:t>
            </a:r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Configuration Tools (SDD)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Maven commands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N.I PXI/</a:t>
            </a:r>
            <a:r>
              <a:rPr lang="en-US" dirty="0" err="1" smtClean="0"/>
              <a:t>PXIe</a:t>
            </a:r>
            <a:r>
              <a:rPr lang="en-US" dirty="0" smtClean="0"/>
              <a:t> drivers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IOC extensions for tuning on Linux/multi-core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Dynamic symbols for BOY</a:t>
            </a:r>
          </a:p>
        </p:txBody>
      </p:sp>
    </p:spTree>
    <p:extLst>
      <p:ext uri="{BB962C8B-B14F-4D97-AF65-F5344CB8AC3E}">
        <p14:creationId xmlns:p14="http://schemas.microsoft.com/office/powerpoint/2010/main" val="2077765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01000" cy="9144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ITER </a:t>
            </a:r>
            <a:r>
              <a:rPr lang="sl-SI" dirty="0" smtClean="0">
                <a:solidFill>
                  <a:srgbClr val="002060"/>
                </a:solidFill>
              </a:rPr>
              <a:t>Fast controllers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PXI</a:t>
            </a:r>
            <a:endParaRPr lang="en-GB" sz="2000" b="1" dirty="0">
              <a:solidFill>
                <a:schemeClr val="bg2"/>
              </a:solidFill>
            </a:endParaRPr>
          </a:p>
        </p:txBody>
      </p:sp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5120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589478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01000" cy="914400"/>
          </a:xfrm>
        </p:spPr>
        <p:txBody>
          <a:bodyPr/>
          <a:lstStyle/>
          <a:p>
            <a:r>
              <a:rPr lang="sl-SI" dirty="0" smtClean="0">
                <a:solidFill>
                  <a:srgbClr val="002060"/>
                </a:solidFill>
              </a:rPr>
              <a:t>Standard FC is available to ITER users</a:t>
            </a:r>
            <a:endParaRPr lang="en-GB" dirty="0" smtClean="0">
              <a:solidFill>
                <a:srgbClr val="002060"/>
              </a:solidFill>
            </a:endParaRPr>
          </a:p>
        </p:txBody>
      </p:sp>
      <p:pic>
        <p:nvPicPr>
          <p:cNvPr id="8" name="Picture 7" descr="fc_r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844824"/>
            <a:ext cx="6192940" cy="3888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528" y="1700808"/>
            <a:ext cx="1983235" cy="338554"/>
          </a:xfrm>
          <a:prstGeom prst="rect">
            <a:avLst/>
          </a:prstGeom>
          <a:solidFill>
            <a:srgbClr val="B2B2B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  <a:latin typeface="+mn-lt"/>
              </a:rPr>
              <a:t>CPU/Network/Disks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492896"/>
            <a:ext cx="1074333" cy="338554"/>
          </a:xfrm>
          <a:prstGeom prst="rect">
            <a:avLst/>
          </a:prstGeom>
          <a:solidFill>
            <a:srgbClr val="B2B2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  <a:latin typeface="+mn-lt"/>
              </a:rPr>
              <a:t>PXIe rack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2996952"/>
            <a:ext cx="1428596" cy="584775"/>
          </a:xfrm>
          <a:prstGeom prst="rect">
            <a:avLst/>
          </a:prstGeom>
          <a:solidFill>
            <a:srgbClr val="B2B2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</a:rPr>
              <a:t>PCIe</a:t>
            </a:r>
            <a:r>
              <a:rPr lang="sl-SI" sz="1600" dirty="0" smtClean="0">
                <a:solidFill>
                  <a:srgbClr val="002060"/>
                </a:solidFill>
                <a:latin typeface="+mn-lt"/>
              </a:rPr>
              <a:t> to PXIe </a:t>
            </a:r>
          </a:p>
          <a:p>
            <a:r>
              <a:rPr lang="sl-SI" sz="1600" dirty="0" smtClean="0">
                <a:solidFill>
                  <a:srgbClr val="002060"/>
                </a:solidFill>
                <a:latin typeface="+mn-lt"/>
              </a:rPr>
              <a:t>link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789040"/>
            <a:ext cx="1915781" cy="338554"/>
          </a:xfrm>
          <a:prstGeom prst="rect">
            <a:avLst/>
          </a:prstGeom>
          <a:solidFill>
            <a:srgbClr val="B2B2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  <a:latin typeface="+mn-lt"/>
              </a:rPr>
              <a:t>TCN &amp; Timing card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293096"/>
            <a:ext cx="950901" cy="338554"/>
          </a:xfrm>
          <a:prstGeom prst="rect">
            <a:avLst/>
          </a:prstGeom>
          <a:solidFill>
            <a:srgbClr val="B2B2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  <a:latin typeface="+mn-lt"/>
              </a:rPr>
              <a:t>Multi I/O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5517232"/>
            <a:ext cx="1951175" cy="338554"/>
          </a:xfrm>
          <a:prstGeom prst="rect">
            <a:avLst/>
          </a:prstGeom>
          <a:solidFill>
            <a:srgbClr val="B2B2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  <a:latin typeface="+mn-lt"/>
              </a:rPr>
              <a:t>Signal concentrator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4797152"/>
            <a:ext cx="1885453" cy="584775"/>
          </a:xfrm>
          <a:prstGeom prst="rect">
            <a:avLst/>
          </a:prstGeom>
          <a:solidFill>
            <a:srgbClr val="B2B2B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600" dirty="0" smtClean="0">
                <a:solidFill>
                  <a:srgbClr val="002060"/>
                </a:solidFill>
              </a:rPr>
              <a:t>Multio I/O to signal</a:t>
            </a:r>
          </a:p>
          <a:p>
            <a:r>
              <a:rPr lang="sl-SI" sz="1600" dirty="0" smtClean="0">
                <a:solidFill>
                  <a:srgbClr val="002060"/>
                </a:solidFill>
              </a:rPr>
              <a:t> concentrator link</a:t>
            </a:r>
            <a:endParaRPr lang="en-US" sz="1600" dirty="0" smtClean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483768" y="1988840"/>
            <a:ext cx="2808312" cy="6480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547664" y="2708920"/>
            <a:ext cx="3528392" cy="12241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835696" y="3356992"/>
            <a:ext cx="3672408" cy="15121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11760" y="4005064"/>
            <a:ext cx="3384376" cy="720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475656" y="4437112"/>
            <a:ext cx="518457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2411760" y="5157192"/>
            <a:ext cx="5184576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2411760" y="5445224"/>
            <a:ext cx="4032448" cy="2160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PXI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299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Standard Boards Support</a:t>
            </a:r>
            <a:br>
              <a:rPr lang="en-US" sz="2800" dirty="0" smtClean="0"/>
            </a:br>
            <a:endParaRPr lang="en-GB" sz="28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The ITER software distribution (CODAC Core System) will include the software for the ITER standard I/O boards (defined in the ITER catalog)</a:t>
            </a:r>
          </a:p>
          <a:p>
            <a:pPr lvl="1"/>
            <a:r>
              <a:rPr lang="en-US" sz="1400" dirty="0" smtClean="0"/>
              <a:t>Linux device driver (RHEL 6.1)</a:t>
            </a:r>
          </a:p>
          <a:p>
            <a:pPr lvl="1"/>
            <a:r>
              <a:rPr lang="en-US" sz="1400" dirty="0" smtClean="0"/>
              <a:t>EPICS device support</a:t>
            </a:r>
          </a:p>
          <a:p>
            <a:pPr lvl="1"/>
            <a:r>
              <a:rPr lang="en-US" sz="1400" dirty="0" smtClean="0"/>
              <a:t>SDD integration (not for all)</a:t>
            </a:r>
          </a:p>
          <a:p>
            <a:r>
              <a:rPr lang="en-US" sz="1600" dirty="0" smtClean="0"/>
              <a:t>Currently:</a:t>
            </a:r>
          </a:p>
          <a:p>
            <a:pPr lvl="1"/>
            <a:r>
              <a:rPr lang="en-US" sz="1400" dirty="0" smtClean="0"/>
              <a:t>NI PXI-6682 : Synchronization and timing (IEEE1588-2008 / PTP)</a:t>
            </a:r>
          </a:p>
          <a:p>
            <a:pPr lvl="1"/>
            <a:r>
              <a:rPr lang="en-US" sz="1400" dirty="0" smtClean="0"/>
              <a:t>NI PXI-6259: multi-function data acquisition</a:t>
            </a:r>
          </a:p>
          <a:p>
            <a:pPr lvl="2"/>
            <a:r>
              <a:rPr lang="en-US" sz="1200" dirty="0" smtClean="0"/>
              <a:t>16b analog input channels (16/32)</a:t>
            </a:r>
          </a:p>
          <a:p>
            <a:pPr lvl="2"/>
            <a:r>
              <a:rPr lang="en-US" sz="1200" dirty="0" smtClean="0"/>
              <a:t>16b analog output channels (4)</a:t>
            </a:r>
          </a:p>
          <a:p>
            <a:pPr lvl="2"/>
            <a:r>
              <a:rPr lang="en-US" sz="1200" dirty="0" smtClean="0"/>
              <a:t>16b digital input/output channels (48)</a:t>
            </a:r>
          </a:p>
          <a:p>
            <a:pPr lvl="2"/>
            <a:r>
              <a:rPr lang="en-US" sz="1200" dirty="0" smtClean="0"/>
              <a:t>32b counters (4)</a:t>
            </a:r>
          </a:p>
          <a:p>
            <a:r>
              <a:rPr lang="en-US" sz="1600" dirty="0" smtClean="0"/>
              <a:t>Prepared for 2012:</a:t>
            </a:r>
          </a:p>
          <a:p>
            <a:pPr lvl="1"/>
            <a:r>
              <a:rPr lang="en-US" sz="1400" dirty="0" smtClean="0"/>
              <a:t>NI </a:t>
            </a:r>
            <a:r>
              <a:rPr lang="en-US" sz="1400" dirty="0"/>
              <a:t>PXIe-6368: </a:t>
            </a:r>
            <a:r>
              <a:rPr lang="en-US" sz="1400" dirty="0" smtClean="0"/>
              <a:t>higher </a:t>
            </a:r>
            <a:r>
              <a:rPr lang="en-US" sz="1400" dirty="0"/>
              <a:t>range multi-function data acquisition board (16 simultaneous analog inputs at 2 MS/s)</a:t>
            </a:r>
          </a:p>
          <a:p>
            <a:pPr lvl="1"/>
            <a:r>
              <a:rPr lang="en-US" sz="1400" dirty="0" smtClean="0"/>
              <a:t>NI </a:t>
            </a:r>
            <a:r>
              <a:rPr lang="en-US" sz="1400" dirty="0"/>
              <a:t>PXI-6528: </a:t>
            </a:r>
            <a:r>
              <a:rPr lang="en-US" sz="1400" dirty="0" smtClean="0"/>
              <a:t>digital </a:t>
            </a:r>
            <a:r>
              <a:rPr lang="en-US" sz="1400" dirty="0"/>
              <a:t>I/O board (24 input, 24 output, optically isolated)</a:t>
            </a:r>
          </a:p>
          <a:p>
            <a:pPr lvl="1"/>
            <a:r>
              <a:rPr lang="en-US" sz="1400" dirty="0" smtClean="0"/>
              <a:t>NI </a:t>
            </a:r>
            <a:r>
              <a:rPr lang="en-US" sz="1400" dirty="0" err="1"/>
              <a:t>FlexRIO</a:t>
            </a:r>
            <a:r>
              <a:rPr lang="en-US" sz="1400" dirty="0"/>
              <a:t> boards (FPGA) with adapter boards: PXI-7951R with 6581 (digital) and 5781 (analog) adapters.</a:t>
            </a:r>
          </a:p>
          <a:p>
            <a:pPr lvl="1"/>
            <a:endParaRPr lang="en-US" sz="12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PXI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ITER Instrumentation &amp; Control  Architecture before Integration</a:t>
            </a:r>
            <a:endParaRPr lang="en-GB" sz="2800" dirty="0" smtClean="0"/>
          </a:p>
        </p:txBody>
      </p:sp>
      <p:graphicFrame>
        <p:nvGraphicFramePr>
          <p:cNvPr id="7171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630846"/>
              </p:ext>
            </p:extLst>
          </p:nvPr>
        </p:nvGraphicFramePr>
        <p:xfrm>
          <a:off x="976313" y="1752600"/>
          <a:ext cx="719455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Visio" r:id="rId5" imgW="7606833" imgH="4592320" progId="Visio.Drawing.11">
                  <p:embed/>
                </p:oleObj>
              </mc:Choice>
              <mc:Fallback>
                <p:oleObj name="Visio" r:id="rId5" imgW="7606833" imgH="4592320" progId="Visio.Drawing.11">
                  <p:embed/>
                  <p:pic>
                    <p:nvPicPr>
                      <p:cNvPr id="0" name="Picture 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1752600"/>
                        <a:ext cx="719455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575" y="44450"/>
            <a:ext cx="1731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</a:t>
            </a:r>
            <a:r>
              <a:rPr lang="en-US" sz="2000" dirty="0" smtClean="0">
                <a:solidFill>
                  <a:schemeClr val="bg2"/>
                </a:solidFill>
              </a:rPr>
              <a:t>rchitecture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876256" y="2204864"/>
            <a:ext cx="1296144" cy="72008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pic>
        <p:nvPicPr>
          <p:cNvPr id="7224" name="Picture 5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1" b="18575"/>
          <a:stretch/>
        </p:blipFill>
        <p:spPr bwMode="auto">
          <a:xfrm>
            <a:off x="5724128" y="3933056"/>
            <a:ext cx="647700" cy="293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7225" name="Picture 5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60040" cy="36004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230" name="Picture 6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4" t="15968" r="27867" b="49432"/>
          <a:stretch/>
        </p:blipFill>
        <p:spPr bwMode="auto">
          <a:xfrm>
            <a:off x="3419886" y="1772816"/>
            <a:ext cx="1080106" cy="42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Specification of  the NI PXI-6259 board</a:t>
            </a:r>
            <a:endParaRPr lang="en-GB" dirty="0" smtClean="0"/>
          </a:p>
        </p:txBody>
      </p:sp>
      <p:sp>
        <p:nvSpPr>
          <p:cNvPr id="80899" name="Rectangle 38"/>
          <p:cNvSpPr>
            <a:spLocks noChangeArrowheads="1"/>
          </p:cNvSpPr>
          <p:nvPr/>
        </p:nvSpPr>
        <p:spPr bwMode="auto">
          <a:xfrm>
            <a:off x="755650" y="1628775"/>
            <a:ext cx="4752975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AI Channels</a:t>
            </a:r>
            <a:r>
              <a:rPr lang="en-US" sz="1600" dirty="0"/>
              <a:t>  </a:t>
            </a:r>
          </a:p>
          <a:p>
            <a:r>
              <a:rPr lang="en-US" sz="1600" dirty="0"/>
              <a:t> Channels :        32 Single-Ended Channels</a:t>
            </a:r>
          </a:p>
          <a:p>
            <a:r>
              <a:rPr lang="en-US" sz="1600" dirty="0"/>
              <a:t>                            or 16 Differential Channels</a:t>
            </a:r>
          </a:p>
          <a:p>
            <a:r>
              <a:rPr lang="en-US" sz="1600" dirty="0"/>
              <a:t> Sample rate :   1.25 </a:t>
            </a:r>
            <a:r>
              <a:rPr lang="en-US" sz="1600" dirty="0" err="1"/>
              <a:t>Ms</a:t>
            </a:r>
            <a:r>
              <a:rPr lang="en-US" sz="1600" dirty="0"/>
              <a:t>/s single channels</a:t>
            </a:r>
          </a:p>
          <a:p>
            <a:r>
              <a:rPr lang="en-US" sz="1600" dirty="0"/>
              <a:t>                            1 </a:t>
            </a:r>
            <a:r>
              <a:rPr lang="en-US" sz="1600" dirty="0" err="1"/>
              <a:t>Ms</a:t>
            </a:r>
            <a:r>
              <a:rPr lang="en-US" sz="1600" dirty="0"/>
              <a:t>/s multi channels (all)</a:t>
            </a:r>
          </a:p>
          <a:p>
            <a:r>
              <a:rPr lang="en-US" sz="1600" dirty="0"/>
              <a:t>Resolution:         16 bits</a:t>
            </a:r>
          </a:p>
          <a:p>
            <a:r>
              <a:rPr lang="en-US" sz="1600" dirty="0"/>
              <a:t>                </a:t>
            </a:r>
          </a:p>
          <a:p>
            <a:r>
              <a:rPr lang="en-US" sz="1600" b="1" dirty="0"/>
              <a:t> AO Channels </a:t>
            </a:r>
            <a:r>
              <a:rPr lang="en-US" sz="1600" dirty="0"/>
              <a:t> </a:t>
            </a:r>
          </a:p>
          <a:p>
            <a:r>
              <a:rPr lang="en-US" sz="1600" dirty="0"/>
              <a:t> Channels :         4 </a:t>
            </a:r>
          </a:p>
          <a:p>
            <a:r>
              <a:rPr lang="en-US" sz="1600" dirty="0"/>
              <a:t> Update rate :    2.8 </a:t>
            </a:r>
            <a:r>
              <a:rPr lang="en-US" sz="1600" dirty="0" err="1"/>
              <a:t>Ms</a:t>
            </a:r>
            <a:r>
              <a:rPr lang="en-US" sz="1600" dirty="0"/>
              <a:t>/s per each channel</a:t>
            </a:r>
          </a:p>
          <a:p>
            <a:r>
              <a:rPr lang="en-US" sz="1600" dirty="0"/>
              <a:t> Resolution:        16 bits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b="1" dirty="0"/>
              <a:t>Digital I/O</a:t>
            </a:r>
          </a:p>
          <a:p>
            <a:r>
              <a:rPr lang="en-US" sz="1600" dirty="0"/>
              <a:t> Bidirectional Channels : 48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  <a:r>
              <a:rPr lang="en-US" sz="1600" b="1" dirty="0"/>
              <a:t>Counters</a:t>
            </a:r>
          </a:p>
          <a:p>
            <a:r>
              <a:rPr lang="en-US" sz="1600" dirty="0"/>
              <a:t> Channels:          4</a:t>
            </a:r>
          </a:p>
          <a:p>
            <a:r>
              <a:rPr lang="en-US" sz="1600" dirty="0"/>
              <a:t> Resolution:         32 bits</a:t>
            </a:r>
          </a:p>
          <a:p>
            <a:endParaRPr lang="en-US" sz="1600" dirty="0"/>
          </a:p>
        </p:txBody>
      </p:sp>
      <p:pic>
        <p:nvPicPr>
          <p:cNvPr id="80900" name="Picture 30" descr="040806_pxi6259_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30241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PXI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01000" cy="914400"/>
          </a:xfrm>
        </p:spPr>
        <p:txBody>
          <a:bodyPr/>
          <a:lstStyle/>
          <a:p>
            <a:r>
              <a:rPr lang="en-US" dirty="0"/>
              <a:t>Specification of  </a:t>
            </a:r>
            <a:r>
              <a:rPr lang="en-US" dirty="0" smtClean="0"/>
              <a:t>the NI PXI-6682 board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3816424" cy="2016224"/>
          </a:xfrm>
        </p:spPr>
        <p:txBody>
          <a:bodyPr/>
          <a:lstStyle/>
          <a:p>
            <a:pPr marL="457200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sl-SI" dirty="0" smtClean="0">
                <a:solidFill>
                  <a:srgbClr val="002060"/>
                </a:solidFill>
              </a:rPr>
              <a:t>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l-SI" dirty="0" smtClean="0">
                <a:solidFill>
                  <a:srgbClr val="002060"/>
                </a:solidFill>
              </a:rPr>
              <a:t>PXI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  <a:r>
              <a:rPr lang="sl-SI" dirty="0" smtClean="0">
                <a:solidFill>
                  <a:srgbClr val="002060"/>
                </a:solidFill>
              </a:rPr>
              <a:t>6682 features: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sl-SI" sz="1600" dirty="0" smtClean="0">
                <a:solidFill>
                  <a:srgbClr val="002060"/>
                </a:solidFill>
              </a:rPr>
              <a:t>Synchronization (50 ns)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sl-SI" sz="1600" dirty="0" smtClean="0">
                <a:solidFill>
                  <a:srgbClr val="002060"/>
                </a:solidFill>
              </a:rPr>
              <a:t>Absolute time provider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sl-SI" sz="1600" dirty="0" smtClean="0">
                <a:solidFill>
                  <a:srgbClr val="002060"/>
                </a:solidFill>
              </a:rPr>
              <a:t>Trigger generation</a:t>
            </a: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sl-SI" sz="1600" dirty="0" smtClean="0">
                <a:solidFill>
                  <a:srgbClr val="002060"/>
                </a:solidFill>
              </a:rPr>
              <a:t>Signal t</a:t>
            </a:r>
            <a:r>
              <a:rPr lang="en-US" sz="1600" dirty="0" err="1" smtClean="0">
                <a:solidFill>
                  <a:srgbClr val="002060"/>
                </a:solidFill>
              </a:rPr>
              <a:t>imestamping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927100" lvl="1" indent="-457200" eaLnBrk="1" hangingPunct="1">
              <a:buClr>
                <a:schemeClr val="bg1">
                  <a:lumMod val="50000"/>
                </a:schemeClr>
              </a:buClr>
              <a:buSzPct val="80000"/>
              <a:buFont typeface="Wingdings" pitchFamily="2" charset="2"/>
              <a:buChar char="q"/>
            </a:pPr>
            <a:r>
              <a:rPr lang="sl-SI" sz="1600" dirty="0" smtClean="0">
                <a:solidFill>
                  <a:srgbClr val="002060"/>
                </a:solidFill>
              </a:rPr>
              <a:t>Clock export (10 MHz)</a:t>
            </a:r>
            <a:r>
              <a:rPr lang="sl-SI" dirty="0" smtClean="0">
                <a:solidFill>
                  <a:srgbClr val="002060"/>
                </a:solidFill>
              </a:rPr>
              <a:t/>
            </a:r>
            <a:br>
              <a:rPr lang="sl-SI" dirty="0" smtClean="0">
                <a:solidFill>
                  <a:srgbClr val="002060"/>
                </a:solidFill>
              </a:rPr>
            </a:br>
            <a:endParaRPr lang="sl-SI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6682_shem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060848"/>
            <a:ext cx="3840937" cy="3312368"/>
          </a:xfrm>
          <a:prstGeom prst="rect">
            <a:avLst/>
          </a:prstGeom>
        </p:spPr>
      </p:pic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861048"/>
            <a:ext cx="2476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PXI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639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 action="ppaction://hlinksldjump"/>
              </a:rPr>
              <a:t>Content</a:t>
            </a:r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Configuration Tools (SDD)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Maven commands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N.I PXI/</a:t>
            </a:r>
            <a:r>
              <a:rPr lang="en-US" dirty="0" err="1" smtClean="0">
                <a:solidFill>
                  <a:srgbClr val="B2B2B2"/>
                </a:solidFill>
              </a:rPr>
              <a:t>PXIe</a:t>
            </a:r>
            <a:r>
              <a:rPr lang="en-US" dirty="0" smtClean="0">
                <a:solidFill>
                  <a:srgbClr val="B2B2B2"/>
                </a:solidFill>
              </a:rPr>
              <a:t> drivers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IOC extensions for tuning on Linux/multi-core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Dynamic symbols for BOY</a:t>
            </a:r>
          </a:p>
        </p:txBody>
      </p:sp>
    </p:spTree>
    <p:extLst>
      <p:ext uri="{BB962C8B-B14F-4D97-AF65-F5344CB8AC3E}">
        <p14:creationId xmlns:p14="http://schemas.microsoft.com/office/powerpoint/2010/main" val="2077765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tuning on multi-core Linux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 time tuning on multi-core Linux (both RHEL &amp; RHEL-MRG </a:t>
            </a:r>
            <a:r>
              <a:rPr lang="en-US" dirty="0" err="1" smtClean="0"/>
              <a:t>realtime</a:t>
            </a:r>
            <a:r>
              <a:rPr lang="en-US" dirty="0" smtClean="0"/>
              <a:t>) requires, for each thread, the control of: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priority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scheduling policy 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>
                <a:solidFill>
                  <a:srgbClr val="0070C0"/>
                </a:solidFill>
              </a:rPr>
              <a:t>CPU affinity </a:t>
            </a:r>
            <a:r>
              <a:rPr lang="en-US" dirty="0" smtClean="0"/>
              <a:t>(assignment to a set of cores)</a:t>
            </a:r>
          </a:p>
          <a:p>
            <a:r>
              <a:rPr lang="en-US" dirty="0" smtClean="0"/>
              <a:t>Can be done with: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onfiguration files that distinguish threads from the command tat start them (limited)</a:t>
            </a:r>
          </a:p>
          <a:p>
            <a:pPr lvl="1"/>
            <a:r>
              <a:rPr lang="en-US" dirty="0" smtClean="0"/>
              <a:t>Linux commands (</a:t>
            </a:r>
            <a:r>
              <a:rPr lang="en-US" dirty="0" err="1" smtClean="0"/>
              <a:t>taskset</a:t>
            </a:r>
            <a:r>
              <a:rPr lang="en-US" dirty="0" smtClean="0"/>
              <a:t>, </a:t>
            </a:r>
            <a:r>
              <a:rPr lang="en-US" dirty="0" err="1" smtClean="0"/>
              <a:t>chrt</a:t>
            </a:r>
            <a:r>
              <a:rPr lang="en-US" dirty="0" smtClean="0"/>
              <a:t>) using threads id (lightweight process ID)</a:t>
            </a:r>
          </a:p>
          <a:p>
            <a:pPr lvl="1"/>
            <a:r>
              <a:rPr lang="en-US" dirty="0" smtClean="0"/>
              <a:t>IOC shell commands (</a:t>
            </a:r>
            <a:r>
              <a:rPr lang="en-US" b="1" dirty="0" smtClean="0">
                <a:solidFill>
                  <a:srgbClr val="FF0000"/>
                </a:solidFill>
              </a:rPr>
              <a:t>new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RT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new IOC commands</a:t>
            </a:r>
            <a:br>
              <a:rPr lang="en-US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88" y="1124744"/>
            <a:ext cx="8001000" cy="532859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/>
              <a:t>Set the CPU affinity:</a:t>
            </a:r>
          </a:p>
          <a:p>
            <a:pPr marL="469900" lvl="1" indent="0">
              <a:buNone/>
            </a:pPr>
            <a:r>
              <a:rPr lang="en-US" sz="1400" dirty="0" smtClean="0"/>
              <a:t>epics</a:t>
            </a:r>
            <a:r>
              <a:rPr lang="en-US" sz="1400" dirty="0"/>
              <a:t>&gt; </a:t>
            </a:r>
            <a:r>
              <a:rPr lang="en-US" sz="1400" b="1" dirty="0" err="1" smtClean="0">
                <a:solidFill>
                  <a:srgbClr val="0070C0"/>
                </a:solidFill>
              </a:rPr>
              <a:t>epicsThreadSetCPUAffinity</a:t>
            </a:r>
            <a:endParaRPr lang="en-GB" sz="1400" dirty="0">
              <a:solidFill>
                <a:srgbClr val="0070C0"/>
              </a:solidFill>
            </a:endParaRPr>
          </a:p>
          <a:p>
            <a:pPr marL="469900" lvl="1" indent="0">
              <a:buNone/>
            </a:pPr>
            <a:r>
              <a:rPr lang="en-US" sz="1400" dirty="0" err="1" smtClean="0"/>
              <a:t>epicsThreadSetCPUAffinity</a:t>
            </a:r>
            <a:r>
              <a:rPr lang="en-US" sz="1400" dirty="0"/>
              <a:t>: you need 2 </a:t>
            </a:r>
            <a:r>
              <a:rPr lang="en-US" sz="1400" dirty="0" smtClean="0"/>
              <a:t>arguments.</a:t>
            </a:r>
            <a:endParaRPr lang="en-GB" sz="1400" dirty="0"/>
          </a:p>
          <a:p>
            <a:pPr marL="469900" lvl="1" indent="0">
              <a:buNone/>
            </a:pPr>
            <a:r>
              <a:rPr lang="en-US" sz="1400" dirty="0" smtClean="0"/>
              <a:t>	string </a:t>
            </a:r>
            <a:r>
              <a:rPr lang="en-US" sz="1400" dirty="0"/>
              <a:t>id: EPICS thread ID</a:t>
            </a:r>
            <a:endParaRPr lang="en-GB" sz="1400" dirty="0"/>
          </a:p>
          <a:p>
            <a:pPr marL="469900" lvl="1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	string </a:t>
            </a:r>
            <a:r>
              <a:rPr lang="en-US" sz="1400" dirty="0"/>
              <a:t>affinity: CPU affinity</a:t>
            </a:r>
            <a:endParaRPr lang="en-GB" sz="1400" dirty="0"/>
          </a:p>
          <a:p>
            <a:pPr marL="469900" lvl="1" indent="0">
              <a:buNone/>
            </a:pPr>
            <a:r>
              <a:rPr lang="en-US" sz="1400" dirty="0"/>
              <a:t>epics&gt; </a:t>
            </a:r>
            <a:r>
              <a:rPr lang="en-US" sz="1400" b="1" dirty="0" err="1">
                <a:solidFill>
                  <a:srgbClr val="0070C0"/>
                </a:solidFill>
              </a:rPr>
              <a:t>epicsThreadSetCPUAffinityByName</a:t>
            </a:r>
            <a:endParaRPr lang="en-GB" sz="1400" dirty="0">
              <a:solidFill>
                <a:srgbClr val="0070C0"/>
              </a:solidFill>
            </a:endParaRPr>
          </a:p>
          <a:p>
            <a:pPr marL="469900" lvl="1" indent="0">
              <a:buNone/>
            </a:pPr>
            <a:r>
              <a:rPr lang="en-US" sz="1400" dirty="0" err="1"/>
              <a:t>epicsThreadSetCPUAffinityByName</a:t>
            </a:r>
            <a:r>
              <a:rPr lang="en-US" sz="1400" dirty="0"/>
              <a:t>: you need 2 arguments.</a:t>
            </a:r>
            <a:endParaRPr lang="en-GB" sz="1400" dirty="0"/>
          </a:p>
          <a:p>
            <a:pPr marL="469900" lvl="1" indent="0">
              <a:buNone/>
            </a:pPr>
            <a:r>
              <a:rPr lang="en-US" sz="1400" dirty="0"/>
              <a:t>	</a:t>
            </a:r>
            <a:r>
              <a:rPr lang="en-US" sz="1400" dirty="0" smtClean="0"/>
              <a:t>string </a:t>
            </a:r>
            <a:r>
              <a:rPr lang="en-US" sz="1400" dirty="0"/>
              <a:t>name: Thread </a:t>
            </a:r>
            <a:r>
              <a:rPr lang="en-US" sz="1400" dirty="0" smtClean="0"/>
              <a:t>name</a:t>
            </a:r>
            <a:endParaRPr lang="en-GB" sz="1400" dirty="0"/>
          </a:p>
          <a:p>
            <a:pPr marL="469900" lvl="1" indent="0">
              <a:buNone/>
            </a:pPr>
            <a:r>
              <a:rPr lang="en-GB" sz="1400" dirty="0"/>
              <a:t>	</a:t>
            </a:r>
            <a:r>
              <a:rPr lang="en-US" sz="1400" dirty="0" smtClean="0"/>
              <a:t>string </a:t>
            </a:r>
            <a:r>
              <a:rPr lang="en-US" sz="1400" dirty="0"/>
              <a:t>affinity: </a:t>
            </a:r>
            <a:r>
              <a:rPr lang="en-US" sz="1400" dirty="0" smtClean="0"/>
              <a:t>CPU affinity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/>
              <a:t>Set </a:t>
            </a:r>
            <a:r>
              <a:rPr lang="en-US" sz="1800" dirty="0"/>
              <a:t>the </a:t>
            </a:r>
            <a:r>
              <a:rPr lang="en-US" sz="1800" dirty="0" smtClean="0"/>
              <a:t>scheduling policy and priority level:</a:t>
            </a:r>
          </a:p>
          <a:p>
            <a:pPr marL="477838" lvl="1" indent="0">
              <a:buNone/>
            </a:pPr>
            <a:r>
              <a:rPr lang="en-US" sz="1400" dirty="0"/>
              <a:t>epics&gt; </a:t>
            </a:r>
            <a:r>
              <a:rPr lang="en-US" sz="1400" b="1" dirty="0" err="1">
                <a:solidFill>
                  <a:srgbClr val="0070C0"/>
                </a:solidFill>
              </a:rPr>
              <a:t>epicsThreadSetPosixPriority</a:t>
            </a:r>
            <a:endParaRPr lang="en-US" sz="1400" b="1" dirty="0">
              <a:solidFill>
                <a:srgbClr val="0070C0"/>
              </a:solidFill>
            </a:endParaRPr>
          </a:p>
          <a:p>
            <a:pPr marL="477838" lvl="1" indent="0">
              <a:buNone/>
            </a:pPr>
            <a:r>
              <a:rPr lang="en-US" sz="1400" dirty="0" err="1"/>
              <a:t>epicsThreadSetPosixPriority</a:t>
            </a:r>
            <a:r>
              <a:rPr lang="en-US" sz="1400" dirty="0"/>
              <a:t>: you need 3 arguments.</a:t>
            </a:r>
          </a:p>
          <a:p>
            <a:pPr marL="477838" lvl="1" indent="0">
              <a:buNone/>
            </a:pPr>
            <a:r>
              <a:rPr lang="en-US" sz="1400" dirty="0" smtClean="0"/>
              <a:t>	string </a:t>
            </a:r>
            <a:r>
              <a:rPr lang="en-US" sz="1400" dirty="0"/>
              <a:t>id: EPICS thread ID</a:t>
            </a:r>
          </a:p>
          <a:p>
            <a:pPr marL="477838" lvl="1" indent="0">
              <a:buNone/>
            </a:pPr>
            <a:r>
              <a:rPr lang="en-US" sz="1400" dirty="0" smtClean="0"/>
              <a:t>	number </a:t>
            </a:r>
            <a:r>
              <a:rPr lang="en-US" sz="1400" dirty="0"/>
              <a:t>priority: POSIX priority value</a:t>
            </a:r>
          </a:p>
          <a:p>
            <a:pPr marL="477838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	string </a:t>
            </a:r>
            <a:r>
              <a:rPr lang="en-US" sz="1400" dirty="0"/>
              <a:t>policy: POSIX scheduling policy</a:t>
            </a:r>
          </a:p>
          <a:p>
            <a:pPr marL="477838" lvl="1" indent="0">
              <a:buNone/>
            </a:pPr>
            <a:r>
              <a:rPr lang="en-US" sz="1400" dirty="0"/>
              <a:t>epics&gt; </a:t>
            </a:r>
            <a:r>
              <a:rPr lang="en-US" sz="1400" b="1" dirty="0" err="1">
                <a:solidFill>
                  <a:srgbClr val="0070C0"/>
                </a:solidFill>
              </a:rPr>
              <a:t>epicsThreadSetPosixPriorityByName</a:t>
            </a:r>
            <a:endParaRPr lang="en-US" sz="1400" b="1" dirty="0">
              <a:solidFill>
                <a:srgbClr val="0070C0"/>
              </a:solidFill>
            </a:endParaRPr>
          </a:p>
          <a:p>
            <a:pPr marL="477838" lvl="1" indent="0">
              <a:buNone/>
            </a:pPr>
            <a:r>
              <a:rPr lang="en-US" sz="1400" dirty="0" err="1"/>
              <a:t>epicsThreadSetPosixPriorityByName</a:t>
            </a:r>
            <a:r>
              <a:rPr lang="en-US" sz="1400" dirty="0"/>
              <a:t>: you need 3 arguments.</a:t>
            </a:r>
          </a:p>
          <a:p>
            <a:pPr marL="477838" lvl="1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	string </a:t>
            </a:r>
            <a:r>
              <a:rPr lang="en-US" sz="1400" dirty="0"/>
              <a:t>name: Thread name</a:t>
            </a:r>
          </a:p>
          <a:p>
            <a:pPr marL="477838" lvl="1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	number </a:t>
            </a:r>
            <a:r>
              <a:rPr lang="en-US" sz="1400" dirty="0"/>
              <a:t>priority: POSIX priority value</a:t>
            </a:r>
          </a:p>
          <a:p>
            <a:pPr marL="477838" lvl="1" indent="0">
              <a:buNone/>
            </a:pPr>
            <a:r>
              <a:rPr lang="en-US" sz="1400" dirty="0"/>
              <a:t>  </a:t>
            </a:r>
            <a:r>
              <a:rPr lang="en-US" sz="1400" dirty="0" smtClean="0"/>
              <a:t>	string </a:t>
            </a:r>
            <a:r>
              <a:rPr lang="en-US" sz="1400" dirty="0"/>
              <a:t>policy: POSIX scheduling policy</a:t>
            </a:r>
          </a:p>
          <a:p>
            <a:pPr marL="477838" lvl="1" indent="0">
              <a:buNone/>
            </a:pPr>
            <a:endParaRPr lang="en-US" sz="1400" dirty="0" smtClean="0"/>
          </a:p>
          <a:p>
            <a:pPr marL="469900" lvl="1" indent="0">
              <a:buNone/>
            </a:pPr>
            <a:endParaRPr lang="en-GB" sz="1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RT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</a:t>
            </a:r>
            <a:r>
              <a:rPr lang="en-US" dirty="0" err="1" smtClean="0"/>
              <a:t>epicsThreadShow</a:t>
            </a:r>
            <a:r>
              <a:rPr lang="en-US" dirty="0" smtClean="0"/>
              <a:t>(All)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68" y="1274384"/>
            <a:ext cx="7821564" cy="52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067944" y="1700808"/>
            <a:ext cx="481706" cy="475252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56176" y="1700808"/>
            <a:ext cx="720080" cy="475252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76256" y="1700808"/>
            <a:ext cx="1368152" cy="475252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106" y="2206148"/>
            <a:ext cx="245932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Lightweight </a:t>
            </a:r>
            <a:r>
              <a:rPr lang="en-US" sz="1600" dirty="0"/>
              <a:t>process </a:t>
            </a:r>
            <a:r>
              <a:rPr lang="en-US" sz="1600" dirty="0" smtClean="0"/>
              <a:t>ID 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4716016" y="2206148"/>
            <a:ext cx="20227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Scheduling policy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7092280" y="2060848"/>
            <a:ext cx="148552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CPU affinity</a:t>
            </a:r>
            <a:endParaRPr lang="en-GB" sz="16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RT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controlling the patch for Linux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70C0"/>
                </a:solidFill>
              </a:rPr>
              <a:t>SHOW_LWP</a:t>
            </a:r>
            <a:r>
              <a:rPr lang="en-US" sz="2000" dirty="0" smtClean="0"/>
              <a:t>: if </a:t>
            </a:r>
            <a:r>
              <a:rPr lang="en-US" sz="2000" dirty="0"/>
              <a:t>set to </a:t>
            </a:r>
            <a:r>
              <a:rPr lang="en-GB" sz="2000" b="1" dirty="0"/>
              <a:t>YES</a:t>
            </a:r>
            <a:r>
              <a:rPr lang="en-US" sz="2000" dirty="0"/>
              <a:t>, the </a:t>
            </a:r>
            <a:r>
              <a:rPr lang="en-GB" sz="2000" b="1" dirty="0"/>
              <a:t>LWP ID</a:t>
            </a:r>
            <a:r>
              <a:rPr lang="en-US" sz="2000" dirty="0"/>
              <a:t> column will be shown by </a:t>
            </a:r>
            <a:r>
              <a:rPr lang="en-GB" sz="2000" b="1" dirty="0" err="1"/>
              <a:t>epicsThreadShowAll</a:t>
            </a:r>
            <a:r>
              <a:rPr lang="en-US" sz="2000" dirty="0"/>
              <a:t>. This function is supported only on Linux platform (i.e., it is not POSIX-compatible).</a:t>
            </a:r>
            <a:endParaRPr lang="en-GB" sz="2000" dirty="0"/>
          </a:p>
          <a:p>
            <a:pPr lv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USE_PTHREAD_AFFINITY_NP_FUNCTIONS</a:t>
            </a:r>
            <a:r>
              <a:rPr lang="en-US" sz="2000" dirty="0"/>
              <a:t>: if set to </a:t>
            </a:r>
            <a:r>
              <a:rPr lang="en-GB" sz="2000" b="1" dirty="0"/>
              <a:t>YES</a:t>
            </a:r>
            <a:r>
              <a:rPr lang="en-US" sz="2000" dirty="0"/>
              <a:t>, functionality for setting CPU affinity becomes available. This capability should be portable across POSIX platforms </a:t>
            </a:r>
            <a:r>
              <a:rPr lang="en-US" sz="2000" dirty="0" smtClean="0"/>
              <a:t>(tested </a:t>
            </a:r>
            <a:r>
              <a:rPr lang="en-US" sz="2000" dirty="0"/>
              <a:t>only on </a:t>
            </a:r>
            <a:r>
              <a:rPr lang="en-US" sz="2000" dirty="0" smtClean="0"/>
              <a:t>Linux).</a:t>
            </a:r>
            <a:endParaRPr lang="en-GB" sz="2000" dirty="0"/>
          </a:p>
          <a:p>
            <a:pPr lvl="0">
              <a:buFont typeface="Wingdings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</a:rPr>
              <a:t>USE_PR_SET_NAME</a:t>
            </a:r>
            <a:r>
              <a:rPr lang="en-US" sz="2000" dirty="0"/>
              <a:t>: if set to </a:t>
            </a:r>
            <a:r>
              <a:rPr lang="en-GB" sz="2000" b="1" dirty="0"/>
              <a:t>YES</a:t>
            </a:r>
            <a:r>
              <a:rPr lang="en-US" sz="2000" dirty="0"/>
              <a:t>, the name of the </a:t>
            </a:r>
            <a:r>
              <a:rPr lang="en-GB" sz="2000" dirty="0"/>
              <a:t>thread’s process will be set to match the name passed </a:t>
            </a:r>
            <a:r>
              <a:rPr lang="en-GB" sz="2000" dirty="0" smtClean="0"/>
              <a:t>to </a:t>
            </a:r>
            <a:r>
              <a:rPr lang="en-GB" sz="2000" b="1" dirty="0" err="1" smtClean="0"/>
              <a:t>epicsCreateThread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RT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2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Policies:</a:t>
            </a:r>
          </a:p>
          <a:p>
            <a:pPr lvl="1"/>
            <a:r>
              <a:rPr lang="sl-SI" sz="1600" dirty="0" smtClean="0"/>
              <a:t>SCHED_OTHER</a:t>
            </a:r>
            <a:r>
              <a:rPr lang="en-US" sz="1600" dirty="0" smtClean="0"/>
              <a:t>/SCHED_NORMAL: usual Linux scheduling policy; dynamic priority: processes that get denied from execution get a priority boost</a:t>
            </a:r>
          </a:p>
          <a:p>
            <a:pPr lvl="1"/>
            <a:r>
              <a:rPr lang="en-US" sz="1600" dirty="0" smtClean="0"/>
              <a:t>SCHED_FIFO: when process finishes, it is put at the end of the list for its priority level. If a higher-priority process becomes ready, it preempts a lower-priority one immediately. </a:t>
            </a:r>
          </a:p>
          <a:p>
            <a:pPr lvl="1"/>
            <a:r>
              <a:rPr lang="en-US" sz="1600" dirty="0" smtClean="0"/>
              <a:t>SCHED_RR (round-robin): as SCHED_FIFO, but allows preemption.</a:t>
            </a:r>
          </a:p>
          <a:p>
            <a:r>
              <a:rPr lang="en-US" sz="1800" dirty="0" smtClean="0"/>
              <a:t>Levels: from -20 to 99. Higher number means higher priority.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Propose a patch to change the current EPICS-POSIX mapping:</a:t>
            </a:r>
          </a:p>
          <a:p>
            <a:pPr lvl="1"/>
            <a:r>
              <a:rPr lang="en-US" sz="1400" dirty="0" smtClean="0"/>
              <a:t>EPICS 0,1 are POSIX 1, others are identical.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077072"/>
            <a:ext cx="5786438" cy="110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RHEL / RHEL-MRG scheduling policies &amp; priority levels</a:t>
            </a: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575" y="44450"/>
            <a:ext cx="582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b="1" dirty="0" smtClean="0">
                <a:solidFill>
                  <a:schemeClr val="bg2"/>
                </a:solidFill>
              </a:rPr>
              <a:t>RT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8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 action="ppaction://hlinksldjump"/>
              </a:rPr>
              <a:t>Content</a:t>
            </a:r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Configuration Tools (SDD)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Maven commands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N.I PXI/</a:t>
            </a:r>
            <a:r>
              <a:rPr lang="en-US" dirty="0" err="1" smtClean="0">
                <a:solidFill>
                  <a:srgbClr val="B2B2B2"/>
                </a:solidFill>
              </a:rPr>
              <a:t>PXIe</a:t>
            </a:r>
            <a:r>
              <a:rPr lang="en-US" dirty="0" smtClean="0">
                <a:solidFill>
                  <a:srgbClr val="B2B2B2"/>
                </a:solidFill>
              </a:rPr>
              <a:t> drivers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IOC extensions for tuning on Linux/multi-core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Dynamic symbols for BOY</a:t>
            </a:r>
          </a:p>
        </p:txBody>
      </p:sp>
    </p:spTree>
    <p:extLst>
      <p:ext uri="{BB962C8B-B14F-4D97-AF65-F5344CB8AC3E}">
        <p14:creationId xmlns:p14="http://schemas.microsoft.com/office/powerpoint/2010/main" val="2077765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Motivation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7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Standardisation of Operator Interface with a Library of Industrial Symbols such as pump, valve, relay or circuit breaker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2510"/>
            <a:ext cx="3203848" cy="397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852936"/>
            <a:ext cx="53285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2060"/>
                </a:solidFill>
              </a:rPr>
              <a:t>Boolean representation of the symbol in position open/ close or 0/1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964" y="3789040"/>
            <a:ext cx="22193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302" y="4941168"/>
            <a:ext cx="549458" cy="121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77" y="4999006"/>
            <a:ext cx="549458" cy="115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0842" y="4293097"/>
            <a:ext cx="285812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rgbClr val="002060"/>
                </a:solidFill>
              </a:rPr>
              <a:t>On/Off </a:t>
            </a:r>
            <a:r>
              <a:rPr lang="en-GB" sz="2400" dirty="0" err="1" smtClean="0">
                <a:solidFill>
                  <a:srgbClr val="002060"/>
                </a:solidFill>
              </a:rPr>
              <a:t>colors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7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CODAC Core System </a:t>
            </a:r>
            <a:br>
              <a:rPr lang="en-US" sz="2800" smtClean="0"/>
            </a:br>
            <a:r>
              <a:rPr lang="en-US" sz="2800" smtClean="0"/>
              <a:t>Definition &amp; scope</a:t>
            </a:r>
            <a:endParaRPr lang="en-GB" sz="2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3088" y="1752600"/>
            <a:ext cx="8001000" cy="1820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000" smtClean="0"/>
              <a:t>A </a:t>
            </a:r>
            <a:r>
              <a:rPr lang="en-GB" sz="2000" smtClean="0">
                <a:solidFill>
                  <a:schemeClr val="accent2"/>
                </a:solidFill>
              </a:rPr>
              <a:t>software package</a:t>
            </a:r>
            <a:r>
              <a:rPr lang="en-GB" sz="2000" smtClean="0"/>
              <a:t> for the development and test of the plant system I&amp;C</a:t>
            </a:r>
            <a:endParaRPr lang="en-GB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smtClean="0"/>
              <a:t>Developed and issued by the CODAC, applying the PCDH standards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smtClean="0"/>
              <a:t>Based on </a:t>
            </a:r>
            <a:r>
              <a:rPr lang="en-US" sz="2000" smtClean="0">
                <a:solidFill>
                  <a:schemeClr val="accent2"/>
                </a:solidFill>
              </a:rPr>
              <a:t>EPICS</a:t>
            </a:r>
            <a:endParaRPr lang="en-GB" sz="2000" smtClean="0"/>
          </a:p>
        </p:txBody>
      </p:sp>
      <p:graphicFrame>
        <p:nvGraphicFramePr>
          <p:cNvPr id="819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3059113" y="3213100"/>
          <a:ext cx="5053012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Visio" r:id="rId5" imgW="7606833" imgH="4592320" progId="Visio.Drawing.11">
                  <p:embed/>
                </p:oleObj>
              </mc:Choice>
              <mc:Fallback>
                <p:oleObj name="Visio" r:id="rId5" imgW="7606833" imgH="4592320" progId="Visio.Drawing.11">
                  <p:embed/>
                  <p:pic>
                    <p:nvPicPr>
                      <p:cNvPr id="0" name="Picture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213100"/>
                        <a:ext cx="5053012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5148263" y="3500438"/>
            <a:ext cx="936625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95288" y="3933825"/>
            <a:ext cx="2084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>
                <a:solidFill>
                  <a:srgbClr val="FF0000"/>
                </a:solidFill>
              </a:rPr>
              <a:t>Complete software</a:t>
            </a:r>
            <a:endParaRPr lang="en-GB" sz="1600">
              <a:solidFill>
                <a:srgbClr val="FF0000"/>
              </a:solidFill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95288" y="4437063"/>
            <a:ext cx="2520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>
                <a:solidFill>
                  <a:schemeClr val="accent2"/>
                </a:solidFill>
              </a:rPr>
              <a:t>Development tools and standard components</a:t>
            </a:r>
            <a:endParaRPr lang="en-GB" sz="1600">
              <a:solidFill>
                <a:schemeClr val="accent2"/>
              </a:solidFill>
            </a:endParaRP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395288" y="5224463"/>
            <a:ext cx="2520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600">
                <a:solidFill>
                  <a:srgbClr val="00A84C"/>
                </a:solidFill>
              </a:rPr>
              <a:t>Standard components for integration</a:t>
            </a:r>
            <a:endParaRPr lang="en-GB" sz="1600">
              <a:solidFill>
                <a:srgbClr val="00A84C"/>
              </a:solidFill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059113" y="4941888"/>
            <a:ext cx="720725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851275" y="4941888"/>
            <a:ext cx="1368425" cy="5032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5940425" y="4941888"/>
            <a:ext cx="1439863" cy="5032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8575" y="44450"/>
            <a:ext cx="1731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</a:t>
            </a:r>
            <a:r>
              <a:rPr lang="en-US" sz="2000" dirty="0" smtClean="0">
                <a:solidFill>
                  <a:schemeClr val="bg2"/>
                </a:solidFill>
              </a:rPr>
              <a:t>rchitecture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animBg="1"/>
      <p:bldP spid="64519" grpId="0"/>
      <p:bldP spid="64520" grpId="0"/>
      <p:bldP spid="64521" grpId="0"/>
      <p:bldP spid="64522" grpId="0" animBg="1"/>
      <p:bldP spid="64523" grpId="0" animBg="1"/>
      <p:bldP spid="645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Boolean Symbol Widget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04156"/>
            <a:ext cx="729805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5537238" y="3680420"/>
            <a:ext cx="3606762" cy="809313"/>
            <a:chOff x="5537238" y="3680420"/>
            <a:chExt cx="3606762" cy="809313"/>
          </a:xfrm>
        </p:grpSpPr>
        <p:sp>
          <p:nvSpPr>
            <p:cNvPr id="6" name="Heptagon 5"/>
            <p:cNvSpPr/>
            <p:nvPr/>
          </p:nvSpPr>
          <p:spPr>
            <a:xfrm>
              <a:off x="5868144" y="3680420"/>
              <a:ext cx="360040" cy="252636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/>
                <a:t>1</a:t>
              </a:r>
              <a:endParaRPr lang="en-GB" sz="1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37238" y="4120401"/>
              <a:ext cx="360676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Accessible from the Palette</a:t>
              </a:r>
              <a:endParaRPr lang="en-GB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228184" y="3824436"/>
              <a:ext cx="504056" cy="2880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12948" y="2060848"/>
            <a:ext cx="3004349" cy="4104456"/>
            <a:chOff x="5912948" y="2060848"/>
            <a:chExt cx="3004349" cy="4104456"/>
          </a:xfrm>
        </p:grpSpPr>
        <p:sp>
          <p:nvSpPr>
            <p:cNvPr id="10" name="Rectangle 9"/>
            <p:cNvSpPr/>
            <p:nvPr/>
          </p:nvSpPr>
          <p:spPr>
            <a:xfrm>
              <a:off x="6896728" y="4305067"/>
              <a:ext cx="1347680" cy="564093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Heptagon 10"/>
            <p:cNvSpPr/>
            <p:nvPr/>
          </p:nvSpPr>
          <p:spPr>
            <a:xfrm>
              <a:off x="7380312" y="2060848"/>
              <a:ext cx="360040" cy="252636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12948" y="3850653"/>
              <a:ext cx="3004349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 startAt="2"/>
              </a:pPr>
              <a:r>
                <a:rPr lang="en-GB" sz="1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Specific</a:t>
              </a:r>
              <a:r>
                <a:rPr lang="en-GB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properties</a:t>
              </a: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96728" y="5157192"/>
              <a:ext cx="1347680" cy="100811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96728" y="2819608"/>
              <a:ext cx="1347680" cy="24935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88444" y="3495754"/>
            <a:ext cx="5056192" cy="1517422"/>
            <a:chOff x="1688444" y="3495754"/>
            <a:chExt cx="5056192" cy="1517422"/>
          </a:xfrm>
        </p:grpSpPr>
        <p:sp>
          <p:nvSpPr>
            <p:cNvPr id="18" name="Heptagon 17"/>
            <p:cNvSpPr/>
            <p:nvPr/>
          </p:nvSpPr>
          <p:spPr>
            <a:xfrm>
              <a:off x="4842030" y="4030278"/>
              <a:ext cx="360040" cy="252636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800" dirty="0" smtClean="0"/>
                <a:t>3</a:t>
              </a:r>
              <a:endParaRPr lang="en-GB" sz="1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88444" y="3495754"/>
              <a:ext cx="505619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en-GB" sz="1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ON/OFF Images are Black/White images</a:t>
              </a:r>
              <a:endParaRPr lang="en-GB" sz="1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95936" y="4725144"/>
              <a:ext cx="2052228" cy="28803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8338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Contacts</a:t>
            </a:r>
            <a:endParaRPr lang="en-GB" dirty="0" smtClean="0">
              <a:solidFill>
                <a:srgbClr val="00206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Configuration Tools (SDD) </a:t>
            </a:r>
          </a:p>
          <a:p>
            <a:pPr marL="1800000" lvl="1" indent="-45720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lana.adadie@iter.org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Maven commands</a:t>
            </a:r>
          </a:p>
          <a:p>
            <a:pPr marL="1800000" lvl="1" indent="-45720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denis.stepanov@iter.org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N.I PXI/</a:t>
            </a:r>
            <a:r>
              <a:rPr lang="en-US" dirty="0" err="1" smtClean="0"/>
              <a:t>PXIe</a:t>
            </a:r>
            <a:r>
              <a:rPr lang="en-US" dirty="0" smtClean="0"/>
              <a:t> drivers</a:t>
            </a:r>
          </a:p>
          <a:p>
            <a:pPr marL="1800000" lvl="1" indent="-45720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petri.makijarvi@iter.org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IOC extensions for tuning on </a:t>
            </a:r>
            <a:r>
              <a:rPr lang="en-US" dirty="0"/>
              <a:t>Linux/multi-core</a:t>
            </a:r>
          </a:p>
          <a:p>
            <a:pPr marL="1800000" lvl="1" indent="-457200" eaLnBrk="1" hangingPunct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franck.dimaio@iter.org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Dynamic symbols for </a:t>
            </a:r>
            <a:r>
              <a:rPr lang="en-US" dirty="0"/>
              <a:t>BOY</a:t>
            </a:r>
          </a:p>
          <a:p>
            <a:pPr marL="1800000" lvl="1" indent="-457200" eaLnBrk="1" hangingPunct="1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</a:rPr>
              <a:t>nadine.utzel@iter.org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487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1143000" y="609600"/>
            <a:ext cx="80010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Mini-CODAC</a:t>
            </a:r>
            <a:endParaRPr lang="en-GB" sz="28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752600"/>
            <a:ext cx="8001000" cy="18208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A local system directly connected to the plant-system I&amp;C. A Linux PC that can be a rack-mounted industrial PC or a desktop PC.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smtClean="0"/>
              <a:t>Implementing a reduced set of the CODAC services for the </a:t>
            </a:r>
            <a:r>
              <a:rPr lang="en-US" sz="2000" smtClean="0">
                <a:solidFill>
                  <a:schemeClr val="accent2"/>
                </a:solidFill>
              </a:rPr>
              <a:t>development</a:t>
            </a:r>
            <a:r>
              <a:rPr lang="en-US" sz="2000" smtClean="0"/>
              <a:t> and </a:t>
            </a:r>
            <a:r>
              <a:rPr lang="en-US" sz="2000" smtClean="0">
                <a:solidFill>
                  <a:schemeClr val="accent2"/>
                </a:solidFill>
              </a:rPr>
              <a:t>tests</a:t>
            </a:r>
            <a:r>
              <a:rPr lang="en-US" sz="2000" smtClean="0"/>
              <a:t> of the plant system I&amp;C.</a:t>
            </a:r>
          </a:p>
          <a:p>
            <a:pPr eaLnBrk="1" hangingPunct="1">
              <a:buFont typeface="Wingdings" pitchFamily="2" charset="2"/>
              <a:buNone/>
            </a:pPr>
            <a:endParaRPr lang="en-GB" sz="2000" smtClean="0"/>
          </a:p>
        </p:txBody>
      </p:sp>
      <p:graphicFrame>
        <p:nvGraphicFramePr>
          <p:cNvPr id="9220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090988" y="3213100"/>
          <a:ext cx="5053012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5" name="Visio" r:id="rId5" imgW="7606833" imgH="4592320" progId="Visio.Drawing.11">
                  <p:embed/>
                </p:oleObj>
              </mc:Choice>
              <mc:Fallback>
                <p:oleObj name="Visio" r:id="rId5" imgW="7606833" imgH="4592320" progId="Visio.Drawing.11">
                  <p:embed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3213100"/>
                        <a:ext cx="5053012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156176" y="3500438"/>
            <a:ext cx="936625" cy="5762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auto">
          <a:xfrm>
            <a:off x="323850" y="3357563"/>
            <a:ext cx="4679950" cy="174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Human Machine Interface (HMI)</a:t>
            </a:r>
          </a:p>
          <a:p>
            <a:r>
              <a:rPr lang="en-US" sz="1800"/>
              <a:t>Alarms Handling (storage, display)</a:t>
            </a:r>
          </a:p>
          <a:p>
            <a:r>
              <a:rPr lang="en-US" sz="1800"/>
              <a:t>Data Archiving &amp; Retrieval</a:t>
            </a:r>
          </a:p>
          <a:p>
            <a:r>
              <a:rPr lang="en-US" sz="1800"/>
              <a:t>Errors &amp; Trace Logging</a:t>
            </a:r>
          </a:p>
          <a:p>
            <a:r>
              <a:rPr lang="en-US" sz="1800"/>
              <a:t>Automatic Sequencing / Supervision</a:t>
            </a:r>
          </a:p>
          <a:p>
            <a:r>
              <a:rPr lang="en-US" sz="1800"/>
              <a:t>Plant specific software</a:t>
            </a:r>
            <a:endParaRPr lang="en-GB" sz="1800"/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323850" y="5229225"/>
            <a:ext cx="467995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 dirty="0"/>
              <a:t>Tools to </a:t>
            </a:r>
            <a:r>
              <a:rPr lang="en-US" sz="1800" dirty="0" smtClean="0"/>
              <a:t>configure (SDD), build</a:t>
            </a:r>
            <a:r>
              <a:rPr lang="en-US" sz="1800" dirty="0"/>
              <a:t>, test and deploy the software.</a:t>
            </a:r>
          </a:p>
          <a:p>
            <a:r>
              <a:rPr lang="en-US" sz="1800" dirty="0"/>
              <a:t>Local storage (local database, data files)</a:t>
            </a:r>
            <a:endParaRPr lang="en-GB" sz="18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1731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</a:t>
            </a:r>
            <a:r>
              <a:rPr lang="en-US" sz="2000" dirty="0" smtClean="0">
                <a:solidFill>
                  <a:schemeClr val="bg2"/>
                </a:solidFill>
              </a:rPr>
              <a:t>rchitecture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1" grpId="0" animBg="1"/>
      <p:bldP spid="1403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1143000" y="609600"/>
            <a:ext cx="80010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Plant System Host</a:t>
            </a:r>
            <a:endParaRPr lang="en-GB" sz="28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752600"/>
            <a:ext cx="8001000" cy="18208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A standard system supplied by the ITER Organization that is a part of the plant system I&amp;C. Rack-mounted Linux industrial PC.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Implementing CODAC services and some plant system level supervision in a platform maintained by the CODAC group.</a:t>
            </a:r>
            <a:endParaRPr lang="en-GB" sz="2000" dirty="0" smtClean="0"/>
          </a:p>
        </p:txBody>
      </p:sp>
      <p:graphicFrame>
        <p:nvGraphicFramePr>
          <p:cNvPr id="10244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090988" y="3213100"/>
          <a:ext cx="5053012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8" name="Visio" r:id="rId5" imgW="7606833" imgH="4592320" progId="Visio.Drawing.11">
                  <p:embed/>
                </p:oleObj>
              </mc:Choice>
              <mc:Fallback>
                <p:oleObj name="Visio" r:id="rId5" imgW="7606833" imgH="4592320" progId="Visio.Drawing.11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3213100"/>
                        <a:ext cx="5053012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4067944" y="4941888"/>
            <a:ext cx="720725" cy="5032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323850" y="3357563"/>
            <a:ext cx="467995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Plant System I&amp;C monitoring</a:t>
            </a:r>
          </a:p>
          <a:p>
            <a:r>
              <a:rPr lang="en-US" sz="1800"/>
              <a:t>Slow controllers (PLC) gateway</a:t>
            </a:r>
          </a:p>
          <a:p>
            <a:r>
              <a:rPr lang="en-US" sz="1800"/>
              <a:t>Standard operation interface support</a:t>
            </a:r>
          </a:p>
          <a:p>
            <a:r>
              <a:rPr lang="en-US" sz="1800"/>
              <a:t>Automatic sequences &amp; state machines</a:t>
            </a:r>
            <a:endParaRPr lang="en-GB" sz="18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575" y="44450"/>
            <a:ext cx="1731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</a:t>
            </a:r>
            <a:r>
              <a:rPr lang="en-US" sz="2000" dirty="0" smtClean="0">
                <a:solidFill>
                  <a:schemeClr val="bg2"/>
                </a:solidFill>
              </a:rPr>
              <a:t>rchitecture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1143000" y="609600"/>
            <a:ext cx="8001000" cy="91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Plant System Slow Controller (PLC)</a:t>
            </a:r>
            <a:endParaRPr lang="en-GB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752600"/>
            <a:ext cx="8001000" cy="18208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SIMATIC S7 PLC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Programmed with STEP-7 engineering software from a Windows PC with a network connection to the controller.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800" dirty="0" smtClean="0"/>
              <a:t>Exchanging data and commands with the Plant System Host through Ethernet.</a:t>
            </a:r>
            <a:endParaRPr lang="en-GB" sz="1800" dirty="0" smtClean="0"/>
          </a:p>
        </p:txBody>
      </p:sp>
      <p:graphicFrame>
        <p:nvGraphicFramePr>
          <p:cNvPr id="11268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090988" y="3213100"/>
          <a:ext cx="5053012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5" name="Visio" r:id="rId5" imgW="7606833" imgH="4592320" progId="Visio.Drawing.11">
                  <p:embed/>
                </p:oleObj>
              </mc:Choice>
              <mc:Fallback>
                <p:oleObj name="Visio" r:id="rId5" imgW="7606833" imgH="4592320" progId="Visio.Drawing.11">
                  <p:embed/>
                  <p:pic>
                    <p:nvPicPr>
                      <p:cNvPr id="0" name="Picture 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3213100"/>
                        <a:ext cx="5053012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6948264" y="4941888"/>
            <a:ext cx="1439863" cy="50323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323850" y="3429000"/>
            <a:ext cx="4679950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Tools to build and deploy the interface with CODAC (data and commands)</a:t>
            </a:r>
            <a:endParaRPr lang="en-GB" sz="180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850" y="4664075"/>
            <a:ext cx="4679950" cy="922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The distribution also includes the standard software components that need to be used in PLCs</a:t>
            </a:r>
            <a:endParaRPr lang="en-GB" sz="180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575" y="44450"/>
            <a:ext cx="1731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</a:t>
            </a:r>
            <a:r>
              <a:rPr lang="en-US" sz="2000" dirty="0" smtClean="0">
                <a:solidFill>
                  <a:schemeClr val="bg2"/>
                </a:solidFill>
              </a:rPr>
              <a:t>rchitecture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1143000" y="609600"/>
            <a:ext cx="80010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Plant System Fast Controller</a:t>
            </a:r>
            <a:endParaRPr lang="en-GB" sz="28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43000" y="1556792"/>
            <a:ext cx="8001000" cy="18208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One of the ITER supported hardware platform.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1600" dirty="0" smtClean="0"/>
              <a:t>Industrial PC controlling PXI/</a:t>
            </a:r>
            <a:r>
              <a:rPr lang="en-US" sz="1600" dirty="0" err="1" smtClean="0"/>
              <a:t>PXIe</a:t>
            </a:r>
            <a:r>
              <a:rPr lang="en-US" sz="1600" dirty="0" smtClean="0"/>
              <a:t> I/O.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 smtClean="0"/>
              <a:t>With ITER software distribution (RH Linux, EPICS, …)</a:t>
            </a:r>
          </a:p>
        </p:txBody>
      </p:sp>
      <p:graphicFrame>
        <p:nvGraphicFramePr>
          <p:cNvPr id="1229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090988" y="3213100"/>
          <a:ext cx="5053012" cy="305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Visio" r:id="rId5" imgW="7606833" imgH="4592320" progId="Visio.Drawing.11">
                  <p:embed/>
                </p:oleObj>
              </mc:Choice>
              <mc:Fallback>
                <p:oleObj name="Visio" r:id="rId5" imgW="7606833" imgH="4592320" progId="Visio.Drawing.11">
                  <p:embed/>
                  <p:pic>
                    <p:nvPicPr>
                      <p:cNvPr id="0" name="Picture 5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88" y="3213100"/>
                        <a:ext cx="5053012" cy="305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4859759" y="4941888"/>
            <a:ext cx="1368425" cy="503237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323850" y="2948930"/>
            <a:ext cx="467995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1800"/>
              <a:t>Framework for the control software (EPICS)</a:t>
            </a:r>
          </a:p>
          <a:p>
            <a:r>
              <a:rPr lang="en-US" sz="1800"/>
              <a:t>Software components to support the ITER standards: drivers, HPN interfaces…</a:t>
            </a:r>
            <a:endParaRPr lang="en-GB" sz="180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575" y="44450"/>
            <a:ext cx="17315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</a:t>
            </a:r>
            <a:r>
              <a:rPr lang="en-US" sz="2000" dirty="0" smtClean="0">
                <a:solidFill>
                  <a:schemeClr val="bg2"/>
                </a:solidFill>
              </a:rPr>
              <a:t>rchitecture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hlinkClick r:id="rId3" action="ppaction://hlinksldjump"/>
              </a:rPr>
              <a:t>Content</a:t>
            </a:r>
            <a:endParaRPr lang="en-GB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Configuration Tools (SDD)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Maven commands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N.I PXI/</a:t>
            </a:r>
            <a:r>
              <a:rPr lang="en-US" dirty="0" err="1" smtClean="0">
                <a:solidFill>
                  <a:srgbClr val="B2B2B2"/>
                </a:solidFill>
              </a:rPr>
              <a:t>PXIe</a:t>
            </a:r>
            <a:r>
              <a:rPr lang="en-US" dirty="0" smtClean="0">
                <a:solidFill>
                  <a:srgbClr val="B2B2B2"/>
                </a:solidFill>
              </a:rPr>
              <a:t> drivers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IOC extensions for tuning on Linux/multi-core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>
                <a:solidFill>
                  <a:srgbClr val="B2B2B2"/>
                </a:solidFill>
              </a:rPr>
              <a:t>Dynamic symbols for BOY</a:t>
            </a:r>
          </a:p>
        </p:txBody>
      </p:sp>
    </p:spTree>
    <p:extLst>
      <p:ext uri="{BB962C8B-B14F-4D97-AF65-F5344CB8AC3E}">
        <p14:creationId xmlns:p14="http://schemas.microsoft.com/office/powerpoint/2010/main" val="2077765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PPTemplate (2)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0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1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2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4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6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7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8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8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9.xml><?xml version="1.0" encoding="utf-8"?>
<a:themeOverride xmlns:a="http://schemas.openxmlformats.org/drawingml/2006/main">
  <a:clrScheme name="ITER_PPTemplate (2)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3C733C646B1A49A3C5DE482FFB5B4A" ma:contentTypeVersion="2" ma:contentTypeDescription="Create a new document." ma:contentTypeScope="" ma:versionID="b03ec578873a9263be9e2f72354f30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7452c7871c4e1251d20b0057fd268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75F25D-9AA0-4CD2-8043-24BA18CFC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CA106E-727B-4CEF-8607-0888C6C29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CD7C74-265A-4093-B309-E60F021DC688}">
  <ds:schemaRefs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27320</TotalTime>
  <Words>2500</Words>
  <Application>Microsoft Office PowerPoint</Application>
  <PresentationFormat>On-screen Show (4:3)</PresentationFormat>
  <Paragraphs>403</Paragraphs>
  <Slides>41</Slides>
  <Notes>41</Notes>
  <HiddenSlides>17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ITER_PPTemplate (2)</vt:lpstr>
      <vt:lpstr>Visio</vt:lpstr>
      <vt:lpstr>ITER Tools</vt:lpstr>
      <vt:lpstr>Content</vt:lpstr>
      <vt:lpstr>The ITER Instrumentation &amp; Control  Architecture before Integration</vt:lpstr>
      <vt:lpstr>CODAC Core System  Definition &amp; scope</vt:lpstr>
      <vt:lpstr>Mini-CODAC</vt:lpstr>
      <vt:lpstr>Plant System Host</vt:lpstr>
      <vt:lpstr>Plant System Slow Controller (PLC)</vt:lpstr>
      <vt:lpstr>Plant System Fast Controller</vt:lpstr>
      <vt:lpstr>Content</vt:lpstr>
      <vt:lpstr>Self-Description Data (SDD) DB centric configuration management</vt:lpstr>
      <vt:lpstr>Self-description data model and terminology</vt:lpstr>
      <vt:lpstr>Create/Edit Variables with the SDD Editor</vt:lpstr>
      <vt:lpstr>Edit Signals </vt:lpstr>
      <vt:lpstr>Add IO Module (generates device support parameters)</vt:lpstr>
      <vt:lpstr>Edit Record fields</vt:lpstr>
      <vt:lpstr>Export / Import Excel List </vt:lpstr>
      <vt:lpstr>Browse Variables (Web Application) </vt:lpstr>
      <vt:lpstr>Generate Configuration Files </vt:lpstr>
      <vt:lpstr>User-edited db files can be parsed to retrofit changes into the DB.</vt:lpstr>
      <vt:lpstr>Adding BEAST configuration in SDD editor &amp; database.</vt:lpstr>
      <vt:lpstr>Plant system I&amp;C Data Flow </vt:lpstr>
      <vt:lpstr>Variables and Commands in the PLC </vt:lpstr>
      <vt:lpstr>Content</vt:lpstr>
      <vt:lpstr>Maven commands (1) Create/edit software units</vt:lpstr>
      <vt:lpstr>Maven commands (2) Build/run/test/package</vt:lpstr>
      <vt:lpstr>Content</vt:lpstr>
      <vt:lpstr>ITER Fast controllers</vt:lpstr>
      <vt:lpstr>Standard FC is available to ITER users</vt:lpstr>
      <vt:lpstr>Standard Boards Support </vt:lpstr>
      <vt:lpstr>Specification of  the NI PXI-6259 board</vt:lpstr>
      <vt:lpstr>Specification of  the NI PXI-6682 board</vt:lpstr>
      <vt:lpstr>Content</vt:lpstr>
      <vt:lpstr>Real time tuning on multi-core Linux</vt:lpstr>
      <vt:lpstr>Proposed new IOC commands </vt:lpstr>
      <vt:lpstr>Modified epicsThreadShow(All) </vt:lpstr>
      <vt:lpstr>Variables controlling the patch for Linux</vt:lpstr>
      <vt:lpstr>RHEL / RHEL-MRG scheduling policies &amp; priority levels</vt:lpstr>
      <vt:lpstr>Content</vt:lpstr>
      <vt:lpstr>Motivation</vt:lpstr>
      <vt:lpstr>Boolean Symbol Widget</vt:lpstr>
      <vt:lpstr>Contacts</vt:lpstr>
    </vt:vector>
  </TitlesOfParts>
  <Company>ITER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CODAC Core System Presentation</dc:title>
  <dc:creator>ITER</dc:creator>
  <cp:lastModifiedBy>dimaiof</cp:lastModifiedBy>
  <cp:revision>273</cp:revision>
  <cp:lastPrinted>2011-08-26T13:59:59Z</cp:lastPrinted>
  <dcterms:created xsi:type="dcterms:W3CDTF">2008-09-02T15:06:07Z</dcterms:created>
  <dcterms:modified xsi:type="dcterms:W3CDTF">2011-10-04T15:04:09Z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0x010100473C733C646B1A49A3C5DE482FFB5B4A</vt:lpwstr>
  </property>
</Properties>
</file>