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</p:sldMasterIdLst>
  <p:notesMasterIdLst>
    <p:notesMasterId r:id="rId42"/>
  </p:notesMasterIdLst>
  <p:handoutMasterIdLst>
    <p:handoutMasterId r:id="rId43"/>
  </p:handoutMasterIdLst>
  <p:sldIdLst>
    <p:sldId id="257" r:id="rId2"/>
    <p:sldId id="273" r:id="rId3"/>
    <p:sldId id="349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7" r:id="rId20"/>
    <p:sldId id="328" r:id="rId21"/>
    <p:sldId id="329" r:id="rId22"/>
    <p:sldId id="330" r:id="rId23"/>
    <p:sldId id="331" r:id="rId24"/>
    <p:sldId id="332" r:id="rId25"/>
    <p:sldId id="333" r:id="rId26"/>
    <p:sldId id="334" r:id="rId27"/>
    <p:sldId id="336" r:id="rId28"/>
    <p:sldId id="337" r:id="rId29"/>
    <p:sldId id="335" r:id="rId30"/>
    <p:sldId id="338" r:id="rId31"/>
    <p:sldId id="339" r:id="rId32"/>
    <p:sldId id="340" r:id="rId33"/>
    <p:sldId id="341" r:id="rId34"/>
    <p:sldId id="342" r:id="rId35"/>
    <p:sldId id="343" r:id="rId36"/>
    <p:sldId id="344" r:id="rId37"/>
    <p:sldId id="345" r:id="rId38"/>
    <p:sldId id="346" r:id="rId39"/>
    <p:sldId id="347" r:id="rId40"/>
    <p:sldId id="348" r:id="rId4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CFFFF"/>
    <a:srgbClr val="FFFFFF"/>
    <a:srgbClr val="042B7F"/>
    <a:srgbClr val="594E7F"/>
    <a:srgbClr val="D2C4F5"/>
    <a:srgbClr val="ACAC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24" autoAdjust="0"/>
    <p:restoredTop sz="94660"/>
  </p:normalViewPr>
  <p:slideViewPr>
    <p:cSldViewPr>
      <p:cViewPr>
        <p:scale>
          <a:sx n="100" d="100"/>
          <a:sy n="100" d="100"/>
        </p:scale>
        <p:origin x="-878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A8955EF-367F-4DA3-995E-5E942B0890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54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AE2F4AF-59BD-40EC-9D39-3E06BE1618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3074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371AE9-332B-4071-85EC-CCB7DDF55EF6}" type="slidenum">
              <a:rPr lang="en-US"/>
              <a:pPr/>
              <a:t>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BNLppt_BG_Title_NewDOElogo_OffSc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457200"/>
            <a:ext cx="6172200" cy="1600200"/>
          </a:xfrm>
        </p:spPr>
        <p:txBody>
          <a:bodyPr anchor="b" anchorCtr="0"/>
          <a:lstStyle>
            <a:lvl1pPr algn="r"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286000"/>
            <a:ext cx="6172200" cy="1752600"/>
          </a:xfrm>
        </p:spPr>
        <p:txBody>
          <a:bodyPr>
            <a:normAutofit/>
          </a:bodyPr>
          <a:lstStyle>
            <a:lvl1pPr marL="0" indent="0" algn="r">
              <a:buNone/>
              <a:defRPr sz="2400" i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5" name="Picture 7" descr="BNLppt_BG_Title_NewDOElogo_OffSci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0702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F65D-DC9E-466D-B9E6-6DD2678727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17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7E789-2682-44C2-BD32-57027F23CC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59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23134-1085-47EC-9F10-508E5EE60B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3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246D4-E117-407B-BF89-4F6F29774B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189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5FC26-DAE8-4421-B5A9-862B3F02CC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21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EAE7B-69B5-4665-A016-77737A7CFD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279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76BEE-721D-4DE5-973A-491D805E63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73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7B442-CB43-45C3-B1BA-6DDF8C638F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52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59F89-C7C7-42DE-93BC-D5585DEACE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62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85B76-6A96-424B-8397-95E572FB6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129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8" descr="REVBG_Slide4_Blu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5000" y="6387179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8717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19800" y="6387179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9D8A6-910C-4895-A49B-91D62960A6A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18" descr="REVBG_Slide4_Blue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9910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gif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C</a:t>
            </a:r>
            <a:r>
              <a:rPr lang="en-US" dirty="0" smtClean="0">
                <a:solidFill>
                  <a:srgbClr val="92D050"/>
                </a:solidFill>
              </a:rPr>
              <a:t>ookbook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w</a:t>
            </a:r>
            <a:r>
              <a:rPr lang="en-US" dirty="0" smtClean="0"/>
              <a:t>ritten by Gabriele </a:t>
            </a:r>
            <a:r>
              <a:rPr lang="en-US" dirty="0"/>
              <a:t>Carcassi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performed by Ralph Lange </a:t>
            </a:r>
            <a:br>
              <a:rPr lang="en-US" dirty="0" smtClean="0"/>
            </a:br>
            <a:r>
              <a:rPr lang="en-US" dirty="0" smtClean="0"/>
              <a:t>Oct 12 2011</a:t>
            </a:r>
          </a:p>
        </p:txBody>
      </p:sp>
      <p:pic>
        <p:nvPicPr>
          <p:cNvPr id="1026" name="Picture 2" descr="C:\Users\carcassi\Documents\Development\PVManagerHG\PVManager\src\main\javadoc\doc-files\PVManagerLogo1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85800"/>
            <a:ext cx="5270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 a single channel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822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Let's statically import so the code looks cleaner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import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static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org.epics.pvmanager.ExpressionLanguage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.*;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import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static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org.epics.pvmanager.util.TimeDuration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.*;</a:t>
            </a:r>
            <a:endParaRPr lang="en-US" sz="14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63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 a single channel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822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Let's statically import so the code looks cleaner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import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static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org.epics.pvmanager.ExpressionLanguage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.*;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import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static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org.epics.pvmanager.util.TimeDuration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.*;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Read channel 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channelName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" up to every 100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ms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final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&lt;Object&gt;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PVManager.read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(channel("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channelName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")).every(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ms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(100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));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/>
            </a:r>
            <a:br>
              <a:rPr lang="en-US" sz="1400" dirty="0" smtClean="0">
                <a:latin typeface="Courier New" pitchFamily="49" charset="0"/>
                <a:cs typeface="Courier New" pitchFamily="49" charset="0"/>
              </a:rPr>
            </a:br>
            <a:endParaRPr lang="en-US" sz="1400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17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Read a single channel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8229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Let's statically import so the code looks cleaner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import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static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org.epics.pvmanager.ExpressionLanguage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.*;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import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static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org.epics.pvmanager.util.TimeDuration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.*;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Read channel 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channelName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" up to every 100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ms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final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&lt;Object&gt;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PVManager.read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(channel("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channelName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")).every(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(100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));</a:t>
            </a:r>
            <a:br>
              <a:rPr lang="en-US" sz="1400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/>
            </a:r>
            <a:br>
              <a:rPr lang="en-US" sz="1400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Register for notifications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pvReader.addPVReaderListener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(new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PVReaderListener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public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void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pvChanged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Do something with each value</a:t>
            </a: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Object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newValue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pvReader.getValue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System.out.println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newValue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US" sz="14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});</a:t>
            </a:r>
            <a:endParaRPr lang="en-US" sz="14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17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 a single channel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82296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Let's statically import so the code looks cleaner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import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static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org.epics.pvmanager.ExpressionLanguage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.*;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import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static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org.epics.pvmanager.util.TimeDuration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.*;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Read channel 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channelName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" up to every 100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ms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final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&lt;Object&gt;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PVManager.read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(channel("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channelName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")).every(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(100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));</a:t>
            </a:r>
            <a:br>
              <a:rPr lang="en-US" sz="1400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/>
            </a:r>
            <a:br>
              <a:rPr lang="en-US" sz="1400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Register for notifications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pvReader.addPVReaderListener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(new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PVReaderListener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public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void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pvChanged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Do something with each value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Object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newValue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pvReader.getValue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System.out.println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newValue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});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Remember to close</a:t>
            </a:r>
          </a:p>
          <a:p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pvReader.close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();</a:t>
            </a:r>
          </a:p>
        </p:txBody>
      </p:sp>
    </p:spTree>
    <p:extLst>
      <p:ext uri="{BB962C8B-B14F-4D97-AF65-F5344CB8AC3E}">
        <p14:creationId xmlns:p14="http://schemas.microsoft.com/office/powerpoint/2010/main" val="270917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 all values from single channel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Read channel 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channelName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" up to every 100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, and get all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the new values from the last notification.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final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&lt;List&lt;Object&gt;&gt;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PVManager.read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newValuesOf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(channel("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channelName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"))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).every(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(100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));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52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 all values from single channel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8229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Read channel 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channelName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" up to every 100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, and get all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the new values from the last notification.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final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&lt;List&lt;Object&gt;&gt;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PVManager.read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newValuesOf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(channel("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channelName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"))).every(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(100));</a:t>
            </a:r>
          </a:p>
          <a:p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pvReader.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addPVReaderListener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(new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PVReaderListener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public void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pvChanged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// Do something with each value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for (Object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newValue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 :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pvReader.getValue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()) {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   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System.out.println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newValue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}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}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});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31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 all values from single channel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82296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Read channel 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channelName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" up to every 100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, and get all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the new values from the last notification.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final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&lt;List&lt;Object&gt;&gt;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PVManager.read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newValuesOf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(channel("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channelName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"))).every(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(100));</a:t>
            </a:r>
          </a:p>
          <a:p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pvReader.addPVReaderListener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(new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PVReaderListener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public void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pvChanged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// Do something with each value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for (Object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newValue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: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pvReader.getValue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()) {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   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System.out.println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newValue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}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}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});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Remember to close</a:t>
            </a:r>
          </a:p>
          <a:p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pvReader.close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();</a:t>
            </a:r>
          </a:p>
        </p:txBody>
      </p:sp>
    </p:spTree>
    <p:extLst>
      <p:ext uri="{BB962C8B-B14F-4D97-AF65-F5344CB8AC3E}">
        <p14:creationId xmlns:p14="http://schemas.microsoft.com/office/powerpoint/2010/main" val="253931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Handling errors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8229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final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&lt;Object&gt;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PVManager.read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(channel("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channelName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")).every(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(100));</a:t>
            </a:r>
          </a:p>
          <a:p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pvReader.addPVReaderListener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(new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PVReaderListener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public void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pvChanged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// By default, read exceptions are made available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// on the reader itself.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// This will give you only the last exception, so if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// more then one exception was generated after the last read,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// some will be lost.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Exception ex =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pvReader.lastException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// Note that taking the exception, clears it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// so next call you'll get null.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if 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pvReader.lastException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== null) {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// Always true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}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}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});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  <a:endParaRPr lang="en-US" sz="14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22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 “timeouts”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82296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If after 5 seconds no new value comes (i.e.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pvReader.getValue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== null)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then a timeout is sent.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PVManager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will _still_ try to connect,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until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pvReader.close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is called.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The timeout will be notified only on the first connection.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final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&lt;Object&gt;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PVManager.read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(channel("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channelName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"))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.timeout(sec(5))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.every(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(100));</a:t>
            </a:r>
          </a:p>
          <a:p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pvReader.addPVReaderListener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(new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PVReaderListener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public void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pvChanged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// Timeout are passed as exceptions. This allows you to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// treat them as any other error conditions.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Exception ex =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pvReader.lastException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if (ex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instanceof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TimeoutException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) {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   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System.out.println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("Didn't connected after 5 seconds");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}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}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}); </a:t>
            </a:r>
            <a:endParaRPr lang="en-US" sz="14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28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 map with multiple channels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8229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Read a map with the channels named "one", "two" and "three"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final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&lt;Map&lt;String, Object&gt;&gt;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=</a:t>
            </a:r>
            <a:br>
              <a:rPr lang="en-US" sz="1400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PVManager.read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mapOf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(</a:t>
            </a:r>
            <a:br>
              <a:rPr lang="en-US" sz="1400" b="1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latestValueOf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(channels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("one", "two", "three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")))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.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every(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(100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));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3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PVManager</a:t>
            </a:r>
            <a:r>
              <a:rPr lang="en-US" dirty="0" smtClean="0"/>
              <a:t>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Simplify data collection and aggregation</a:t>
            </a:r>
          </a:p>
          <a:p>
            <a:r>
              <a:rPr lang="en-US" dirty="0" smtClean="0"/>
              <a:t>Simplify client development</a:t>
            </a:r>
          </a:p>
          <a:p>
            <a:r>
              <a:rPr lang="en-US" dirty="0" smtClean="0"/>
              <a:t>Multiple sources (</a:t>
            </a:r>
            <a:r>
              <a:rPr lang="en-US" dirty="0" err="1" smtClean="0"/>
              <a:t>ca</a:t>
            </a:r>
            <a:r>
              <a:rPr lang="en-US" dirty="0" smtClean="0"/>
              <a:t>, </a:t>
            </a:r>
            <a:r>
              <a:rPr lang="en-US" dirty="0" err="1" smtClean="0"/>
              <a:t>pva</a:t>
            </a:r>
            <a:r>
              <a:rPr lang="en-US" dirty="0" smtClean="0"/>
              <a:t>, simulated, …)</a:t>
            </a:r>
          </a:p>
          <a:p>
            <a:r>
              <a:rPr lang="en-US" dirty="0" smtClean="0"/>
              <a:t>Re-use code as much as possible</a:t>
            </a:r>
          </a:p>
          <a:p>
            <a:r>
              <a:rPr lang="en-US" dirty="0" smtClean="0"/>
              <a:t>More than a client library, it’s a configurable client stack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Past talks went through the motivation and the architecture. This talk will go through some examples to showcase the power and the ease of use.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 map with multiple channels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8229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Read a map with the channels named "one", "two" and "three"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final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&lt;Map&lt;String, Object&gt;&gt;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=</a:t>
            </a:r>
            <a:br>
              <a:rPr lang="en-US" sz="1400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PVManager.read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mapOf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</a:t>
            </a:r>
            <a:br>
              <a:rPr lang="en-US" sz="1400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latestValueOf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(channels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("one", "two", "three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"))))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.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every(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(100));</a:t>
            </a:r>
          </a:p>
          <a:p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pvReader.addPVReaderListener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(new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PVReaderListener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public void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pvChanged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    // Print the values if any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Map&lt;String, Object&gt; map =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pvReader.getValue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    if (map != null) {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       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System.out.println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("one: " +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map.get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("one")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                " - two: " +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map.get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("two")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 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                " - three: " +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map.get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("three")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    }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}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});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72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 map with multiple channels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8229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Read a map with the channels named "one", "two" and "three"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final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&lt;Map&lt;String, Object&gt;&gt;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=</a:t>
            </a:r>
            <a:br>
              <a:rPr lang="en-US" sz="1400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PVManager.read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mapOf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</a:t>
            </a:r>
            <a:br>
              <a:rPr lang="en-US" sz="1400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latestValueOf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(channels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("one", "two", "three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"))))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.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every(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(100));</a:t>
            </a:r>
          </a:p>
          <a:p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pvReader.addPVReaderListener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(new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PVReaderListener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public void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pvChanged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// Print the values if any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Map&lt;String, Object&gt; map =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pvReader.getValue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if (map != null) {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   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System.out.println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("one: " +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map.get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("one") +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    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" - two: " +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map.get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("two") + 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    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" - three: " +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map.get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("three"));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}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}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});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Remember to close</a:t>
            </a:r>
          </a:p>
          <a:p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pvReader.close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endParaRPr lang="en-US" sz="14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Note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that when using a composite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datasource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, the channels can be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from</a:t>
            </a:r>
            <a:br>
              <a:rPr lang="en-US" sz="1400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different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sources (e.g. 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sim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://noise" and 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ca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://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mypv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").</a:t>
            </a:r>
          </a:p>
        </p:txBody>
      </p:sp>
    </p:spTree>
    <p:extLst>
      <p:ext uri="{BB962C8B-B14F-4D97-AF65-F5344CB8AC3E}">
        <p14:creationId xmlns:p14="http://schemas.microsoft.com/office/powerpoint/2010/main" val="107372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Alias for an expression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822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Read a map with the channels "one", "two" and "three"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reffered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in the map as 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setpoint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", 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readback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" and "difference"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final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&lt;Map&lt;String, Object&gt;&gt;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PVManager.read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mapOf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</a:t>
            </a:r>
            <a:br>
              <a:rPr lang="en-US" sz="1400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latestValueOf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channel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("one").as("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setpoint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")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/>
            </a:r>
            <a:br>
              <a:rPr lang="en-US" sz="1400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.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and(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channel("two").as("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readback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")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)</a:t>
            </a:r>
            <a:br>
              <a:rPr lang="en-US" sz="1400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.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and(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channel("three").as("difference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")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))))</a:t>
            </a:r>
            <a:br>
              <a:rPr lang="en-US" sz="1400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.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every(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(100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));</a:t>
            </a:r>
          </a:p>
          <a:p>
            <a:endParaRPr lang="en-US" sz="14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91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Alias for an expression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82296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Read a map with the channels "one", "two" and "three"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reffered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in the map as 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setpoint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", 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readback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" and "difference"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final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&lt;Map&lt;String, Object&gt;&gt;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PVManager.read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mapOf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</a:t>
            </a:r>
            <a:br>
              <a:rPr lang="en-US" sz="1400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latestValueOf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(channel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("one").as("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setpoint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")</a:t>
            </a:r>
            <a:br>
              <a:rPr lang="en-US" sz="1400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.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and(channel("two").as("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readback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"))</a:t>
            </a:r>
            <a:br>
              <a:rPr lang="en-US" sz="1400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.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and(channel("three").as("difference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")))))</a:t>
            </a:r>
            <a:br>
              <a:rPr lang="en-US" sz="1400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.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every(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(100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));</a:t>
            </a:r>
          </a:p>
          <a:p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pvReader.addPVReaderListener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(new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PVReaderListener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public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void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pvChanged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// Print the values if any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Map&lt;String, Object&gt; map =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pvReader.getValue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if (map != null) {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   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System.out.println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setpoint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: " +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map.get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("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setpoint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")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    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" -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readback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: " +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map.get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("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readback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")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+ 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    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" - difference: " +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map.get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("difference")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}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}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});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82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Alias for an expression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8229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Read a map with the channels "one", "two" and "three"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reffered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in the map as 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setpoint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", 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readback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" and "difference"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final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&lt;Map&lt;String, Object&gt;&gt;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PVManager.read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mapOf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</a:t>
            </a:r>
            <a:br>
              <a:rPr lang="en-US" sz="1400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latestValueOf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(channel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("one").as("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setpoint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")</a:t>
            </a:r>
            <a:br>
              <a:rPr lang="en-US" sz="1400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.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and(channel("two").as("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readback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"))</a:t>
            </a:r>
            <a:br>
              <a:rPr lang="en-US" sz="1400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.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and(channel("three").as("difference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")))))</a:t>
            </a:r>
            <a:br>
              <a:rPr lang="en-US" sz="1400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.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every(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(100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));</a:t>
            </a:r>
          </a:p>
          <a:p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pvReader.addPVReaderListener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(new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PVReaderListener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public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void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pvChanged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// Print the values if any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Map&lt;String, Object&gt; map =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pvReader.getValue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if (map != null) {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   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System.out.println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setpoint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: " +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map.get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setpoint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") +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    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" -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readback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: " +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map.get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readback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") + 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    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" - difference: " +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map.get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("difference"));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}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}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});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Remember to close</a:t>
            </a:r>
          </a:p>
          <a:p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pvReader.close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();</a:t>
            </a:r>
          </a:p>
        </p:txBody>
      </p:sp>
    </p:spTree>
    <p:extLst>
      <p:ext uri="{BB962C8B-B14F-4D97-AF65-F5344CB8AC3E}">
        <p14:creationId xmlns:p14="http://schemas.microsoft.com/office/powerpoint/2010/main" val="386982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Opening a </a:t>
            </a:r>
            <a:r>
              <a:rPr lang="en-US" dirty="0" err="1" smtClean="0"/>
              <a:t>vDouble</a:t>
            </a:r>
            <a:r>
              <a:rPr lang="en-US" dirty="0" smtClean="0"/>
              <a:t> channel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8229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Read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a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vDouble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(which corresponds to a DBR Double)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If the channel type does not match, exception is sent and no value is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ever notified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final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&lt;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VDouble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PVManager.read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vDouble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("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currentRB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")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).every(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ms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(10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));</a:t>
            </a:r>
          </a:p>
          <a:p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pvReader.addPVReaderListener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(new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PVReaderListener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{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public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void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pvChanged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VDouble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value =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pv.getValue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if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(value != null) {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       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System.out.println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value.getValue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()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+ " "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+ </a:t>
            </a:r>
            <a:br>
              <a:rPr lang="en-US" sz="1400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       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value.getAlarmSeverity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()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});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1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Converting types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82296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Conversions are explicit and work the same with different protocols.</a:t>
            </a:r>
            <a:br>
              <a:rPr lang="en-US" sz="1400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Takes the value and tries to convert it to a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vDouble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if possible.</a:t>
            </a:r>
            <a:br>
              <a:rPr lang="en-US" sz="1400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If not, the value is discarded.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final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&lt;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VDouble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PVManager.read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vDoubleOf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(channel("count"))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).every(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ms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(10));</a:t>
            </a:r>
            <a:br>
              <a:rPr lang="en-US" sz="1400" dirty="0" smtClean="0">
                <a:latin typeface="Courier New" pitchFamily="49" charset="0"/>
                <a:cs typeface="Courier New" pitchFamily="49" charset="0"/>
              </a:rPr>
            </a:br>
            <a:endParaRPr lang="en-US" sz="14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// Takes the value and tries to convert it to a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vDoubleArray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if possible.</a:t>
            </a:r>
            <a:br>
              <a:rPr lang="en-US" sz="1400" dirty="0">
                <a:latin typeface="Courier New" pitchFamily="49" charset="0"/>
                <a:cs typeface="Courier New" pitchFamily="49" charset="0"/>
              </a:rPr>
            </a:br>
            <a:r>
              <a:rPr lang="en-US" sz="1400" dirty="0">
                <a:latin typeface="Courier New" pitchFamily="49" charset="0"/>
                <a:cs typeface="Courier New" pitchFamily="49" charset="0"/>
              </a:rPr>
              <a:t>// If not, the value is discarded.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final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&lt;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VDoubleArray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PVManager.read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vDoubleArrayOf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(channel("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intArray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"))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).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every(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(10));</a:t>
            </a:r>
            <a:br>
              <a:rPr lang="en-US" sz="1400" dirty="0">
                <a:latin typeface="Courier New" pitchFamily="49" charset="0"/>
                <a:cs typeface="Courier New" pitchFamily="49" charset="0"/>
              </a:rPr>
            </a:br>
            <a:endParaRPr lang="en-US" sz="1400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79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partial types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822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Open a channel to handle all types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final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&lt;Object&gt;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PVManager.read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(channel("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channelName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")).every(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(10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));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84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partial types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8229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Open a channel to handle all types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final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&lt;Object&gt;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PVManager.read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(channel("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channelName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")).every(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(10));</a:t>
            </a:r>
          </a:p>
          <a:p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pvReader.addPVReaderListener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(new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PVReaderListener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@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Override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public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void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pvChanged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Object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value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pvReader.getValue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We can extract the different aspect of the read object,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so that we can work on them separately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}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});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/>
            </a:r>
            <a:br>
              <a:rPr lang="en-US" sz="1400" dirty="0">
                <a:latin typeface="Courier New" pitchFamily="49" charset="0"/>
                <a:cs typeface="Courier New" pitchFamily="49" charset="0"/>
              </a:rPr>
            </a:br>
            <a:endParaRPr lang="en-US" sz="1400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86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partial types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82296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Open a channel to handle all types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final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&lt;Object&gt;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PVManager.read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(channel("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channelName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")).every(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(10));</a:t>
            </a:r>
          </a:p>
          <a:p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pvReader.addPVReaderListener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(new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PVReaderListener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@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Override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public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void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pvChanged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Object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value =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pvReader.getValue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        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// This returns the interface implemented (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VDouble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VInt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, ...)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Class&lt;?&gt; type =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ValueUtil.typeOf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(value);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}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});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/>
            </a:r>
            <a:br>
              <a:rPr lang="en-US" sz="1400" dirty="0">
                <a:latin typeface="Courier New" pitchFamily="49" charset="0"/>
                <a:cs typeface="Courier New" pitchFamily="49" charset="0"/>
              </a:rPr>
            </a:br>
            <a:endParaRPr lang="en-US" sz="1400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02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one architecture slide</a:t>
            </a:r>
            <a:endParaRPr lang="en-US" dirty="0"/>
          </a:p>
        </p:txBody>
      </p:sp>
      <p:pic>
        <p:nvPicPr>
          <p:cNvPr id="4" name="Picture 3" descr="C:\Documents and Settings\carcassi\Desktop\nuvola-1.0.tar\nuvola\128x128\apps\kcmkw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852446"/>
            <a:ext cx="1219200" cy="1219200"/>
          </a:xfrm>
          <a:prstGeom prst="rect">
            <a:avLst/>
          </a:prstGeom>
          <a:noFill/>
        </p:spPr>
      </p:pic>
      <p:pic>
        <p:nvPicPr>
          <p:cNvPr id="5" name="Picture 2" descr="C:\Documents and Settings\carcassi\Desktop\logo10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8600" y="3981034"/>
            <a:ext cx="962025" cy="962025"/>
          </a:xfrm>
          <a:prstGeom prst="rect">
            <a:avLst/>
          </a:prstGeom>
          <a:noFill/>
        </p:spPr>
      </p:pic>
      <p:pic>
        <p:nvPicPr>
          <p:cNvPr id="6" name="Picture 2" descr="C:\Documents and Settings\carcassi\Desktop\nuvola-1.0.tar\nuvola\128x128\apps\edu_mathematic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3966746"/>
            <a:ext cx="990600" cy="990600"/>
          </a:xfrm>
          <a:prstGeom prst="rect">
            <a:avLst/>
          </a:prstGeom>
          <a:noFill/>
        </p:spPr>
      </p:pic>
      <p:pic>
        <p:nvPicPr>
          <p:cNvPr id="7" name="Picture 2" descr="C:\Documents and Settings\carcassi\Desktop\nuvola-1.0.tar\nuvola\128x128\apps\edu_mathematic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3966746"/>
            <a:ext cx="990600" cy="990600"/>
          </a:xfrm>
          <a:prstGeom prst="rect">
            <a:avLst/>
          </a:prstGeom>
          <a:noFill/>
        </p:spPr>
      </p:pic>
      <p:pic>
        <p:nvPicPr>
          <p:cNvPr id="8" name="Picture 3" descr="C:\Documents and Settings\carcassi\Desktop\nuvola-1.0.tar\nuvola\128x128\apps\kmix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676400" y="2176046"/>
            <a:ext cx="914400" cy="914400"/>
          </a:xfrm>
          <a:prstGeom prst="rect">
            <a:avLst/>
          </a:prstGeom>
          <a:noFill/>
        </p:spPr>
      </p:pic>
      <p:pic>
        <p:nvPicPr>
          <p:cNvPr id="9" name="Picture 4" descr="C:\Documents and Settings\carcassi\Desktop\nuvola-1.0.tar\nuvola\128x128\filesystems\trashcan_empty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62400" y="2023646"/>
            <a:ext cx="1219200" cy="1219200"/>
          </a:xfrm>
          <a:prstGeom prst="rect">
            <a:avLst/>
          </a:prstGeom>
          <a:noFill/>
        </p:spPr>
      </p:pic>
      <p:pic>
        <p:nvPicPr>
          <p:cNvPr id="10" name="Picture 5" descr="C:\Documents and Settings\carcassi\Desktop\nuvola-1.0.tar\nuvola\128x128\mimetypes\font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29400" y="4114384"/>
            <a:ext cx="695325" cy="695325"/>
          </a:xfrm>
          <a:prstGeom prst="rect">
            <a:avLst/>
          </a:prstGeom>
          <a:noFill/>
        </p:spPr>
      </p:pic>
      <p:pic>
        <p:nvPicPr>
          <p:cNvPr id="11" name="Picture 6" descr="C:\Documents and Settings\carcassi\Desktop\nuvola-1.0.tar\nuvola\128x128\apps\display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53200" y="2176046"/>
            <a:ext cx="914400" cy="914400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/>
          <p:nvPr/>
        </p:nvCxnSpPr>
        <p:spPr bwMode="auto">
          <a:xfrm rot="5400000">
            <a:off x="1257300" y="3280945"/>
            <a:ext cx="685800" cy="4572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rot="16200000" flipH="1">
            <a:off x="2400300" y="3280946"/>
            <a:ext cx="685800" cy="4572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rot="5400000" flipH="1" flipV="1">
            <a:off x="3467100" y="3280945"/>
            <a:ext cx="685800" cy="4572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16200000" flipH="1">
            <a:off x="4838700" y="3280946"/>
            <a:ext cx="685800" cy="4572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16200000" flipV="1">
            <a:off x="7429500" y="3280946"/>
            <a:ext cx="685800" cy="4572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rot="16200000" flipH="1">
            <a:off x="6668294" y="3509546"/>
            <a:ext cx="685800" cy="1588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rot="10800000" flipV="1">
            <a:off x="5257800" y="2633245"/>
            <a:ext cx="1143000" cy="1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6096000" y="4462046"/>
            <a:ext cx="457200" cy="1588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607209" y="1795046"/>
            <a:ext cx="9044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ln w="19050">
                  <a:noFill/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Notifier</a:t>
            </a:r>
            <a:endParaRPr lang="en-US" sz="1600" b="1" dirty="0">
              <a:ln w="19050">
                <a:noFill/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31067" y="1795046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n w="19050">
                  <a:noFill/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Collector</a:t>
            </a:r>
            <a:endParaRPr lang="en-US" sz="1600" b="1" dirty="0">
              <a:ln w="19050">
                <a:noFill/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53200" y="1795046"/>
            <a:ext cx="938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n w="19050">
                  <a:noFill/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Monitor</a:t>
            </a:r>
            <a:endParaRPr lang="en-US" sz="1600" b="1" dirty="0">
              <a:ln w="19050">
                <a:noFill/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53200" y="4919246"/>
            <a:ext cx="798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n w="19050">
                  <a:noFill/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Cache</a:t>
            </a:r>
            <a:endParaRPr lang="en-US" sz="1600" b="1" dirty="0">
              <a:ln w="19050">
                <a:noFill/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76800" y="4919246"/>
            <a:ext cx="1380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n w="19050">
                  <a:noFill/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PV Function</a:t>
            </a:r>
            <a:endParaRPr lang="en-US" sz="1600" b="1" dirty="0">
              <a:ln w="19050">
                <a:noFill/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62200" y="4919246"/>
            <a:ext cx="1380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n w="19050">
                  <a:noFill/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PV Function</a:t>
            </a:r>
            <a:endParaRPr lang="en-US" sz="1600" b="1" dirty="0">
              <a:ln w="19050">
                <a:noFill/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6" name="Picture 2" descr="C:\Documents and Settings\carcassi\Desktop\nuvola-1.0.tar\nuvola\128x128\apps\clock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14600" y="2176046"/>
            <a:ext cx="304800" cy="304800"/>
          </a:xfrm>
          <a:prstGeom prst="rect">
            <a:avLst/>
          </a:prstGeom>
          <a:noFill/>
        </p:spPr>
      </p:pic>
      <p:cxnSp>
        <p:nvCxnSpPr>
          <p:cNvPr id="28" name="Straight Connector 27"/>
          <p:cNvCxnSpPr/>
          <p:nvPr/>
        </p:nvCxnSpPr>
        <p:spPr bwMode="auto">
          <a:xfrm>
            <a:off x="4568233" y="1524000"/>
            <a:ext cx="0" cy="4876800"/>
          </a:xfrm>
          <a:prstGeom prst="line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790354" y="5638800"/>
            <a:ext cx="2440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19050">
                  <a:noFill/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Source rate</a:t>
            </a:r>
            <a:endParaRPr lang="en-US" sz="3200" b="1" dirty="0">
              <a:ln w="19050">
                <a:noFill/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51296" y="5638800"/>
            <a:ext cx="2553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19050">
                  <a:noFill/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Desired rate</a:t>
            </a:r>
            <a:endParaRPr lang="en-US" sz="3200" b="1" dirty="0">
              <a:ln w="19050">
                <a:noFill/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248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partial types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82296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Open a channel to handle all types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final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&lt;Object&gt;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PVManager.read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(channel("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channelName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")).every(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(10));</a:t>
            </a:r>
          </a:p>
          <a:p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pvReader.addPVReaderListener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(new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PVReaderListener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@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Override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public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void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pvChanged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Object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value =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pvReader.getValue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        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// This returns the interface implemented (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VDouble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VInt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, ...)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Class&lt;?&gt; type =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ValueUtil.typeOf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(value);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// Extracts the alarm if present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Alarm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alarm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ValueUtil.alarmOf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(value);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}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});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/>
            </a:r>
            <a:br>
              <a:rPr lang="en-US" sz="1400" dirty="0">
                <a:latin typeface="Courier New" pitchFamily="49" charset="0"/>
                <a:cs typeface="Courier New" pitchFamily="49" charset="0"/>
              </a:rPr>
            </a:br>
            <a:endParaRPr lang="en-US" sz="1400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78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partial types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82296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Open a channel to handle all types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final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&lt;Object&gt;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PVManager.read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(channel("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channelName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")).every(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(10));</a:t>
            </a:r>
          </a:p>
          <a:p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pvReader.addPVReaderListener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(new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PVReaderListener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@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Override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public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void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pvChanged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Object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value =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pvReader.getValue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        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// This returns the interface implemented (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VDouble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VInt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, ...)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Class&lt;?&gt; type =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ValueUtil.typeOf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(value);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// Extracts the alarm if present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Alarm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alarm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ValueUtil.alarmOf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(value);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// Extracts the time if present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Time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time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ValueUtil.timeOf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(value);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}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});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/>
            </a:r>
            <a:br>
              <a:rPr lang="en-US" sz="1400" dirty="0">
                <a:latin typeface="Courier New" pitchFamily="49" charset="0"/>
                <a:cs typeface="Courier New" pitchFamily="49" charset="0"/>
              </a:rPr>
            </a:br>
            <a:endParaRPr lang="en-US" sz="1400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62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partial types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82296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Open a channel to handle all types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final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&lt;Object&gt;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PVManager.read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(channel("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channelName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")).every(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(10));</a:t>
            </a:r>
          </a:p>
          <a:p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pvReader.addPVReaderListener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(new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PVReaderListener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@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Override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public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void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pvChanged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Object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value =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pvReader.getValue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        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// This returns the interface implemented (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VDouble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VInt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, ...)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Class&lt;?&gt; type =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ValueUtil.typeOf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(value);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// Extracts the alarm if present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Alarm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alarm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ValueUtil.alarmOf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(value);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// Extracts the time if present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Time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time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ValueUtil.timeOf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(value);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// Extracts a numeric value if present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Double number =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ValueUtil.numericValueOf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(value);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}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});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/>
            </a:r>
            <a:br>
              <a:rPr lang="en-US" sz="1400" dirty="0">
                <a:latin typeface="Courier New" pitchFamily="49" charset="0"/>
                <a:cs typeface="Courier New" pitchFamily="49" charset="0"/>
              </a:rPr>
            </a:br>
            <a:endParaRPr lang="en-US" sz="1400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62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partial types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8229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Open a channel to handle all types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final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&lt;Object&gt;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PVManager.read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(channel("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channelName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")).every(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(10));</a:t>
            </a:r>
          </a:p>
          <a:p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pvReader.addPVReaderListener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(new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PVReaderListener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@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Override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public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void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pvChanged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Object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value =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pvReader.getValue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        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// This returns the interface implemented (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VDouble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VInt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, ...)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Class&lt;?&gt; type =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ValueUtil.typeOf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(value);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// Extracts the alarm if present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Alarm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alarm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ValueUtil.alarmOf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(value);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// Extracts the time if present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Time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time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ValueUtil.timeOf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(value);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// Extracts a numeric value if present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Double number =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ValueUtil.numericValueOf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(value);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// Extract display information if present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Display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display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ValueUtil.displayOf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(value);</a:t>
            </a:r>
          </a:p>
          <a:p>
            <a:endParaRPr lang="en-US" sz="14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}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});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/>
            </a:r>
            <a:br>
              <a:rPr lang="en-US" sz="1400" dirty="0">
                <a:latin typeface="Courier New" pitchFamily="49" charset="0"/>
                <a:cs typeface="Courier New" pitchFamily="49" charset="0"/>
              </a:rPr>
            </a:br>
            <a:endParaRPr lang="en-US" sz="1400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40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partial types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82296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Open a channel to handle all types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final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&lt;Object&gt;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PVManager.read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(channel("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channelName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")).every(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(10));</a:t>
            </a:r>
          </a:p>
          <a:p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pvReader.addPVReaderListener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(new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PVReaderListener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@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Override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public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void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pvChanged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Object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value =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pvReader.getValue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        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// This returns the interface implemented (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VDouble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VInt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, ...)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Class&lt;?&gt; type =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ValueUtil.typeOf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(value);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// Extracts the alarm if present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Alarm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alarm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ValueUtil.alarmOf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(value);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// Extracts the time if present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Time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time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ValueUtil.timeOf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(value);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// Extracts a numeric value if present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Double number =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ValueUtil.numericValueOf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(value);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// Extract display information if present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Display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display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ValueUtil.displayOf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(value);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displayAlarm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(alarm);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displayTime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(time);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    ...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}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});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/>
            </a:r>
            <a:br>
              <a:rPr lang="en-US" sz="1400" dirty="0">
                <a:latin typeface="Courier New" pitchFamily="49" charset="0"/>
                <a:cs typeface="Courier New" pitchFamily="49" charset="0"/>
              </a:rPr>
            </a:br>
            <a:endParaRPr lang="en-US" sz="1400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45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Aggregating a </a:t>
            </a:r>
            <a:r>
              <a:rPr lang="en-US" dirty="0" err="1" smtClean="0"/>
              <a:t>vTable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822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Create a table with 2 columns,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name and value, and 3 rows</a:t>
            </a:r>
            <a:br>
              <a:rPr lang="en-US" sz="1400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List&lt;String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&gt; names =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Arrays.asList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("one", "two", 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trhee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");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final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&lt;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VTable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PVManager.read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vTable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column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("Names",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vStringConstants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(names)),</a:t>
            </a:r>
          </a:p>
          <a:p>
            <a:r>
              <a:rPr lang="en-US" sz="1400" b="1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column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("Values",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latestValueOf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(channels(names))))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.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every(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(100));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/>
            </a:r>
            <a:br>
              <a:rPr lang="en-US" sz="1400" dirty="0">
                <a:latin typeface="Courier New" pitchFamily="49" charset="0"/>
                <a:cs typeface="Courier New" pitchFamily="49" charset="0"/>
              </a:rPr>
            </a:br>
            <a:endParaRPr lang="en-US" sz="1400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95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Aggregating a </a:t>
            </a:r>
            <a:r>
              <a:rPr lang="en-US" dirty="0" err="1" smtClean="0"/>
              <a:t>vTable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82296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// Create a table with 2 columns,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name and value, and 3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rows</a:t>
            </a:r>
            <a:br>
              <a:rPr lang="en-US" sz="1400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List&lt;String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&gt; names =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Arrays.asList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("one", "two", "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trhee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");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final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&lt;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VTable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PVManager.read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vTable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column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("Names",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vStringConstants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(names)),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column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("Values",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latestValueOf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(channels(names)))))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.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every(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(100));</a:t>
            </a:r>
          </a:p>
          <a:p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pvReader.addPVReaderListener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(new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PVReaderListener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@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Override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public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void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pvChanged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VTable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vTable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pvReader.getValue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First column is the names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String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[] names = (String[])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vTable.getColumnArray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(0);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Second column is the values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double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[] values = (double[])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vTable.getColumnArray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(1);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 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...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});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/>
            </a:r>
            <a:br>
              <a:rPr lang="en-US" sz="1400" dirty="0">
                <a:latin typeface="Courier New" pitchFamily="49" charset="0"/>
                <a:cs typeface="Courier New" pitchFamily="49" charset="0"/>
              </a:rPr>
            </a:br>
            <a:endParaRPr lang="en-US" sz="1400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86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Underlying 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7620000" cy="3886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Every choice is explicit. You decide:</a:t>
            </a:r>
          </a:p>
          <a:p>
            <a:pPr lvl="1"/>
            <a:r>
              <a:rPr lang="en-US" dirty="0"/>
              <a:t>which types you expect something to be and whether you want a standard conversion</a:t>
            </a:r>
          </a:p>
          <a:p>
            <a:pPr lvl="1"/>
            <a:r>
              <a:rPr lang="en-US" dirty="0" smtClean="0"/>
              <a:t>whether you want a queue of all values, or a cache with the last one</a:t>
            </a:r>
          </a:p>
          <a:p>
            <a:pPr lvl="1"/>
            <a:r>
              <a:rPr lang="en-US" dirty="0" smtClean="0"/>
              <a:t>what maximum rate you’ll get notifications</a:t>
            </a:r>
          </a:p>
          <a:p>
            <a:r>
              <a:rPr lang="en-US" dirty="0" smtClean="0"/>
              <a:t>Some choices are mandatory</a:t>
            </a:r>
          </a:p>
          <a:p>
            <a:pPr lvl="1"/>
            <a:r>
              <a:rPr lang="en-US" dirty="0" smtClean="0"/>
              <a:t>You </a:t>
            </a:r>
            <a:r>
              <a:rPr lang="en-US" dirty="0" smtClean="0"/>
              <a:t>are forced to </a:t>
            </a:r>
            <a:r>
              <a:rPr lang="en-US" dirty="0" smtClean="0"/>
              <a:t>decide the </a:t>
            </a:r>
            <a:r>
              <a:rPr lang="en-US" dirty="0" smtClean="0"/>
              <a:t>above, or you won’t have a client that degrades gracefully </a:t>
            </a:r>
          </a:p>
          <a:p>
            <a:r>
              <a:rPr lang="en-US" dirty="0" smtClean="0"/>
              <a:t>Simple </a:t>
            </a:r>
            <a:r>
              <a:rPr lang="en-US" dirty="0" smtClean="0"/>
              <a:t>choices are simple, complicated possible</a:t>
            </a:r>
          </a:p>
          <a:p>
            <a:r>
              <a:rPr lang="en-US" dirty="0" smtClean="0"/>
              <a:t>The power is in the combinatory of the operators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11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667000" y="1724560"/>
            <a:ext cx="303801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42</a:t>
            </a:r>
            <a:endParaRPr lang="en-US" sz="200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numbers (Bob likes numbers)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42919" y="1717417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en-US" sz="54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52333" y="2895600"/>
            <a:ext cx="1039067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endParaRPr lang="en-US" sz="15000" b="1" i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4385" y="1295400"/>
            <a:ext cx="6912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ymbol" pitchFamily="18" charset="2"/>
              </a:rPr>
              <a:t>p</a:t>
            </a:r>
            <a:endParaRPr lang="en-US" sz="72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ymbol" pitchFamily="18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3759" y="2819638"/>
            <a:ext cx="6126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05717" y="4658380"/>
            <a:ext cx="1308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13.999</a:t>
            </a:r>
            <a:endParaRPr lang="en-US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402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performance numbers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7620000" cy="3886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Latency from first request to first received data</a:t>
            </a:r>
          </a:p>
          <a:p>
            <a:pPr lvl="1"/>
            <a:r>
              <a:rPr lang="en-US" dirty="0" smtClean="0"/>
              <a:t>direct CAJ: 		</a:t>
            </a:r>
            <a:r>
              <a:rPr lang="da-DK" dirty="0" smtClean="0"/>
              <a:t>13.57 +/- </a:t>
            </a:r>
            <a:r>
              <a:rPr lang="da-DK" dirty="0" smtClean="0"/>
              <a:t>2.02 ms</a:t>
            </a:r>
            <a:endParaRPr lang="en-US" dirty="0" smtClean="0"/>
          </a:p>
          <a:p>
            <a:pPr lvl="1"/>
            <a:r>
              <a:rPr lang="en-US" dirty="0" err="1" smtClean="0"/>
              <a:t>pvManager</a:t>
            </a:r>
            <a:r>
              <a:rPr lang="en-US" dirty="0" smtClean="0"/>
              <a:t> 5 </a:t>
            </a:r>
            <a:r>
              <a:rPr lang="en-US" dirty="0" err="1" smtClean="0"/>
              <a:t>ms</a:t>
            </a:r>
            <a:r>
              <a:rPr lang="en-US" dirty="0" smtClean="0"/>
              <a:t> scan: 	</a:t>
            </a:r>
            <a:r>
              <a:rPr lang="da-DK" dirty="0" smtClean="0"/>
              <a:t>17.90 +/- 1.62</a:t>
            </a:r>
            <a:r>
              <a:rPr lang="en-US" dirty="0" smtClean="0"/>
              <a:t> </a:t>
            </a:r>
            <a:r>
              <a:rPr lang="en-US" dirty="0" err="1" smtClean="0"/>
              <a:t>ms</a:t>
            </a:r>
            <a:endParaRPr lang="en-US" dirty="0" smtClean="0"/>
          </a:p>
          <a:p>
            <a:r>
              <a:rPr lang="en-US" dirty="0" smtClean="0"/>
              <a:t>3493 channel requests to all received data</a:t>
            </a:r>
          </a:p>
          <a:p>
            <a:pPr lvl="1"/>
            <a:r>
              <a:rPr lang="en-US" dirty="0" smtClean="0"/>
              <a:t>direct CAJ		 </a:t>
            </a:r>
            <a:r>
              <a:rPr lang="en-US" dirty="0"/>
              <a:t>9.6 sec </a:t>
            </a:r>
            <a:r>
              <a:rPr lang="en-US" dirty="0" smtClean="0"/>
              <a:t>cold	2.5 sec warm</a:t>
            </a:r>
          </a:p>
          <a:p>
            <a:pPr lvl="1"/>
            <a:r>
              <a:rPr lang="en-US" dirty="0" err="1" smtClean="0"/>
              <a:t>pvManager</a:t>
            </a:r>
            <a:r>
              <a:rPr lang="en-US" dirty="0" smtClean="0"/>
              <a:t> (separate):	13.4 sec cold	2.5 sec warm</a:t>
            </a:r>
          </a:p>
          <a:p>
            <a:pPr lvl="1"/>
            <a:r>
              <a:rPr lang="en-US" dirty="0" err="1" smtClean="0"/>
              <a:t>pvManager</a:t>
            </a:r>
            <a:r>
              <a:rPr lang="en-US" dirty="0" smtClean="0"/>
              <a:t> (single </a:t>
            </a:r>
            <a:r>
              <a:rPr lang="en-US" dirty="0" smtClean="0"/>
              <a:t>list</a:t>
            </a:r>
            <a:r>
              <a:rPr lang="en-US" dirty="0" smtClean="0"/>
              <a:t>):	10.7 </a:t>
            </a:r>
            <a:r>
              <a:rPr lang="en-US" dirty="0"/>
              <a:t>sec </a:t>
            </a:r>
            <a:r>
              <a:rPr lang="en-US" dirty="0" smtClean="0"/>
              <a:t>cold	2.5 </a:t>
            </a:r>
            <a:r>
              <a:rPr lang="en-US" dirty="0"/>
              <a:t>sec warm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Configuring data sources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822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// Sets CAJ (pure java implementation) as the default data source,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monitoring both value and alarm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changes</a:t>
            </a:r>
          </a:p>
          <a:p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PVManager.setDefaultDataSource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(new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JCADataSource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());</a:t>
            </a:r>
          </a:p>
        </p:txBody>
      </p:sp>
    </p:spTree>
    <p:extLst>
      <p:ext uri="{BB962C8B-B14F-4D97-AF65-F5344CB8AC3E}">
        <p14:creationId xmlns:p14="http://schemas.microsoft.com/office/powerpoint/2010/main" val="249518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video</a:t>
            </a:r>
            <a:endParaRPr lang="en-US" dirty="0"/>
          </a:p>
        </p:txBody>
      </p:sp>
      <p:pic>
        <p:nvPicPr>
          <p:cNvPr id="3" name="test2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87475"/>
            <a:ext cx="7620000" cy="3413125"/>
          </a:xfrm>
        </p:spPr>
      </p:pic>
      <p:sp>
        <p:nvSpPr>
          <p:cNvPr id="4" name="TextBox 3"/>
          <p:cNvSpPr txBox="1"/>
          <p:nvPr/>
        </p:nvSpPr>
        <p:spPr>
          <a:xfrm>
            <a:off x="386399" y="5029200"/>
            <a:ext cx="83712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Watch for:</a:t>
            </a:r>
            <a:endParaRPr lang="en-US" sz="1600" dirty="0" smtClean="0"/>
          </a:p>
          <a:p>
            <a:pPr lvl="1"/>
            <a:r>
              <a:rPr lang="en-US" sz="1600" dirty="0" smtClean="0"/>
              <a:t>Rate throttling: notification rate decreases automatically if client can’t keep up</a:t>
            </a:r>
            <a:endParaRPr lang="en-US" sz="1600" dirty="0" smtClean="0"/>
          </a:p>
          <a:p>
            <a:pPr lvl="1"/>
            <a:r>
              <a:rPr lang="en-US" sz="1600" dirty="0" smtClean="0"/>
              <a:t>Rate limit: notification </a:t>
            </a:r>
            <a:r>
              <a:rPr lang="en-US" sz="1600" dirty="0" smtClean="0"/>
              <a:t>rate is limited (25Hz for Probe, 50Hz for plot – more is useless)</a:t>
            </a:r>
            <a:endParaRPr lang="en-US" sz="1600" dirty="0" smtClean="0"/>
          </a:p>
          <a:p>
            <a:r>
              <a:rPr lang="en-US" sz="1600" b="1" i="1" dirty="0" smtClean="0"/>
              <a:t>You can’t write a </a:t>
            </a:r>
            <a:r>
              <a:rPr lang="en-US" sz="1600" b="1" i="1" dirty="0" err="1" smtClean="0"/>
              <a:t>pv</a:t>
            </a:r>
            <a:r>
              <a:rPr lang="en-US" sz="1600" b="1" i="1" dirty="0" err="1" smtClean="0"/>
              <a:t>Manager</a:t>
            </a:r>
            <a:r>
              <a:rPr lang="en-US" sz="1600" b="1" i="1" dirty="0" smtClean="0"/>
              <a:t>  </a:t>
            </a:r>
            <a:r>
              <a:rPr lang="en-US" sz="1600" b="1" i="1" dirty="0" smtClean="0"/>
              <a:t>app that does not rate </a:t>
            </a:r>
            <a:r>
              <a:rPr lang="en-US" sz="1600" b="1" i="1" dirty="0" smtClean="0"/>
              <a:t>limit and throttle!</a:t>
            </a:r>
            <a:endParaRPr lang="en-US" sz="16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144959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Configuring data sources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8229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// Sets CAJ (pure java implementation) as the default data source,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monitoring both value and alarm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changes</a:t>
            </a:r>
          </a:p>
          <a:p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PVManager.setDefaultDataSource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(new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JCADataSource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());</a:t>
            </a:r>
          </a:p>
          <a:p>
            <a:endParaRPr lang="en-US" sz="14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For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ultimate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control, you can create the JCA context yourself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and pass it to the data source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Context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jcaContext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 = ...</a:t>
            </a:r>
          </a:p>
          <a:p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PVManager.setDefaultDataSource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(new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JCADataSource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jcaContext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Monitor.VALUE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 |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Monitor.ALARM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));</a:t>
            </a:r>
          </a:p>
        </p:txBody>
      </p:sp>
    </p:spTree>
    <p:extLst>
      <p:ext uri="{BB962C8B-B14F-4D97-AF65-F5344CB8AC3E}">
        <p14:creationId xmlns:p14="http://schemas.microsoft.com/office/powerpoint/2010/main" val="49824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Configuring data sources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8229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// Sets CAJ (pure java implementation) as the default data source,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monitoring both value and alarm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changes</a:t>
            </a:r>
          </a:p>
          <a:p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PVManager.setDefaultDataSource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(new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JCADataSource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());</a:t>
            </a:r>
          </a:p>
          <a:p>
            <a:endParaRPr lang="en-US" sz="14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For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ultimate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control, you can create the JCA context yourself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and pass it to the data source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Context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jcaContext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= ...</a:t>
            </a:r>
          </a:p>
          <a:p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PVManager.setDefaultDataSource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(new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JCADataSource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jcaContext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Monitor.VALUE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|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Monitor.ALARM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));</a:t>
            </a:r>
          </a:p>
          <a:p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// Create a multiple data source, and add different data sources</a:t>
            </a:r>
          </a:p>
          <a:p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CompositeDataSource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composite = new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CompositeDataSource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composite.putDataSource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("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ca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", new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JCADataSource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());</a:t>
            </a:r>
          </a:p>
          <a:p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composite.putDataSource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("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sim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", new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SimulationDataSource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());</a:t>
            </a:r>
          </a:p>
          <a:p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If no prefix is given to a channel, use JCA as default</a:t>
            </a:r>
          </a:p>
          <a:p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composite.setDefaultDataSource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("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ca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");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Set the composite as the default</a:t>
            </a:r>
          </a:p>
          <a:p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PVManager.setDefaultDataSource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(composite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49824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Configuring notifications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For Swing applications, import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from here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import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static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org.epics.pvmanager.util.Executors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.*;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Route notification for this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on the Swing EDT</a:t>
            </a:r>
          </a:p>
          <a:p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&lt;?&gt;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PVManager.read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(...)</a:t>
            </a:r>
            <a:br>
              <a:rPr lang="en-US" sz="1400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.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notifyOn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swingEDT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()).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every(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(100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));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93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Configuring notifications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82296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For Swing applications, import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from here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import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static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org.epics.pvmanager.util.Executors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.*;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Route notification for this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on the Swing EDT</a:t>
            </a:r>
          </a:p>
          <a:p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&lt;?&gt;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PVManager.read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(...)</a:t>
            </a:r>
            <a:br>
              <a:rPr lang="en-US" sz="1400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.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notifyOn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swingEDT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()).every(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(100));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/>
            </a:r>
            <a:br>
              <a:rPr lang="en-US" sz="1400" dirty="0">
                <a:latin typeface="Courier New" pitchFamily="49" charset="0"/>
                <a:cs typeface="Courier New" pitchFamily="49" charset="0"/>
              </a:rPr>
            </a:b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In CSS/SWT, import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from here</a:t>
            </a:r>
          </a:p>
          <a:p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import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static </a:t>
            </a:r>
            <a:r>
              <a:rPr lang="en-US" sz="1400" b="1" dirty="0" err="1">
                <a:latin typeface="Courier New" pitchFamily="49" charset="0"/>
                <a:cs typeface="Courier New" pitchFamily="49" charset="0"/>
              </a:rPr>
              <a:t>org.csstudio.utility.pvmanager.ui.SWTUtil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.*;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Route notification for this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on the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SWT thread</a:t>
            </a:r>
          </a:p>
          <a:p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&lt;?&gt;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PVManager.read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(...)</a:t>
            </a:r>
            <a:br>
              <a:rPr lang="en-US" sz="1400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.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notifyOn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swtThread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()).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every(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(100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));</a:t>
            </a:r>
          </a:p>
        </p:txBody>
      </p:sp>
    </p:spTree>
    <p:extLst>
      <p:ext uri="{BB962C8B-B14F-4D97-AF65-F5344CB8AC3E}">
        <p14:creationId xmlns:p14="http://schemas.microsoft.com/office/powerpoint/2010/main" val="328052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Configuring notifications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82296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For Swing applications, import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from here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import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static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org.epics.pvmanager.util.Executors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.*;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Route notification for this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on the Swing EDT</a:t>
            </a:r>
          </a:p>
          <a:p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&lt;?&gt;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PVManager.read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(...)</a:t>
            </a:r>
            <a:br>
              <a:rPr lang="en-US" sz="1400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.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notifyOn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swingEDT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()).every(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(100));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/>
            </a:r>
            <a:br>
              <a:rPr lang="en-US" sz="1400" dirty="0">
                <a:latin typeface="Courier New" pitchFamily="49" charset="0"/>
                <a:cs typeface="Courier New" pitchFamily="49" charset="0"/>
              </a:rPr>
            </a:b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In CSS/SWT, import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from here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import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static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org.csstudio.utility.pvmanager.ui.SWTUtil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.*;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</a:t>
            </a: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Route notification for this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on the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SWT thread</a:t>
            </a:r>
          </a:p>
          <a:p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&lt;?&gt;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pvReader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PVManager.read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(...)</a:t>
            </a:r>
            <a:br>
              <a:rPr lang="en-US" sz="1400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  .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notifyOn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swtThread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()).every(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ms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(100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));</a:t>
            </a:r>
          </a:p>
          <a:p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Or you can change the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default 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PVManager.setDefaultNotificationExecutor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b="1" dirty="0" err="1" smtClean="0">
                <a:latin typeface="Courier New" pitchFamily="49" charset="0"/>
                <a:cs typeface="Courier New" pitchFamily="49" charset="0"/>
              </a:rPr>
              <a:t>swingEDT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());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/>
            </a:r>
            <a:br>
              <a:rPr lang="en-US" sz="1400" dirty="0">
                <a:latin typeface="Courier New" pitchFamily="49" charset="0"/>
                <a:cs typeface="Courier New" pitchFamily="49" charset="0"/>
              </a:rPr>
            </a:b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// It accepts a standard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java.util.concurrent.Executor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52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NL.norm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BNL.normal</Template>
  <TotalTime>2920</TotalTime>
  <Words>2170</Words>
  <Application>Microsoft Office PowerPoint</Application>
  <PresentationFormat>On-screen Show (4:3)</PresentationFormat>
  <Paragraphs>462</Paragraphs>
  <Slides>40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BNL.normal</vt:lpstr>
      <vt:lpstr>Cookbook</vt:lpstr>
      <vt:lpstr>PVManager goals</vt:lpstr>
      <vt:lpstr>The one architecture slide</vt:lpstr>
      <vt:lpstr>Configuring data sources</vt:lpstr>
      <vt:lpstr>Configuring data sources</vt:lpstr>
      <vt:lpstr>Configuring data sources</vt:lpstr>
      <vt:lpstr>Configuring notifications</vt:lpstr>
      <vt:lpstr>Configuring notifications</vt:lpstr>
      <vt:lpstr>Configuring notifications</vt:lpstr>
      <vt:lpstr>Read a single channel</vt:lpstr>
      <vt:lpstr>Read a single channel</vt:lpstr>
      <vt:lpstr>Read a single channel</vt:lpstr>
      <vt:lpstr>Read a single channel</vt:lpstr>
      <vt:lpstr>Read all values from single channel</vt:lpstr>
      <vt:lpstr>Read all values from single channel</vt:lpstr>
      <vt:lpstr>Read all values from single channel</vt:lpstr>
      <vt:lpstr>Handling errors</vt:lpstr>
      <vt:lpstr>Read “timeouts”</vt:lpstr>
      <vt:lpstr>Read map with multiple channels</vt:lpstr>
      <vt:lpstr>Read map with multiple channels</vt:lpstr>
      <vt:lpstr>Read map with multiple channels</vt:lpstr>
      <vt:lpstr>Alias for an expression</vt:lpstr>
      <vt:lpstr>Alias for an expression</vt:lpstr>
      <vt:lpstr>Alias for an expression</vt:lpstr>
      <vt:lpstr>Opening a vDouble channel</vt:lpstr>
      <vt:lpstr>Converting types</vt:lpstr>
      <vt:lpstr>Using partial types</vt:lpstr>
      <vt:lpstr>Using partial types</vt:lpstr>
      <vt:lpstr>Using partial types</vt:lpstr>
      <vt:lpstr>Using partial types</vt:lpstr>
      <vt:lpstr>Using partial types</vt:lpstr>
      <vt:lpstr>Using partial types</vt:lpstr>
      <vt:lpstr>Using partial types</vt:lpstr>
      <vt:lpstr>Using partial types</vt:lpstr>
      <vt:lpstr>Aggregating a vTable</vt:lpstr>
      <vt:lpstr>Aggregating a vTable</vt:lpstr>
      <vt:lpstr>Underlying concept</vt:lpstr>
      <vt:lpstr>Some numbers (Bob likes numbers)</vt:lpstr>
      <vt:lpstr>Some performance numbers</vt:lpstr>
      <vt:lpstr>Performance video</vt:lpstr>
    </vt:vector>
  </TitlesOfParts>
  <Company>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Gabriele Carcassi</dc:creator>
  <cp:lastModifiedBy>Carcassi, Gabriele</cp:lastModifiedBy>
  <cp:revision>48</cp:revision>
  <cp:lastPrinted>2007-07-02T19:06:14Z</cp:lastPrinted>
  <dcterms:created xsi:type="dcterms:W3CDTF">2007-06-28T20:22:43Z</dcterms:created>
  <dcterms:modified xsi:type="dcterms:W3CDTF">2011-09-30T18:09:48Z</dcterms:modified>
</cp:coreProperties>
</file>