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1445" r:id="rId2"/>
    <p:sldId id="1468" r:id="rId3"/>
    <p:sldId id="1532" r:id="rId4"/>
    <p:sldId id="1543" r:id="rId5"/>
    <p:sldId id="1544" r:id="rId6"/>
    <p:sldId id="1545" r:id="rId7"/>
    <p:sldId id="1546" r:id="rId8"/>
    <p:sldId id="1547" r:id="rId9"/>
    <p:sldId id="1542" r:id="rId10"/>
    <p:sldId id="1548" r:id="rId1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CC"/>
    <a:srgbClr val="FF6600"/>
    <a:srgbClr val="D8FF6B"/>
    <a:srgbClr val="A6F088"/>
    <a:srgbClr val="FFCC99"/>
    <a:srgbClr val="FFCCCC"/>
    <a:srgbClr val="008000"/>
    <a:srgbClr val="FF5050"/>
    <a:srgbClr val="FF8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12" d="100"/>
          <a:sy n="112" d="100"/>
        </p:scale>
        <p:origin x="-156" y="3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2508" y="-102"/>
      </p:cViewPr>
      <p:guideLst>
        <p:guide orient="horz" pos="2909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4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9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6913"/>
            <a:ext cx="4605338" cy="345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86263"/>
            <a:ext cx="5095875" cy="416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79" tIns="44692" rIns="90979" bIns="44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311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ea typeface="Osak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50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Osak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22" name="Text Box 1"/>
          <p:cNvSpPr txBox="1">
            <a:spLocks noChangeArrowheads="1"/>
          </p:cNvSpPr>
          <p:nvPr/>
        </p:nvSpPr>
        <p:spPr bwMode="auto">
          <a:xfrm>
            <a:off x="1165226" y="696914"/>
            <a:ext cx="4592638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457152" eaLnBrk="0" hangingPunct="0">
              <a:lnSpc>
                <a:spcPct val="90000"/>
              </a:lnSpc>
              <a:spcBef>
                <a:spcPts val="1124"/>
              </a:spcBef>
              <a:buClr>
                <a:srgbClr val="FF0000"/>
              </a:buClr>
              <a:buSzPct val="135000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83523" name="Rectangle 2"/>
          <p:cNvSpPr>
            <a:spLocks noGrp="1" noChangeArrowheads="1"/>
          </p:cNvSpPr>
          <p:nvPr>
            <p:ph type="body"/>
          </p:nvPr>
        </p:nvSpPr>
        <p:spPr>
          <a:xfrm>
            <a:off x="919164" y="4386263"/>
            <a:ext cx="5075237" cy="4140200"/>
          </a:xfrm>
          <a:noFill/>
          <a:ln w="9525"/>
        </p:spPr>
        <p:txBody>
          <a:bodyPr wrap="none" lIns="91070" tIns="44635" rIns="91070" bIns="44635" anchor="ctr"/>
          <a:lstStyle/>
          <a:p>
            <a:endParaRPr lang="en-US" smtClean="0">
              <a:ea typeface="Osak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39700" y="1460500"/>
            <a:ext cx="8837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35000"/>
              <a:defRPr/>
            </a:pPr>
            <a:endParaRPr lang="en-US">
              <a:ea typeface="Osaka" charset="-128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 eaLnBrk="0" hangingPunct="0"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135000"/>
              <a:tabLst>
                <a:tab pos="2286000" algn="l"/>
              </a:tabLst>
              <a:defRPr/>
            </a:pPr>
            <a:endParaRPr lang="en-US">
              <a:ea typeface="Osaka" charset="-128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2F73391D-E4A5-4DA8-AE48-E9235DCBD905}" type="slidenum">
              <a:rPr lang="en-US" sz="2000">
                <a:latin typeface="Times New Roman" pitchFamily="18" charset="0"/>
                <a:ea typeface="Osaka" charset="-128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2000">
              <a:latin typeface="Times New Roman" pitchFamily="18" charset="0"/>
              <a:ea typeface="Osaka" charset="-128"/>
              <a:cs typeface="+mn-cs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2737" name="Document" r:id="rId3" imgW="1943640" imgH="723600" progId="Word.Document.8">
                    <p:embed/>
                  </p:oleObj>
                </mc:Choice>
                <mc:Fallback>
                  <p:oleObj name="Document" r:id="rId3" imgW="1943640" imgH="723600" progId="Word.Document.8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>
                  <a:ea typeface="Osaka" charset="-128"/>
                  <a:cs typeface="+mn-cs"/>
                </a:rPr>
                <a:t>BROOKHAVEN SCIENCE ASSOCIATES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0" y="6111875"/>
          <a:ext cx="1914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738" name="Photo Editor Photo" r:id="rId5" imgW="4742857" imgH="1848108" progId="">
                  <p:embed/>
                </p:oleObj>
              </mc:Choice>
              <mc:Fallback>
                <p:oleObj name="Photo Editor Photo" r:id="rId5" imgW="4742857" imgH="184810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11875"/>
                        <a:ext cx="19145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55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3263" y="1973263"/>
            <a:ext cx="7740650" cy="37004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Line 2"/>
          <p:cNvSpPr>
            <a:spLocks noChangeShapeType="1"/>
          </p:cNvSpPr>
          <p:nvPr userDrawn="1"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35000"/>
              <a:defRPr/>
            </a:pPr>
            <a:endParaRPr lang="en-US">
              <a:ea typeface="Osaka" charset="-128"/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 userDrawn="1"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 eaLnBrk="0" hangingPunct="0"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135000"/>
              <a:tabLst>
                <a:tab pos="2286000" algn="l"/>
              </a:tabLst>
              <a:defRPr/>
            </a:pPr>
            <a:endParaRPr lang="en-US">
              <a:ea typeface="Osaka" charset="-128"/>
              <a:cs typeface="+mn-cs"/>
            </a:endParaRPr>
          </a:p>
        </p:txBody>
      </p:sp>
      <p:sp>
        <p:nvSpPr>
          <p:cNvPr id="1169414" name="Text Box 6"/>
          <p:cNvSpPr txBox="1">
            <a:spLocks noChangeArrowheads="1"/>
          </p:cNvSpPr>
          <p:nvPr userDrawn="1"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047896C4-408F-4C33-BE53-F0E88BAA338F}" type="slidenum">
              <a:rPr lang="en-US" sz="2000">
                <a:latin typeface="Times New Roman" pitchFamily="18" charset="0"/>
                <a:ea typeface="Osaka" charset="-128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2000">
              <a:latin typeface="Times New Roman" pitchFamily="18" charset="0"/>
              <a:ea typeface="Osaka" charset="-128"/>
              <a:cs typeface="+mn-cs"/>
            </a:endParaRPr>
          </a:p>
        </p:txBody>
      </p:sp>
      <p:grpSp>
        <p:nvGrpSpPr>
          <p:cNvPr id="1033" name="Group 8"/>
          <p:cNvGrpSpPr>
            <a:grpSpLocks/>
          </p:cNvGrpSpPr>
          <p:nvPr userDrawn="1"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26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Document" r:id="rId14" imgW="1943640" imgH="723600" progId="Word.Document.8">
                    <p:embed/>
                  </p:oleObj>
                </mc:Choice>
                <mc:Fallback>
                  <p:oleObj name="Document" r:id="rId14" imgW="1943640" imgH="723600" progId="Word.Document.8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777777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9418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>
                  <a:ea typeface="Osaka" charset="-128"/>
                  <a:cs typeface="+mn-cs"/>
                </a:rPr>
                <a:t>BROOKHAVEN SCIENCE ASSOCIATES</a:t>
              </a:r>
            </a:p>
          </p:txBody>
        </p:sp>
      </p:grpSp>
      <p:pic>
        <p:nvPicPr>
          <p:cNvPr id="1034" name="Picture 9" descr="New_DOE_Logo_Color_04280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400" y="6261100"/>
            <a:ext cx="2195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60438"/>
          </a:xfrm>
        </p:spPr>
        <p:txBody>
          <a:bodyPr lIns="0" rIns="0"/>
          <a:lstStyle/>
          <a:p>
            <a:pPr defTabSz="457200" eaLnBrk="1" hangingPunct="1">
              <a:tabLst>
                <a:tab pos="2286000" algn="l"/>
              </a:tabLst>
            </a:pPr>
            <a:r>
              <a:rPr lang="en-US" sz="3600" dirty="0" smtClean="0"/>
              <a:t>EPICS Version 4 – Normative</a:t>
            </a:r>
          </a:p>
        </p:txBody>
      </p:sp>
      <p:sp>
        <p:nvSpPr>
          <p:cNvPr id="2262018" name="Text Box 4"/>
          <p:cNvSpPr txBox="1">
            <a:spLocks noChangeArrowheads="1"/>
          </p:cNvSpPr>
          <p:nvPr/>
        </p:nvSpPr>
        <p:spPr bwMode="auto">
          <a:xfrm>
            <a:off x="1230313" y="5465763"/>
            <a:ext cx="6673850" cy="912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 dirty="0"/>
              <a:t>V4 Team – presented by </a:t>
            </a:r>
            <a:r>
              <a:rPr lang="en-US" sz="1400" b="1" dirty="0"/>
              <a:t>Bob </a:t>
            </a:r>
            <a:r>
              <a:rPr lang="en-US" sz="1400" b="1" dirty="0" err="1"/>
              <a:t>Dalesio</a:t>
            </a:r>
            <a:endParaRPr lang="en-US" sz="1400" b="1" dirty="0"/>
          </a:p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 dirty="0"/>
              <a:t>EPICS Meeting </a:t>
            </a:r>
          </a:p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 dirty="0"/>
              <a:t>October 7</a:t>
            </a:r>
            <a:r>
              <a:rPr lang="en-US" sz="2000" b="1" dirty="0" smtClean="0"/>
              <a:t>, 2011</a:t>
            </a:r>
            <a:endParaRPr lang="en-US" sz="2000" b="1" dirty="0"/>
          </a:p>
        </p:txBody>
      </p:sp>
      <p:pic>
        <p:nvPicPr>
          <p:cNvPr id="22620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095375"/>
            <a:ext cx="7373937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99" y="1138284"/>
            <a:ext cx="7611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Normative data types are in Draft form. The small group of core and service developers have created this. It will be open for comment before anything is finalized.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These normative types present </a:t>
            </a:r>
            <a:r>
              <a:rPr lang="en-US" sz="1600" dirty="0" err="1" smtClean="0"/>
              <a:t>PVData</a:t>
            </a:r>
            <a:r>
              <a:rPr lang="en-US" sz="1600" dirty="0" smtClean="0"/>
              <a:t> to the client and server interfaces to enable easy use of this framework (i.e. you can implement a normative type as unsigned – without Marty knowing).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Control System Studio is providing applications for these data types in parallel through the aggregations in </a:t>
            </a:r>
            <a:r>
              <a:rPr lang="en-US" sz="1600" dirty="0" err="1" smtClean="0"/>
              <a:t>PVManager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3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264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20788"/>
            <a:ext cx="8629650" cy="47355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V4 Architecture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 smtClean="0"/>
              <a:t>Normative Data Types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 smtClean="0"/>
              <a:t>Conclusions</a:t>
            </a:r>
          </a:p>
        </p:txBody>
      </p:sp>
      <p:pic>
        <p:nvPicPr>
          <p:cNvPr id="22640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3341688"/>
            <a:ext cx="7938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640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3341688"/>
            <a:ext cx="7938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640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050" y="3495675"/>
            <a:ext cx="12700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640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3341688"/>
            <a:ext cx="7938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78"/>
          <p:cNvSpPr>
            <a:spLocks noChangeArrowheads="1"/>
          </p:cNvSpPr>
          <p:nvPr/>
        </p:nvSpPr>
        <p:spPr bwMode="auto">
          <a:xfrm>
            <a:off x="6939631" y="3806825"/>
            <a:ext cx="515937" cy="439738"/>
          </a:xfrm>
          <a:prstGeom prst="can">
            <a:avLst>
              <a:gd name="adj" fmla="val 250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24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9147175" cy="590550"/>
          </a:xfrm>
        </p:spPr>
        <p:txBody>
          <a:bodyPr lIns="0" tIns="0" rIns="0" bIns="0">
            <a:normAutofit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Version 4 – First Deployment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82498" name="Text Box 7"/>
          <p:cNvSpPr txBox="1">
            <a:spLocks noChangeArrowheads="1"/>
          </p:cNvSpPr>
          <p:nvPr/>
        </p:nvSpPr>
        <p:spPr bwMode="auto">
          <a:xfrm>
            <a:off x="200025" y="4948236"/>
            <a:ext cx="10556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i="1" dirty="0">
                <a:solidFill>
                  <a:srgbClr val="000000"/>
                </a:solidFill>
              </a:rPr>
              <a:t>Distributed  Front-Ends</a:t>
            </a:r>
          </a:p>
        </p:txBody>
      </p:sp>
      <p:sp>
        <p:nvSpPr>
          <p:cNvPr id="2282499" name="Rectangle 25"/>
          <p:cNvSpPr>
            <a:spLocks noChangeArrowheads="1"/>
          </p:cNvSpPr>
          <p:nvPr/>
        </p:nvSpPr>
        <p:spPr bwMode="auto">
          <a:xfrm>
            <a:off x="2822575" y="1201738"/>
            <a:ext cx="1255713" cy="620712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MMLT Client</a:t>
            </a:r>
          </a:p>
        </p:txBody>
      </p:sp>
      <p:sp>
        <p:nvSpPr>
          <p:cNvPr id="2282501" name="Line 48"/>
          <p:cNvSpPr>
            <a:spLocks noChangeShapeType="1"/>
          </p:cNvSpPr>
          <p:nvPr/>
        </p:nvSpPr>
        <p:spPr bwMode="auto">
          <a:xfrm>
            <a:off x="3430588" y="2063750"/>
            <a:ext cx="1587" cy="273050"/>
          </a:xfrm>
          <a:prstGeom prst="line">
            <a:avLst/>
          </a:prstGeom>
          <a:noFill/>
          <a:ln w="3670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02" name="Rectangle 5"/>
          <p:cNvSpPr>
            <a:spLocks noChangeArrowheads="1"/>
          </p:cNvSpPr>
          <p:nvPr/>
        </p:nvSpPr>
        <p:spPr bwMode="auto">
          <a:xfrm flipV="1">
            <a:off x="1066800" y="4657723"/>
            <a:ext cx="7356475" cy="45719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82503" name="Rectangle 11"/>
          <p:cNvSpPr>
            <a:spLocks noChangeArrowheads="1"/>
          </p:cNvSpPr>
          <p:nvPr/>
        </p:nvSpPr>
        <p:spPr bwMode="auto">
          <a:xfrm>
            <a:off x="1004888" y="5528732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Physical Device</a:t>
            </a:r>
          </a:p>
        </p:txBody>
      </p:sp>
      <p:sp>
        <p:nvSpPr>
          <p:cNvPr id="2282504" name="Rectangle 13"/>
          <p:cNvSpPr>
            <a:spLocks noChangeArrowheads="1"/>
          </p:cNvSpPr>
          <p:nvPr/>
        </p:nvSpPr>
        <p:spPr bwMode="auto">
          <a:xfrm>
            <a:off x="1114425" y="2324100"/>
            <a:ext cx="7356475" cy="42863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82506" name="Text Box 49"/>
          <p:cNvSpPr txBox="1">
            <a:spLocks noChangeArrowheads="1"/>
          </p:cNvSpPr>
          <p:nvPr/>
        </p:nvSpPr>
        <p:spPr bwMode="auto">
          <a:xfrm>
            <a:off x="1033463" y="2111375"/>
            <a:ext cx="979487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Ethernet</a:t>
            </a:r>
          </a:p>
        </p:txBody>
      </p:sp>
      <p:sp>
        <p:nvSpPr>
          <p:cNvPr id="2282507" name="Line 48"/>
          <p:cNvSpPr>
            <a:spLocks noChangeShapeType="1"/>
          </p:cNvSpPr>
          <p:nvPr/>
        </p:nvSpPr>
        <p:spPr bwMode="auto">
          <a:xfrm>
            <a:off x="1617663" y="4665663"/>
            <a:ext cx="1587" cy="27463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82512" name="Group 61"/>
          <p:cNvGrpSpPr>
            <a:grpSpLocks/>
          </p:cNvGrpSpPr>
          <p:nvPr/>
        </p:nvGrpSpPr>
        <p:grpSpPr bwMode="auto">
          <a:xfrm>
            <a:off x="1458913" y="1211263"/>
            <a:ext cx="1263650" cy="1119187"/>
            <a:chOff x="6026150" y="1874838"/>
            <a:chExt cx="1263650" cy="1119855"/>
          </a:xfrm>
        </p:grpSpPr>
        <p:sp>
          <p:nvSpPr>
            <p:cNvPr id="2282589" name="Rectangle 28"/>
            <p:cNvSpPr>
              <a:spLocks noChangeArrowheads="1"/>
            </p:cNvSpPr>
            <p:nvPr/>
          </p:nvSpPr>
          <p:spPr bwMode="auto">
            <a:xfrm>
              <a:off x="6026150" y="1874838"/>
              <a:ext cx="1263650" cy="592137"/>
            </a:xfrm>
            <a:prstGeom prst="rect">
              <a:avLst/>
            </a:prstGeom>
            <a:solidFill>
              <a:srgbClr val="FFFFCC"/>
            </a:solidFill>
            <a:ln w="25527">
              <a:solidFill>
                <a:srgbClr val="00006F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57200" eaLnBrk="0" hangingPunct="0">
                <a:lnSpc>
                  <a:spcPct val="90000"/>
                </a:lnSpc>
                <a:spcBef>
                  <a:spcPts val="1125"/>
                </a:spcBef>
                <a:buClr>
                  <a:srgbClr val="FF0000"/>
                </a:buClr>
                <a:buSzPct val="135000"/>
                <a:buFont typeface="Arial Narrow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Production HLA Client</a:t>
              </a:r>
            </a:p>
          </p:txBody>
        </p:sp>
        <p:sp>
          <p:nvSpPr>
            <p:cNvPr id="2282590" name="Line 48"/>
            <p:cNvSpPr>
              <a:spLocks noChangeShapeType="1"/>
            </p:cNvSpPr>
            <p:nvPr/>
          </p:nvSpPr>
          <p:spPr bwMode="auto">
            <a:xfrm>
              <a:off x="6648450" y="2720975"/>
              <a:ext cx="1588" cy="273718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91" name="Rectangle 29"/>
            <p:cNvSpPr>
              <a:spLocks noChangeArrowheads="1"/>
            </p:cNvSpPr>
            <p:nvPr/>
          </p:nvSpPr>
          <p:spPr bwMode="auto">
            <a:xfrm>
              <a:off x="6026150" y="2473325"/>
              <a:ext cx="631825" cy="269875"/>
            </a:xfrm>
            <a:prstGeom prst="rect">
              <a:avLst/>
            </a:prstGeom>
            <a:solidFill>
              <a:srgbClr val="FFFFCC"/>
            </a:solidFill>
            <a:ln w="25560">
              <a:solidFill>
                <a:srgbClr val="00006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eaLnBrk="0" hangingPunct="0">
                <a:lnSpc>
                  <a:spcPct val="90000"/>
                </a:lnSpc>
                <a:spcBef>
                  <a:spcPts val="1125"/>
                </a:spcBef>
                <a:buClr>
                  <a:srgbClr val="FF0000"/>
                </a:buClr>
                <a:buSzPct val="135000"/>
                <a:buFont typeface="Arial Narrow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</a:rPr>
                <a:t>CAC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82513" name="Rectangle 26"/>
          <p:cNvSpPr>
            <a:spLocks noChangeArrowheads="1"/>
          </p:cNvSpPr>
          <p:nvPr/>
        </p:nvSpPr>
        <p:spPr bwMode="auto">
          <a:xfrm>
            <a:off x="2822575" y="1800225"/>
            <a:ext cx="1265238" cy="255588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CAC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282514" name="Group 62"/>
          <p:cNvGrpSpPr>
            <a:grpSpLocks/>
          </p:cNvGrpSpPr>
          <p:nvPr/>
        </p:nvGrpSpPr>
        <p:grpSpPr bwMode="auto">
          <a:xfrm>
            <a:off x="5924550" y="1809394"/>
            <a:ext cx="725778" cy="521058"/>
            <a:chOff x="6026151" y="2473325"/>
            <a:chExt cx="623887" cy="521368"/>
          </a:xfrm>
        </p:grpSpPr>
        <p:sp>
          <p:nvSpPr>
            <p:cNvPr id="2282587" name="Line 48"/>
            <p:cNvSpPr>
              <a:spLocks noChangeShapeType="1"/>
            </p:cNvSpPr>
            <p:nvPr/>
          </p:nvSpPr>
          <p:spPr bwMode="auto">
            <a:xfrm>
              <a:off x="6648450" y="2720975"/>
              <a:ext cx="1588" cy="273718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88" name="Rectangle 29"/>
            <p:cNvSpPr>
              <a:spLocks noChangeArrowheads="1"/>
            </p:cNvSpPr>
            <p:nvPr/>
          </p:nvSpPr>
          <p:spPr bwMode="auto">
            <a:xfrm>
              <a:off x="6026151" y="2473325"/>
              <a:ext cx="622299" cy="269875"/>
            </a:xfrm>
            <a:prstGeom prst="rect">
              <a:avLst/>
            </a:prstGeom>
            <a:solidFill>
              <a:srgbClr val="FFFFCC"/>
            </a:solidFill>
            <a:ln w="25527">
              <a:solidFill>
                <a:srgbClr val="00006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eaLnBrk="0" hangingPunct="0">
                <a:lnSpc>
                  <a:spcPct val="90000"/>
                </a:lnSpc>
                <a:spcBef>
                  <a:spcPts val="1125"/>
                </a:spcBef>
                <a:buClr>
                  <a:srgbClr val="FF0000"/>
                </a:buClr>
                <a:buSzPct val="135000"/>
                <a:buFont typeface="Arial Narrow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</a:rPr>
                <a:t>CAC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82515" name="Rectangle 12"/>
          <p:cNvSpPr>
            <a:spLocks noChangeArrowheads="1"/>
          </p:cNvSpPr>
          <p:nvPr/>
        </p:nvSpPr>
        <p:spPr bwMode="auto">
          <a:xfrm>
            <a:off x="1079500" y="5153551"/>
            <a:ext cx="1079500" cy="246856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solidFill>
                  <a:srgbClr val="000000"/>
                </a:solidFill>
              </a:rPr>
              <a:t>Diag</a:t>
            </a:r>
            <a:r>
              <a:rPr lang="en-US" sz="1600" dirty="0" smtClean="0">
                <a:solidFill>
                  <a:srgbClr val="000000"/>
                </a:solidFill>
              </a:rPr>
              <a:t> Database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82516" name="Rectangle 12"/>
          <p:cNvSpPr>
            <a:spLocks noChangeArrowheads="1"/>
          </p:cNvSpPr>
          <p:nvPr/>
        </p:nvSpPr>
        <p:spPr bwMode="auto">
          <a:xfrm>
            <a:off x="1079500" y="4883678"/>
            <a:ext cx="539750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CAS</a:t>
            </a:r>
          </a:p>
        </p:txBody>
      </p:sp>
      <p:sp>
        <p:nvSpPr>
          <p:cNvPr id="2282519" name="Line 73"/>
          <p:cNvSpPr>
            <a:spLocks noChangeShapeType="1"/>
          </p:cNvSpPr>
          <p:nvPr/>
        </p:nvSpPr>
        <p:spPr bwMode="auto">
          <a:xfrm>
            <a:off x="1609725" y="5393804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29" name="Rectangle 11"/>
          <p:cNvSpPr>
            <a:spLocks noChangeArrowheads="1"/>
          </p:cNvSpPr>
          <p:nvPr/>
        </p:nvSpPr>
        <p:spPr bwMode="auto">
          <a:xfrm>
            <a:off x="2339975" y="5530320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Physical Device</a:t>
            </a:r>
          </a:p>
        </p:txBody>
      </p:sp>
      <p:sp>
        <p:nvSpPr>
          <p:cNvPr id="2282530" name="Line 48"/>
          <p:cNvSpPr>
            <a:spLocks noChangeShapeType="1"/>
          </p:cNvSpPr>
          <p:nvPr/>
        </p:nvSpPr>
        <p:spPr bwMode="auto">
          <a:xfrm>
            <a:off x="2952750" y="4667250"/>
            <a:ext cx="1588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31" name="Rectangle 12"/>
          <p:cNvSpPr>
            <a:spLocks noChangeArrowheads="1"/>
          </p:cNvSpPr>
          <p:nvPr/>
        </p:nvSpPr>
        <p:spPr bwMode="auto">
          <a:xfrm>
            <a:off x="2414588" y="4883148"/>
            <a:ext cx="1079500" cy="493713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PS Database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82532" name="Rectangle 12"/>
          <p:cNvSpPr>
            <a:spLocks noChangeArrowheads="1"/>
          </p:cNvSpPr>
          <p:nvPr/>
        </p:nvSpPr>
        <p:spPr bwMode="auto">
          <a:xfrm>
            <a:off x="2414588" y="4876798"/>
            <a:ext cx="539750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CAS</a:t>
            </a:r>
          </a:p>
        </p:txBody>
      </p:sp>
      <p:sp>
        <p:nvSpPr>
          <p:cNvPr id="2282534" name="Line 94"/>
          <p:cNvSpPr>
            <a:spLocks noChangeShapeType="1"/>
          </p:cNvSpPr>
          <p:nvPr/>
        </p:nvSpPr>
        <p:spPr bwMode="auto">
          <a:xfrm>
            <a:off x="2944813" y="5389032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35" name="Rectangle 11"/>
          <p:cNvSpPr>
            <a:spLocks noChangeArrowheads="1"/>
          </p:cNvSpPr>
          <p:nvPr/>
        </p:nvSpPr>
        <p:spPr bwMode="auto">
          <a:xfrm>
            <a:off x="3706813" y="5528732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Physical Device</a:t>
            </a:r>
          </a:p>
        </p:txBody>
      </p:sp>
      <p:sp>
        <p:nvSpPr>
          <p:cNvPr id="2282536" name="Line 48"/>
          <p:cNvSpPr>
            <a:spLocks noChangeShapeType="1"/>
          </p:cNvSpPr>
          <p:nvPr/>
        </p:nvSpPr>
        <p:spPr bwMode="auto">
          <a:xfrm>
            <a:off x="4319588" y="4665663"/>
            <a:ext cx="1587" cy="27463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37" name="Rectangle 12"/>
          <p:cNvSpPr>
            <a:spLocks noChangeArrowheads="1"/>
          </p:cNvSpPr>
          <p:nvPr/>
        </p:nvSpPr>
        <p:spPr bwMode="auto">
          <a:xfrm>
            <a:off x="3781425" y="4881561"/>
            <a:ext cx="1079500" cy="493712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RF Database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82538" name="Rectangle 12"/>
          <p:cNvSpPr>
            <a:spLocks noChangeArrowheads="1"/>
          </p:cNvSpPr>
          <p:nvPr/>
        </p:nvSpPr>
        <p:spPr bwMode="auto">
          <a:xfrm>
            <a:off x="3781425" y="4875211"/>
            <a:ext cx="53657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CAS</a:t>
            </a:r>
          </a:p>
        </p:txBody>
      </p:sp>
      <p:sp>
        <p:nvSpPr>
          <p:cNvPr id="2282540" name="Line 100"/>
          <p:cNvSpPr>
            <a:spLocks noChangeShapeType="1"/>
          </p:cNvSpPr>
          <p:nvPr/>
        </p:nvSpPr>
        <p:spPr bwMode="auto">
          <a:xfrm>
            <a:off x="4311650" y="5387445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41" name="Rectangle 11"/>
          <p:cNvSpPr>
            <a:spLocks noChangeArrowheads="1"/>
          </p:cNvSpPr>
          <p:nvPr/>
        </p:nvSpPr>
        <p:spPr bwMode="auto">
          <a:xfrm>
            <a:off x="5057775" y="5530320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Physical Device</a:t>
            </a:r>
          </a:p>
        </p:txBody>
      </p:sp>
      <p:sp>
        <p:nvSpPr>
          <p:cNvPr id="2282542" name="Line 48"/>
          <p:cNvSpPr>
            <a:spLocks noChangeShapeType="1"/>
          </p:cNvSpPr>
          <p:nvPr/>
        </p:nvSpPr>
        <p:spPr bwMode="auto">
          <a:xfrm>
            <a:off x="5637212" y="4667250"/>
            <a:ext cx="1588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43" name="Rectangle 12"/>
          <p:cNvSpPr>
            <a:spLocks noChangeArrowheads="1"/>
          </p:cNvSpPr>
          <p:nvPr/>
        </p:nvSpPr>
        <p:spPr bwMode="auto">
          <a:xfrm>
            <a:off x="5132388" y="4883148"/>
            <a:ext cx="1079500" cy="493713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solidFill>
                  <a:srgbClr val="000000"/>
                </a:solidFill>
              </a:rPr>
              <a:t>Vac</a:t>
            </a:r>
            <a:r>
              <a:rPr lang="en-US" sz="1600" dirty="0" smtClean="0">
                <a:solidFill>
                  <a:srgbClr val="000000"/>
                </a:solidFill>
              </a:rPr>
              <a:t> Database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82544" name="Rectangle 12"/>
          <p:cNvSpPr>
            <a:spLocks noChangeArrowheads="1"/>
          </p:cNvSpPr>
          <p:nvPr/>
        </p:nvSpPr>
        <p:spPr bwMode="auto">
          <a:xfrm>
            <a:off x="5132388" y="4876798"/>
            <a:ext cx="539750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CAS</a:t>
            </a:r>
          </a:p>
        </p:txBody>
      </p:sp>
      <p:sp>
        <p:nvSpPr>
          <p:cNvPr id="2282546" name="Line 106"/>
          <p:cNvSpPr>
            <a:spLocks noChangeShapeType="1"/>
          </p:cNvSpPr>
          <p:nvPr/>
        </p:nvSpPr>
        <p:spPr bwMode="auto">
          <a:xfrm>
            <a:off x="5662613" y="5389032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47" name="Rectangle 11"/>
          <p:cNvSpPr>
            <a:spLocks noChangeArrowheads="1"/>
          </p:cNvSpPr>
          <p:nvPr/>
        </p:nvSpPr>
        <p:spPr bwMode="auto">
          <a:xfrm>
            <a:off x="6424613" y="5523970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Physical Device</a:t>
            </a:r>
          </a:p>
        </p:txBody>
      </p:sp>
      <p:sp>
        <p:nvSpPr>
          <p:cNvPr id="2282548" name="Line 48"/>
          <p:cNvSpPr>
            <a:spLocks noChangeShapeType="1"/>
          </p:cNvSpPr>
          <p:nvPr/>
        </p:nvSpPr>
        <p:spPr bwMode="auto">
          <a:xfrm>
            <a:off x="7037388" y="4660900"/>
            <a:ext cx="1587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49" name="Rectangle 12"/>
          <p:cNvSpPr>
            <a:spLocks noChangeArrowheads="1"/>
          </p:cNvSpPr>
          <p:nvPr/>
        </p:nvSpPr>
        <p:spPr bwMode="auto">
          <a:xfrm>
            <a:off x="6499225" y="4876798"/>
            <a:ext cx="1079500" cy="493713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solidFill>
                  <a:srgbClr val="000000"/>
                </a:solidFill>
              </a:rPr>
              <a:t>Util</a:t>
            </a:r>
            <a:r>
              <a:rPr lang="en-US" sz="1600" dirty="0" smtClean="0">
                <a:solidFill>
                  <a:srgbClr val="000000"/>
                </a:solidFill>
              </a:rPr>
              <a:t> Database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82550" name="Rectangle 12"/>
          <p:cNvSpPr>
            <a:spLocks noChangeArrowheads="1"/>
          </p:cNvSpPr>
          <p:nvPr/>
        </p:nvSpPr>
        <p:spPr bwMode="auto">
          <a:xfrm>
            <a:off x="6499225" y="4870448"/>
            <a:ext cx="53657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CAS</a:t>
            </a:r>
          </a:p>
        </p:txBody>
      </p:sp>
      <p:sp>
        <p:nvSpPr>
          <p:cNvPr id="2282552" name="Line 112"/>
          <p:cNvSpPr>
            <a:spLocks noChangeShapeType="1"/>
          </p:cNvSpPr>
          <p:nvPr/>
        </p:nvSpPr>
        <p:spPr bwMode="auto">
          <a:xfrm>
            <a:off x="7029450" y="5382682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59" name="Rectangle 25"/>
          <p:cNvSpPr>
            <a:spLocks noChangeArrowheads="1"/>
          </p:cNvSpPr>
          <p:nvPr/>
        </p:nvSpPr>
        <p:spPr bwMode="auto">
          <a:xfrm>
            <a:off x="4205287" y="1203325"/>
            <a:ext cx="1492250" cy="620713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Matlab</a:t>
            </a:r>
            <a:r>
              <a:rPr lang="en-US" dirty="0" smtClean="0">
                <a:solidFill>
                  <a:srgbClr val="000000"/>
                </a:solidFill>
              </a:rPr>
              <a:t>, SDDS, </a:t>
            </a:r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2282560" name="Line 48"/>
          <p:cNvSpPr>
            <a:spLocks noChangeShapeType="1"/>
          </p:cNvSpPr>
          <p:nvPr/>
        </p:nvSpPr>
        <p:spPr bwMode="auto">
          <a:xfrm>
            <a:off x="5040316" y="2056895"/>
            <a:ext cx="1588" cy="27305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61" name="Rectangle 26"/>
          <p:cNvSpPr>
            <a:spLocks noChangeArrowheads="1"/>
          </p:cNvSpPr>
          <p:nvPr/>
        </p:nvSpPr>
        <p:spPr bwMode="auto">
          <a:xfrm>
            <a:off x="4205288" y="1801813"/>
            <a:ext cx="835027" cy="255587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CAC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82580" name="Rectangle 11"/>
          <p:cNvSpPr>
            <a:spLocks noChangeArrowheads="1"/>
          </p:cNvSpPr>
          <p:nvPr/>
        </p:nvSpPr>
        <p:spPr bwMode="auto">
          <a:xfrm>
            <a:off x="7761288" y="5553074"/>
            <a:ext cx="1279525" cy="47255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Diamond </a:t>
            </a:r>
            <a:r>
              <a:rPr lang="en-US" sz="1400" dirty="0">
                <a:solidFill>
                  <a:srgbClr val="000000"/>
                </a:solidFill>
              </a:rPr>
              <a:t>Simulation</a:t>
            </a:r>
          </a:p>
        </p:txBody>
      </p:sp>
      <p:sp>
        <p:nvSpPr>
          <p:cNvPr id="2282581" name="Line 48"/>
          <p:cNvSpPr>
            <a:spLocks noChangeShapeType="1"/>
          </p:cNvSpPr>
          <p:nvPr/>
        </p:nvSpPr>
        <p:spPr bwMode="auto">
          <a:xfrm>
            <a:off x="8374063" y="4656138"/>
            <a:ext cx="1587" cy="27463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582" name="Rectangle 12"/>
          <p:cNvSpPr>
            <a:spLocks noChangeArrowheads="1"/>
          </p:cNvSpPr>
          <p:nvPr/>
        </p:nvSpPr>
        <p:spPr bwMode="auto">
          <a:xfrm>
            <a:off x="7835900" y="4922838"/>
            <a:ext cx="1079500" cy="493712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Diag</a:t>
            </a:r>
            <a:r>
              <a:rPr lang="en-US" sz="1600" dirty="0">
                <a:solidFill>
                  <a:srgbClr val="000000"/>
                </a:solidFill>
              </a:rPr>
              <a:t> &amp; PS</a:t>
            </a:r>
          </a:p>
        </p:txBody>
      </p:sp>
      <p:sp>
        <p:nvSpPr>
          <p:cNvPr id="2282583" name="Rectangle 12"/>
          <p:cNvSpPr>
            <a:spLocks noChangeArrowheads="1"/>
          </p:cNvSpPr>
          <p:nvPr/>
        </p:nvSpPr>
        <p:spPr bwMode="auto">
          <a:xfrm>
            <a:off x="7835900" y="4916488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CAS</a:t>
            </a:r>
          </a:p>
        </p:txBody>
      </p:sp>
      <p:sp>
        <p:nvSpPr>
          <p:cNvPr id="2282585" name="Line 73"/>
          <p:cNvSpPr>
            <a:spLocks noChangeShapeType="1"/>
          </p:cNvSpPr>
          <p:nvPr/>
        </p:nvSpPr>
        <p:spPr bwMode="auto">
          <a:xfrm>
            <a:off x="8366125" y="5411788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7" name="Group 62"/>
          <p:cNvGrpSpPr>
            <a:grpSpLocks/>
          </p:cNvGrpSpPr>
          <p:nvPr/>
        </p:nvGrpSpPr>
        <p:grpSpPr bwMode="auto">
          <a:xfrm>
            <a:off x="7490939" y="1211257"/>
            <a:ext cx="1470025" cy="1119187"/>
            <a:chOff x="6026150" y="1874838"/>
            <a:chExt cx="1263650" cy="1119855"/>
          </a:xfrm>
          <a:solidFill>
            <a:srgbClr val="FFFFCC"/>
          </a:solidFill>
        </p:grpSpPr>
        <p:sp>
          <p:nvSpPr>
            <p:cNvPr id="98" name="Rectangle 28"/>
            <p:cNvSpPr>
              <a:spLocks noChangeArrowheads="1"/>
            </p:cNvSpPr>
            <p:nvPr/>
          </p:nvSpPr>
          <p:spPr bwMode="auto">
            <a:xfrm>
              <a:off x="6026150" y="1874838"/>
              <a:ext cx="1263650" cy="592137"/>
            </a:xfrm>
            <a:prstGeom prst="rect">
              <a:avLst/>
            </a:prstGeom>
            <a:grpFill/>
            <a:ln w="25527">
              <a:solidFill>
                <a:srgbClr val="00006F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57200" eaLnBrk="0" hangingPunct="0">
                <a:lnSpc>
                  <a:spcPct val="90000"/>
                </a:lnSpc>
                <a:spcBef>
                  <a:spcPts val="1125"/>
                </a:spcBef>
                <a:buClr>
                  <a:srgbClr val="FF0000"/>
                </a:buClr>
                <a:buSzPct val="135000"/>
                <a:buFont typeface="Arial Narrow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Channel </a:t>
              </a:r>
              <a:r>
                <a:rPr lang="en-US" dirty="0" err="1" smtClean="0">
                  <a:solidFill>
                    <a:srgbClr val="000000"/>
                  </a:solidFill>
                </a:rPr>
                <a:t>Archiver</a:t>
              </a:r>
              <a:r>
                <a:rPr lang="en-US" dirty="0" smtClean="0">
                  <a:solidFill>
                    <a:srgbClr val="000000"/>
                  </a:solidFill>
                </a:rPr>
                <a:t> 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6648450" y="2720975"/>
              <a:ext cx="1588" cy="273718"/>
            </a:xfrm>
            <a:prstGeom prst="line">
              <a:avLst/>
            </a:prstGeom>
            <a:grpFill/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5933011" y="1538442"/>
            <a:ext cx="1452093" cy="269714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solidFill>
                  <a:srgbClr val="000000"/>
                </a:solidFill>
              </a:rPr>
              <a:t>PVManager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6690393" y="2586038"/>
            <a:ext cx="1079500" cy="300037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6690393" y="2886075"/>
            <a:ext cx="1079500" cy="3778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Channel Finder </a:t>
            </a:r>
            <a:r>
              <a:rPr lang="en-US" sz="1200" b="1" dirty="0" err="1">
                <a:solidFill>
                  <a:srgbClr val="000000"/>
                </a:solidFill>
              </a:rPr>
              <a:t>Svr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6691981" y="3252788"/>
            <a:ext cx="1077912" cy="403225"/>
          </a:xfrm>
          <a:prstGeom prst="rect">
            <a:avLst/>
          </a:prstGeom>
          <a:solidFill>
            <a:srgbClr val="CCFF99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SQL</a:t>
            </a:r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7203156" y="364966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Box 79"/>
          <p:cNvSpPr txBox="1">
            <a:spLocks noChangeArrowheads="1"/>
          </p:cNvSpPr>
          <p:nvPr/>
        </p:nvSpPr>
        <p:spPr bwMode="auto">
          <a:xfrm>
            <a:off x="6898356" y="3890963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RDB</a:t>
            </a:r>
          </a:p>
        </p:txBody>
      </p:sp>
      <p:sp>
        <p:nvSpPr>
          <p:cNvPr id="64" name="Line 48"/>
          <p:cNvSpPr>
            <a:spLocks noChangeShapeType="1"/>
          </p:cNvSpPr>
          <p:nvPr/>
        </p:nvSpPr>
        <p:spPr bwMode="auto">
          <a:xfrm>
            <a:off x="7266561" y="2345530"/>
            <a:ext cx="1847" cy="247385"/>
          </a:xfrm>
          <a:prstGeom prst="line">
            <a:avLst/>
          </a:prstGeom>
          <a:noFill/>
          <a:ln w="36720">
            <a:solidFill>
              <a:srgbClr val="D8FF6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2096030" y="1809393"/>
            <a:ext cx="63182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4997981" y="1803046"/>
            <a:ext cx="701786" cy="250653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1616605" y="4883148"/>
            <a:ext cx="54239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2954385" y="4874675"/>
            <a:ext cx="54239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1" name="Rectangle 29"/>
          <p:cNvSpPr>
            <a:spLocks noChangeArrowheads="1"/>
          </p:cNvSpPr>
          <p:nvPr/>
        </p:nvSpPr>
        <p:spPr bwMode="auto">
          <a:xfrm>
            <a:off x="4317566" y="4874669"/>
            <a:ext cx="54239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2" name="Rectangle 29"/>
          <p:cNvSpPr>
            <a:spLocks noChangeArrowheads="1"/>
          </p:cNvSpPr>
          <p:nvPr/>
        </p:nvSpPr>
        <p:spPr bwMode="auto">
          <a:xfrm>
            <a:off x="5680747" y="4874663"/>
            <a:ext cx="54239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7043928" y="4866190"/>
            <a:ext cx="54239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4" name="Rectangle 29"/>
          <p:cNvSpPr>
            <a:spLocks noChangeArrowheads="1"/>
          </p:cNvSpPr>
          <p:nvPr/>
        </p:nvSpPr>
        <p:spPr bwMode="auto">
          <a:xfrm>
            <a:off x="8373241" y="4916986"/>
            <a:ext cx="542395" cy="269714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4102100" y="2594499"/>
            <a:ext cx="1079500" cy="300037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4102100" y="2894536"/>
            <a:ext cx="1079500" cy="3778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Gather Service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4103688" y="3261249"/>
            <a:ext cx="1077912" cy="403225"/>
          </a:xfrm>
          <a:prstGeom prst="rect">
            <a:avLst/>
          </a:prstGeom>
          <a:solidFill>
            <a:srgbClr val="CCFF99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CAC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8" name="Line 48"/>
          <p:cNvSpPr>
            <a:spLocks noChangeShapeType="1"/>
          </p:cNvSpPr>
          <p:nvPr/>
        </p:nvSpPr>
        <p:spPr bwMode="auto">
          <a:xfrm>
            <a:off x="4330682" y="2336276"/>
            <a:ext cx="1588" cy="273050"/>
          </a:xfrm>
          <a:prstGeom prst="line">
            <a:avLst/>
          </a:prstGeom>
          <a:noFill/>
          <a:ln w="36720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48"/>
          <p:cNvSpPr>
            <a:spLocks noChangeShapeType="1"/>
          </p:cNvSpPr>
          <p:nvPr/>
        </p:nvSpPr>
        <p:spPr bwMode="auto">
          <a:xfrm>
            <a:off x="4625541" y="3657599"/>
            <a:ext cx="1588" cy="957263"/>
          </a:xfrm>
          <a:prstGeom prst="line">
            <a:avLst/>
          </a:prstGeom>
          <a:noFill/>
          <a:ln w="36720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6419427" y="3074988"/>
            <a:ext cx="277802" cy="4230"/>
          </a:xfrm>
          <a:prstGeom prst="line">
            <a:avLst/>
          </a:prstGeom>
          <a:noFill/>
          <a:ln w="12700" cap="flat" cmpd="sng" algn="ctr">
            <a:solidFill>
              <a:srgbClr val="CC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29"/>
          <p:cNvSpPr>
            <a:spLocks noChangeArrowheads="1"/>
          </p:cNvSpPr>
          <p:nvPr/>
        </p:nvSpPr>
        <p:spPr bwMode="auto">
          <a:xfrm>
            <a:off x="7490940" y="1811507"/>
            <a:ext cx="1470024" cy="267601"/>
          </a:xfrm>
          <a:prstGeom prst="rect">
            <a:avLst/>
          </a:prstGeom>
          <a:solidFill>
            <a:srgbClr val="CCFF99"/>
          </a:solidFill>
          <a:ln w="25560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auto">
          <a:xfrm>
            <a:off x="2876010" y="2611427"/>
            <a:ext cx="1079500" cy="300037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876010" y="2911464"/>
            <a:ext cx="1079500" cy="3778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 smtClean="0">
                <a:solidFill>
                  <a:srgbClr val="000000"/>
                </a:solidFill>
              </a:rPr>
              <a:t>PVManager</a:t>
            </a:r>
            <a:r>
              <a:rPr lang="en-US" sz="1400" b="1" dirty="0" smtClean="0">
                <a:solidFill>
                  <a:srgbClr val="000000"/>
                </a:solidFill>
              </a:rPr>
              <a:t> Service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2877598" y="3278177"/>
            <a:ext cx="1077912" cy="403225"/>
          </a:xfrm>
          <a:prstGeom prst="rect">
            <a:avLst/>
          </a:prstGeom>
          <a:solidFill>
            <a:srgbClr val="CCFF99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CAC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7" name="Line 48"/>
          <p:cNvSpPr>
            <a:spLocks noChangeShapeType="1"/>
          </p:cNvSpPr>
          <p:nvPr/>
        </p:nvSpPr>
        <p:spPr bwMode="auto">
          <a:xfrm>
            <a:off x="3426361" y="2343155"/>
            <a:ext cx="1587" cy="273050"/>
          </a:xfrm>
          <a:prstGeom prst="line">
            <a:avLst/>
          </a:prstGeom>
          <a:noFill/>
          <a:ln w="36703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/>
        </p:nvSpPr>
        <p:spPr bwMode="auto">
          <a:xfrm>
            <a:off x="3465338" y="3673475"/>
            <a:ext cx="1588" cy="957263"/>
          </a:xfrm>
          <a:prstGeom prst="line">
            <a:avLst/>
          </a:prstGeom>
          <a:noFill/>
          <a:ln w="36720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14"/>
          <p:cNvSpPr>
            <a:spLocks noChangeArrowheads="1"/>
          </p:cNvSpPr>
          <p:nvPr/>
        </p:nvSpPr>
        <p:spPr bwMode="auto">
          <a:xfrm>
            <a:off x="1663700" y="2587625"/>
            <a:ext cx="1079500" cy="300038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" name="Rectangle 15"/>
          <p:cNvSpPr>
            <a:spLocks noChangeArrowheads="1"/>
          </p:cNvSpPr>
          <p:nvPr/>
        </p:nvSpPr>
        <p:spPr bwMode="auto">
          <a:xfrm>
            <a:off x="1663700" y="2887663"/>
            <a:ext cx="1079500" cy="3778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srgbClr val="000000"/>
                </a:solidFill>
              </a:rPr>
              <a:t>Configuration Data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1666875" y="3262313"/>
            <a:ext cx="1076325" cy="4032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0" rIns="90000" bIns="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SQL</a:t>
            </a:r>
          </a:p>
        </p:txBody>
      </p:sp>
      <p:sp>
        <p:nvSpPr>
          <p:cNvPr id="93" name="Line 132"/>
          <p:cNvSpPr>
            <a:spLocks noChangeShapeType="1"/>
          </p:cNvSpPr>
          <p:nvPr/>
        </p:nvSpPr>
        <p:spPr bwMode="auto">
          <a:xfrm>
            <a:off x="2200275" y="3659188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AutoShape 133"/>
          <p:cNvSpPr>
            <a:spLocks noChangeArrowheads="1"/>
          </p:cNvSpPr>
          <p:nvPr/>
        </p:nvSpPr>
        <p:spPr bwMode="auto">
          <a:xfrm>
            <a:off x="1897062" y="3808413"/>
            <a:ext cx="592138" cy="728662"/>
          </a:xfrm>
          <a:prstGeom prst="can">
            <a:avLst>
              <a:gd name="adj" fmla="val 3076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 Box 134"/>
          <p:cNvSpPr txBox="1">
            <a:spLocks noChangeArrowheads="1"/>
          </p:cNvSpPr>
          <p:nvPr/>
        </p:nvSpPr>
        <p:spPr bwMode="auto">
          <a:xfrm>
            <a:off x="1844675" y="40147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IRMIS</a:t>
            </a:r>
          </a:p>
        </p:txBody>
      </p:sp>
      <p:sp>
        <p:nvSpPr>
          <p:cNvPr id="96" name="Line 48"/>
          <p:cNvSpPr>
            <a:spLocks noChangeShapeType="1"/>
          </p:cNvSpPr>
          <p:nvPr/>
        </p:nvSpPr>
        <p:spPr bwMode="auto">
          <a:xfrm>
            <a:off x="1911328" y="2319338"/>
            <a:ext cx="1588" cy="273050"/>
          </a:xfrm>
          <a:prstGeom prst="line">
            <a:avLst/>
          </a:prstGeom>
          <a:noFill/>
          <a:ln w="36720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7918090" y="2586020"/>
            <a:ext cx="544894" cy="300037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7918090" y="2886057"/>
            <a:ext cx="1079500" cy="3778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 smtClean="0">
                <a:solidFill>
                  <a:srgbClr val="000000"/>
                </a:solidFill>
              </a:rPr>
              <a:t>UnitConv</a:t>
            </a:r>
            <a:r>
              <a:rPr lang="en-US" sz="1400" b="1" dirty="0" smtClean="0">
                <a:solidFill>
                  <a:srgbClr val="000000"/>
                </a:solidFill>
              </a:rPr>
              <a:t>., Bump, etc..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5" name="Line 48"/>
          <p:cNvSpPr>
            <a:spLocks noChangeShapeType="1"/>
          </p:cNvSpPr>
          <p:nvPr/>
        </p:nvSpPr>
        <p:spPr bwMode="auto">
          <a:xfrm>
            <a:off x="8468441" y="2317748"/>
            <a:ext cx="1587" cy="273050"/>
          </a:xfrm>
          <a:prstGeom prst="line">
            <a:avLst/>
          </a:prstGeom>
          <a:noFill/>
          <a:ln w="3670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Rectangle 14"/>
          <p:cNvSpPr>
            <a:spLocks noChangeArrowheads="1"/>
          </p:cNvSpPr>
          <p:nvPr/>
        </p:nvSpPr>
        <p:spPr bwMode="auto">
          <a:xfrm>
            <a:off x="8459972" y="2586014"/>
            <a:ext cx="544894" cy="300037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" name="Rectangle 29"/>
          <p:cNvSpPr>
            <a:spLocks noChangeArrowheads="1"/>
          </p:cNvSpPr>
          <p:nvPr/>
        </p:nvSpPr>
        <p:spPr bwMode="auto">
          <a:xfrm>
            <a:off x="6661174" y="1809386"/>
            <a:ext cx="723931" cy="269714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PVAC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91423" y="2942491"/>
            <a:ext cx="880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Distributed</a:t>
            </a:r>
          </a:p>
          <a:p>
            <a:r>
              <a:rPr lang="en-US" sz="1200" dirty="0" smtClean="0"/>
              <a:t>Middle </a:t>
            </a:r>
          </a:p>
          <a:p>
            <a:r>
              <a:rPr lang="en-US" sz="1200" dirty="0" smtClean="0"/>
              <a:t>Layer</a:t>
            </a:r>
          </a:p>
          <a:p>
            <a:r>
              <a:rPr lang="en-US" sz="1200" dirty="0" smtClean="0"/>
              <a:t>Services</a:t>
            </a:r>
            <a:endParaRPr lang="en-US" sz="1200" dirty="0"/>
          </a:p>
        </p:txBody>
      </p:sp>
      <p:sp>
        <p:nvSpPr>
          <p:cNvPr id="108" name="Rectangle 107"/>
          <p:cNvSpPr/>
          <p:nvPr/>
        </p:nvSpPr>
        <p:spPr>
          <a:xfrm>
            <a:off x="200025" y="1283275"/>
            <a:ext cx="604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Clients</a:t>
            </a:r>
          </a:p>
        </p:txBody>
      </p:sp>
      <p:sp>
        <p:nvSpPr>
          <p:cNvPr id="116" name="Line 48"/>
          <p:cNvSpPr>
            <a:spLocks noChangeShapeType="1"/>
          </p:cNvSpPr>
          <p:nvPr/>
        </p:nvSpPr>
        <p:spPr bwMode="auto">
          <a:xfrm>
            <a:off x="1371600" y="2346325"/>
            <a:ext cx="0" cy="2301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5397500" y="2620962"/>
            <a:ext cx="1079500" cy="300038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PVAS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" name="Rectangle 15"/>
          <p:cNvSpPr>
            <a:spLocks noChangeArrowheads="1"/>
          </p:cNvSpPr>
          <p:nvPr/>
        </p:nvSpPr>
        <p:spPr bwMode="auto">
          <a:xfrm>
            <a:off x="5397500" y="2921000"/>
            <a:ext cx="1079500" cy="3778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srgbClr val="000000"/>
                </a:solidFill>
              </a:rPr>
              <a:t>Archive retrieval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5400675" y="3295650"/>
            <a:ext cx="1076325" cy="403225"/>
          </a:xfrm>
          <a:prstGeom prst="rect">
            <a:avLst/>
          </a:prstGeom>
          <a:solidFill>
            <a:srgbClr val="CCFF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0" rIns="90000" bIns="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XML/RPC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Line 132"/>
          <p:cNvSpPr>
            <a:spLocks noChangeShapeType="1"/>
          </p:cNvSpPr>
          <p:nvPr/>
        </p:nvSpPr>
        <p:spPr bwMode="auto">
          <a:xfrm>
            <a:off x="5934075" y="3692525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AutoShape 133"/>
          <p:cNvSpPr>
            <a:spLocks noChangeArrowheads="1"/>
          </p:cNvSpPr>
          <p:nvPr/>
        </p:nvSpPr>
        <p:spPr bwMode="auto">
          <a:xfrm>
            <a:off x="5402263" y="3841750"/>
            <a:ext cx="1022350" cy="773112"/>
          </a:xfrm>
          <a:prstGeom prst="can">
            <a:avLst>
              <a:gd name="adj" fmla="val 23372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 Box 134"/>
          <p:cNvSpPr txBox="1">
            <a:spLocks noChangeArrowheads="1"/>
          </p:cNvSpPr>
          <p:nvPr/>
        </p:nvSpPr>
        <p:spPr bwMode="auto">
          <a:xfrm>
            <a:off x="5397500" y="3934509"/>
            <a:ext cx="1101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Channel</a:t>
            </a:r>
          </a:p>
          <a:p>
            <a:r>
              <a:rPr lang="en-US" dirty="0" err="1" smtClean="0"/>
              <a:t>Archiver</a:t>
            </a:r>
            <a:endParaRPr lang="en-US" dirty="0"/>
          </a:p>
        </p:txBody>
      </p:sp>
      <p:sp>
        <p:nvSpPr>
          <p:cNvPr id="123" name="Line 48"/>
          <p:cNvSpPr>
            <a:spLocks noChangeShapeType="1"/>
          </p:cNvSpPr>
          <p:nvPr/>
        </p:nvSpPr>
        <p:spPr bwMode="auto">
          <a:xfrm>
            <a:off x="5949928" y="2352675"/>
            <a:ext cx="1588" cy="27305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28"/>
          <p:cNvSpPr>
            <a:spLocks noChangeArrowheads="1"/>
          </p:cNvSpPr>
          <p:nvPr/>
        </p:nvSpPr>
        <p:spPr bwMode="auto">
          <a:xfrm>
            <a:off x="5924550" y="948786"/>
            <a:ext cx="1470025" cy="591784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90000"/>
              </a:lnSpc>
              <a:spcBef>
                <a:spcPts val="1125"/>
              </a:spcBef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Control System Studio</a:t>
            </a:r>
          </a:p>
        </p:txBody>
      </p:sp>
    </p:spTree>
    <p:extLst>
      <p:ext uri="{BB962C8B-B14F-4D97-AF65-F5344CB8AC3E}">
        <p14:creationId xmlns:p14="http://schemas.microsoft.com/office/powerpoint/2010/main" val="30936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Normative Data Types - General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4432660"/>
            <a:ext cx="799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typeIdentifier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--------------</a:t>
            </a:r>
            <a:br>
              <a:rPr lang="en-US" sz="1200" dirty="0"/>
            </a:br>
            <a:r>
              <a:rPr lang="en-US" sz="1200" dirty="0" err="1"/>
              <a:t>typeIdentifier</a:t>
            </a:r>
            <a:r>
              <a:rPr lang="en-US" sz="1200" dirty="0"/>
              <a:t> is a long whose </a:t>
            </a:r>
            <a:r>
              <a:rPr lang="en-US" sz="1200" dirty="0" err="1"/>
              <a:t>bitfield</a:t>
            </a:r>
            <a:r>
              <a:rPr lang="en-US" sz="1200" dirty="0"/>
              <a:t> value is used to uniquely identify a </a:t>
            </a:r>
            <a:r>
              <a:rPr lang="en-US" sz="1200" dirty="0" err="1"/>
              <a:t>PVStructure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instance as an example of a data type. The first 16 bits (of 64) are reserved to</a:t>
            </a:r>
            <a:br>
              <a:rPr lang="en-US" sz="1200" dirty="0"/>
            </a:br>
            <a:r>
              <a:rPr lang="en-US" sz="1200" dirty="0"/>
              <a:t>identify the normative types</a:t>
            </a:r>
            <a:r>
              <a:rPr lang="en-US" sz="1200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" y="1216170"/>
            <a:ext cx="7874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following control types are defined as structures of atomic types,</a:t>
            </a:r>
            <a:br>
              <a:rPr lang="en-US" sz="1200" dirty="0"/>
            </a:br>
            <a:r>
              <a:rPr lang="en-US" sz="1200" dirty="0"/>
              <a:t>and encoded as </a:t>
            </a:r>
            <a:r>
              <a:rPr lang="en-US" sz="1200" dirty="0" err="1"/>
              <a:t>PVStructure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structure </a:t>
            </a:r>
            <a:r>
              <a:rPr lang="en-US" sz="1200" dirty="0" err="1" smtClean="0"/>
              <a:t>enum_t</a:t>
            </a:r>
            <a:r>
              <a:rPr lang="en-US" sz="1200" dirty="0" smtClean="0"/>
              <a:t>                 members:	</a:t>
            </a:r>
            <a:r>
              <a:rPr lang="en-US" sz="1200" dirty="0" err="1" smtClean="0"/>
              <a:t>int</a:t>
            </a:r>
            <a:r>
              <a:rPr lang="en-US" sz="1200" dirty="0" smtClean="0"/>
              <a:t> index,       </a:t>
            </a:r>
            <a:r>
              <a:rPr lang="en-US" sz="1200" dirty="0"/>
              <a:t>string[] choices</a:t>
            </a:r>
            <a:br>
              <a:rPr lang="en-US" sz="1200" dirty="0"/>
            </a:br>
            <a:endParaRPr lang="en-US" sz="1200" dirty="0" smtClean="0"/>
          </a:p>
          <a:p>
            <a:r>
              <a:rPr lang="en-US" sz="1200" dirty="0" smtClean="0"/>
              <a:t>structure </a:t>
            </a:r>
            <a:r>
              <a:rPr lang="en-US" sz="1200" dirty="0" err="1" smtClean="0"/>
              <a:t>timeStamp_t</a:t>
            </a:r>
            <a:r>
              <a:rPr lang="en-US" sz="1200" dirty="0" smtClean="0"/>
              <a:t>         members:	long </a:t>
            </a:r>
            <a:r>
              <a:rPr lang="en-US" sz="1200" dirty="0" err="1" smtClean="0"/>
              <a:t>secsPastEpoch</a:t>
            </a:r>
            <a:r>
              <a:rPr lang="en-US" sz="1200" dirty="0" smtClean="0"/>
              <a:t>,    </a:t>
            </a:r>
            <a:r>
              <a:rPr lang="en-US" sz="1200" dirty="0" err="1"/>
              <a:t>int</a:t>
            </a:r>
            <a:r>
              <a:rPr lang="en-US" sz="1200" dirty="0"/>
              <a:t>  </a:t>
            </a:r>
            <a:r>
              <a:rPr lang="en-US" sz="1200" dirty="0" smtClean="0"/>
              <a:t>nanoseconds,    </a:t>
            </a:r>
            <a:r>
              <a:rPr lang="en-US" sz="1200" dirty="0" err="1"/>
              <a:t>int</a:t>
            </a:r>
            <a:r>
              <a:rPr lang="en-US" sz="1200" dirty="0"/>
              <a:t>  </a:t>
            </a:r>
            <a:r>
              <a:rPr lang="en-US" sz="1200" dirty="0" err="1"/>
              <a:t>userTag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structure </a:t>
            </a:r>
            <a:r>
              <a:rPr lang="en-US" sz="1200" dirty="0" err="1" smtClean="0"/>
              <a:t>alarm_t</a:t>
            </a:r>
            <a:r>
              <a:rPr lang="en-US" sz="1200" dirty="0" smtClean="0"/>
              <a:t>                 members:	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severity</a:t>
            </a:r>
            <a:r>
              <a:rPr lang="en-US" sz="1200" dirty="0" smtClean="0"/>
              <a:t>*,      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smtClean="0"/>
              <a:t>status*,            string </a:t>
            </a:r>
            <a:r>
              <a:rPr lang="en-US" sz="1200" dirty="0"/>
              <a:t>message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structure </a:t>
            </a:r>
            <a:r>
              <a:rPr lang="en-US" sz="1200" dirty="0" err="1" smtClean="0"/>
              <a:t>nameValuePair_t</a:t>
            </a:r>
            <a:r>
              <a:rPr lang="en-US" sz="1200" dirty="0" smtClean="0"/>
              <a:t>  members:	 </a:t>
            </a:r>
            <a:r>
              <a:rPr lang="en-US" sz="1200" dirty="0"/>
              <a:t>string </a:t>
            </a:r>
            <a:r>
              <a:rPr lang="en-US" sz="1200" dirty="0" smtClean="0"/>
              <a:t>name,     string value</a:t>
            </a:r>
          </a:p>
          <a:p>
            <a:endParaRPr lang="en-US" sz="1200" dirty="0"/>
          </a:p>
          <a:p>
            <a:r>
              <a:rPr lang="en-US" sz="1200" dirty="0"/>
              <a:t>*severity is defined as an </a:t>
            </a:r>
            <a:r>
              <a:rPr lang="en-US" sz="1200" dirty="0" err="1"/>
              <a:t>int</a:t>
            </a:r>
            <a:r>
              <a:rPr lang="en-US" sz="1200" dirty="0"/>
              <a:t> (not an </a:t>
            </a:r>
            <a:r>
              <a:rPr lang="en-US" sz="1200" dirty="0" err="1"/>
              <a:t>enum_t</a:t>
            </a:r>
            <a:r>
              <a:rPr lang="en-US" sz="1200" dirty="0"/>
              <a:t>), but should be functionally interpreted only as the enumeration</a:t>
            </a:r>
            <a:br>
              <a:rPr lang="en-US" sz="1200" dirty="0"/>
            </a:br>
            <a:r>
              <a:rPr lang="en-US" sz="1200" dirty="0"/>
              <a:t>  {NONE, MINOR, MAJOR, INVALID, UNDEFINED }</a:t>
            </a:r>
            <a:br>
              <a:rPr lang="en-US" sz="1200" dirty="0"/>
            </a:br>
            <a:r>
              <a:rPr lang="en-US" sz="1200" dirty="0"/>
              <a:t>*status is defined as an </a:t>
            </a:r>
            <a:r>
              <a:rPr lang="en-US" sz="1200" dirty="0" err="1"/>
              <a:t>int</a:t>
            </a:r>
            <a:r>
              <a:rPr lang="en-US" sz="1200" dirty="0"/>
              <a:t> (not an </a:t>
            </a:r>
            <a:r>
              <a:rPr lang="en-US" sz="1200" dirty="0" err="1"/>
              <a:t>enum_t</a:t>
            </a:r>
            <a:r>
              <a:rPr lang="en-US" sz="1200" dirty="0"/>
              <a:t>), but should be functionally interpreted only as the enumeration</a:t>
            </a:r>
            <a:br>
              <a:rPr lang="en-US" sz="1200" dirty="0"/>
            </a:br>
            <a:r>
              <a:rPr lang="en-US" sz="1200" dirty="0"/>
              <a:t>  {NONE, DEVICE, DRIVER, RECORD, DB, CONF, UNDEFINED, CLIENT }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885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Specific Normative Data Types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1216170"/>
            <a:ext cx="78746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NTMultichannelArray</a:t>
            </a:r>
            <a:endParaRPr lang="en-US" sz="1200" dirty="0" smtClean="0"/>
          </a:p>
          <a:p>
            <a:r>
              <a:rPr lang="en-US" sz="1200" dirty="0" smtClean="0"/>
              <a:t>	Uses: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represent </a:t>
            </a:r>
            <a:r>
              <a:rPr lang="en-US" sz="1200" dirty="0"/>
              <a:t>a collection of single values as an ordered array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all of the temperatures along a beam line, all x positions in the </a:t>
            </a:r>
            <a:r>
              <a:rPr lang="en-US" sz="1200" dirty="0" err="1" smtClean="0"/>
              <a:t>linac</a:t>
            </a:r>
            <a:r>
              <a:rPr lang="en-US" sz="1200" dirty="0" smtClean="0"/>
              <a:t>, etc…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V3 database implementation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 the Australian Synch’s Concatenate Record used on AI’s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Additional information in the V4 normative type: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severity for each of the members, difference in time from the time stamp, position</a:t>
            </a:r>
            <a:endParaRPr lang="en-US" sz="1200" dirty="0"/>
          </a:p>
          <a:p>
            <a:r>
              <a:rPr lang="en-US" sz="1200" dirty="0" smtClean="0"/>
              <a:t>	general applications that support this type: Control System Studio Plugins for plotting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	                Channel </a:t>
            </a:r>
            <a:r>
              <a:rPr lang="en-US" sz="1200" dirty="0" err="1" smtClean="0"/>
              <a:t>Archiver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middle layer service that use this type: Orbit Service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NTTimeDomainArray</a:t>
            </a:r>
            <a:endParaRPr lang="en-US" sz="1200" dirty="0" smtClean="0"/>
          </a:p>
          <a:p>
            <a:r>
              <a:rPr lang="en-US" sz="1200" dirty="0" smtClean="0"/>
              <a:t>	Uses</a:t>
            </a:r>
            <a:r>
              <a:rPr lang="en-US" sz="1200" dirty="0"/>
              <a:t>: 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represent an array with regular intervals between samples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/>
              <a:t> a scope trace from a digitizer</a:t>
            </a:r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Waveform record connected to a scope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Circular </a:t>
            </a:r>
            <a:r>
              <a:rPr lang="en-US" sz="1200" dirty="0"/>
              <a:t>Buffer in the Compress </a:t>
            </a:r>
            <a:r>
              <a:rPr lang="en-US" sz="1200" dirty="0" smtClean="0"/>
              <a:t>Record</a:t>
            </a:r>
            <a:endParaRPr lang="en-US" sz="1200" dirty="0"/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Time between samples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plotting</a:t>
            </a:r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type: </a:t>
            </a:r>
            <a:r>
              <a:rPr lang="en-US" sz="1200" dirty="0" smtClean="0"/>
              <a:t>RF analysis</a:t>
            </a:r>
            <a:endParaRPr lang="en-US" sz="1200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77767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Specific Normative Data Types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1216170"/>
            <a:ext cx="78746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NTHistogram</a:t>
            </a:r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sz="1200" dirty="0"/>
              <a:t>	Uses: 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counts of instances of a value in a set of ranges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smtClean="0"/>
              <a:t>track the number of occurrences of a signal in various value ranges</a:t>
            </a:r>
            <a:endParaRPr lang="en-US" sz="1200" dirty="0"/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	 </a:t>
            </a:r>
            <a:r>
              <a:rPr lang="en-US" sz="1200" dirty="0" smtClean="0"/>
              <a:t>Histogram Record</a:t>
            </a:r>
            <a:endParaRPr lang="en-US" sz="1200" dirty="0"/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start value, end value, method (linear/log), highest alarm status and severity, 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plotting</a:t>
            </a:r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</a:t>
            </a:r>
            <a:r>
              <a:rPr lang="en-US" sz="1200" dirty="0" smtClean="0"/>
              <a:t>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maintenance service that monitor signals for normal range of operation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err="1" smtClean="0"/>
              <a:t>NTNDArray</a:t>
            </a:r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sz="1200" dirty="0"/>
              <a:t>	Uses: 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collect data of the same type into a multidimensional array</a:t>
            </a:r>
            <a:endParaRPr lang="en-US" sz="1200" dirty="0"/>
          </a:p>
          <a:p>
            <a:r>
              <a:rPr lang="en-US" sz="1200" dirty="0" smtClean="0"/>
              <a:t>		multiple </a:t>
            </a:r>
            <a:r>
              <a:rPr lang="en-US" sz="1200" dirty="0"/>
              <a:t>frames of a detector taken at 1 KHz for 1 second</a:t>
            </a:r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	 </a:t>
            </a:r>
            <a:r>
              <a:rPr lang="en-US" sz="1200" dirty="0" err="1" smtClean="0"/>
              <a:t>areaDetector</a:t>
            </a:r>
            <a:endParaRPr lang="en-US" sz="1200" dirty="0"/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number of dimensions, dimensions, data type 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plotting</a:t>
            </a:r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</a:t>
            </a:r>
            <a:r>
              <a:rPr lang="en-US" sz="1200" dirty="0" smtClean="0"/>
              <a:t>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analysis of data samples in real 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58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Specific Normative Data Types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1216170"/>
            <a:ext cx="7874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NTFrequencyDomainArray</a:t>
            </a:r>
            <a:endParaRPr lang="en-US" sz="1200" dirty="0" smtClean="0"/>
          </a:p>
          <a:p>
            <a:r>
              <a:rPr lang="en-US" sz="1200" dirty="0"/>
              <a:t>	Uses: 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Convert data into frequency domain</a:t>
            </a:r>
            <a:endParaRPr lang="en-US" sz="1200" dirty="0"/>
          </a:p>
          <a:p>
            <a:r>
              <a:rPr lang="en-US" sz="1200" dirty="0"/>
              <a:t>		 FFT of 10 KHz data taken for 1 second to study noise frequencies </a:t>
            </a:r>
            <a:endParaRPr lang="en-US" sz="1200" dirty="0" smtClean="0"/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	 </a:t>
            </a:r>
            <a:r>
              <a:rPr lang="en-US" sz="1200" dirty="0" smtClean="0"/>
              <a:t>FFT Record</a:t>
            </a:r>
            <a:endParaRPr lang="en-US" sz="1200" dirty="0"/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start frequency, change in frequency between samples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plotting</a:t>
            </a:r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type:</a:t>
            </a:r>
          </a:p>
          <a:p>
            <a:r>
              <a:rPr lang="en-US" sz="1200" dirty="0"/>
              <a:t>		maintenance service that monitor signals for normal range of operation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NTStatistic</a:t>
            </a:r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sz="1200" dirty="0"/>
              <a:t>	Uses: </a:t>
            </a:r>
          </a:p>
          <a:p>
            <a:r>
              <a:rPr lang="en-US" sz="1200" dirty="0"/>
              <a:t>		 any data being compressed from its original </a:t>
            </a:r>
            <a:r>
              <a:rPr lang="en-US" sz="1200" dirty="0" smtClean="0"/>
              <a:t>rate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fast </a:t>
            </a:r>
            <a:r>
              <a:rPr lang="en-US" sz="1200" dirty="0"/>
              <a:t>sampling in hardware to EPICS </a:t>
            </a:r>
            <a:r>
              <a:rPr lang="en-US" sz="1200" dirty="0" smtClean="0"/>
              <a:t>DB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fast sampling record into a single sample at a much lower rate</a:t>
            </a:r>
            <a:endParaRPr lang="en-US" sz="1200" dirty="0"/>
          </a:p>
          <a:p>
            <a:r>
              <a:rPr lang="en-US" sz="1200" dirty="0" smtClean="0"/>
              <a:t>		return archive data compressed to meet the needs of the request</a:t>
            </a:r>
            <a:endParaRPr lang="en-US" sz="1200" dirty="0"/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	 </a:t>
            </a:r>
            <a:r>
              <a:rPr lang="en-US" sz="1200" dirty="0" smtClean="0"/>
              <a:t>could be done in ASUB record</a:t>
            </a:r>
            <a:endParaRPr lang="en-US" sz="1200" dirty="0"/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first sample, first sample time stamp, last sample, last sample time stamp,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mean, high, low, standard deviation, highest alarm severity, number of samples used to create this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plotting</a:t>
            </a:r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analysis of beam position monitor performance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58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Specific Normative Data Types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1216170"/>
            <a:ext cx="78746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NTImage</a:t>
            </a:r>
            <a:r>
              <a:rPr lang="en-US" sz="1200" dirty="0" smtClean="0"/>
              <a:t>, </a:t>
            </a:r>
            <a:r>
              <a:rPr lang="en-US" sz="1200" dirty="0" err="1" smtClean="0"/>
              <a:t>NTImageArray</a:t>
            </a:r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sz="1200" dirty="0"/>
              <a:t>	Uses: </a:t>
            </a:r>
          </a:p>
          <a:p>
            <a:r>
              <a:rPr lang="en-US" sz="1200" dirty="0"/>
              <a:t>		 </a:t>
            </a:r>
            <a:r>
              <a:rPr lang="en-US" sz="1200" dirty="0" smtClean="0"/>
              <a:t>collect images from detectors</a:t>
            </a:r>
            <a:endParaRPr lang="en-US" sz="1200" dirty="0"/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err="1" smtClean="0"/>
              <a:t>areaDetector</a:t>
            </a:r>
            <a:r>
              <a:rPr lang="en-US" sz="1200" dirty="0" smtClean="0"/>
              <a:t> into Waveform records</a:t>
            </a:r>
            <a:endParaRPr lang="en-US" sz="1200" dirty="0"/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dimensions, encoding, 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</a:t>
            </a:r>
            <a:r>
              <a:rPr lang="en-US" sz="1200" dirty="0" smtClean="0"/>
              <a:t>image display</a:t>
            </a:r>
            <a:endParaRPr lang="en-US" sz="1200" dirty="0"/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image analysis</a:t>
            </a:r>
            <a:endParaRPr lang="en-US" sz="1200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 smtClean="0"/>
              <a:t>NTTable</a:t>
            </a:r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Uses</a:t>
            </a:r>
            <a:r>
              <a:rPr lang="en-US" sz="1200" dirty="0"/>
              <a:t>: </a:t>
            </a:r>
            <a:endParaRPr lang="en-US" sz="1200" dirty="0" smtClean="0"/>
          </a:p>
          <a:p>
            <a:r>
              <a:rPr lang="en-US" sz="1200" dirty="0" smtClean="0"/>
              <a:t>		a </a:t>
            </a:r>
            <a:r>
              <a:rPr lang="en-US" sz="1200" dirty="0"/>
              <a:t>way to return any list of values or collection of name, 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value </a:t>
            </a:r>
            <a:r>
              <a:rPr lang="en-US" sz="1200" dirty="0"/>
              <a:t>pairs of different data type such </a:t>
            </a:r>
            <a:r>
              <a:rPr lang="en-US" sz="1200" dirty="0" smtClean="0"/>
              <a:t>as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metadata </a:t>
            </a:r>
            <a:r>
              <a:rPr lang="en-US" sz="1200" dirty="0"/>
              <a:t>for a camera set up: filter, exposure time, camera used, etc…</a:t>
            </a:r>
          </a:p>
          <a:p>
            <a:r>
              <a:rPr lang="en-US" sz="1200" dirty="0"/>
              <a:t>	      </a:t>
            </a:r>
            <a:r>
              <a:rPr lang="en-US" sz="1200" dirty="0" smtClean="0"/>
              <a:t>	This </a:t>
            </a:r>
            <a:r>
              <a:rPr lang="en-US" sz="1200" dirty="0"/>
              <a:t>is the catch all data type that can define a structure of single values or arrays (of the same length)</a:t>
            </a:r>
          </a:p>
          <a:p>
            <a:r>
              <a:rPr lang="en-US" sz="1200" dirty="0"/>
              <a:t>	V3 database implementation</a:t>
            </a:r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	Additional information in the V4 normative type: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column labels, column length</a:t>
            </a:r>
            <a:endParaRPr lang="en-US" sz="1200" dirty="0"/>
          </a:p>
          <a:p>
            <a:r>
              <a:rPr lang="en-US" sz="1200" dirty="0"/>
              <a:t>	general applications that support this type: Control System Studio Plugins for </a:t>
            </a:r>
            <a:r>
              <a:rPr lang="en-US" sz="1200" dirty="0" smtClean="0"/>
              <a:t>table display</a:t>
            </a:r>
            <a:endParaRPr lang="en-US" sz="1200" dirty="0"/>
          </a:p>
          <a:p>
            <a:r>
              <a:rPr lang="en-US" sz="1200" dirty="0"/>
              <a:t>			                Channel </a:t>
            </a:r>
            <a:r>
              <a:rPr lang="en-US" sz="1200" dirty="0" err="1"/>
              <a:t>Archiver</a:t>
            </a:r>
            <a:endParaRPr lang="en-US" sz="1200" dirty="0"/>
          </a:p>
          <a:p>
            <a:r>
              <a:rPr lang="en-US" sz="1200" dirty="0"/>
              <a:t>	middle layer service that use this type:</a:t>
            </a:r>
          </a:p>
          <a:p>
            <a:r>
              <a:rPr lang="en-US" sz="1200" dirty="0"/>
              <a:t>		</a:t>
            </a:r>
            <a:r>
              <a:rPr lang="en-US" sz="1200" dirty="0" err="1" smtClean="0"/>
              <a:t>twiss</a:t>
            </a:r>
            <a:r>
              <a:rPr lang="en-US" sz="1200" dirty="0" smtClean="0"/>
              <a:t> parameters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NTChannelFinderDirectory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e.g. returned as an ordered list of PVs from a query to a directory service to populate a multi-channel array or table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58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99" y="1138284"/>
            <a:ext cx="76115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Users </a:t>
            </a:r>
            <a:r>
              <a:rPr lang="en-US" sz="1600" dirty="0"/>
              <a:t>and developers using EPICS V4 are </a:t>
            </a:r>
            <a:r>
              <a:rPr lang="en-US" sz="1600" dirty="0" smtClean="0"/>
              <a:t>not precluded from defining their </a:t>
            </a:r>
            <a:r>
              <a:rPr lang="en-US" sz="1600" dirty="0"/>
              <a:t>own special purpose types</a:t>
            </a:r>
            <a:br>
              <a:rPr lang="en-US" sz="1600" dirty="0"/>
            </a:b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O</a:t>
            </a:r>
            <a:r>
              <a:rPr lang="en-US" sz="1600" dirty="0" smtClean="0"/>
              <a:t>nly </a:t>
            </a:r>
            <a:r>
              <a:rPr lang="en-US" sz="1600" dirty="0"/>
              <a:t>the </a:t>
            </a:r>
            <a:r>
              <a:rPr lang="en-US" sz="1600" dirty="0" smtClean="0"/>
              <a:t>normative types defined </a:t>
            </a:r>
            <a:r>
              <a:rPr lang="en-US" sz="1600" dirty="0"/>
              <a:t>above, are guaranteed to be understood by EPICS V4 services and clients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on-normative types can take a chunk of the remaining 48 bits in </a:t>
            </a:r>
            <a:r>
              <a:rPr lang="en-US" sz="1600" dirty="0" err="1" smtClean="0"/>
              <a:t>typeIdentifier</a:t>
            </a:r>
            <a:r>
              <a:rPr lang="en-US" sz="1600" dirty="0" smtClean="0"/>
              <a:t> to register these types for their specially written servers and clients.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Version 4 </a:t>
            </a:r>
            <a:r>
              <a:rPr lang="en-US" sz="1600" dirty="0" err="1" smtClean="0"/>
              <a:t>PVData</a:t>
            </a:r>
            <a:r>
              <a:rPr lang="en-US" sz="1600" dirty="0" smtClean="0"/>
              <a:t> and </a:t>
            </a:r>
            <a:r>
              <a:rPr lang="en-US" sz="1600" dirty="0" err="1" smtClean="0"/>
              <a:t>PVAccess</a:t>
            </a:r>
            <a:r>
              <a:rPr lang="en-US" sz="1600" dirty="0" smtClean="0"/>
              <a:t> fully support this.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definition of these data types allow us to create them at any level: in the FPGA, in the IOC, in the middle </a:t>
            </a:r>
            <a:r>
              <a:rPr lang="en-US" sz="1600" smtClean="0"/>
              <a:t>layer applications.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215900"/>
            <a:ext cx="9147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  <a:cs typeface="Osaka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Non-Normative Data Types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4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39321</TotalTime>
  <Words>224</Words>
  <Application>Microsoft Office PowerPoint</Application>
  <PresentationFormat>On-screen Show (4:3)</PresentationFormat>
  <Paragraphs>210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1_Blank</vt:lpstr>
      <vt:lpstr>Document</vt:lpstr>
      <vt:lpstr>Photo Editor Photo</vt:lpstr>
      <vt:lpstr>EPICS Version 4 – Normative</vt:lpstr>
      <vt:lpstr>Outline</vt:lpstr>
      <vt:lpstr>Version 4 – First Deployment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dalesio</dc:creator>
  <cp:lastModifiedBy>dalesio</cp:lastModifiedBy>
  <cp:revision>827</cp:revision>
  <cp:lastPrinted>2001-06-19T16:13:41Z</cp:lastPrinted>
  <dcterms:modified xsi:type="dcterms:W3CDTF">2011-10-07T08:23:28Z</dcterms:modified>
</cp:coreProperties>
</file>