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B7F"/>
    <a:srgbClr val="594E7F"/>
    <a:srgbClr val="D2C4F5"/>
    <a:srgbClr val="000000"/>
    <a:srgbClr val="ACAC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00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CB4FA2-B7E8-421F-AE99-E37AA4B2082E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88368D-F250-4E83-AB26-CC26134CFC28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C673D4-741D-436E-8F7A-447739F4EDDA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8014A1-0972-4079-943C-69DDFC368BF8}" type="slidenum">
              <a:rPr lang="en-US"/>
              <a:pPr/>
              <a:t>2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NLppt_BG_Title_NewDOElogo_OffSci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6172200" cy="1600200"/>
          </a:xfrm>
        </p:spPr>
        <p:txBody>
          <a:bodyPr anchor="b"/>
          <a:lstStyle>
            <a:lvl1pPr algn="r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286000"/>
            <a:ext cx="6172200" cy="990600"/>
          </a:xfrm>
        </p:spPr>
        <p:txBody>
          <a:bodyPr/>
          <a:lstStyle>
            <a:lvl1pPr marL="0" indent="0" algn="r">
              <a:buFont typeface="Wingdings" pitchFamily="-112" charset="2"/>
              <a:buNone/>
              <a:defRPr sz="1900" i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2B89FE-25CA-4151-A73F-D2DEBB4CFAD5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04800"/>
            <a:ext cx="20955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1341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2FF0A-F7CC-4996-A131-F9C8FE8160D9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B63E46-FE4E-45EA-AEE8-4395D937603A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BEE62F-210A-4844-A6FF-D795893B75D8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828800"/>
            <a:ext cx="3733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733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40FFDB-DBF4-4044-B811-574E97A75957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A52625-8BE9-485B-89C5-C0FABE3BBB03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98AFE-BBAF-4EF3-80D8-4219148BD468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2D0789-D440-42ED-AB16-DF7DD3C981AB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97D0A6-FF12-45F4-8466-02E78AC0A4AF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60444D-5785-4180-AEA4-BDDDBAEFBA5A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REVBG_Slide4_Blu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828800"/>
            <a:ext cx="7620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57400" y="62230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1350" y="6235700"/>
            <a:ext cx="3009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24600" y="62357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42B7F"/>
                </a:solidFill>
              </a:defRPr>
            </a:lvl1pPr>
          </a:lstStyle>
          <a:p>
            <a:fld id="{B77028C5-5C1B-4797-A34F-4F0266F5FEB9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382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rgbClr val="042B7F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42B7F"/>
        </a:buClr>
        <a:buSzPct val="110000"/>
        <a:buFont typeface="Wingdings" pitchFamily="-11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42B7F"/>
        </a:buClr>
        <a:buSzPct val="90000"/>
        <a:buFont typeface="Times" pitchFamily="-112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042B7F"/>
        </a:buClr>
        <a:buSzPct val="90000"/>
        <a:buChar char="-"/>
        <a:defRPr>
          <a:solidFill>
            <a:schemeClr val="tx1"/>
          </a:solidFill>
          <a:latin typeface="+mn-lt"/>
          <a:ea typeface="+mn-ea"/>
        </a:defRPr>
      </a:lvl3pPr>
      <a:lvl4pPr marL="1428750" indent="-228600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042B7F"/>
        </a:buClr>
        <a:buSzPct val="90000"/>
        <a:buChar char="-"/>
        <a:defRPr>
          <a:solidFill>
            <a:schemeClr val="tx1"/>
          </a:solidFill>
          <a:latin typeface="+mn-lt"/>
          <a:ea typeface="+mn-ea"/>
        </a:defRPr>
      </a:lvl4pPr>
      <a:lvl5pPr marL="1771650" indent="-228600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042B7F"/>
        </a:buClr>
        <a:buSzPct val="90000"/>
        <a:buChar char="-"/>
        <a:defRPr>
          <a:solidFill>
            <a:schemeClr val="tx1"/>
          </a:solidFill>
          <a:latin typeface="+mn-lt"/>
          <a:ea typeface="+mn-ea"/>
        </a:defRPr>
      </a:lvl5pPr>
      <a:lvl6pPr marL="2228850" indent="-228600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042B7F"/>
        </a:buClr>
        <a:buSzPct val="90000"/>
        <a:buChar char="-"/>
        <a:defRPr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042B7F"/>
        </a:buClr>
        <a:buSzPct val="90000"/>
        <a:buChar char="-"/>
        <a:defRPr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042B7F"/>
        </a:buClr>
        <a:buSzPct val="90000"/>
        <a:buChar char="-"/>
        <a:defRPr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042B7F"/>
        </a:buClr>
        <a:buSzPct val="90000"/>
        <a:buChar char="-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ChannelFinder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Directory Service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Ralph Lange</a:t>
            </a:r>
          </a:p>
          <a:p>
            <a:pPr eaLnBrk="1" hangingPunct="1"/>
            <a:r>
              <a:rPr lang="en-US" dirty="0" smtClean="0"/>
              <a:t>EPICS Fall Collaboration Meeting, October </a:t>
            </a:r>
            <a:r>
              <a:rPr lang="en-US" dirty="0" smtClean="0"/>
              <a:t>2011</a:t>
            </a:r>
            <a:endParaRPr lang="en-US" dirty="0" smtClean="0"/>
          </a:p>
          <a:p>
            <a:pPr eaLnBrk="1" hangingPunct="1"/>
            <a:r>
              <a:rPr lang="en-US" dirty="0" smtClean="0"/>
              <a:t>PSI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Motivation and Objectives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flat name space restricts seriously:</a:t>
            </a:r>
          </a:p>
          <a:p>
            <a:pPr lvl="1" eaLnBrk="1" hangingPunct="1"/>
            <a:r>
              <a:rPr lang="en-US" dirty="0" smtClean="0"/>
              <a:t>Clients need to know all channel names beforehand</a:t>
            </a:r>
          </a:p>
          <a:p>
            <a:pPr lvl="1" eaLnBrk="1" hangingPunct="1"/>
            <a:r>
              <a:rPr lang="en-US" dirty="0" smtClean="0"/>
              <a:t>Portable generic clients must be simple</a:t>
            </a:r>
          </a:p>
          <a:p>
            <a:pPr lvl="1" eaLnBrk="1" hangingPunct="1"/>
            <a:r>
              <a:rPr lang="en-US" dirty="0" smtClean="0"/>
              <a:t>Apps need full configuration or framework supplied service</a:t>
            </a:r>
          </a:p>
          <a:p>
            <a:pPr eaLnBrk="1" hangingPunct="1"/>
            <a:r>
              <a:rPr lang="en-US" dirty="0" smtClean="0"/>
              <a:t>Develop a Directory Service</a:t>
            </a:r>
          </a:p>
          <a:p>
            <a:pPr lvl="1" eaLnBrk="1" hangingPunct="1"/>
            <a:r>
              <a:rPr lang="en-US" dirty="0" smtClean="0"/>
              <a:t>Generic</a:t>
            </a:r>
          </a:p>
          <a:p>
            <a:pPr lvl="2"/>
            <a:r>
              <a:rPr lang="en-US" dirty="0" smtClean="0"/>
              <a:t>No dependency on installation and local conventions</a:t>
            </a:r>
          </a:p>
          <a:p>
            <a:pPr lvl="1" eaLnBrk="1" hangingPunct="1"/>
            <a:r>
              <a:rPr lang="en-US" dirty="0" smtClean="0"/>
              <a:t>Simple and fast (enough)</a:t>
            </a:r>
          </a:p>
          <a:p>
            <a:pPr lvl="2"/>
            <a:r>
              <a:rPr lang="en-US" dirty="0" smtClean="0"/>
              <a:t>Use standards wherever possible</a:t>
            </a:r>
          </a:p>
          <a:p>
            <a:pPr lvl="1" eaLnBrk="1" hangingPunct="1"/>
            <a:r>
              <a:rPr lang="en-US" dirty="0" smtClean="0"/>
              <a:t>Provides “query-by-functionality”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of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Channels</a:t>
            </a:r>
            <a:r>
              <a:rPr lang="en-US" dirty="0" smtClean="0"/>
              <a:t> (unique names)</a:t>
            </a:r>
          </a:p>
          <a:p>
            <a:r>
              <a:rPr lang="en-US" dirty="0" smtClean="0"/>
              <a:t>Each Channel has an arbitrary number of</a:t>
            </a:r>
            <a:br>
              <a:rPr lang="en-US" dirty="0" smtClean="0"/>
            </a:b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Properties</a:t>
            </a:r>
            <a:r>
              <a:rPr lang="en-US" dirty="0" smtClean="0"/>
              <a:t> (name/value pairs) and</a:t>
            </a:r>
            <a:br>
              <a:rPr lang="en-US" dirty="0" smtClean="0"/>
            </a:b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Tags</a:t>
            </a:r>
            <a:r>
              <a:rPr lang="en-US" dirty="0" smtClean="0"/>
              <a:t> (names)</a:t>
            </a:r>
          </a:p>
          <a:p>
            <a:r>
              <a:rPr lang="en-US" dirty="0" smtClean="0"/>
              <a:t>Each Channel, Property, or Tag has an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Owner</a:t>
            </a:r>
            <a:r>
              <a:rPr lang="en-US" dirty="0" smtClean="0"/>
              <a:t> (group) to allow basic access control</a:t>
            </a:r>
          </a:p>
          <a:p>
            <a:r>
              <a:rPr lang="en-US" dirty="0" smtClean="0"/>
              <a:t>All names and values are strings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Middle-Tier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 style web service</a:t>
            </a:r>
          </a:p>
          <a:p>
            <a:pPr lvl="1"/>
            <a:r>
              <a:rPr lang="en-US" dirty="0" smtClean="0"/>
              <a:t>URI specifies the data element to operate on</a:t>
            </a:r>
          </a:p>
          <a:p>
            <a:pPr lvl="1"/>
            <a:r>
              <a:rPr lang="en-US" dirty="0" smtClean="0"/>
              <a:t>HTTP method specifies the operation</a:t>
            </a:r>
          </a:p>
          <a:p>
            <a:pPr lvl="1"/>
            <a:r>
              <a:rPr lang="en-US" dirty="0" smtClean="0"/>
              <a:t>Payload (XML, JSON) contains object representation</a:t>
            </a:r>
          </a:p>
          <a:p>
            <a:r>
              <a:rPr lang="en-US" dirty="0" smtClean="0"/>
              <a:t>Application Server</a:t>
            </a:r>
          </a:p>
          <a:p>
            <a:r>
              <a:rPr lang="en-US" dirty="0" smtClean="0"/>
              <a:t>RDB</a:t>
            </a:r>
          </a:p>
          <a:p>
            <a:pPr lvl="1"/>
            <a:r>
              <a:rPr lang="en-US" dirty="0" smtClean="0"/>
              <a:t>Contains directory data</a:t>
            </a:r>
          </a:p>
          <a:p>
            <a:r>
              <a:rPr lang="en-US" dirty="0" smtClean="0"/>
              <a:t>Use LDAP to query user-group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9812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Glassfish V3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30480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Java EE 5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667000" y="4038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JAX-RS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791200" y="3505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JDBC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3200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/>
              <a:t>Netbeans</a:t>
            </a:r>
            <a:r>
              <a:rPr lang="en-US" sz="1800" dirty="0" smtClean="0"/>
              <a:t> 6.8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2133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MySQL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705600" y="21336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LDAP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48400" y="46482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JNDI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48006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Hudson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19600" y="5181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Maven 2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1676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REST</a:t>
            </a:r>
            <a:endParaRPr lang="en-US" sz="3600" dirty="0"/>
          </a:p>
        </p:txBody>
      </p:sp>
      <p:sp>
        <p:nvSpPr>
          <p:cNvPr id="15" name="Rectangle 14"/>
          <p:cNvSpPr/>
          <p:nvPr/>
        </p:nvSpPr>
        <p:spPr>
          <a:xfrm>
            <a:off x="4724400" y="4419600"/>
            <a:ext cx="1244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Jersey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38800" y="2743200"/>
            <a:ext cx="1965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/>
              <a:t>SourceForge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990600" y="4038600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XML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3200400" y="4800600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/>
              <a:t>JSON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>
          <a:xfrm>
            <a:off x="6629400" y="3810000"/>
            <a:ext cx="12426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PyUnit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819400" y="5638800"/>
            <a:ext cx="10807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JAXB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590800" y="2590800"/>
            <a:ext cx="102784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Mercurial</a:t>
            </a:r>
            <a:endParaRPr lang="en-US" sz="1600" dirty="0"/>
          </a:p>
        </p:txBody>
      </p:sp>
      <p:sp>
        <p:nvSpPr>
          <p:cNvPr id="22" name="TextBox 9"/>
          <p:cNvSpPr txBox="1"/>
          <p:nvPr/>
        </p:nvSpPr>
        <p:spPr>
          <a:xfrm>
            <a:off x="7162800" y="4953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Data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IRMIS or other RDB systems</a:t>
            </a:r>
          </a:p>
          <a:p>
            <a:pPr lvl="1">
              <a:buNone/>
            </a:pPr>
            <a:r>
              <a:rPr lang="en-US" dirty="0" smtClean="0"/>
              <a:t>Geographical, hierarchical,</a:t>
            </a:r>
          </a:p>
          <a:p>
            <a:pPr lvl="1">
              <a:buNone/>
            </a:pPr>
            <a:r>
              <a:rPr lang="en-US" dirty="0" smtClean="0"/>
              <a:t>engineering, physics data</a:t>
            </a:r>
          </a:p>
          <a:p>
            <a:endParaRPr lang="en-US" dirty="0" smtClean="0"/>
          </a:p>
          <a:p>
            <a:r>
              <a:rPr lang="en-US" dirty="0" smtClean="0"/>
              <a:t>IOC </a:t>
            </a:r>
            <a:r>
              <a:rPr lang="en-US" dirty="0" err="1" smtClean="0"/>
              <a:t>Uploader</a:t>
            </a:r>
            <a:r>
              <a:rPr lang="en-US" dirty="0" smtClean="0"/>
              <a:t> or DB </a:t>
            </a:r>
            <a:r>
              <a:rPr lang="en-US" dirty="0" smtClean="0"/>
              <a:t>file </a:t>
            </a:r>
            <a:r>
              <a:rPr lang="en-US" dirty="0" smtClean="0"/>
              <a:t>parser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PV names, attributes)</a:t>
            </a:r>
          </a:p>
          <a:p>
            <a:pPr lvl="1">
              <a:buNone/>
            </a:pPr>
            <a:r>
              <a:rPr lang="en-US" dirty="0" smtClean="0"/>
              <a:t>Requires a good naming </a:t>
            </a:r>
            <a:r>
              <a:rPr lang="en-US" dirty="0" smtClean="0"/>
              <a:t>convention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Control </a:t>
            </a:r>
            <a:r>
              <a:rPr lang="en-US" dirty="0" smtClean="0"/>
              <a:t>room applications</a:t>
            </a:r>
          </a:p>
          <a:p>
            <a:pPr lvl="1">
              <a:buNone/>
            </a:pPr>
            <a:r>
              <a:rPr lang="en-US" dirty="0" smtClean="0"/>
              <a:t>”Joe’s favorite channels”</a:t>
            </a:r>
          </a:p>
          <a:p>
            <a:endParaRPr lang="en-US" dirty="0"/>
          </a:p>
        </p:txBody>
      </p:sp>
      <p:pic>
        <p:nvPicPr>
          <p:cNvPr id="4" name="Picture 2" descr="logscore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990600"/>
            <a:ext cx="2546636" cy="2210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Nomenclature Standard March032008"/>
          <p:cNvPicPr>
            <a:picLocks noChangeAspect="1" noChangeArrowheads="1"/>
          </p:cNvPicPr>
          <p:nvPr/>
        </p:nvPicPr>
        <p:blipFill>
          <a:blip r:embed="rId3" cstate="print"/>
          <a:srcRect l="4000" t="25333" r="7000" b="49333"/>
          <a:stretch>
            <a:fillRect/>
          </a:stretch>
        </p:blipFill>
        <p:spPr bwMode="auto">
          <a:xfrm>
            <a:off x="6172200" y="3733800"/>
            <a:ext cx="2636433" cy="56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nameTag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4648200"/>
            <a:ext cx="2438400" cy="18024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ameTag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3810000"/>
            <a:ext cx="2743200" cy="20277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Targeted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3733800" cy="990600"/>
          </a:xfrm>
        </p:spPr>
        <p:txBody>
          <a:bodyPr/>
          <a:lstStyle/>
          <a:p>
            <a:r>
              <a:rPr lang="en-US" dirty="0" smtClean="0"/>
              <a:t>Waterfall </a:t>
            </a:r>
            <a:r>
              <a:rPr lang="en-US" dirty="0" smtClean="0"/>
              <a:t>Plots</a:t>
            </a:r>
          </a:p>
          <a:p>
            <a:r>
              <a:rPr lang="en-US" dirty="0" smtClean="0"/>
              <a:t>3D Plots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19600" y="1828800"/>
            <a:ext cx="373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42B7F"/>
              </a:buClr>
              <a:buSzPct val="110000"/>
              <a:buFont typeface="Wingdings" pitchFamily="-112" charset="2"/>
              <a:buChar char="§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191000" y="1828800"/>
            <a:ext cx="3733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042B7F"/>
              </a:buClr>
              <a:buSzPct val="110000"/>
              <a:buFont typeface="Wingdings" pitchFamily="-112" charset="2"/>
              <a:buChar char="§"/>
            </a:pPr>
            <a:r>
              <a:rPr lang="en-US" sz="2400" kern="0" dirty="0" smtClean="0">
                <a:cs typeface="Osaka"/>
              </a:rPr>
              <a:t>Scripts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042B7F"/>
              </a:buClr>
              <a:buSzPct val="110000"/>
              <a:buFont typeface="Wingdings" pitchFamily="-112" charset="2"/>
              <a:buChar char="§"/>
            </a:pPr>
            <a:r>
              <a:rPr lang="en-US" sz="2400" kern="0" dirty="0" smtClean="0">
                <a:cs typeface="Osaka"/>
              </a:rPr>
              <a:t>Generic applications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042B7F"/>
              </a:buClr>
              <a:buSzPct val="110000"/>
              <a:buFont typeface="Wingdings" pitchFamily="-112" charset="2"/>
              <a:buChar char="§"/>
            </a:pPr>
            <a:r>
              <a:rPr lang="en-US" sz="2400" kern="0" dirty="0" smtClean="0">
                <a:cs typeface="Osaka"/>
              </a:rPr>
              <a:t>Table-style panels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042B7F"/>
              </a:buClr>
              <a:buSzPct val="110000"/>
              <a:buFont typeface="Wingdings" pitchFamily="-112" charset="2"/>
              <a:buChar char="§"/>
            </a:pPr>
            <a:r>
              <a:rPr lang="en-US" sz="2400" kern="0" dirty="0" smtClean="0">
                <a:cs typeface="Osaka"/>
              </a:rPr>
              <a:t>Archive clients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fig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971800"/>
            <a:ext cx="3095624" cy="2508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783_Waterfall_Plo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0" y="4191000"/>
            <a:ext cx="3170959" cy="2023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smtClean="0"/>
              <a:t>Performance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database contains 150k channels, with 7 properties </a:t>
            </a:r>
            <a:r>
              <a:rPr lang="en-US" dirty="0" smtClean="0"/>
              <a:t>each</a:t>
            </a:r>
          </a:p>
          <a:p>
            <a:r>
              <a:rPr lang="en-US" dirty="0" smtClean="0"/>
              <a:t>Performance of getting channels with properties by property wildcard match:</a:t>
            </a:r>
            <a:br>
              <a:rPr lang="en-US" dirty="0" smtClean="0"/>
            </a:br>
            <a:r>
              <a:rPr lang="en-US" sz="2000" dirty="0" smtClean="0"/>
              <a:t>				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call		subsequent calls</a:t>
            </a:r>
          </a:p>
          <a:p>
            <a:pPr lvl="1">
              <a:buNone/>
            </a:pPr>
            <a:r>
              <a:rPr lang="en-US" dirty="0" smtClean="0"/>
              <a:t>	 1 </a:t>
            </a:r>
            <a:r>
              <a:rPr lang="en-US" dirty="0" err="1" smtClean="0"/>
              <a:t>ch</a:t>
            </a:r>
            <a:r>
              <a:rPr lang="en-US" dirty="0" smtClean="0"/>
              <a:t> (500B data)		0.47s 		0.009s</a:t>
            </a:r>
          </a:p>
          <a:p>
            <a:pPr lvl="1">
              <a:buNone/>
            </a:pPr>
            <a:r>
              <a:rPr lang="en-US" dirty="0" smtClean="0"/>
              <a:t>	2k </a:t>
            </a:r>
            <a:r>
              <a:rPr lang="en-US" dirty="0" err="1" smtClean="0"/>
              <a:t>ch</a:t>
            </a:r>
            <a:r>
              <a:rPr lang="en-US" dirty="0" smtClean="0"/>
              <a:t> (700kB data)	0.6s		0.13s</a:t>
            </a:r>
          </a:p>
          <a:p>
            <a:pPr lvl="1">
              <a:buNone/>
            </a:pPr>
            <a:r>
              <a:rPr lang="en-US" dirty="0" smtClean="0"/>
              <a:t>	4k </a:t>
            </a:r>
            <a:r>
              <a:rPr lang="en-US" dirty="0" err="1" smtClean="0"/>
              <a:t>ch</a:t>
            </a:r>
            <a:r>
              <a:rPr lang="en-US" dirty="0" smtClean="0"/>
              <a:t> (1.5MB data)	1.4s		0.9s</a:t>
            </a:r>
          </a:p>
          <a:p>
            <a:pPr lvl="1">
              <a:buNone/>
            </a:pPr>
            <a:r>
              <a:rPr lang="en-US" dirty="0" smtClean="0"/>
              <a:t>	(regular desktop machine, no optimization whatsoever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smtClean="0"/>
              <a:t>could be changed to in-memory DB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Stable, </a:t>
            </a:r>
            <a:r>
              <a:rPr lang="en-US" dirty="0" smtClean="0"/>
              <a:t>v</a:t>
            </a:r>
            <a:r>
              <a:rPr lang="en-US" dirty="0" smtClean="0"/>
              <a:t>1 released</a:t>
            </a:r>
            <a:endParaRPr lang="en-US" dirty="0" smtClean="0"/>
          </a:p>
          <a:p>
            <a:r>
              <a:rPr lang="en-US" dirty="0" smtClean="0"/>
              <a:t>Performance test suite </a:t>
            </a:r>
            <a:r>
              <a:rPr lang="en-US" dirty="0" smtClean="0"/>
              <a:t>(still) in </a:t>
            </a:r>
            <a:r>
              <a:rPr lang="en-US" dirty="0" smtClean="0"/>
              <a:t>preparation</a:t>
            </a:r>
          </a:p>
          <a:p>
            <a:r>
              <a:rPr lang="en-US" dirty="0" smtClean="0"/>
              <a:t>First applications developed using client libraries for Java and Python (see </a:t>
            </a:r>
            <a:r>
              <a:rPr lang="en-US" smtClean="0"/>
              <a:t>CSS session)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Acknowledgements:</a:t>
            </a:r>
            <a:endParaRPr lang="en-US" dirty="0" smtClean="0"/>
          </a:p>
          <a:p>
            <a:pPr lvl="1"/>
            <a:r>
              <a:rPr lang="en-US" dirty="0" smtClean="0"/>
              <a:t>Gabriele </a:t>
            </a:r>
            <a:r>
              <a:rPr lang="en-US" dirty="0" err="1" smtClean="0"/>
              <a:t>Carcassi</a:t>
            </a:r>
            <a:r>
              <a:rPr lang="en-US" dirty="0" smtClean="0"/>
              <a:t> (App/Build Servers, IRMIS)</a:t>
            </a:r>
          </a:p>
          <a:p>
            <a:pPr lvl="1"/>
            <a:r>
              <a:rPr lang="en-US" dirty="0" err="1" smtClean="0"/>
              <a:t>Kunal</a:t>
            </a:r>
            <a:r>
              <a:rPr lang="en-US" dirty="0" smtClean="0"/>
              <a:t> </a:t>
            </a:r>
            <a:r>
              <a:rPr lang="en-US" dirty="0" err="1" smtClean="0"/>
              <a:t>Shroff</a:t>
            </a:r>
            <a:r>
              <a:rPr lang="en-US" dirty="0" smtClean="0"/>
              <a:t> (Client Library and Applications)</a:t>
            </a:r>
          </a:p>
          <a:p>
            <a:pPr lvl="1"/>
            <a:r>
              <a:rPr lang="en-US" sz="1600" dirty="0" smtClean="0"/>
              <a:t>Supported by Helmholtz-</a:t>
            </a:r>
            <a:r>
              <a:rPr lang="en-US" sz="1600" dirty="0" err="1" smtClean="0"/>
              <a:t>Zentrum</a:t>
            </a:r>
            <a:r>
              <a:rPr lang="en-US" sz="1600" dirty="0" smtClean="0"/>
              <a:t> Berlin / BESSY II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NL">
  <a:themeElements>
    <a:clrScheme name="Blank Presentation 13">
      <a:dk1>
        <a:srgbClr val="322F31"/>
      </a:dk1>
      <a:lt1>
        <a:srgbClr val="FFFFFF"/>
      </a:lt1>
      <a:dk2>
        <a:srgbClr val="322F31"/>
      </a:dk2>
      <a:lt2>
        <a:srgbClr val="322F31"/>
      </a:lt2>
      <a:accent1>
        <a:srgbClr val="8071B4"/>
      </a:accent1>
      <a:accent2>
        <a:srgbClr val="8071B4"/>
      </a:accent2>
      <a:accent3>
        <a:srgbClr val="FFFFFF"/>
      </a:accent3>
      <a:accent4>
        <a:srgbClr val="292728"/>
      </a:accent4>
      <a:accent5>
        <a:srgbClr val="C0BBD6"/>
      </a:accent5>
      <a:accent6>
        <a:srgbClr val="7366A3"/>
      </a:accent6>
      <a:hlink>
        <a:srgbClr val="8071B4"/>
      </a:hlink>
      <a:folHlink>
        <a:srgbClr val="8071B4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322F31"/>
        </a:dk1>
        <a:lt1>
          <a:srgbClr val="FFFFFF"/>
        </a:lt1>
        <a:dk2>
          <a:srgbClr val="322F31"/>
        </a:dk2>
        <a:lt2>
          <a:srgbClr val="322F31"/>
        </a:lt2>
        <a:accent1>
          <a:srgbClr val="8071B4"/>
        </a:accent1>
        <a:accent2>
          <a:srgbClr val="8071B4"/>
        </a:accent2>
        <a:accent3>
          <a:srgbClr val="FFFFFF"/>
        </a:accent3>
        <a:accent4>
          <a:srgbClr val="292728"/>
        </a:accent4>
        <a:accent5>
          <a:srgbClr val="C0BBD6"/>
        </a:accent5>
        <a:accent6>
          <a:srgbClr val="7366A3"/>
        </a:accent6>
        <a:hlink>
          <a:srgbClr val="8071B4"/>
        </a:hlink>
        <a:folHlink>
          <a:srgbClr val="8071B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BNL</Template>
  <TotalTime>0</TotalTime>
  <Words>265</Words>
  <Application>Microsoft Office PowerPoint</Application>
  <PresentationFormat>Bildschirmpräsentation (4:3)</PresentationFormat>
  <Paragraphs>85</Paragraphs>
  <Slides>9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BNL</vt:lpstr>
      <vt:lpstr>ChannelFinder Directory Service</vt:lpstr>
      <vt:lpstr>Motivation and Objectives</vt:lpstr>
      <vt:lpstr>Directory Data</vt:lpstr>
      <vt:lpstr>Typical Middle-Tier Design</vt:lpstr>
      <vt:lpstr>Implementation</vt:lpstr>
      <vt:lpstr>Directory Data Sources</vt:lpstr>
      <vt:lpstr>Targeted Applications</vt:lpstr>
      <vt:lpstr>First Performance Estimates</vt:lpstr>
      <vt:lpstr>Status</vt:lpstr>
    </vt:vector>
  </TitlesOfParts>
  <Company>NSLS2_BNL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ChannelFinder Directory Service</dc:title>
  <dc:creator>Ralph Lange</dc:creator>
  <cp:lastModifiedBy>FMD-MSSB</cp:lastModifiedBy>
  <cp:revision>64</cp:revision>
  <cp:lastPrinted>2007-07-02T19:06:14Z</cp:lastPrinted>
  <dcterms:created xsi:type="dcterms:W3CDTF">2010-05-25T16:00:24Z</dcterms:created>
  <dcterms:modified xsi:type="dcterms:W3CDTF">2011-10-05T07:25:24Z</dcterms:modified>
</cp:coreProperties>
</file>