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notesSlides/notesSlide27.xml" ContentType="application/vnd.openxmlformats-officedocument.presentationml.notesSlide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notesSlides/notesSlide26.xml" ContentType="application/vnd.openxmlformats-officedocument.presentationml.notesSlide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notesSlides/notesSlide22.xml" ContentType="application/vnd.openxmlformats-officedocument.presentationml.notesSlide+xml"/>
  <Override PartName="/ppt/tags/tag211.xml" ContentType="application/vnd.openxmlformats-officedocument.presentationml.tags+xml"/>
  <Override PartName="/ppt/notesSlides/notesSlide33.xml" ContentType="application/vnd.openxmlformats-officedocument.presentationml.notesSlide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Default Extension="tiff" ContentType="image/tiff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1" r:id="rId2"/>
    <p:sldId id="348" r:id="rId3"/>
    <p:sldId id="263" r:id="rId4"/>
    <p:sldId id="256" r:id="rId5"/>
    <p:sldId id="369" r:id="rId6"/>
    <p:sldId id="357" r:id="rId7"/>
    <p:sldId id="358" r:id="rId8"/>
    <p:sldId id="359" r:id="rId9"/>
    <p:sldId id="270" r:id="rId10"/>
    <p:sldId id="370" r:id="rId11"/>
    <p:sldId id="372" r:id="rId12"/>
    <p:sldId id="373" r:id="rId13"/>
    <p:sldId id="264" r:id="rId14"/>
    <p:sldId id="271" r:id="rId15"/>
    <p:sldId id="272" r:id="rId16"/>
    <p:sldId id="273" r:id="rId17"/>
    <p:sldId id="285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277" r:id="rId26"/>
    <p:sldId id="331" r:id="rId27"/>
    <p:sldId id="282" r:id="rId28"/>
    <p:sldId id="279" r:id="rId29"/>
    <p:sldId id="278" r:id="rId30"/>
    <p:sldId id="349" r:id="rId31"/>
    <p:sldId id="281" r:id="rId32"/>
    <p:sldId id="350" r:id="rId33"/>
    <p:sldId id="351" r:id="rId34"/>
    <p:sldId id="352" r:id="rId35"/>
    <p:sldId id="381" r:id="rId36"/>
    <p:sldId id="310" r:id="rId37"/>
    <p:sldId id="311" r:id="rId38"/>
    <p:sldId id="312" r:id="rId39"/>
    <p:sldId id="345" r:id="rId40"/>
    <p:sldId id="314" r:id="rId41"/>
    <p:sldId id="316" r:id="rId42"/>
    <p:sldId id="353" r:id="rId43"/>
    <p:sldId id="361" r:id="rId44"/>
    <p:sldId id="32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877" autoAdjust="0"/>
  </p:normalViewPr>
  <p:slideViewPr>
    <p:cSldViewPr>
      <p:cViewPr varScale="1">
        <p:scale>
          <a:sx n="77" d="100"/>
          <a:sy n="77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0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BF1DD-4EE2-44A7-8B16-1A9793DA4F6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22A7-F408-41E1-9869-8991FA376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83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0B982-E171-4D8F-A858-725D8CA010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5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13A41-1CD9-4AE3-A5F3-5B2D156AC484}" type="slidenum">
              <a:rPr lang="en-US" smtClean="0">
                <a:latin typeface="Times"/>
              </a:rPr>
              <a:pPr/>
              <a:t>14</a:t>
            </a:fld>
            <a:endParaRPr lang="en-US" smtClean="0">
              <a:latin typeface="Time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89E0E-AABA-409E-927E-80FDA159956B}" type="slidenum">
              <a:rPr lang="en-US" smtClean="0">
                <a:latin typeface="Times"/>
              </a:rPr>
              <a:pPr/>
              <a:t>15</a:t>
            </a:fld>
            <a:endParaRPr lang="en-US" smtClean="0">
              <a:latin typeface="Time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580E-64C2-4894-84A8-3FB39D684787}" type="slidenum">
              <a:rPr lang="en-US" smtClean="0">
                <a:latin typeface="Times"/>
              </a:rPr>
              <a:pPr/>
              <a:t>16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85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5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13A41-1CD9-4AE3-A5F3-5B2D156AC484}" type="slidenum">
              <a:rPr lang="en-US" smtClean="0">
                <a:latin typeface="Times"/>
              </a:rPr>
              <a:pPr/>
              <a:t>20</a:t>
            </a:fld>
            <a:endParaRPr lang="en-US" smtClean="0">
              <a:latin typeface="Time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580E-64C2-4894-84A8-3FB39D684787}" type="slidenum">
              <a:rPr lang="en-US" smtClean="0">
                <a:latin typeface="Times"/>
              </a:rPr>
              <a:pPr/>
              <a:t>21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060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00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51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848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369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053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90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997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434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95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977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686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52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971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158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868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7340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151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41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5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SCADA – Supervisory</a:t>
            </a:r>
            <a:r>
              <a:rPr lang="en-US" baseline="0" dirty="0" smtClean="0"/>
              <a:t> Control and Data Acquisition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56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13A41-1CD9-4AE3-A5F3-5B2D156AC484}" type="slidenum">
              <a:rPr lang="en-US" smtClean="0">
                <a:latin typeface="Times"/>
              </a:rPr>
              <a:pPr/>
              <a:t>7</a:t>
            </a:fld>
            <a:endParaRPr lang="en-US" smtClean="0">
              <a:latin typeface="Time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89E0E-AABA-409E-927E-80FDA159956B}" type="slidenum">
              <a:rPr lang="en-US" smtClean="0">
                <a:latin typeface="Times"/>
              </a:rPr>
              <a:pPr/>
              <a:t>8</a:t>
            </a:fld>
            <a:endParaRPr lang="en-US" smtClean="0">
              <a:latin typeface="Time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13A41-1CD9-4AE3-A5F3-5B2D156AC484}" type="slidenum">
              <a:rPr lang="en-US" smtClean="0">
                <a:latin typeface="Times"/>
              </a:rPr>
              <a:pPr/>
              <a:t>9</a:t>
            </a:fld>
            <a:endParaRPr lang="en-US" smtClean="0">
              <a:latin typeface="Time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0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  <p:custDataLst>
              <p:tags r:id="rId3"/>
            </p:custDataLst>
          </p:nvPr>
        </p:nvSpPr>
        <p:spPr bwMode="auto">
          <a:xfrm>
            <a:off x="2743200" y="64008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1">
                <a:solidFill>
                  <a:srgbClr val="E3E3E3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 bwMode="auto">
          <a:xfrm>
            <a:off x="5638800" y="6400800"/>
            <a:ext cx="990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E3E3E3"/>
                </a:solidFill>
                <a:latin typeface="Arial" charset="0"/>
              </a:defRPr>
            </a:lvl1pPr>
          </a:lstStyle>
          <a:p>
            <a:fld id="{FE77BB7B-4074-411C-AA81-673BB787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350" y="285750"/>
            <a:ext cx="8882063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  <p:custDataLst>
              <p:tags r:id="rId2"/>
            </p:custDataLst>
          </p:nvPr>
        </p:nvSpPr>
        <p:spPr>
          <a:xfrm>
            <a:off x="133350" y="933450"/>
            <a:ext cx="8883650" cy="49085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5872163" y="6505575"/>
            <a:ext cx="6858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77BB7B-4074-411C-AA81-673BB787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  <p:custDataLst>
              <p:tags r:id="rId3"/>
            </p:custDataLst>
          </p:nvPr>
        </p:nvSpPr>
        <p:spPr bwMode="auto">
          <a:xfrm>
            <a:off x="5638800" y="6400800"/>
            <a:ext cx="990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E3E3E3"/>
                </a:solidFill>
                <a:latin typeface="Arial" charset="0"/>
              </a:defRPr>
            </a:lvl1pPr>
          </a:lstStyle>
          <a:p>
            <a:fld id="{FE77BB7B-4074-411C-AA81-673BB787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52400" y="3810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152400" y="10668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7375" y="-241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5638800" y="6400800"/>
            <a:ext cx="990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E3E3E3"/>
                </a:solidFill>
                <a:latin typeface="Arial" charset="0"/>
              </a:defRPr>
            </a:lvl1pPr>
          </a:lstStyle>
          <a:p>
            <a:fld id="{FE77BB7B-4074-411C-AA81-673BB787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9.emf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8.png"/><Relationship Id="rId5" Type="http://schemas.openxmlformats.org/officeDocument/2006/relationships/tags" Target="../tags/tag94.xml"/><Relationship Id="rId10" Type="http://schemas.openxmlformats.org/officeDocument/2006/relationships/image" Target="../media/image7.png"/><Relationship Id="rId4" Type="http://schemas.openxmlformats.org/officeDocument/2006/relationships/tags" Target="../tags/tag93.xml"/><Relationship Id="rId9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6.wmf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0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notesSlide" Target="../notesSlides/notesSlide12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3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image" Target="../media/image6.wmf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50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49.xml"/><Relationship Id="rId9" Type="http://schemas.openxmlformats.org/officeDocument/2006/relationships/tags" Target="../tags/tag15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7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5.tiff"/><Relationship Id="rId4" Type="http://schemas.openxmlformats.org/officeDocument/2006/relationships/tags" Target="../tags/tag174.xml"/><Relationship Id="rId9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16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image" Target="../media/image15.tiff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7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18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19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21.png"/><Relationship Id="rId5" Type="http://schemas.openxmlformats.org/officeDocument/2006/relationships/tags" Target="../tags/tag202.xml"/><Relationship Id="rId10" Type="http://schemas.openxmlformats.org/officeDocument/2006/relationships/image" Target="../media/image20.png"/><Relationship Id="rId4" Type="http://schemas.openxmlformats.org/officeDocument/2006/relationships/tags" Target="../tags/tag201.xml"/><Relationship Id="rId9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23.png"/><Relationship Id="rId5" Type="http://schemas.openxmlformats.org/officeDocument/2006/relationships/tags" Target="../tags/tag210.xml"/><Relationship Id="rId10" Type="http://schemas.openxmlformats.org/officeDocument/2006/relationships/image" Target="../media/image22.png"/><Relationship Id="rId4" Type="http://schemas.openxmlformats.org/officeDocument/2006/relationships/tags" Target="../tags/tag209.xml"/><Relationship Id="rId9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hyperlink" Target="http://zone.ni.com/devzone/cda/tut/p/id/10812" TargetMode="Externa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25.png"/><Relationship Id="rId5" Type="http://schemas.openxmlformats.org/officeDocument/2006/relationships/tags" Target="../tags/tag239.xml"/><Relationship Id="rId10" Type="http://schemas.openxmlformats.org/officeDocument/2006/relationships/notesSlide" Target="../notesSlides/notesSlide35.xml"/><Relationship Id="rId4" Type="http://schemas.openxmlformats.org/officeDocument/2006/relationships/tags" Target="../tags/tag238.xml"/><Relationship Id="rId9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de/6/67/Labview-log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4.gif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63.xml"/><Relationship Id="rId21" Type="http://schemas.openxmlformats.org/officeDocument/2006/relationships/image" Target="../media/image4.gif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image" Target="../media/image6.wmf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10" Type="http://schemas.openxmlformats.org/officeDocument/2006/relationships/tags" Target="../tags/tag70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3.emf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52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524000"/>
            <a:ext cx="8458200" cy="2286000"/>
          </a:xfrm>
        </p:spPr>
        <p:txBody>
          <a:bodyPr/>
          <a:lstStyle/>
          <a:p>
            <a:r>
              <a:rPr lang="en-US" dirty="0" smtClean="0"/>
              <a:t>The EPICS CA Server and EPICS CA Client are implemented as plug-ins to the I/O Server</a:t>
            </a:r>
          </a:p>
          <a:p>
            <a:r>
              <a:rPr lang="en-US" dirty="0" smtClean="0"/>
              <a:t>In both cases the interface in LabVIEW is implemented via the Shared Variable</a:t>
            </a:r>
          </a:p>
          <a:p>
            <a:endParaRPr lang="en-US" dirty="0"/>
          </a:p>
        </p:txBody>
      </p:sp>
      <p:grpSp>
        <p:nvGrpSpPr>
          <p:cNvPr id="6" name="Group 17"/>
          <p:cNvGrpSpPr/>
          <p:nvPr>
            <p:custDataLst>
              <p:tags r:id="rId4"/>
            </p:custDataLst>
          </p:nvPr>
        </p:nvGrpSpPr>
        <p:grpSpPr>
          <a:xfrm>
            <a:off x="1524000" y="4005740"/>
            <a:ext cx="6049447" cy="1480660"/>
            <a:chOff x="2107884" y="4571999"/>
            <a:chExt cx="6049447" cy="148066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96000" y="4972772"/>
              <a:ext cx="2061331" cy="51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Diagnose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07884" y="4572000"/>
              <a:ext cx="1854516" cy="1480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5"/>
            <p:cNvGrpSpPr/>
            <p:nvPr/>
          </p:nvGrpSpPr>
          <p:grpSpPr>
            <a:xfrm>
              <a:off x="4114800" y="4571999"/>
              <a:ext cx="1919288" cy="1358899"/>
              <a:chOff x="533400" y="1585913"/>
              <a:chExt cx="2681288" cy="1979612"/>
            </a:xfrm>
          </p:grpSpPr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885825" y="1585915"/>
                <a:ext cx="2328863" cy="1979613"/>
                <a:chOff x="899" y="2308"/>
                <a:chExt cx="1467" cy="1247"/>
              </a:xfrm>
            </p:grpSpPr>
            <p:pic>
              <p:nvPicPr>
                <p:cNvPr id="12" name="Picture 14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278" y="2650"/>
                  <a:ext cx="592" cy="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Freeform 15"/>
                <p:cNvSpPr>
                  <a:spLocks/>
                </p:cNvSpPr>
                <p:nvPr/>
              </p:nvSpPr>
              <p:spPr bwMode="auto">
                <a:xfrm>
                  <a:off x="899" y="2308"/>
                  <a:ext cx="1235" cy="1154"/>
                </a:xfrm>
                <a:custGeom>
                  <a:avLst/>
                  <a:gdLst>
                    <a:gd name="T0" fmla="*/ 200 w 1235"/>
                    <a:gd name="T1" fmla="*/ 979 h 1154"/>
                    <a:gd name="T2" fmla="*/ 257 w 1235"/>
                    <a:gd name="T3" fmla="*/ 200 h 1154"/>
                    <a:gd name="T4" fmla="*/ 1036 w 1235"/>
                    <a:gd name="T5" fmla="*/ 257 h 1154"/>
                    <a:gd name="T6" fmla="*/ 979 w 1235"/>
                    <a:gd name="T7" fmla="*/ 1036 h 1154"/>
                    <a:gd name="T8" fmla="*/ 751 w 1235"/>
                    <a:gd name="T9" fmla="*/ 1154 h 1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5"/>
                    <a:gd name="T16" fmla="*/ 0 h 1154"/>
                    <a:gd name="T17" fmla="*/ 1235 w 1235"/>
                    <a:gd name="T18" fmla="*/ 1154 h 1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5" h="1154">
                      <a:moveTo>
                        <a:pt x="200" y="979"/>
                      </a:moveTo>
                      <a:cubicBezTo>
                        <a:pt x="0" y="748"/>
                        <a:pt x="26" y="399"/>
                        <a:pt x="257" y="200"/>
                      </a:cubicBezTo>
                      <a:cubicBezTo>
                        <a:pt x="488" y="0"/>
                        <a:pt x="836" y="26"/>
                        <a:pt x="1036" y="257"/>
                      </a:cubicBezTo>
                      <a:cubicBezTo>
                        <a:pt x="1235" y="488"/>
                        <a:pt x="1209" y="837"/>
                        <a:pt x="979" y="1036"/>
                      </a:cubicBezTo>
                      <a:cubicBezTo>
                        <a:pt x="913" y="1093"/>
                        <a:pt x="835" y="1133"/>
                        <a:pt x="751" y="1154"/>
                      </a:cubicBezTo>
                    </a:path>
                  </a:pathLst>
                </a:custGeom>
                <a:noFill/>
                <a:ln w="82550" cap="rnd">
                  <a:solidFill>
                    <a:srgbClr val="4677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4" name="Freeform 16"/>
                <p:cNvSpPr>
                  <a:spLocks/>
                </p:cNvSpPr>
                <p:nvPr/>
              </p:nvSpPr>
              <p:spPr bwMode="auto">
                <a:xfrm>
                  <a:off x="1395" y="3369"/>
                  <a:ext cx="279" cy="186"/>
                </a:xfrm>
                <a:custGeom>
                  <a:avLst/>
                  <a:gdLst>
                    <a:gd name="T0" fmla="*/ 279 w 279"/>
                    <a:gd name="T1" fmla="*/ 186 h 186"/>
                    <a:gd name="T2" fmla="*/ 0 w 279"/>
                    <a:gd name="T3" fmla="*/ 96 h 186"/>
                    <a:gd name="T4" fmla="*/ 277 w 279"/>
                    <a:gd name="T5" fmla="*/ 0 h 186"/>
                    <a:gd name="T6" fmla="*/ 279 w 279"/>
                    <a:gd name="T7" fmla="*/ 186 h 1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9"/>
                    <a:gd name="T13" fmla="*/ 0 h 186"/>
                    <a:gd name="T14" fmla="*/ 279 w 279"/>
                    <a:gd name="T15" fmla="*/ 186 h 1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9" h="186">
                      <a:moveTo>
                        <a:pt x="279" y="186"/>
                      </a:moveTo>
                      <a:lnTo>
                        <a:pt x="0" y="96"/>
                      </a:lnTo>
                      <a:lnTo>
                        <a:pt x="277" y="0"/>
                      </a:lnTo>
                      <a:lnTo>
                        <a:pt x="279" y="186"/>
                      </a:lnTo>
                      <a:close/>
                    </a:path>
                  </a:pathLst>
                </a:custGeom>
                <a:solidFill>
                  <a:srgbClr val="4677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5" name="Line 17"/>
                <p:cNvSpPr>
                  <a:spLocks noChangeShapeType="1"/>
                </p:cNvSpPr>
                <p:nvPr/>
              </p:nvSpPr>
              <p:spPr bwMode="auto">
                <a:xfrm>
                  <a:off x="1949" y="2908"/>
                  <a:ext cx="249" cy="1"/>
                </a:xfrm>
                <a:prstGeom prst="line">
                  <a:avLst/>
                </a:prstGeom>
                <a:noFill/>
                <a:ln w="31750" cap="rnd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8"/>
                <p:cNvSpPr>
                  <a:spLocks/>
                </p:cNvSpPr>
                <p:nvPr/>
              </p:nvSpPr>
              <p:spPr bwMode="auto">
                <a:xfrm>
                  <a:off x="1780" y="2847"/>
                  <a:ext cx="184" cy="122"/>
                </a:xfrm>
                <a:custGeom>
                  <a:avLst/>
                  <a:gdLst>
                    <a:gd name="T0" fmla="*/ 184 w 184"/>
                    <a:gd name="T1" fmla="*/ 122 h 122"/>
                    <a:gd name="T2" fmla="*/ 0 w 184"/>
                    <a:gd name="T3" fmla="*/ 61 h 122"/>
                    <a:gd name="T4" fmla="*/ 184 w 184"/>
                    <a:gd name="T5" fmla="*/ 0 h 122"/>
                    <a:gd name="T6" fmla="*/ 184 w 184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22"/>
                    <a:gd name="T14" fmla="*/ 184 w 18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22">
                      <a:moveTo>
                        <a:pt x="184" y="122"/>
                      </a:moveTo>
                      <a:lnTo>
                        <a:pt x="0" y="61"/>
                      </a:lnTo>
                      <a:lnTo>
                        <a:pt x="184" y="0"/>
                      </a:lnTo>
                      <a:lnTo>
                        <a:pt x="184" y="12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7" name="Freeform 19"/>
                <p:cNvSpPr>
                  <a:spLocks/>
                </p:cNvSpPr>
                <p:nvPr/>
              </p:nvSpPr>
              <p:spPr bwMode="auto">
                <a:xfrm>
                  <a:off x="2182" y="2847"/>
                  <a:ext cx="184" cy="122"/>
                </a:xfrm>
                <a:custGeom>
                  <a:avLst/>
                  <a:gdLst>
                    <a:gd name="T0" fmla="*/ 0 w 184"/>
                    <a:gd name="T1" fmla="*/ 0 h 122"/>
                    <a:gd name="T2" fmla="*/ 184 w 184"/>
                    <a:gd name="T3" fmla="*/ 61 h 122"/>
                    <a:gd name="T4" fmla="*/ 0 w 184"/>
                    <a:gd name="T5" fmla="*/ 122 h 122"/>
                    <a:gd name="T6" fmla="*/ 0 w 184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22"/>
                    <a:gd name="T14" fmla="*/ 184 w 18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22">
                      <a:moveTo>
                        <a:pt x="0" y="0"/>
                      </a:moveTo>
                      <a:lnTo>
                        <a:pt x="184" y="61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</p:grpSp>
          <p:grpSp>
            <p:nvGrpSpPr>
              <p:cNvPr id="18" name="Group 21"/>
              <p:cNvGrpSpPr/>
              <p:nvPr/>
            </p:nvGrpSpPr>
            <p:grpSpPr>
              <a:xfrm>
                <a:off x="533400" y="2441575"/>
                <a:ext cx="930275" cy="193675"/>
                <a:chOff x="5956300" y="2441575"/>
                <a:chExt cx="930275" cy="193675"/>
              </a:xfrm>
            </p:grpSpPr>
            <p:sp>
              <p:nvSpPr>
                <p:cNvPr id="9" name="Line 10"/>
                <p:cNvSpPr>
                  <a:spLocks noChangeShapeType="1"/>
                </p:cNvSpPr>
                <p:nvPr/>
              </p:nvSpPr>
              <p:spPr bwMode="auto">
                <a:xfrm>
                  <a:off x="6223000" y="2538413"/>
                  <a:ext cx="396875" cy="1587"/>
                </a:xfrm>
                <a:prstGeom prst="line">
                  <a:avLst/>
                </a:prstGeom>
                <a:noFill/>
                <a:ln w="31750" cap="rnd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11"/>
                <p:cNvSpPr>
                  <a:spLocks/>
                </p:cNvSpPr>
                <p:nvPr/>
              </p:nvSpPr>
              <p:spPr bwMode="auto">
                <a:xfrm>
                  <a:off x="5956300" y="2441575"/>
                  <a:ext cx="292100" cy="193675"/>
                </a:xfrm>
                <a:custGeom>
                  <a:avLst/>
                  <a:gdLst>
                    <a:gd name="T0" fmla="*/ 184 w 184"/>
                    <a:gd name="T1" fmla="*/ 122 h 122"/>
                    <a:gd name="T2" fmla="*/ 0 w 184"/>
                    <a:gd name="T3" fmla="*/ 61 h 122"/>
                    <a:gd name="T4" fmla="*/ 184 w 184"/>
                    <a:gd name="T5" fmla="*/ 0 h 122"/>
                    <a:gd name="T6" fmla="*/ 184 w 184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22"/>
                    <a:gd name="T14" fmla="*/ 184 w 18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22">
                      <a:moveTo>
                        <a:pt x="184" y="122"/>
                      </a:moveTo>
                      <a:lnTo>
                        <a:pt x="0" y="61"/>
                      </a:lnTo>
                      <a:lnTo>
                        <a:pt x="184" y="0"/>
                      </a:lnTo>
                      <a:lnTo>
                        <a:pt x="184" y="12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1" name="Freeform 12"/>
                <p:cNvSpPr>
                  <a:spLocks/>
                </p:cNvSpPr>
                <p:nvPr/>
              </p:nvSpPr>
              <p:spPr bwMode="auto">
                <a:xfrm>
                  <a:off x="6594475" y="2441575"/>
                  <a:ext cx="292100" cy="193675"/>
                </a:xfrm>
                <a:custGeom>
                  <a:avLst/>
                  <a:gdLst>
                    <a:gd name="T0" fmla="*/ 0 w 184"/>
                    <a:gd name="T1" fmla="*/ 0 h 122"/>
                    <a:gd name="T2" fmla="*/ 184 w 184"/>
                    <a:gd name="T3" fmla="*/ 61 h 122"/>
                    <a:gd name="T4" fmla="*/ 0 w 184"/>
                    <a:gd name="T5" fmla="*/ 122 h 122"/>
                    <a:gd name="T6" fmla="*/ 0 w 184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22"/>
                    <a:gd name="T14" fmla="*/ 184 w 18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22">
                      <a:moveTo>
                        <a:pt x="0" y="0"/>
                      </a:moveTo>
                      <a:lnTo>
                        <a:pt x="184" y="61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</p:grpSp>
        </p:grpSp>
      </p:grp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1295400" y="5562600"/>
            <a:ext cx="234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Process Variables (PVs)</a:t>
            </a:r>
            <a:endParaRPr lang="en-US" sz="1800" b="1" dirty="0"/>
          </a:p>
        </p:txBody>
      </p:sp>
      <p:sp>
        <p:nvSpPr>
          <p:cNvPr id="20" name="TextBox 19"/>
          <p:cNvSpPr txBox="1"/>
          <p:nvPr>
            <p:custDataLst>
              <p:tags r:id="rId6"/>
            </p:custDataLst>
          </p:nvPr>
        </p:nvSpPr>
        <p:spPr>
          <a:xfrm>
            <a:off x="4023052" y="55626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I/O Server</a:t>
            </a:r>
            <a:endParaRPr lang="en-US" sz="1800" b="1" dirty="0"/>
          </a:p>
        </p:txBody>
      </p:sp>
      <p:sp>
        <p:nvSpPr>
          <p:cNvPr id="21" name="TextBox 20"/>
          <p:cNvSpPr txBox="1"/>
          <p:nvPr>
            <p:custDataLst>
              <p:tags r:id="rId7"/>
            </p:custDataLst>
          </p:nvPr>
        </p:nvSpPr>
        <p:spPr>
          <a:xfrm>
            <a:off x="5791200" y="5562600"/>
            <a:ext cx="171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Shared Variables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289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648200"/>
          </a:xfrm>
        </p:spPr>
        <p:txBody>
          <a:bodyPr/>
          <a:lstStyle/>
          <a:p>
            <a:r>
              <a:rPr lang="en-US" b="1" dirty="0" smtClean="0"/>
              <a:t>Exercise 1 – Hardware setup</a:t>
            </a:r>
          </a:p>
          <a:p>
            <a:r>
              <a:rPr lang="en-US" b="1" dirty="0" smtClean="0"/>
              <a:t>Exercise 2 – Simple temperature control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3 – Create an EPICS CA Server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4 – Create an EPICS CA Client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5 – EPICS CA Server programmatic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52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1295400" y="381000"/>
            <a:ext cx="2209800" cy="533400"/>
          </a:xfrm>
          <a:prstGeom prst="wedgeRoundRectCallout">
            <a:avLst>
              <a:gd name="adj1" fmla="val 85624"/>
              <a:gd name="adj2" fmla="val 212110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cRIO-9014</a:t>
            </a: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486400" y="152400"/>
            <a:ext cx="2209800" cy="685800"/>
          </a:xfrm>
          <a:prstGeom prst="wedgeRoundRectCallout">
            <a:avLst>
              <a:gd name="adj1" fmla="val -56947"/>
              <a:gd name="adj2" fmla="val 174397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cRIO-9103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5257800"/>
            <a:ext cx="2209800" cy="990600"/>
          </a:xfrm>
          <a:prstGeom prst="wedgeRoundRectCallout">
            <a:avLst>
              <a:gd name="adj1" fmla="val 93900"/>
              <a:gd name="adj2" fmla="val -140345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 chamber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(fan and light bulb)</a:t>
            </a: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477000" y="1219200"/>
            <a:ext cx="2667000" cy="914400"/>
          </a:xfrm>
          <a:prstGeom prst="wedgeRoundRectCallout">
            <a:avLst>
              <a:gd name="adj1" fmla="val -112954"/>
              <a:gd name="adj2" fmla="val 21063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 9211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Acquires temperature from chamber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324600" y="2590800"/>
            <a:ext cx="2667000" cy="1219200"/>
          </a:xfrm>
          <a:prstGeom prst="wedgeRoundRectCallout">
            <a:avLst>
              <a:gd name="adj1" fmla="val -95811"/>
              <a:gd name="adj2" fmla="val -100483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 9474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Sends digital signals to toggle the fan and the light in the chamber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191000" y="5486400"/>
            <a:ext cx="2667000" cy="1219200"/>
          </a:xfrm>
          <a:prstGeom prst="wedgeRoundRectCallout">
            <a:avLst>
              <a:gd name="adj1" fmla="val 37904"/>
              <a:gd name="adj2" fmla="val -118892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Sound and vibration simulator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(not used)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LabVIEW EPICS CA 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42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LabVIEW EPICS CA Server</a:t>
            </a:r>
            <a:endParaRPr lang="en-US" sz="3200" b="0" dirty="0" smtClean="0"/>
          </a:p>
        </p:txBody>
      </p:sp>
      <p:sp>
        <p:nvSpPr>
          <p:cNvPr id="6151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495550" y="3083124"/>
            <a:ext cx="3175" cy="54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/>
          <p:nvPr>
            <p:custDataLst>
              <p:tags r:id="rId4"/>
            </p:custDataLst>
          </p:nvPr>
        </p:nvGrpSpPr>
        <p:grpSpPr>
          <a:xfrm>
            <a:off x="1111250" y="4030141"/>
            <a:ext cx="1085850" cy="1081809"/>
            <a:chOff x="1339850" y="4639740"/>
            <a:chExt cx="1085850" cy="1081809"/>
          </a:xfrm>
        </p:grpSpPr>
        <p:sp>
          <p:nvSpPr>
            <p:cNvPr id="6175" name="Rectangle 17"/>
            <p:cNvSpPr>
              <a:spLocks noChangeArrowheads="1"/>
            </p:cNvSpPr>
            <p:nvPr/>
          </p:nvSpPr>
          <p:spPr bwMode="auto">
            <a:xfrm>
              <a:off x="1339850" y="4639740"/>
              <a:ext cx="1085850" cy="746561"/>
            </a:xfrm>
            <a:prstGeom prst="rect">
              <a:avLst/>
            </a:prstGeom>
            <a:solidFill>
              <a:srgbClr val="FFBB0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 smtClean="0"/>
                <a:t>Channel</a:t>
              </a:r>
              <a:br>
                <a:rPr lang="en-US" sz="1600" dirty="0" smtClean="0"/>
              </a:br>
              <a:r>
                <a:rPr lang="en-US" sz="1600" dirty="0" smtClean="0"/>
                <a:t>Access</a:t>
              </a:r>
              <a:br>
                <a:rPr lang="en-US" sz="1600" dirty="0" smtClean="0"/>
              </a:br>
              <a:r>
                <a:rPr lang="en-US" sz="1600" dirty="0" smtClean="0"/>
                <a:t>Server</a:t>
              </a:r>
              <a:endParaRPr lang="en-US" sz="1100" b="0" dirty="0"/>
            </a:p>
          </p:txBody>
        </p:sp>
        <p:sp>
          <p:nvSpPr>
            <p:cNvPr id="6176" name="Rectangle 18"/>
            <p:cNvSpPr>
              <a:spLocks noChangeArrowheads="1"/>
            </p:cNvSpPr>
            <p:nvPr/>
          </p:nvSpPr>
          <p:spPr bwMode="auto">
            <a:xfrm>
              <a:off x="1339850" y="5380666"/>
              <a:ext cx="1085850" cy="340883"/>
            </a:xfrm>
            <a:prstGeom prst="rect">
              <a:avLst/>
            </a:prstGeom>
            <a:solidFill>
              <a:srgbClr val="FFBB0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</p:grpSp>
      <p:sp>
        <p:nvSpPr>
          <p:cNvPr id="6177" name="Line 1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654175" y="3624462"/>
            <a:ext cx="0" cy="4056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3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609600" y="3640337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/>
          <p:nvPr>
            <p:custDataLst>
              <p:tags r:id="rId7"/>
            </p:custDataLst>
          </p:nvPr>
        </p:nvGrpSpPr>
        <p:grpSpPr>
          <a:xfrm>
            <a:off x="4572000" y="1371600"/>
            <a:ext cx="4302125" cy="4648200"/>
            <a:chOff x="4572000" y="1219200"/>
            <a:chExt cx="4302125" cy="5016500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572000" y="1219200"/>
              <a:ext cx="4302125" cy="6096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Network Traffic</a:t>
              </a:r>
            </a:p>
            <a:p>
              <a:pPr algn="ctr" eaLnBrk="0" hangingPunct="0"/>
              <a:r>
                <a:rPr lang="en-US" sz="1000" b="0">
                  <a:solidFill>
                    <a:schemeClr val="tx1"/>
                  </a:solidFill>
                </a:rPr>
                <a:t>(Channel Access Protocol)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764088" y="1968500"/>
              <a:ext cx="3962400" cy="3802063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5068888" y="3873500"/>
              <a:ext cx="3352800" cy="4572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LabVIEW Shared Variable Engine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764088" y="5778500"/>
              <a:ext cx="3962400" cy="457200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/>
                <a:t>Hardware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068888" y="4483100"/>
              <a:ext cx="3343275" cy="981075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LabVIEW Application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5068888" y="4483100"/>
              <a:ext cx="3352800" cy="990600"/>
            </a:xfrm>
            <a:prstGeom prst="rect">
              <a:avLst/>
            </a:prstGeom>
            <a:noFill/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5297488" y="4254500"/>
              <a:ext cx="152400" cy="304800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5068888" y="2197100"/>
              <a:ext cx="1752600" cy="1524000"/>
            </a:xfrm>
            <a:prstGeom prst="rect">
              <a:avLst/>
            </a:prstGeom>
            <a:solidFill>
              <a:srgbClr val="A4B773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LV EPICS </a:t>
              </a:r>
              <a:r>
                <a:rPr lang="en-US" sz="2000" dirty="0" smtClean="0">
                  <a:solidFill>
                    <a:schemeClr val="tx1"/>
                  </a:solidFill>
                </a:rPr>
                <a:t>Server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I/O Server</a:t>
              </a: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6592888" y="3644900"/>
              <a:ext cx="152400" cy="304800"/>
            </a:xfrm>
            <a:prstGeom prst="rect">
              <a:avLst/>
            </a:prstGeom>
            <a:gradFill rotWithShape="1">
              <a:gsLst>
                <a:gs pos="0">
                  <a:srgbClr val="A4B773"/>
                </a:gs>
                <a:gs pos="100000">
                  <a:srgbClr val="FFFFFF"/>
                </a:gs>
              </a:gsLst>
              <a:lin ang="5400000" scaled="1"/>
            </a:gra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5221288" y="1739900"/>
              <a:ext cx="163512" cy="5746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4B773"/>
                </a:gs>
              </a:gsLst>
              <a:lin ang="5400000" scaled="1"/>
            </a:gra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29" name="Picture 38" descr="dd01452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5684123" y="3042523"/>
              <a:ext cx="679292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Right Arrow 49"/>
          <p:cNvSpPr/>
          <p:nvPr>
            <p:custDataLst>
              <p:tags r:id="rId8"/>
            </p:custDataLst>
          </p:nvPr>
        </p:nvSpPr>
        <p:spPr bwMode="auto">
          <a:xfrm>
            <a:off x="3505200" y="4267200"/>
            <a:ext cx="838200" cy="381000"/>
          </a:xfrm>
          <a:prstGeom prst="rightArrow">
            <a:avLst/>
          </a:prstGeom>
          <a:solidFill>
            <a:srgbClr val="FFDD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08175" y="2458839"/>
            <a:ext cx="1216025" cy="741561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/>
              <a:t>EPICS Client</a:t>
            </a:r>
            <a:endParaRPr lang="en-US" sz="12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453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195888"/>
            <a:ext cx="9144000" cy="1662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3088" y="2209800"/>
            <a:ext cx="3962400" cy="3802063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7888" y="4114800"/>
            <a:ext cx="3352800" cy="457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EPICS Database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088" y="6019800"/>
            <a:ext cx="3962400" cy="457200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/>
              <a:t>Hardware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6688" y="2438400"/>
            <a:ext cx="1524000" cy="1524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Sequencer</a:t>
            </a:r>
          </a:p>
          <a:p>
            <a:pPr algn="ctr" eaLnBrk="0" hangingPunct="0"/>
            <a:r>
              <a:rPr lang="en-US" sz="1000" b="0" dirty="0">
                <a:solidFill>
                  <a:schemeClr val="tx1"/>
                </a:solidFill>
              </a:rPr>
              <a:t>(Finite State Machine)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7888" y="4724400"/>
            <a:ext cx="3352800" cy="990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23"/>
          <p:cNvGrpSpPr/>
          <p:nvPr>
            <p:custDataLst>
              <p:tags r:id="rId8"/>
            </p:custDataLst>
          </p:nvPr>
        </p:nvGrpSpPr>
        <p:grpSpPr>
          <a:xfrm>
            <a:off x="1600200" y="4800600"/>
            <a:ext cx="1842655" cy="838200"/>
            <a:chOff x="877888" y="4724400"/>
            <a:chExt cx="1842655" cy="990600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77888" y="4724400"/>
              <a:ext cx="1143000" cy="990600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Database</a:t>
              </a:r>
            </a:p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Engine</a:t>
              </a:r>
            </a:p>
          </p:txBody>
        </p:sp>
        <p:pic>
          <p:nvPicPr>
            <p:cNvPr id="9227" name="Picture 11" descr="dd01452_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rot="5400000">
              <a:off x="2065916" y="4984172"/>
              <a:ext cx="685800" cy="62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30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06488" y="44958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02088" y="38862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77888" y="2438400"/>
            <a:ext cx="1752600" cy="1524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Channel Access</a:t>
            </a:r>
          </a:p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Protocol Server</a:t>
            </a: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01888" y="38862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8288" y="1447800"/>
            <a:ext cx="8605837" cy="609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Network </a:t>
            </a:r>
            <a:r>
              <a:rPr lang="en-US" sz="2000" dirty="0" smtClean="0">
                <a:solidFill>
                  <a:schemeClr val="tx1"/>
                </a:solidFill>
              </a:rPr>
              <a:t>Traffic </a:t>
            </a:r>
            <a:r>
              <a:rPr lang="en-US" sz="2000" b="0" dirty="0" smtClean="0">
                <a:solidFill>
                  <a:schemeClr val="tx1"/>
                </a:solidFill>
              </a:rPr>
              <a:t>(Channel </a:t>
            </a:r>
            <a:r>
              <a:rPr lang="en-US" sz="2000" b="0" dirty="0">
                <a:solidFill>
                  <a:schemeClr val="tx1"/>
                </a:solidFill>
              </a:rPr>
              <a:t>Access </a:t>
            </a:r>
            <a:r>
              <a:rPr lang="en-US" sz="2000" b="0" dirty="0" smtClean="0">
                <a:solidFill>
                  <a:schemeClr val="tx1"/>
                </a:solidFill>
              </a:rPr>
              <a:t>protocol</a:t>
            </a:r>
            <a:r>
              <a:rPr lang="en-US" sz="2000" b="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30288" y="1981200"/>
            <a:ext cx="152400" cy="533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dirty="0" smtClean="0"/>
              <a:t>Architecture Comparison</a:t>
            </a:r>
            <a:endParaRPr lang="en-US" dirty="0"/>
          </a:p>
        </p:txBody>
      </p:sp>
      <p:sp>
        <p:nvSpPr>
          <p:cNvPr id="21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64088" y="2218288"/>
            <a:ext cx="3962400" cy="3801512"/>
          </a:xfrm>
          <a:prstGeom prst="rect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68888" y="4114800"/>
            <a:ext cx="3352800" cy="42363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LabVIEW Shared Variable Engine</a:t>
            </a:r>
          </a:p>
        </p:txBody>
      </p:sp>
      <p:sp>
        <p:nvSpPr>
          <p:cNvPr id="25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64088" y="6019800"/>
            <a:ext cx="3962400" cy="457200"/>
          </a:xfrm>
          <a:prstGeom prst="rect">
            <a:avLst/>
          </a:prstGeom>
          <a:solidFill>
            <a:srgbClr val="FFC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/>
              <a:t>Hardware</a:t>
            </a:r>
          </a:p>
        </p:txBody>
      </p:sp>
      <p:sp>
        <p:nvSpPr>
          <p:cNvPr id="26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68888" y="4729753"/>
            <a:ext cx="3343275" cy="985247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LabVIEW Application</a:t>
            </a:r>
          </a:p>
        </p:txBody>
      </p:sp>
      <p:sp>
        <p:nvSpPr>
          <p:cNvPr id="28" name="Rectangle 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97488" y="4518178"/>
            <a:ext cx="152400" cy="282422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9" name="Rectangle 3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68888" y="2430105"/>
            <a:ext cx="1752600" cy="1412111"/>
          </a:xfrm>
          <a:prstGeom prst="rect">
            <a:avLst/>
          </a:prstGeom>
          <a:solidFill>
            <a:srgbClr val="A4B773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LV EPICS </a:t>
            </a:r>
            <a:r>
              <a:rPr lang="en-US" sz="2000" dirty="0" smtClean="0">
                <a:solidFill>
                  <a:schemeClr val="tx1"/>
                </a:solidFill>
              </a:rPr>
              <a:t>Server</a:t>
            </a:r>
            <a:endParaRPr lang="en-US" sz="20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I/O Server</a:t>
            </a:r>
          </a:p>
        </p:txBody>
      </p:sp>
      <p:sp>
        <p:nvSpPr>
          <p:cNvPr id="30" name="Rectangle 3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92888" y="3832378"/>
            <a:ext cx="152400" cy="282422"/>
          </a:xfrm>
          <a:prstGeom prst="rect">
            <a:avLst/>
          </a:prstGeom>
          <a:gradFill rotWithShape="1">
            <a:gsLst>
              <a:gs pos="0">
                <a:srgbClr val="A4B773"/>
              </a:gs>
              <a:gs pos="100000">
                <a:srgbClr val="FFFFFF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1" name="Rectangle 3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21288" y="2006471"/>
            <a:ext cx="163512" cy="5324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4B773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32" name="Picture 38" descr="dd01452_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 rot="5400000">
            <a:off x="5709059" y="3190790"/>
            <a:ext cx="62942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36615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LabVIEW EPICS CA Server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295400"/>
            <a:ext cx="5638800" cy="4191000"/>
          </a:xfrm>
        </p:spPr>
        <p:txBody>
          <a:bodyPr/>
          <a:lstStyle/>
          <a:p>
            <a:r>
              <a:rPr lang="en-US" dirty="0" smtClean="0"/>
              <a:t>Runs on LabVIEW for Windows and LabVIEW Real-Time</a:t>
            </a:r>
          </a:p>
          <a:p>
            <a:r>
              <a:rPr lang="en-US" dirty="0" smtClean="0"/>
              <a:t>Implemented as an I/O Server</a:t>
            </a:r>
          </a:p>
          <a:p>
            <a:r>
              <a:rPr lang="en-US" dirty="0" smtClean="0"/>
              <a:t>Interfaced via Shared Variable</a:t>
            </a:r>
          </a:p>
          <a:p>
            <a:r>
              <a:rPr lang="en-US" dirty="0" smtClean="0"/>
              <a:t>Provides Channel Access functionality only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6" name="Picture 2" descr="M:\Presentations\Ni Week 09\epics_i_o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540907"/>
            <a:ext cx="5715000" cy="163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:\Presentations\Ni Week 09\mcor_new_io_Server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0785" y="914400"/>
            <a:ext cx="323701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134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Implementation – CA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Start by creating the Shared Variables you want to publish on the EPICS network</a:t>
            </a:r>
          </a:p>
          <a:p>
            <a:r>
              <a:rPr lang="en-US" dirty="0" smtClean="0"/>
              <a:t>Then create an EPICS CA Server I/O Server</a:t>
            </a:r>
          </a:p>
          <a:p>
            <a:r>
              <a:rPr lang="en-US" dirty="0" smtClean="0"/>
              <a:t>Define the PV names and associate them with the Shared Variables</a:t>
            </a:r>
          </a:p>
          <a:p>
            <a:r>
              <a:rPr lang="en-US" dirty="0" smtClean="0"/>
              <a:t>Read or write to the Shared Variables in LabVIEW to access the associated PVs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162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1 – Hardware setup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2 – Simple temperature control</a:t>
            </a:r>
          </a:p>
          <a:p>
            <a:r>
              <a:rPr lang="en-US" b="1" dirty="0" smtClean="0"/>
              <a:t>Exercise 3 – Create an EPICS CA Server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4 – Create an EPICS CA Client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5 – EPICS CA Server programmatic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LabVIEW EPICS CA Client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995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LabVIEW and EPICS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EPICS Collaboration Meeting</a:t>
            </a:r>
          </a:p>
          <a:p>
            <a:r>
              <a:rPr lang="en-US" dirty="0" smtClean="0"/>
              <a:t>Fall 2011</a:t>
            </a:r>
            <a:endParaRPr lang="en-US" dirty="0"/>
          </a:p>
        </p:txBody>
      </p:sp>
      <p:pic>
        <p:nvPicPr>
          <p:cNvPr id="4" name="Picture 2" descr="C:\Documents and Settings\sams\My Documents\LabVIEW Graphics\PoweredByLabVIEW Horizontal.e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 t="24429" r="77151"/>
          <a:stretch>
            <a:fillRect/>
          </a:stretch>
        </p:blipFill>
        <p:spPr bwMode="auto">
          <a:xfrm>
            <a:off x="7620000" y="381000"/>
            <a:ext cx="1067389" cy="990600"/>
          </a:xfrm>
          <a:prstGeom prst="rect">
            <a:avLst/>
          </a:prstGeom>
          <a:noFill/>
        </p:spPr>
      </p:pic>
      <p:pic>
        <p:nvPicPr>
          <p:cNvPr id="5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57200"/>
            <a:ext cx="962025" cy="9620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17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LabVIEW EPICS CA Client</a:t>
            </a:r>
            <a:endParaRPr lang="en-US" sz="3200" b="0" dirty="0" smtClean="0"/>
          </a:p>
        </p:txBody>
      </p:sp>
      <p:sp>
        <p:nvSpPr>
          <p:cNvPr id="6151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495550" y="3083124"/>
            <a:ext cx="3175" cy="54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/>
          <p:nvPr>
            <p:custDataLst>
              <p:tags r:id="rId4"/>
            </p:custDataLst>
          </p:nvPr>
        </p:nvGrpSpPr>
        <p:grpSpPr>
          <a:xfrm>
            <a:off x="1111250" y="4030141"/>
            <a:ext cx="1085850" cy="1081809"/>
            <a:chOff x="1339850" y="4639740"/>
            <a:chExt cx="1085850" cy="1081809"/>
          </a:xfrm>
        </p:grpSpPr>
        <p:sp>
          <p:nvSpPr>
            <p:cNvPr id="6175" name="Rectangle 17"/>
            <p:cNvSpPr>
              <a:spLocks noChangeArrowheads="1"/>
            </p:cNvSpPr>
            <p:nvPr/>
          </p:nvSpPr>
          <p:spPr bwMode="auto">
            <a:xfrm>
              <a:off x="1339850" y="4639740"/>
              <a:ext cx="1085850" cy="746561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76" name="Rectangle 18"/>
            <p:cNvSpPr>
              <a:spLocks noChangeArrowheads="1"/>
            </p:cNvSpPr>
            <p:nvPr/>
          </p:nvSpPr>
          <p:spPr bwMode="auto">
            <a:xfrm>
              <a:off x="1339850" y="5380666"/>
              <a:ext cx="1085850" cy="340883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</p:grpSp>
      <p:sp>
        <p:nvSpPr>
          <p:cNvPr id="6177" name="Line 1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654175" y="3624462"/>
            <a:ext cx="0" cy="4056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2514600"/>
            <a:ext cx="1214437" cy="741561"/>
          </a:xfrm>
          <a:prstGeom prst="rect">
            <a:avLst/>
          </a:prstGeom>
          <a:solidFill>
            <a:srgbClr val="FFBB00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/>
              <a:t>EPICS Client</a:t>
            </a:r>
            <a:endParaRPr lang="en-US" sz="1200" b="0" dirty="0"/>
          </a:p>
        </p:txBody>
      </p:sp>
      <p:sp>
        <p:nvSpPr>
          <p:cNvPr id="6165" name="Line 3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609600" y="3640337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/>
          <p:nvPr>
            <p:custDataLst>
              <p:tags r:id="rId8"/>
            </p:custDataLst>
          </p:nvPr>
        </p:nvGrpSpPr>
        <p:grpSpPr>
          <a:xfrm>
            <a:off x="4572000" y="1371600"/>
            <a:ext cx="4302125" cy="4217212"/>
            <a:chOff x="4572000" y="1371600"/>
            <a:chExt cx="4302125" cy="4217212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572000" y="1371600"/>
              <a:ext cx="4302125" cy="56484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Network Traffic</a:t>
              </a:r>
            </a:p>
            <a:p>
              <a:pPr algn="ctr" eaLnBrk="0" hangingPunct="0"/>
              <a:r>
                <a:rPr lang="en-US" sz="1000" b="0">
                  <a:solidFill>
                    <a:schemeClr val="tx1"/>
                  </a:solidFill>
                </a:rPr>
                <a:t>(Channel Access Protocol)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764088" y="2065888"/>
              <a:ext cx="3962400" cy="3522924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5068888" y="3831027"/>
              <a:ext cx="3352800" cy="42363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LabVIEW Shared Variable Engine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068888" y="4395872"/>
              <a:ext cx="3343275" cy="909047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LabVIEW Application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5068888" y="4395872"/>
              <a:ext cx="3352800" cy="917872"/>
            </a:xfrm>
            <a:prstGeom prst="rect">
              <a:avLst/>
            </a:prstGeom>
            <a:noFill/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5297488" y="4184055"/>
              <a:ext cx="152400" cy="28242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5068888" y="2277705"/>
              <a:ext cx="1752600" cy="1412111"/>
            </a:xfrm>
            <a:prstGeom prst="rect">
              <a:avLst/>
            </a:prstGeom>
            <a:solidFill>
              <a:srgbClr val="A4B773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LV EPICS Client</a:t>
              </a:r>
            </a:p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I/O Server</a:t>
              </a: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6592888" y="3619211"/>
              <a:ext cx="152400" cy="282422"/>
            </a:xfrm>
            <a:prstGeom prst="rect">
              <a:avLst/>
            </a:prstGeom>
            <a:gradFill rotWithShape="1">
              <a:gsLst>
                <a:gs pos="0">
                  <a:srgbClr val="A4B773"/>
                </a:gs>
                <a:gs pos="100000">
                  <a:srgbClr val="FFFFFF"/>
                </a:gs>
              </a:gsLst>
              <a:lin ang="5400000" scaled="1"/>
            </a:gra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5221288" y="1854071"/>
              <a:ext cx="163512" cy="5324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4B773"/>
                </a:gs>
              </a:gsLst>
              <a:lin ang="5400000" scaled="1"/>
            </a:gra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29" name="Picture 38" descr="dd01452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5709059" y="3038390"/>
              <a:ext cx="629420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Right Arrow 49"/>
          <p:cNvSpPr/>
          <p:nvPr>
            <p:custDataLst>
              <p:tags r:id="rId9"/>
            </p:custDataLst>
          </p:nvPr>
        </p:nvSpPr>
        <p:spPr bwMode="auto">
          <a:xfrm>
            <a:off x="3505200" y="2743200"/>
            <a:ext cx="838200" cy="381000"/>
          </a:xfrm>
          <a:prstGeom prst="rightArrow">
            <a:avLst/>
          </a:prstGeom>
          <a:solidFill>
            <a:srgbClr val="FFDD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963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LabVIEW EPICS CA Client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295400"/>
            <a:ext cx="5486400" cy="4191000"/>
          </a:xfrm>
        </p:spPr>
        <p:txBody>
          <a:bodyPr/>
          <a:lstStyle/>
          <a:p>
            <a:r>
              <a:rPr lang="en-US" dirty="0" smtClean="0"/>
              <a:t>Runs on LabVIEW for Windows and LabVIEW RT</a:t>
            </a:r>
          </a:p>
          <a:p>
            <a:r>
              <a:rPr lang="en-US" dirty="0" smtClean="0"/>
              <a:t>Implemented as an I/O Server</a:t>
            </a:r>
          </a:p>
          <a:p>
            <a:r>
              <a:rPr lang="en-US" dirty="0" smtClean="0"/>
              <a:t>Interfaced via Shared Variable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267273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7119" y="3276600"/>
            <a:ext cx="3091081" cy="2760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7271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914400"/>
            <a:ext cx="2139656" cy="291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44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Implementation – CA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r>
              <a:rPr lang="en-US" dirty="0" smtClean="0"/>
              <a:t>Create an EPICS CA Client I/O Server</a:t>
            </a:r>
          </a:p>
          <a:p>
            <a:r>
              <a:rPr lang="en-US" dirty="0" smtClean="0"/>
              <a:t>Define the PVs you want to monitor, either manually or by importing a </a:t>
            </a:r>
            <a:r>
              <a:rPr lang="en-US" i="1" dirty="0" smtClean="0"/>
              <a:t>.db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Create the associated Shared Variables and bind them to each PV</a:t>
            </a:r>
          </a:p>
          <a:p>
            <a:r>
              <a:rPr lang="en-US" dirty="0" smtClean="0"/>
              <a:t>Read or write to the Shared Variables in LabVIEW to access the associated PVs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753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1 – Hardware setup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2 – Simple temperature control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3 – Create an EPICS CA Server</a:t>
            </a:r>
          </a:p>
          <a:p>
            <a:r>
              <a:rPr lang="en-US" b="1" dirty="0" smtClean="0"/>
              <a:t>Exercise 4 – Create an EPICS CA Client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5 – EPICS CA Server programmatic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2286000"/>
          </a:xfrm>
        </p:spPr>
        <p:txBody>
          <a:bodyPr/>
          <a:lstStyle/>
          <a:p>
            <a:r>
              <a:rPr lang="en-US" dirty="0" smtClean="0"/>
              <a:t>The EPICS CA Server and EPICS CA Client are implemented as plug-ins to the I/O Server</a:t>
            </a:r>
          </a:p>
          <a:p>
            <a:r>
              <a:rPr lang="en-US" dirty="0" smtClean="0"/>
              <a:t>In both cases the interface in LabVIEW is implemented via the Shared Variable</a:t>
            </a:r>
          </a:p>
          <a:p>
            <a:endParaRPr lang="en-US" dirty="0"/>
          </a:p>
        </p:txBody>
      </p:sp>
      <p:grpSp>
        <p:nvGrpSpPr>
          <p:cNvPr id="6" name="Group 17"/>
          <p:cNvGrpSpPr/>
          <p:nvPr/>
        </p:nvGrpSpPr>
        <p:grpSpPr>
          <a:xfrm>
            <a:off x="1524000" y="3886200"/>
            <a:ext cx="6049447" cy="1480660"/>
            <a:chOff x="2107884" y="4571999"/>
            <a:chExt cx="6049447" cy="148066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4972772"/>
              <a:ext cx="2061331" cy="51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Diagnos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7884" y="4572000"/>
              <a:ext cx="1854516" cy="1480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5"/>
            <p:cNvGrpSpPr/>
            <p:nvPr/>
          </p:nvGrpSpPr>
          <p:grpSpPr>
            <a:xfrm>
              <a:off x="4114800" y="4571999"/>
              <a:ext cx="1919288" cy="1358899"/>
              <a:chOff x="533400" y="1585913"/>
              <a:chExt cx="2681288" cy="1979612"/>
            </a:xfrm>
          </p:grpSpPr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885825" y="1585915"/>
                <a:ext cx="2328863" cy="1979613"/>
                <a:chOff x="899" y="2308"/>
                <a:chExt cx="1467" cy="1247"/>
              </a:xfrm>
            </p:grpSpPr>
            <p:pic>
              <p:nvPicPr>
                <p:cNvPr id="12" name="Picture 1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78" y="2650"/>
                  <a:ext cx="592" cy="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Freeform 15"/>
                <p:cNvSpPr>
                  <a:spLocks/>
                </p:cNvSpPr>
                <p:nvPr/>
              </p:nvSpPr>
              <p:spPr bwMode="auto">
                <a:xfrm>
                  <a:off x="899" y="2308"/>
                  <a:ext cx="1235" cy="1154"/>
                </a:xfrm>
                <a:custGeom>
                  <a:avLst/>
                  <a:gdLst>
                    <a:gd name="T0" fmla="*/ 200 w 1235"/>
                    <a:gd name="T1" fmla="*/ 979 h 1154"/>
                    <a:gd name="T2" fmla="*/ 257 w 1235"/>
                    <a:gd name="T3" fmla="*/ 200 h 1154"/>
                    <a:gd name="T4" fmla="*/ 1036 w 1235"/>
                    <a:gd name="T5" fmla="*/ 257 h 1154"/>
                    <a:gd name="T6" fmla="*/ 979 w 1235"/>
                    <a:gd name="T7" fmla="*/ 1036 h 1154"/>
                    <a:gd name="T8" fmla="*/ 751 w 1235"/>
                    <a:gd name="T9" fmla="*/ 1154 h 1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5"/>
                    <a:gd name="T16" fmla="*/ 0 h 1154"/>
                    <a:gd name="T17" fmla="*/ 1235 w 1235"/>
                    <a:gd name="T18" fmla="*/ 1154 h 1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5" h="1154">
                      <a:moveTo>
                        <a:pt x="200" y="979"/>
                      </a:moveTo>
                      <a:cubicBezTo>
                        <a:pt x="0" y="748"/>
                        <a:pt x="26" y="399"/>
                        <a:pt x="257" y="200"/>
                      </a:cubicBezTo>
                      <a:cubicBezTo>
                        <a:pt x="488" y="0"/>
                        <a:pt x="836" y="26"/>
                        <a:pt x="1036" y="257"/>
                      </a:cubicBezTo>
                      <a:cubicBezTo>
                        <a:pt x="1235" y="488"/>
                        <a:pt x="1209" y="837"/>
                        <a:pt x="979" y="1036"/>
                      </a:cubicBezTo>
                      <a:cubicBezTo>
                        <a:pt x="913" y="1093"/>
                        <a:pt x="835" y="1133"/>
                        <a:pt x="751" y="1154"/>
                      </a:cubicBezTo>
                    </a:path>
                  </a:pathLst>
                </a:custGeom>
                <a:noFill/>
                <a:ln w="82550" cap="rnd">
                  <a:solidFill>
                    <a:srgbClr val="4677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4" name="Freeform 16"/>
                <p:cNvSpPr>
                  <a:spLocks/>
                </p:cNvSpPr>
                <p:nvPr/>
              </p:nvSpPr>
              <p:spPr bwMode="auto">
                <a:xfrm>
                  <a:off x="1395" y="3369"/>
                  <a:ext cx="279" cy="186"/>
                </a:xfrm>
                <a:custGeom>
                  <a:avLst/>
                  <a:gdLst>
                    <a:gd name="T0" fmla="*/ 279 w 279"/>
                    <a:gd name="T1" fmla="*/ 186 h 186"/>
                    <a:gd name="T2" fmla="*/ 0 w 279"/>
                    <a:gd name="T3" fmla="*/ 96 h 186"/>
                    <a:gd name="T4" fmla="*/ 277 w 279"/>
                    <a:gd name="T5" fmla="*/ 0 h 186"/>
                    <a:gd name="T6" fmla="*/ 279 w 279"/>
                    <a:gd name="T7" fmla="*/ 186 h 1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9"/>
                    <a:gd name="T13" fmla="*/ 0 h 186"/>
                    <a:gd name="T14" fmla="*/ 279 w 279"/>
                    <a:gd name="T15" fmla="*/ 186 h 1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9" h="186">
                      <a:moveTo>
                        <a:pt x="279" y="186"/>
                      </a:moveTo>
                      <a:lnTo>
                        <a:pt x="0" y="96"/>
                      </a:lnTo>
                      <a:lnTo>
                        <a:pt x="277" y="0"/>
                      </a:lnTo>
                      <a:lnTo>
                        <a:pt x="279" y="186"/>
                      </a:lnTo>
                      <a:close/>
                    </a:path>
                  </a:pathLst>
                </a:custGeom>
                <a:solidFill>
                  <a:srgbClr val="4677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5" name="Line 17"/>
                <p:cNvSpPr>
                  <a:spLocks noChangeShapeType="1"/>
                </p:cNvSpPr>
                <p:nvPr/>
              </p:nvSpPr>
              <p:spPr bwMode="auto">
                <a:xfrm>
                  <a:off x="1949" y="2908"/>
                  <a:ext cx="249" cy="1"/>
                </a:xfrm>
                <a:prstGeom prst="line">
                  <a:avLst/>
                </a:prstGeom>
                <a:noFill/>
                <a:ln w="31750" cap="rnd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8"/>
                <p:cNvSpPr>
                  <a:spLocks/>
                </p:cNvSpPr>
                <p:nvPr/>
              </p:nvSpPr>
              <p:spPr bwMode="auto">
                <a:xfrm>
                  <a:off x="1780" y="2847"/>
                  <a:ext cx="184" cy="122"/>
                </a:xfrm>
                <a:custGeom>
                  <a:avLst/>
                  <a:gdLst>
                    <a:gd name="T0" fmla="*/ 184 w 184"/>
                    <a:gd name="T1" fmla="*/ 122 h 122"/>
                    <a:gd name="T2" fmla="*/ 0 w 184"/>
                    <a:gd name="T3" fmla="*/ 61 h 122"/>
                    <a:gd name="T4" fmla="*/ 184 w 184"/>
                    <a:gd name="T5" fmla="*/ 0 h 122"/>
                    <a:gd name="T6" fmla="*/ 184 w 184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22"/>
                    <a:gd name="T14" fmla="*/ 184 w 18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22">
                      <a:moveTo>
                        <a:pt x="184" y="122"/>
                      </a:moveTo>
                      <a:lnTo>
                        <a:pt x="0" y="61"/>
                      </a:lnTo>
                      <a:lnTo>
                        <a:pt x="184" y="0"/>
                      </a:lnTo>
                      <a:lnTo>
                        <a:pt x="184" y="12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7" name="Freeform 19"/>
                <p:cNvSpPr>
                  <a:spLocks/>
                </p:cNvSpPr>
                <p:nvPr/>
              </p:nvSpPr>
              <p:spPr bwMode="auto">
                <a:xfrm>
                  <a:off x="2182" y="2847"/>
                  <a:ext cx="184" cy="122"/>
                </a:xfrm>
                <a:custGeom>
                  <a:avLst/>
                  <a:gdLst>
                    <a:gd name="T0" fmla="*/ 0 w 184"/>
                    <a:gd name="T1" fmla="*/ 0 h 122"/>
                    <a:gd name="T2" fmla="*/ 184 w 184"/>
                    <a:gd name="T3" fmla="*/ 61 h 122"/>
                    <a:gd name="T4" fmla="*/ 0 w 184"/>
                    <a:gd name="T5" fmla="*/ 122 h 122"/>
                    <a:gd name="T6" fmla="*/ 0 w 184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22"/>
                    <a:gd name="T14" fmla="*/ 184 w 18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22">
                      <a:moveTo>
                        <a:pt x="0" y="0"/>
                      </a:moveTo>
                      <a:lnTo>
                        <a:pt x="184" y="61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</p:grpSp>
          <p:grpSp>
            <p:nvGrpSpPr>
              <p:cNvPr id="18" name="Group 21"/>
              <p:cNvGrpSpPr/>
              <p:nvPr/>
            </p:nvGrpSpPr>
            <p:grpSpPr>
              <a:xfrm>
                <a:off x="533400" y="2441575"/>
                <a:ext cx="930275" cy="193675"/>
                <a:chOff x="5956300" y="2441575"/>
                <a:chExt cx="930275" cy="193675"/>
              </a:xfrm>
            </p:grpSpPr>
            <p:sp>
              <p:nvSpPr>
                <p:cNvPr id="9" name="Line 10"/>
                <p:cNvSpPr>
                  <a:spLocks noChangeShapeType="1"/>
                </p:cNvSpPr>
                <p:nvPr/>
              </p:nvSpPr>
              <p:spPr bwMode="auto">
                <a:xfrm>
                  <a:off x="6223000" y="2538413"/>
                  <a:ext cx="396875" cy="1587"/>
                </a:xfrm>
                <a:prstGeom prst="line">
                  <a:avLst/>
                </a:prstGeom>
                <a:noFill/>
                <a:ln w="31750" cap="rnd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11"/>
                <p:cNvSpPr>
                  <a:spLocks/>
                </p:cNvSpPr>
                <p:nvPr/>
              </p:nvSpPr>
              <p:spPr bwMode="auto">
                <a:xfrm>
                  <a:off x="5956300" y="2441575"/>
                  <a:ext cx="292100" cy="193675"/>
                </a:xfrm>
                <a:custGeom>
                  <a:avLst/>
                  <a:gdLst>
                    <a:gd name="T0" fmla="*/ 184 w 184"/>
                    <a:gd name="T1" fmla="*/ 122 h 122"/>
                    <a:gd name="T2" fmla="*/ 0 w 184"/>
                    <a:gd name="T3" fmla="*/ 61 h 122"/>
                    <a:gd name="T4" fmla="*/ 184 w 184"/>
                    <a:gd name="T5" fmla="*/ 0 h 122"/>
                    <a:gd name="T6" fmla="*/ 184 w 184"/>
                    <a:gd name="T7" fmla="*/ 122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22"/>
                    <a:gd name="T14" fmla="*/ 184 w 18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22">
                      <a:moveTo>
                        <a:pt x="184" y="122"/>
                      </a:moveTo>
                      <a:lnTo>
                        <a:pt x="0" y="61"/>
                      </a:lnTo>
                      <a:lnTo>
                        <a:pt x="184" y="0"/>
                      </a:lnTo>
                      <a:lnTo>
                        <a:pt x="184" y="12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1" name="Freeform 12"/>
                <p:cNvSpPr>
                  <a:spLocks/>
                </p:cNvSpPr>
                <p:nvPr/>
              </p:nvSpPr>
              <p:spPr bwMode="auto">
                <a:xfrm>
                  <a:off x="6594475" y="2441575"/>
                  <a:ext cx="292100" cy="193675"/>
                </a:xfrm>
                <a:custGeom>
                  <a:avLst/>
                  <a:gdLst>
                    <a:gd name="T0" fmla="*/ 0 w 184"/>
                    <a:gd name="T1" fmla="*/ 0 h 122"/>
                    <a:gd name="T2" fmla="*/ 184 w 184"/>
                    <a:gd name="T3" fmla="*/ 61 h 122"/>
                    <a:gd name="T4" fmla="*/ 0 w 184"/>
                    <a:gd name="T5" fmla="*/ 122 h 122"/>
                    <a:gd name="T6" fmla="*/ 0 w 184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"/>
                    <a:gd name="T13" fmla="*/ 0 h 122"/>
                    <a:gd name="T14" fmla="*/ 184 w 184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" h="122">
                      <a:moveTo>
                        <a:pt x="0" y="0"/>
                      </a:moveTo>
                      <a:lnTo>
                        <a:pt x="184" y="61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/>
                </a:p>
              </p:txBody>
            </p:sp>
          </p:grpSp>
        </p:grpSp>
      </p:grpSp>
      <p:sp>
        <p:nvSpPr>
          <p:cNvPr id="19" name="TextBox 18"/>
          <p:cNvSpPr txBox="1"/>
          <p:nvPr/>
        </p:nvSpPr>
        <p:spPr>
          <a:xfrm>
            <a:off x="1295400" y="5443060"/>
            <a:ext cx="234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Process Variables (PVs)</a:t>
            </a:r>
            <a:endParaRPr lang="en-US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23052" y="544306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I/O Server</a:t>
            </a:r>
            <a:endParaRPr lang="en-US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5443060"/>
            <a:ext cx="171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Shared Variables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39289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Programmatic Access to </a:t>
            </a:r>
            <a:br>
              <a:rPr lang="en-US" dirty="0" smtClean="0"/>
            </a:br>
            <a:r>
              <a:rPr lang="en-US" dirty="0" smtClean="0"/>
              <a:t>LabVIEW EPICS CA 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6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Programmatic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Simple implementation is configuration-based</a:t>
            </a:r>
          </a:p>
          <a:p>
            <a:r>
              <a:rPr lang="en-US" dirty="0" smtClean="0"/>
              <a:t>New feature since LabVIEW 2010 allows to programmatically:</a:t>
            </a:r>
          </a:p>
          <a:p>
            <a:pPr lvl="1"/>
            <a:r>
              <a:rPr lang="en-US" dirty="0" smtClean="0"/>
              <a:t>Create an EPICS CA Server</a:t>
            </a:r>
          </a:p>
          <a:p>
            <a:pPr lvl="1"/>
            <a:r>
              <a:rPr lang="en-US" dirty="0" smtClean="0"/>
              <a:t>Create the Process Variables</a:t>
            </a:r>
          </a:p>
          <a:p>
            <a:pPr lvl="1"/>
            <a:r>
              <a:rPr lang="en-US" dirty="0" smtClean="0"/>
              <a:t>Bind Process Variables to Shared Variables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Easily handles large number of PVs</a:t>
            </a:r>
          </a:p>
          <a:p>
            <a:pPr lvl="1"/>
            <a:r>
              <a:rPr lang="en-US" dirty="0" smtClean="0"/>
              <a:t>Greatly facilitates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Duplicating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78636"/>
            <a:ext cx="3508748" cy="2109927"/>
          </a:xfrm>
        </p:spPr>
      </p:pic>
      <p:pic>
        <p:nvPicPr>
          <p:cNvPr id="5" name="Content Placeholder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38431" y="304800"/>
            <a:ext cx="3508748" cy="21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50512" y="2133600"/>
            <a:ext cx="3508748" cy="21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57800" y="3962400"/>
            <a:ext cx="3508748" cy="21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3400" y="3924300"/>
            <a:ext cx="3508748" cy="21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986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Create PVs programmatically and use an </a:t>
            </a:r>
            <a:r>
              <a:rPr lang="en-US" dirty="0" err="1" smtClean="0"/>
              <a:t>ini</a:t>
            </a:r>
            <a:r>
              <a:rPr lang="en-US" dirty="0" smtClean="0"/>
              <a:t> file to modify the names of the PVs</a:t>
            </a:r>
          </a:p>
          <a:p>
            <a:r>
              <a:rPr lang="en-US" dirty="0" smtClean="0"/>
              <a:t>Each unique system can use the same application where the only difference is a text file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2100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925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Application to Run on Multiple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Implement the following steps – more information on each step in the coming slides</a:t>
            </a:r>
          </a:p>
          <a:p>
            <a:pPr lvl="1"/>
            <a:r>
              <a:rPr lang="en-US" dirty="0" smtClean="0"/>
              <a:t>Use an </a:t>
            </a:r>
            <a:r>
              <a:rPr lang="en-US" dirty="0" err="1" smtClean="0"/>
              <a:t>ini</a:t>
            </a:r>
            <a:r>
              <a:rPr lang="en-US" dirty="0" smtClean="0"/>
              <a:t> file to modify the names of the PVs</a:t>
            </a:r>
          </a:p>
          <a:p>
            <a:pPr lvl="1"/>
            <a:r>
              <a:rPr lang="en-US" dirty="0" smtClean="0"/>
              <a:t>Use relative paths for </a:t>
            </a:r>
            <a:r>
              <a:rPr lang="en-US" dirty="0" err="1" smtClean="0"/>
              <a:t>ini</a:t>
            </a:r>
            <a:r>
              <a:rPr lang="en-US" dirty="0" smtClean="0"/>
              <a:t> file, server, and library</a:t>
            </a:r>
          </a:p>
          <a:p>
            <a:pPr lvl="1"/>
            <a:r>
              <a:rPr lang="en-US" dirty="0" smtClean="0"/>
              <a:t>Make the shared variables “Target Relative”</a:t>
            </a:r>
          </a:p>
        </p:txBody>
      </p:sp>
      <p:pic>
        <p:nvPicPr>
          <p:cNvPr id="4" name="Content Placeholder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63452" y="3833673"/>
            <a:ext cx="3508748" cy="21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794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066800"/>
            <a:ext cx="8839200" cy="4953000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Channel Access (CA) support</a:t>
            </a:r>
          </a:p>
          <a:p>
            <a:pPr lvl="1"/>
            <a:r>
              <a:rPr lang="en-US" dirty="0" smtClean="0"/>
              <a:t>LabVIEW EPICS </a:t>
            </a:r>
            <a:r>
              <a:rPr lang="en-US" dirty="0"/>
              <a:t>CA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LabVIEW EPICS CA Client</a:t>
            </a:r>
          </a:p>
          <a:p>
            <a:r>
              <a:rPr lang="en-US" dirty="0" smtClean="0"/>
              <a:t>Programmatic access to LabVIEW EPICS CA Server</a:t>
            </a:r>
          </a:p>
          <a:p>
            <a:r>
              <a:rPr lang="en-US" dirty="0" smtClean="0"/>
              <a:t>Additional information</a:t>
            </a:r>
          </a:p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67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relative paths for </a:t>
            </a:r>
            <a:r>
              <a:rPr lang="en-US" dirty="0" err="1"/>
              <a:t>ini</a:t>
            </a:r>
            <a:r>
              <a:rPr lang="en-US" dirty="0"/>
              <a:t> file, server, and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path to local root directory for </a:t>
            </a:r>
            <a:r>
              <a:rPr lang="en-US" dirty="0" err="1" smtClean="0"/>
              <a:t>ini</a:t>
            </a:r>
            <a:r>
              <a:rPr lang="en-US" dirty="0" smtClean="0"/>
              <a:t> file path</a:t>
            </a:r>
          </a:p>
          <a:p>
            <a:r>
              <a:rPr lang="en-US" dirty="0" smtClean="0"/>
              <a:t>Use “</a:t>
            </a:r>
            <a:r>
              <a:rPr lang="en-US" dirty="0" err="1" smtClean="0"/>
              <a:t>localhost</a:t>
            </a:r>
            <a:r>
              <a:rPr lang="en-US" dirty="0" smtClean="0"/>
              <a:t>” for the computer name in the server path </a:t>
            </a:r>
          </a:p>
          <a:p>
            <a:r>
              <a:rPr lang="en-US" dirty="0" smtClean="0"/>
              <a:t>Build </a:t>
            </a:r>
            <a:r>
              <a:rPr lang="en-US" dirty="0"/>
              <a:t>the shared variable library path</a:t>
            </a:r>
          </a:p>
          <a:p>
            <a:pPr lvl="6"/>
            <a:endParaRPr lang="en-US" dirty="0" smtClean="0"/>
          </a:p>
          <a:p>
            <a:pPr lvl="6"/>
            <a:r>
              <a:rPr lang="en-US" dirty="0" smtClean="0"/>
              <a:t>“Pvnames.ini” is the name of the file</a:t>
            </a:r>
          </a:p>
          <a:p>
            <a:pPr lvl="6"/>
            <a:endParaRPr lang="en-US" dirty="0" smtClean="0"/>
          </a:p>
          <a:p>
            <a:pPr lvl="6"/>
            <a:r>
              <a:rPr lang="en-US" dirty="0" smtClean="0"/>
              <a:t>“Variables</a:t>
            </a:r>
            <a:r>
              <a:rPr lang="en-US" dirty="0"/>
              <a:t>” is the name of the shared variable library to be published on </a:t>
            </a:r>
            <a:r>
              <a:rPr lang="en-US" dirty="0" smtClean="0"/>
              <a:t>EPICS</a:t>
            </a:r>
          </a:p>
          <a:p>
            <a:pPr lvl="6"/>
            <a:endParaRPr lang="en-US" dirty="0"/>
          </a:p>
          <a:p>
            <a:pPr lvl="6"/>
            <a:r>
              <a:rPr lang="en-US" dirty="0" smtClean="0"/>
              <a:t>“</a:t>
            </a:r>
            <a:r>
              <a:rPr lang="en-US" dirty="0" err="1" smtClean="0"/>
              <a:t>EPICS_Server</a:t>
            </a:r>
            <a:r>
              <a:rPr lang="en-US" dirty="0" smtClean="0"/>
              <a:t>” is the name of the EPICS Server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057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31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the shared variables “Target Relative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1"/>
            <a:r>
              <a:rPr lang="en-US" dirty="0" smtClean="0"/>
              <a:t>Right </a:t>
            </a:r>
            <a:r>
              <a:rPr lang="en-US" dirty="0"/>
              <a:t>click and select </a:t>
            </a:r>
            <a:r>
              <a:rPr lang="en-US" b="1" dirty="0"/>
              <a:t>Reference Mode &gt;&gt; Target Relative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905000"/>
            <a:ext cx="42481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674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1345407" y="2062163"/>
            <a:ext cx="6453187" cy="2733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Details – Simple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505075"/>
            <a:ext cx="59626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613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Details – </a:t>
            </a:r>
            <a:r>
              <a:rPr lang="en-US" dirty="0" err="1" smtClean="0"/>
              <a:t>SubVI</a:t>
            </a:r>
            <a:r>
              <a:rPr lang="en-US" dirty="0" smtClean="0"/>
              <a:t> – Auto Name PVs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fld id="{FE77BB7B-4074-411C-AA81-673BB7870F8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3250"/>
            <a:ext cx="457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66875"/>
            <a:ext cx="63436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1828800" y="1600200"/>
            <a:ext cx="6496050" cy="3733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7"/>
            </p:custDataLst>
          </p:nvPr>
        </p:nvCxnSpPr>
        <p:spPr bwMode="auto">
          <a:xfrm flipV="1">
            <a:off x="685800" y="1600200"/>
            <a:ext cx="1143000" cy="1543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3074" idx="3"/>
          </p:cNvCxnSpPr>
          <p:nvPr>
            <p:custDataLst>
              <p:tags r:id="rId8"/>
            </p:custDataLst>
          </p:nvPr>
        </p:nvCxnSpPr>
        <p:spPr bwMode="auto">
          <a:xfrm>
            <a:off x="685800" y="3429000"/>
            <a:ext cx="1143000" cy="190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9060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auto">
          <a:xfrm>
            <a:off x="1533525" y="1524000"/>
            <a:ext cx="7458075" cy="3390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Details – </a:t>
            </a:r>
            <a:r>
              <a:rPr lang="en-US" dirty="0" err="1" smtClean="0"/>
              <a:t>SubVI</a:t>
            </a:r>
            <a:r>
              <a:rPr lang="en-US" dirty="0" smtClean="0"/>
              <a:t> – Rename With Prefix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524000"/>
            <a:ext cx="74580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2762"/>
            <a:ext cx="3238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>
            <p:custDataLst>
              <p:tags r:id="rId6"/>
            </p:custDataLst>
          </p:nvPr>
        </p:nvCxnSpPr>
        <p:spPr bwMode="auto">
          <a:xfrm flipV="1">
            <a:off x="781050" y="1524000"/>
            <a:ext cx="752475" cy="1528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>
            <p:custDataLst>
              <p:tags r:id="rId7"/>
            </p:custDataLst>
          </p:nvPr>
        </p:nvCxnSpPr>
        <p:spPr bwMode="auto">
          <a:xfrm>
            <a:off x="781050" y="3386137"/>
            <a:ext cx="752475" cy="1528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4215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1 – Hardware setup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2 – Simple temperature control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3 – Create an EPICS CA Server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4 – Create an EPICS CA Client</a:t>
            </a:r>
          </a:p>
          <a:p>
            <a:r>
              <a:rPr lang="en-US" b="1" dirty="0" smtClean="0"/>
              <a:t>Exercise 5 – EPICS CA Server programmatic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582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524000"/>
            <a:ext cx="8458200" cy="4495800"/>
          </a:xfrm>
        </p:spPr>
        <p:txBody>
          <a:bodyPr/>
          <a:lstStyle/>
          <a:p>
            <a:r>
              <a:rPr lang="en-US" dirty="0" smtClean="0"/>
              <a:t>Supported data types</a:t>
            </a:r>
          </a:p>
          <a:p>
            <a:r>
              <a:rPr lang="en-US" dirty="0" smtClean="0"/>
              <a:t>Available fields</a:t>
            </a:r>
          </a:p>
          <a:p>
            <a:r>
              <a:rPr lang="en-US" dirty="0" smtClean="0"/>
              <a:t>Deployment</a:t>
            </a:r>
          </a:p>
          <a:p>
            <a:r>
              <a:rPr lang="en-US" dirty="0" smtClean="0"/>
              <a:t>Tips and tricks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853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Supported Data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1219200" y="1450951"/>
          <a:ext cx="6934200" cy="4645049"/>
        </p:xfrm>
        <a:graphic>
          <a:graphicData uri="http://schemas.openxmlformats.org/drawingml/2006/table">
            <a:tbl>
              <a:tblPr/>
              <a:tblGrid>
                <a:gridCol w="1733550"/>
                <a:gridCol w="972479"/>
                <a:gridCol w="2959720"/>
                <a:gridCol w="1268451"/>
              </a:tblGrid>
              <a:tr h="172571">
                <a:tc>
                  <a:txBody>
                    <a:bodyPr/>
                    <a:lstStyle/>
                    <a:p>
                      <a:r>
                        <a:rPr lang="en-US" sz="1200" b="1" dirty="0"/>
                        <a:t>Shared Variable Data Type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PV Type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Data Type Description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PV Category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29">
                <a:tc>
                  <a:txBody>
                    <a:bodyPr/>
                    <a:lstStyle/>
                    <a:p>
                      <a:r>
                        <a:rPr lang="en-US" sz="1100" b="1"/>
                        <a:t>Single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DBF_FLOAT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Single-precision floating-point number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1100" b="1"/>
                        <a:t>Numeric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8">
                <a:tc>
                  <a:txBody>
                    <a:bodyPr/>
                    <a:lstStyle/>
                    <a:p>
                      <a:r>
                        <a:rPr lang="en-US" sz="1100" b="1"/>
                        <a:t>Double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DBF_DOUBLE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Double-precision floating-point number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612">
                <a:tc>
                  <a:txBody>
                    <a:bodyPr/>
                    <a:lstStyle/>
                    <a:p>
                      <a:r>
                        <a:rPr lang="en-US" sz="1100" b="1" dirty="0"/>
                        <a:t>Int8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DBF_CHAR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8-bit integer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71">
                <a:tc>
                  <a:txBody>
                    <a:bodyPr/>
                    <a:lstStyle/>
                    <a:p>
                      <a:r>
                        <a:rPr lang="en-US" sz="1100" b="1"/>
                        <a:t>UInt8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DBF_UCHAR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Unsigned 8-bit integer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612">
                <a:tc>
                  <a:txBody>
                    <a:bodyPr/>
                    <a:lstStyle/>
                    <a:p>
                      <a:r>
                        <a:rPr lang="en-US" sz="1100" b="1"/>
                        <a:t>Int16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DBF_SHORT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16-bit integer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71">
                <a:tc>
                  <a:txBody>
                    <a:bodyPr/>
                    <a:lstStyle/>
                    <a:p>
                      <a:r>
                        <a:rPr lang="en-US" sz="1100" b="1"/>
                        <a:t>UInt16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DBF_USHORT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Unsigned 16-bit integer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612">
                <a:tc>
                  <a:txBody>
                    <a:bodyPr/>
                    <a:lstStyle/>
                    <a:p>
                      <a:r>
                        <a:rPr lang="en-US" sz="1100" b="1" dirty="0"/>
                        <a:t>Int32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DBF_LONG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32-bit integer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71">
                <a:tc>
                  <a:txBody>
                    <a:bodyPr/>
                    <a:lstStyle/>
                    <a:p>
                      <a:r>
                        <a:rPr lang="en-US" sz="1100" b="1"/>
                        <a:t>UInt32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DBF_ULONG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Unsigned 32-bit integer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71">
                <a:tc>
                  <a:txBody>
                    <a:bodyPr/>
                    <a:lstStyle/>
                    <a:p>
                      <a:r>
                        <a:rPr lang="en-US" sz="1100" b="1"/>
                        <a:t>Boolean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DBF_ENUM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True or False logical value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Logical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8">
                <a:tc>
                  <a:txBody>
                    <a:bodyPr/>
                    <a:lstStyle/>
                    <a:p>
                      <a:r>
                        <a:rPr lang="en-US" sz="1100" b="1"/>
                        <a:t>String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DBF_String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 sequence of characters representing readable text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String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8">
                <a:tc>
                  <a:txBody>
                    <a:bodyPr/>
                    <a:lstStyle/>
                    <a:p>
                      <a:r>
                        <a:rPr lang="en-US" sz="1100" b="1"/>
                        <a:t>Array of Single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DBF_FLOAT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Array of single-precision floating-point numbers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r>
                        <a:rPr lang="en-US" sz="1100" b="1"/>
                        <a:t>Array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8">
                <a:tc>
                  <a:txBody>
                    <a:bodyPr/>
                    <a:lstStyle/>
                    <a:p>
                      <a:r>
                        <a:rPr lang="en-US" sz="1100" b="1"/>
                        <a:t>Array of Double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DBF_DOUBLE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Array of double-precision floating-point numbers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529">
                <a:tc>
                  <a:txBody>
                    <a:bodyPr/>
                    <a:lstStyle/>
                    <a:p>
                      <a:r>
                        <a:rPr lang="en-US" sz="1100" b="1"/>
                        <a:t>Array of Boolean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DBF_ENUM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Array of True or False logical values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71">
                <a:tc>
                  <a:txBody>
                    <a:bodyPr/>
                    <a:lstStyle/>
                    <a:p>
                      <a:r>
                        <a:rPr lang="en-US" sz="1100" b="1"/>
                        <a:t>Array of Int8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DBF_CHAR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Array of 8-bit integers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529">
                <a:tc>
                  <a:txBody>
                    <a:bodyPr/>
                    <a:lstStyle/>
                    <a:p>
                      <a:r>
                        <a:rPr lang="en-US" sz="1100" b="1"/>
                        <a:t>Array of UInt8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DBF_UCHAR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Array of unsigned 8-bit integers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71">
                <a:tc>
                  <a:txBody>
                    <a:bodyPr/>
                    <a:lstStyle/>
                    <a:p>
                      <a:r>
                        <a:rPr lang="en-US" sz="1100" b="1"/>
                        <a:t>Array of Int16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DBF_SHORT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Array of 16-bit integers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529">
                <a:tc>
                  <a:txBody>
                    <a:bodyPr/>
                    <a:lstStyle/>
                    <a:p>
                      <a:r>
                        <a:rPr lang="en-US" sz="1100" b="1"/>
                        <a:t>Array of UInt16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DBF_USHORT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Array of unsigned 16-bit integers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571">
                <a:tc>
                  <a:txBody>
                    <a:bodyPr/>
                    <a:lstStyle/>
                    <a:p>
                      <a:r>
                        <a:rPr lang="en-US" sz="1100" b="1"/>
                        <a:t>Array of Int32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DBF_LONG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Array of 32-bit integers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529">
                <a:tc>
                  <a:txBody>
                    <a:bodyPr/>
                    <a:lstStyle/>
                    <a:p>
                      <a:r>
                        <a:rPr lang="en-US" sz="1100" b="1"/>
                        <a:t>Array of UInt32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DBF_ULONG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Array of unsigned 32-bit integers</a:t>
                      </a:r>
                    </a:p>
                  </a:txBody>
                  <a:tcPr marL="24653" marR="24653" marT="12326" marB="12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5400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Available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EPICS CA Server</a:t>
            </a:r>
          </a:p>
          <a:p>
            <a:pPr lvl="1"/>
            <a:r>
              <a:rPr lang="en-US" dirty="0" smtClean="0"/>
              <a:t>On Windows, when using alarming with LabVIEW DSC, the corresponding fields (</a:t>
            </a:r>
            <a:r>
              <a:rPr lang="en-US" b="1" dirty="0" smtClean="0"/>
              <a:t>HIHI</a:t>
            </a:r>
            <a:r>
              <a:rPr lang="en-US" dirty="0" smtClean="0"/>
              <a:t>, </a:t>
            </a:r>
            <a:r>
              <a:rPr lang="en-US" b="1" dirty="0" smtClean="0"/>
              <a:t>HHSV</a:t>
            </a:r>
            <a:r>
              <a:rPr lang="en-US" dirty="0" smtClean="0"/>
              <a:t>, </a:t>
            </a:r>
            <a:r>
              <a:rPr lang="en-US" b="1" dirty="0" smtClean="0"/>
              <a:t>SEVR</a:t>
            </a:r>
            <a:r>
              <a:rPr lang="en-US" dirty="0" smtClean="0"/>
              <a:t>, etc.) are supported</a:t>
            </a:r>
          </a:p>
          <a:p>
            <a:pPr lvl="1"/>
            <a:r>
              <a:rPr lang="en-US" dirty="0" smtClean="0"/>
              <a:t>On RT targets, the EPICS CA Server only allows you to set the </a:t>
            </a:r>
            <a:r>
              <a:rPr lang="en-US" b="1" dirty="0" smtClean="0"/>
              <a:t>VAL</a:t>
            </a:r>
            <a:r>
              <a:rPr lang="en-US" dirty="0" smtClean="0"/>
              <a:t> field</a:t>
            </a:r>
          </a:p>
          <a:p>
            <a:r>
              <a:rPr lang="en-US" dirty="0" smtClean="0"/>
              <a:t>EPICS CA Client</a:t>
            </a:r>
          </a:p>
          <a:p>
            <a:pPr lvl="1"/>
            <a:r>
              <a:rPr lang="en-US" dirty="0" smtClean="0"/>
              <a:t>Any field can be accessed, but a Shared Variable will have to be created </a:t>
            </a:r>
            <a:r>
              <a:rPr lang="en-US" u="sng" dirty="0" smtClean="0"/>
              <a:t>per</a:t>
            </a:r>
            <a:r>
              <a:rPr lang="en-US" dirty="0" smtClean="0"/>
              <a:t> field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6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40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r>
              <a:rPr lang="en-US" dirty="0" smtClean="0"/>
              <a:t>To a Windows target</a:t>
            </a:r>
          </a:p>
          <a:p>
            <a:pPr lvl="1"/>
            <a:r>
              <a:rPr lang="en-US" dirty="0" smtClean="0"/>
              <a:t>Requires the LabVIEW DSC run-time engine, or</a:t>
            </a:r>
          </a:p>
          <a:p>
            <a:pPr lvl="1"/>
            <a:r>
              <a:rPr lang="en-US" dirty="0" smtClean="0"/>
              <a:t>Requires a full copy of LabVIEW DSC</a:t>
            </a:r>
          </a:p>
          <a:p>
            <a:r>
              <a:rPr lang="en-US" dirty="0" smtClean="0"/>
              <a:t>To a Real-Time target (PXI, cRIO, </a:t>
            </a:r>
            <a:r>
              <a:rPr lang="en-US" dirty="0" err="1" smtClean="0"/>
              <a:t>sbRIO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Requires that the EPICS CA Server support is included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78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r>
              <a:rPr lang="en-US" dirty="0" smtClean="0"/>
              <a:t>When you import Process Variables from a </a:t>
            </a:r>
            <a:r>
              <a:rPr lang="en-US" i="1" dirty="0" smtClean="0"/>
              <a:t>.db</a:t>
            </a:r>
            <a:r>
              <a:rPr lang="en-US" dirty="0" smtClean="0"/>
              <a:t> file, LabVIEW imports only the </a:t>
            </a:r>
            <a:r>
              <a:rPr lang="en-US" b="1" dirty="0" smtClean="0"/>
              <a:t>VAL</a:t>
            </a:r>
            <a:r>
              <a:rPr lang="en-US" dirty="0" smtClean="0"/>
              <a:t> field</a:t>
            </a:r>
          </a:p>
          <a:p>
            <a:r>
              <a:rPr lang="en-US" dirty="0" smtClean="0"/>
              <a:t>Use EPICS commands (</a:t>
            </a:r>
            <a:r>
              <a:rPr lang="en-US" dirty="0" err="1" smtClean="0"/>
              <a:t>caget</a:t>
            </a:r>
            <a:r>
              <a:rPr lang="en-US" dirty="0" smtClean="0"/>
              <a:t>, caput, </a:t>
            </a:r>
            <a:r>
              <a:rPr lang="en-US" dirty="0" err="1" smtClean="0"/>
              <a:t>cainfo</a:t>
            </a:r>
            <a:r>
              <a:rPr lang="en-US" dirty="0" smtClean="0"/>
              <a:t>, etc.) to dissociate EPICS issues from LabVIEW issues</a:t>
            </a:r>
          </a:p>
          <a:p>
            <a:r>
              <a:rPr lang="en-US" dirty="0" smtClean="0"/>
              <a:t>Use the Distributed System Manager to monitor the status of any LabVIEW EPICS I/O Server (you can even create one from DSM)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232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EPICS CA Server Benchmarks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844" y="1325728"/>
            <a:ext cx="6112313" cy="446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570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52818963"/>
              </p:ext>
            </p:extLst>
          </p:nvPr>
        </p:nvGraphicFramePr>
        <p:xfrm>
          <a:off x="1524000" y="1397000"/>
          <a:ext cx="6477001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88"/>
                <a:gridCol w="2500312"/>
                <a:gridCol w="2438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Windows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Real-Time 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CA Server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LabVIEW</a:t>
                      </a:r>
                      <a:r>
                        <a:rPr lang="en-US" baseline="0" dirty="0" smtClean="0"/>
                        <a:t> DSC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LabVIEW RT</a:t>
                      </a:r>
                      <a:endParaRPr lang="en-US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CA Client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LabVIEW</a:t>
                      </a:r>
                      <a:r>
                        <a:rPr lang="en-US" baseline="0" dirty="0" smtClean="0"/>
                        <a:t> DSC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or</a:t>
                      </a:r>
                    </a:p>
                    <a:p>
                      <a:pPr algn="ctr"/>
                      <a:r>
                        <a:rPr lang="en-US" dirty="0" smtClean="0"/>
                        <a:t>Free download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LabVIEW RT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 r="63636"/>
          <a:stretch>
            <a:fillRect/>
          </a:stretch>
        </p:blipFill>
        <p:spPr bwMode="auto">
          <a:xfrm>
            <a:off x="7391400" y="1828800"/>
            <a:ext cx="304799" cy="33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 l="45454" b="10160"/>
          <a:stretch>
            <a:fillRect/>
          </a:stretch>
        </p:blipFill>
        <p:spPr bwMode="auto">
          <a:xfrm>
            <a:off x="5029200" y="2362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 l="45454" b="10160"/>
          <a:stretch>
            <a:fillRect/>
          </a:stretch>
        </p:blipFill>
        <p:spPr bwMode="auto">
          <a:xfrm>
            <a:off x="5029200" y="1828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04800" y="3657600"/>
            <a:ext cx="84582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EPICS CA Server: available in LabVIEW 2011, via the DSC module for Windows and the RT module (PXI and cRIO)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EPICS CA Client: available in LabVIEW 2011, via the DSC module for Windows and the RT module (PXI and cRIO)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EPICS CA Client: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also available </a:t>
            </a:r>
            <a:r>
              <a:rPr lang="en-US" sz="2800" kern="0" dirty="0" smtClean="0"/>
              <a:t>as a free </a:t>
            </a:r>
            <a:r>
              <a:rPr lang="en-US" sz="2800" kern="0" dirty="0" smtClean="0">
                <a:hlinkClick r:id="rId12"/>
              </a:rPr>
              <a:t>download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 r="63636"/>
          <a:stretch>
            <a:fillRect/>
          </a:stretch>
        </p:blipFill>
        <p:spPr bwMode="auto">
          <a:xfrm>
            <a:off x="7391400" y="2666302"/>
            <a:ext cx="304799" cy="33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556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000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LabVIEW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system design environment</a:t>
            </a:r>
          </a:p>
          <a:p>
            <a:r>
              <a:rPr lang="en-US" dirty="0" smtClean="0"/>
              <a:t>Application Areas:</a:t>
            </a:r>
          </a:p>
          <a:p>
            <a:pPr lvl="1"/>
            <a:r>
              <a:rPr lang="en-US" dirty="0" smtClean="0"/>
              <a:t>Acquiring data and processing signals</a:t>
            </a:r>
          </a:p>
          <a:p>
            <a:pPr lvl="1"/>
            <a:r>
              <a:rPr lang="en-US" dirty="0" smtClean="0"/>
              <a:t>Automating test and validation systems</a:t>
            </a:r>
          </a:p>
          <a:p>
            <a:pPr lvl="1"/>
            <a:r>
              <a:rPr lang="en-US" dirty="0" smtClean="0"/>
              <a:t>Instrument control</a:t>
            </a:r>
          </a:p>
          <a:p>
            <a:pPr lvl="1"/>
            <a:r>
              <a:rPr lang="en-US" b="1" dirty="0" smtClean="0"/>
              <a:t>Embedded monitoring and control systems</a:t>
            </a:r>
          </a:p>
          <a:p>
            <a:pPr lvl="1"/>
            <a:r>
              <a:rPr lang="en-US" dirty="0" smtClean="0"/>
              <a:t>Academic 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3730" name="Picture 2" descr="Datei:Labview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876800"/>
            <a:ext cx="4648200" cy="116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EPICS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371600"/>
            <a:ext cx="84582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Experimental Physics and Industrial Control System (EPICS)</a:t>
            </a:r>
          </a:p>
          <a:p>
            <a:r>
              <a:rPr lang="en-US" dirty="0" smtClean="0"/>
              <a:t>Used to develop and implement distributed control systems to operate large experiments</a:t>
            </a:r>
          </a:p>
          <a:p>
            <a:r>
              <a:rPr lang="en-US" dirty="0" smtClean="0"/>
              <a:t>SCADA architecture that uses client/server and publish/subscribe</a:t>
            </a:r>
          </a:p>
          <a:p>
            <a:r>
              <a:rPr lang="en-US" dirty="0" err="1" smtClean="0"/>
              <a:t>Input/Output</a:t>
            </a:r>
            <a:r>
              <a:rPr lang="en-US" dirty="0" smtClean="0"/>
              <a:t> Controller (IOC) collect experiment and control data</a:t>
            </a:r>
          </a:p>
          <a:p>
            <a:r>
              <a:rPr lang="en-US" dirty="0" smtClean="0"/>
              <a:t>Operator Interface (OPI) display data and control experiments</a:t>
            </a:r>
          </a:p>
          <a:p>
            <a:r>
              <a:rPr lang="en-US" dirty="0" smtClean="0"/>
              <a:t>Channel Access (CA) is a Ethernet protocol used to distribute the data</a:t>
            </a:r>
          </a:p>
          <a:p>
            <a:r>
              <a:rPr lang="en-US" dirty="0" smtClean="0"/>
              <a:t>Process Variables (PVs) are unique data items on CA protocol</a:t>
            </a:r>
          </a:p>
        </p:txBody>
      </p:sp>
      <p:pic>
        <p:nvPicPr>
          <p:cNvPr id="6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1" y="409576"/>
            <a:ext cx="762000" cy="762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808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EPICS Software Architecture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609600" y="1143000"/>
            <a:ext cx="8534400" cy="182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Distributed Clients (OPI – Operator Interface) and Servers (IOC – I/O Controllers)</a:t>
            </a:r>
          </a:p>
          <a:p>
            <a:r>
              <a:rPr lang="en-US" sz="2800" dirty="0" smtClean="0"/>
              <a:t>Network protocol: Channel Access (CA) with Process Variables (PVs)</a:t>
            </a:r>
          </a:p>
        </p:txBody>
      </p:sp>
      <p:grpSp>
        <p:nvGrpSpPr>
          <p:cNvPr id="34" name="Group 33"/>
          <p:cNvGrpSpPr/>
          <p:nvPr>
            <p:custDataLst>
              <p:tags r:id="rId4"/>
            </p:custDataLst>
          </p:nvPr>
        </p:nvGrpSpPr>
        <p:grpSpPr>
          <a:xfrm>
            <a:off x="533400" y="2971800"/>
            <a:ext cx="8180387" cy="3127177"/>
            <a:chOff x="423863" y="3431977"/>
            <a:chExt cx="8180387" cy="3127177"/>
          </a:xfrm>
        </p:grpSpPr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3675099" y="4343400"/>
              <a:ext cx="1539203" cy="3385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smtClean="0"/>
                <a:t>CA </a:t>
              </a:r>
              <a:r>
                <a:rPr lang="en-US" sz="1200" b="1" dirty="0" smtClean="0"/>
                <a:t>(Channel Access)</a:t>
              </a:r>
              <a:endParaRPr lang="en-US" sz="1200" b="1" dirty="0"/>
            </a:p>
          </p:txBody>
        </p:sp>
        <p:sp>
          <p:nvSpPr>
            <p:cNvPr id="6151" name="Line 8"/>
            <p:cNvSpPr>
              <a:spLocks noChangeShapeType="1"/>
            </p:cNvSpPr>
            <p:nvPr/>
          </p:nvSpPr>
          <p:spPr bwMode="auto">
            <a:xfrm flipH="1">
              <a:off x="2614613" y="4152900"/>
              <a:ext cx="3175" cy="541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9"/>
            <p:cNvSpPr>
              <a:spLocks noChangeShapeType="1"/>
            </p:cNvSpPr>
            <p:nvPr/>
          </p:nvSpPr>
          <p:spPr bwMode="auto">
            <a:xfrm flipH="1">
              <a:off x="6342063" y="4152900"/>
              <a:ext cx="6350" cy="541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Text Box 11"/>
            <p:cNvSpPr txBox="1">
              <a:spLocks noChangeArrowheads="1"/>
            </p:cNvSpPr>
            <p:nvPr/>
          </p:nvSpPr>
          <p:spPr bwMode="auto">
            <a:xfrm>
              <a:off x="2057400" y="6251377"/>
              <a:ext cx="5000625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 smtClean="0"/>
                <a:t>Analog I/O, Digital I/O, Motion Control, Image Acquisition, etc.</a:t>
              </a:r>
              <a:endParaRPr lang="en-US" sz="1400" b="1" dirty="0"/>
            </a:p>
          </p:txBody>
        </p:sp>
        <p:sp>
          <p:nvSpPr>
            <p:cNvPr id="6175" name="Rectangle 17"/>
            <p:cNvSpPr>
              <a:spLocks noChangeArrowheads="1"/>
            </p:cNvSpPr>
            <p:nvPr/>
          </p:nvSpPr>
          <p:spPr bwMode="auto">
            <a:xfrm>
              <a:off x="1230313" y="5099917"/>
              <a:ext cx="1085850" cy="746561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76" name="Rectangle 18"/>
            <p:cNvSpPr>
              <a:spLocks noChangeArrowheads="1"/>
            </p:cNvSpPr>
            <p:nvPr/>
          </p:nvSpPr>
          <p:spPr bwMode="auto">
            <a:xfrm>
              <a:off x="1230313" y="5840843"/>
              <a:ext cx="1085850" cy="340883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  <p:sp>
          <p:nvSpPr>
            <p:cNvPr id="6177" name="Line 19"/>
            <p:cNvSpPr>
              <a:spLocks noChangeShapeType="1"/>
            </p:cNvSpPr>
            <p:nvPr/>
          </p:nvSpPr>
          <p:spPr bwMode="auto">
            <a:xfrm flipV="1">
              <a:off x="1773238" y="4694238"/>
              <a:ext cx="0" cy="4056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Rectangle 21"/>
            <p:cNvSpPr>
              <a:spLocks noChangeArrowheads="1"/>
            </p:cNvSpPr>
            <p:nvPr/>
          </p:nvSpPr>
          <p:spPr bwMode="auto">
            <a:xfrm>
              <a:off x="3035300" y="5100014"/>
              <a:ext cx="1086027" cy="746740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73" name="Rectangle 22"/>
            <p:cNvSpPr>
              <a:spLocks noChangeArrowheads="1"/>
            </p:cNvSpPr>
            <p:nvPr/>
          </p:nvSpPr>
          <p:spPr bwMode="auto">
            <a:xfrm>
              <a:off x="3036710" y="5843936"/>
              <a:ext cx="1086027" cy="340965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 flipV="1">
              <a:off x="3579724" y="4694238"/>
              <a:ext cx="0" cy="405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4838700" y="5097099"/>
              <a:ext cx="1085850" cy="746561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4838700" y="5840843"/>
              <a:ext cx="1085850" cy="340883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V="1">
              <a:off x="5381625" y="4694238"/>
              <a:ext cx="0" cy="4056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9"/>
            <p:cNvSpPr>
              <a:spLocks noChangeArrowheads="1"/>
            </p:cNvSpPr>
            <p:nvPr/>
          </p:nvSpPr>
          <p:spPr bwMode="auto">
            <a:xfrm>
              <a:off x="6643688" y="5097099"/>
              <a:ext cx="1085850" cy="746561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67" name="Rectangle 30"/>
            <p:cNvSpPr>
              <a:spLocks noChangeArrowheads="1"/>
            </p:cNvSpPr>
            <p:nvPr/>
          </p:nvSpPr>
          <p:spPr bwMode="auto">
            <a:xfrm>
              <a:off x="6643688" y="5840843"/>
              <a:ext cx="1085850" cy="340883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  <p:sp>
          <p:nvSpPr>
            <p:cNvPr id="6168" name="Line 31"/>
            <p:cNvSpPr>
              <a:spLocks noChangeShapeType="1"/>
            </p:cNvSpPr>
            <p:nvPr/>
          </p:nvSpPr>
          <p:spPr bwMode="auto">
            <a:xfrm flipV="1">
              <a:off x="7186613" y="4694238"/>
              <a:ext cx="0" cy="4056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33"/>
            <p:cNvSpPr>
              <a:spLocks noChangeArrowheads="1"/>
            </p:cNvSpPr>
            <p:nvPr/>
          </p:nvSpPr>
          <p:spPr bwMode="auto">
            <a:xfrm>
              <a:off x="5734844" y="3431977"/>
              <a:ext cx="1214437" cy="933976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 smtClean="0"/>
                <a:t>OPI </a:t>
              </a:r>
            </a:p>
            <a:p>
              <a:pPr algn="ctr" eaLnBrk="0" hangingPunct="0"/>
              <a:r>
                <a:rPr lang="en-US" sz="1200" b="0" dirty="0" smtClean="0"/>
                <a:t>(Operator</a:t>
              </a:r>
            </a:p>
            <a:p>
              <a:pPr algn="ctr" eaLnBrk="0" hangingPunct="0"/>
              <a:r>
                <a:rPr lang="en-US" sz="1200" dirty="0" smtClean="0"/>
                <a:t>Interface)</a:t>
              </a:r>
              <a:endParaRPr lang="en-US" sz="1200" b="0" dirty="0"/>
            </a:p>
          </p:txBody>
        </p:sp>
        <p:sp>
          <p:nvSpPr>
            <p:cNvPr id="6165" name="Line 35"/>
            <p:cNvSpPr>
              <a:spLocks noChangeShapeType="1"/>
            </p:cNvSpPr>
            <p:nvPr/>
          </p:nvSpPr>
          <p:spPr bwMode="auto">
            <a:xfrm flipV="1">
              <a:off x="423863" y="4710113"/>
              <a:ext cx="8180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ectangle 3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0106" y="2971800"/>
            <a:ext cx="1214437" cy="933976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/>
              <a:t>OPI </a:t>
            </a:r>
          </a:p>
          <a:p>
            <a:pPr algn="ctr" eaLnBrk="0" hangingPunct="0"/>
            <a:r>
              <a:rPr lang="en-US" sz="1200" b="0" dirty="0" smtClean="0"/>
              <a:t>(Operator</a:t>
            </a:r>
          </a:p>
          <a:p>
            <a:pPr algn="ctr" eaLnBrk="0" hangingPunct="0"/>
            <a:r>
              <a:rPr lang="en-US" sz="1200" dirty="0" smtClean="0"/>
              <a:t>Interface)</a:t>
            </a:r>
            <a:endParaRPr lang="en-US" sz="1200" b="0" dirty="0"/>
          </a:p>
        </p:txBody>
      </p:sp>
      <p:pic>
        <p:nvPicPr>
          <p:cNvPr id="26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1" y="409576"/>
            <a:ext cx="762000" cy="762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172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195888"/>
            <a:ext cx="9144000" cy="1662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3088" y="2209800"/>
            <a:ext cx="3962400" cy="3802063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7888" y="4114800"/>
            <a:ext cx="3352800" cy="457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EPICS Database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088" y="6019800"/>
            <a:ext cx="3962400" cy="457200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/>
              <a:t>Hardware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6688" y="2438400"/>
            <a:ext cx="1524000" cy="1524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Sequencer</a:t>
            </a:r>
          </a:p>
          <a:p>
            <a:pPr algn="ctr" eaLnBrk="0" hangingPunct="0"/>
            <a:r>
              <a:rPr lang="en-US" sz="1000" b="0" dirty="0">
                <a:solidFill>
                  <a:schemeClr val="tx1"/>
                </a:solidFill>
              </a:rPr>
              <a:t>(Finite State Machine)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7888" y="4724400"/>
            <a:ext cx="3352800" cy="990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>
            <p:custDataLst>
              <p:tags r:id="rId8"/>
            </p:custDataLst>
          </p:nvPr>
        </p:nvGrpSpPr>
        <p:grpSpPr>
          <a:xfrm>
            <a:off x="1600200" y="4800600"/>
            <a:ext cx="1828799" cy="838200"/>
            <a:chOff x="877888" y="4724400"/>
            <a:chExt cx="1828799" cy="990600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77888" y="4724400"/>
              <a:ext cx="1143000" cy="990600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Database</a:t>
              </a:r>
            </a:p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Engine</a:t>
              </a:r>
            </a:p>
          </p:txBody>
        </p:sp>
        <p:pic>
          <p:nvPicPr>
            <p:cNvPr id="9227" name="Picture 11" descr="dd01452_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5400000">
              <a:off x="2052060" y="4984172"/>
              <a:ext cx="685800" cy="62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30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06488" y="44958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02088" y="38862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77888" y="2438400"/>
            <a:ext cx="1752600" cy="1524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Channel Access</a:t>
            </a:r>
          </a:p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Protocol Server</a:t>
            </a: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01888" y="38862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8288" y="1447800"/>
            <a:ext cx="8605837" cy="609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Network </a:t>
            </a:r>
            <a:r>
              <a:rPr lang="en-US" sz="2000" dirty="0" smtClean="0">
                <a:solidFill>
                  <a:schemeClr val="tx1"/>
                </a:solidFill>
              </a:rPr>
              <a:t>Traffic </a:t>
            </a:r>
            <a:r>
              <a:rPr lang="en-US" sz="2000" b="0" dirty="0" smtClean="0">
                <a:solidFill>
                  <a:schemeClr val="tx1"/>
                </a:solidFill>
              </a:rPr>
              <a:t>(Channel </a:t>
            </a:r>
            <a:r>
              <a:rPr lang="en-US" sz="2000" b="0" dirty="0">
                <a:solidFill>
                  <a:schemeClr val="tx1"/>
                </a:solidFill>
              </a:rPr>
              <a:t>Access </a:t>
            </a:r>
            <a:r>
              <a:rPr lang="en-US" sz="2000" b="0" dirty="0" smtClean="0">
                <a:solidFill>
                  <a:schemeClr val="tx1"/>
                </a:solidFill>
              </a:rPr>
              <a:t>protocol</a:t>
            </a:r>
            <a:r>
              <a:rPr lang="en-US" sz="2000" b="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30288" y="1981200"/>
            <a:ext cx="152400" cy="533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dirty="0" smtClean="0"/>
              <a:t>IOC Software Architecture</a:t>
            </a:r>
            <a:endParaRPr lang="en-US" dirty="0"/>
          </a:p>
        </p:txBody>
      </p:sp>
      <p:sp>
        <p:nvSpPr>
          <p:cNvPr id="23" name="TextBox 22"/>
          <p:cNvSpPr txBox="1"/>
          <p:nvPr>
            <p:custDataLst>
              <p:tags r:id="rId16"/>
            </p:custDataLst>
          </p:nvPr>
        </p:nvSpPr>
        <p:spPr>
          <a:xfrm>
            <a:off x="5105400" y="2291239"/>
            <a:ext cx="3429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Channel Access Protocol Server</a:t>
            </a:r>
          </a:p>
          <a:p>
            <a:pPr lvl="1"/>
            <a:r>
              <a:rPr lang="en-US" sz="1600" dirty="0" smtClean="0"/>
              <a:t>Publishes values from the database onto the network using Channel Access protocol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Sequencer</a:t>
            </a:r>
          </a:p>
          <a:p>
            <a:pPr lvl="1"/>
            <a:r>
              <a:rPr lang="en-US" sz="1600" dirty="0" smtClean="0"/>
              <a:t>Controls timing for when to update values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EPICS Database</a:t>
            </a:r>
          </a:p>
          <a:p>
            <a:pPr lvl="1"/>
            <a:r>
              <a:rPr lang="en-US" sz="1600" dirty="0" smtClean="0"/>
              <a:t>Contains the record definition and values</a:t>
            </a:r>
            <a:br>
              <a:rPr lang="en-US" sz="1600" dirty="0" smtClean="0"/>
            </a:b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Database Engine</a:t>
            </a:r>
          </a:p>
          <a:p>
            <a:pPr lvl="1"/>
            <a:r>
              <a:rPr lang="en-US" sz="1600" dirty="0" smtClean="0"/>
              <a:t>Writes I/O values to the database</a:t>
            </a:r>
          </a:p>
        </p:txBody>
      </p:sp>
      <p:pic>
        <p:nvPicPr>
          <p:cNvPr id="20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48601" y="409576"/>
            <a:ext cx="762000" cy="762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5478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Why Integrate EPICS and LabVIEW ?</a:t>
            </a:r>
            <a:endParaRPr lang="en-US" sz="3200" b="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2400" y="1524000"/>
            <a:ext cx="4876800" cy="1828800"/>
          </a:xfrm>
        </p:spPr>
        <p:txBody>
          <a:bodyPr/>
          <a:lstStyle/>
          <a:p>
            <a:r>
              <a:rPr lang="en-US" dirty="0" smtClean="0"/>
              <a:t>LabVIEW as a Client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Presentation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Analysis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Control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15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95550" y="3083124"/>
            <a:ext cx="3175" cy="54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/>
          <p:nvPr>
            <p:custDataLst>
              <p:tags r:id="rId5"/>
            </p:custDataLst>
          </p:nvPr>
        </p:nvGrpSpPr>
        <p:grpSpPr>
          <a:xfrm>
            <a:off x="1123950" y="4030141"/>
            <a:ext cx="1085850" cy="1081809"/>
            <a:chOff x="1339850" y="4639740"/>
            <a:chExt cx="1085850" cy="1081809"/>
          </a:xfrm>
        </p:grpSpPr>
        <p:sp>
          <p:nvSpPr>
            <p:cNvPr id="6175" name="Rectangle 17"/>
            <p:cNvSpPr>
              <a:spLocks noChangeArrowheads="1"/>
            </p:cNvSpPr>
            <p:nvPr/>
          </p:nvSpPr>
          <p:spPr bwMode="auto">
            <a:xfrm>
              <a:off x="1339850" y="4639740"/>
              <a:ext cx="1085850" cy="746561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76" name="Rectangle 18"/>
            <p:cNvSpPr>
              <a:spLocks noChangeArrowheads="1"/>
            </p:cNvSpPr>
            <p:nvPr/>
          </p:nvSpPr>
          <p:spPr bwMode="auto">
            <a:xfrm>
              <a:off x="1339850" y="5380666"/>
              <a:ext cx="1085850" cy="340883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</p:grpSp>
      <p:sp>
        <p:nvSpPr>
          <p:cNvPr id="6177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54175" y="3624462"/>
            <a:ext cx="0" cy="4056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92300" y="2590800"/>
            <a:ext cx="1216025" cy="741561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/>
              <a:t>EPICS Client</a:t>
            </a:r>
            <a:endParaRPr lang="en-US" sz="1200" b="0" dirty="0"/>
          </a:p>
        </p:txBody>
      </p:sp>
      <p:sp>
        <p:nvSpPr>
          <p:cNvPr id="6164" name="Rectangle 3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611239"/>
            <a:ext cx="1214437" cy="741561"/>
          </a:xfrm>
          <a:prstGeom prst="rect">
            <a:avLst/>
          </a:prstGeom>
          <a:solidFill>
            <a:srgbClr val="FFBB00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/>
              <a:t>EPICS Client</a:t>
            </a:r>
            <a:endParaRPr lang="en-US" sz="1200" b="0" dirty="0"/>
          </a:p>
        </p:txBody>
      </p:sp>
      <p:sp>
        <p:nvSpPr>
          <p:cNvPr id="6165" name="Line 3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609600" y="3640337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>
            <p:custDataLst>
              <p:tags r:id="rId10"/>
            </p:custDataLst>
          </p:nvPr>
        </p:nvGrpSpPr>
        <p:grpSpPr>
          <a:xfrm>
            <a:off x="1143000" y="4038601"/>
            <a:ext cx="1085850" cy="1081809"/>
            <a:chOff x="1339850" y="4639740"/>
            <a:chExt cx="1085850" cy="1081809"/>
          </a:xfrm>
        </p:grpSpPr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1339850" y="4639740"/>
              <a:ext cx="1085850" cy="746561"/>
            </a:xfrm>
            <a:prstGeom prst="rect">
              <a:avLst/>
            </a:prstGeom>
            <a:solidFill>
              <a:srgbClr val="FFBB0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1339850" y="5380666"/>
              <a:ext cx="1085850" cy="340883"/>
            </a:xfrm>
            <a:prstGeom prst="rect">
              <a:avLst/>
            </a:prstGeom>
            <a:solidFill>
              <a:srgbClr val="FFBB0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</p:grpSp>
      <p:sp>
        <p:nvSpPr>
          <p:cNvPr id="33" name="Rectangle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62400" y="38100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LabVIEW as a Server</a:t>
            </a:r>
          </a:p>
          <a:p>
            <a:pPr marL="800100" lvl="1" indent="-342900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kern="0" dirty="0" smtClean="0">
                <a:latin typeface="+mn-lt"/>
              </a:rPr>
              <a:t>Interface to hardware</a:t>
            </a:r>
          </a:p>
          <a:p>
            <a:pPr marL="800100" lvl="1" indent="-342900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Real-time control</a:t>
            </a:r>
          </a:p>
          <a:p>
            <a:pPr marL="800100" lvl="1" indent="-342900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kern="0" dirty="0" smtClean="0">
                <a:latin typeface="+mn-lt"/>
              </a:rPr>
              <a:t>Access to FPGA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2" descr="C:\Documents and Settings\sams\My Documents\LabVIEW Graphics\PoweredByLabVIEW Horizontal.em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 t="24429" r="77151"/>
          <a:stretch>
            <a:fillRect/>
          </a:stretch>
        </p:blipFill>
        <p:spPr bwMode="auto">
          <a:xfrm>
            <a:off x="7848011" y="381000"/>
            <a:ext cx="1067389" cy="990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818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164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WWeqrHfe0AzL4u0wSrZ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YL9fTmTHKEirtXhyTpWY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URXzFpvdOmwVzHbDSWh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ONQKizXMRCWPCjVAIvFZ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5v6PaAjTHiFRSmtLhNAm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z7ODNLuvpIMPlRKuOck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3HlIRB9HUh5qxIlXw7d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5x8UxiMavT1I37i4TSlI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JUk19RFcThBUBNAX3RVJ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pOFdErekqxkzNdzv9Vuj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68wuuWOuM4JyuvmVcdYy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z10mnyH0esbGIwH9Xi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uzCOr7c6DdfVNe2o7wqc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vf54YuA3SGxrN4es5yfa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PfJ49dIhkrT2yuu8ygM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mONPd3gG3UikcLDjoui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MFXdEOJe9YpySUgjZE0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JeiJveSiuS9D27R0osWO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UDTI34uDWtlNVJVVjvm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oeS8sZgyHzepjEPMbNO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hec85s8rrUQnfEQUCvno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wpg6wjy2DBIWDWjUNpf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zWpaVhbitxTwFFJOmC7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MTMBe5APYkoThzD4ULv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MwHcXjBzYwDfWtRVB2nJ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OqYgA6rN8erm9SsIjRH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TpJfWq14v82IIheHJv8b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NzjZsSJv2gvswzxk90M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krabuC8cLnYuB9WWY8lZ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LdgKF9ol8olEufSPho6m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t2Xood2DHKeyeUqPsKR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P7T47GKeCfg5MIHL085K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fGDVRyDCYS8QcQuj5lT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i87H7HJJxeZVRdqcPbA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by92vuhpxyaENJ1PT7wO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XVwRgG2KRaMgouN9rWTf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RgYhTSwHS8ITbcbfr2G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9APVpFKE61344fTZN9e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yujAYbuQzyw27nrXtQX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RDwZqpmnboWixLFk4nJY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Q68Vmrfwydwu2lCPGy9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x18wxPGnc4CRDcr3P2A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vCl6lE9o3Lfkz6NQUqQb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SbHpnDJ6Fpwewvbqu2eO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8iLbLLqmMSztkjr8bmBz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wUWtL3CEGgPHHesbz5xy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ZsgvzQUp3E1FRns2jzG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UF7BkiB36WW01GNbYk0V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rb6hyhMV9gIAgxJHJbfT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AbPcT2lrh2SQKPY2sDx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QSyu2mmSCCHPPsbVHAd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KKnaPrAeEfEulXDp0Z5o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FN45Wb9C8ZSHufcHMO7ev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8VZvQwWXgJ757N6RxUi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al7ehizeNAkuCsajA3iH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nfPPi9sa62hFKEoCfDn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JDLU24Sn7cPh1f52JeN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LDbEGdjf4gtfYSpsZqM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cWIwVYNFjWZQtcEEseQ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cuGwdMDWgi3uqeWahlrp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f7ocNlYxMDkaKdQpL01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NZLpIiWvoy5Ffy70ZiY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s9C8YyiFxmOvictkAMw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fuIjSzrnyQykproDGAh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54XihL1JpXbnPwVZY4VX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OHdIyAFh8e9oapK1BNp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nWzVsDHwliByfg4zcq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O61NnHxrgG7GajHQ1xMj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3tu2prMh7HpCVk2a3Q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ermveXt8xxnWjg8D81AB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MB9tW1AYy23rI8zXoK3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WkEuBtOz5OYWNkS6HcOG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uQbfMKERybpjk9HdwsY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985EL4Jx8K8dQPP54r7y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9p0zbMAr9QTgH297YA8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uOzKN0N3GSdnPuOL3kuYK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b6jRnqnxYmUVYGEcTWW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kz8MVWsxqibudTfjo93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Rqcd5wljKUZPOFSfHaQ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mM3stMHb4l3TMKIBvr4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D7Hg8h15BW0sPPVQGOM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KusLWzxNCZoNdmIstGP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qj6vANECxrAJ1z0HP7E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vYxmS2XoBHnU38ErYJ8Z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dtk9sLQIzX5mO7YeVBF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m7vR2o9V7JCxL32Izbx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OHkwsJOxki7l7dEBIsy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IpvniV8ucOJHbs3wRv1Ah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JhmUbc2tBWJViNxvWp6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al4MlScf6yLbeBAaC05X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qpWP4Ys5ktAsY3axyBu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BbVQ4dw8xeXpQWYm730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nnFYQcEFcIFxoiLLZ6X6K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kPPuloRv6xCfOKUeUfyc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uycdzbuqQaylQ51AR7g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MA8dsS9LXpkYlgh7OF0F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8EsN9WgZxNr27Hj5VQwC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HtTOdjoqVTd4MB5lJBg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1SKKiKiA2tIkTFjDFQnx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KhuG1sWooCgys14t1D7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Hlu1YMQBssHIfR8jbt6v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2D4KK6vVDaxbExjnouJVI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lrHq25WqHFEA8sgCIQE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54lcizcOJp9zZV2YAqRsX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TRTBcpVhGdFgnmdKvKCY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JWgD3G01gdAI50o3oPL4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08xdD7pMa7atrloXZpN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kFFBnGlIlWknRL3ZLOS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5TVSlxKda92EOSx2KJq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URta0IxlMGhUU7u73PUCU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93tDUZDZeziLALGulNX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VujCrTanQG49V0c0vc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4CqhExyPBYdXDJhjUqpv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ldXbrJ39sBMRKRpHDKzb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l2iLlfnCuEsXIfGIyTV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ZI1P4DacyAgSSUTFoNLP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oM890VcFfPmE3zKwbKsh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SHPnMPSv7jgAQjeGUCeZ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wdRjVSC1mP2w5jMe6k9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AVriYl5TaEe62paSGitU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3cfvPg7ehcxfi9VvXDui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ON9m8o8FJcVraE4p2mU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YP0CjBnwDdbioslt7I6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uvlI1iPCQqoggRAG7j2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kRZgqxB8oLcXOklw5whc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gRgC3zfb2WmDu9C2aQUv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6qD17BDzkgNCB80Ot2Sc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hNv0xYCsTKEGvd72cEcgZ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vzDxlSslzNZWQnGPpGW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n1uvXoBmVxunmmmMbmg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rg0xHCKLuuqubB3PV4J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rNsuo1koNEChkhntsucy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rs1ksDvAvjzRzdvqGZC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WRaKJlrb6dFYPxwna7gU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viep1RyF6ilL8UVVvf0Z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j0nm5kAnvYOUlIy3zB7vX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Vk2PkunKBGprv99HUa8k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bAnYUjOvU81QWQIT0XOm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4dTPFIcI3qVqtr62V0Np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zo1mdtc5LETz8rrmA4V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qFdjY09bwQJd1ZWx5liO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tpVFVoUBrU3kWatfFSbNU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WmHhrEmKqwcjYl9UucW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QVpsp2YANXT3JQBGzuO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YVe6WwF7IxPpKtUZMNNr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ymspJdj5srrK03uBhX3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0I1AobR5SMdSwLRZfjL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pUBiiNDrLmDDVHrOENJI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uxqZlF5oZspXx5C0XZLNj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99pkPzUFfE6ZBrYF2OQ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AZ3d6p5peKucJHKdB53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aUj50bd8nDmSqtMoWP0m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B6eHPibQ7vgwtedtyfW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RuHAqt28FbICpwQYwJZk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wNxoUiMXuAFCeJ0eSINY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NQPGCAJd1bZsYU21yKl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VuIFLbNNDSCIKRWB8lm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WMh7YiQgw0xrZHzdFceh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DML5bQa3C9oET2ovBrmK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mM4p1SzV7dMJTCJeyRNx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n2ARboAuFnmjUEkRBVVwk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N98sJduQP41swkBgfUFz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iXmYXjoTBivz6aOxEqyj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SRXqqXTlhHEBRb6Lfbs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koUSrUY2VWssrXG3s7i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8iiDFFPIOkf1akLTKT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fhpYV4TeHb4LgBzNeid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8cqNmiznoQdDs21eGKL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Wp49jWEvnIy75ZbyLkQ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257BKJi1WdI81J7Ofl4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7Ozyzyyroxw8toi9fqK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VWeubZuJjJ5hgzLm5X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AWwNgC4py00dUDCl3ns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on61zt3EnUATkZIHUnqj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53mV911Atqdny9Ge2Am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C1jCCls5tusEh2FDk1C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nYMS2dRbOHLhbXsSQgU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tB9FvkegrovOWHBjB99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jl8TpAjvSLG66f1I49r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Xe9OVVF9Lm073BWzXEEH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HUyZkSWN9Y6QsdvP8r5P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oQoa0BknbnJRiOxCUDW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8QAlhS4ZS5HoWiufAIav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mfXdbreNaYpFIyAEjs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9TSf7F3eL09Ptko4HDL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y4FuifVyOLnpKC36ic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ZhzWFWoIcnMI64lVjzK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vS4fgfLFrqKqUBFb07Q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Ka8lviSCfmwQQBKgrmUP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2KekJLjbjXwzLHSpF8X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YF9Kg8zD69BJPj0WvZm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rNZtSGWJY4k8oc3Lpq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TkPYjArH6gPGMyaZva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VaJhtSjiXohRXpxOQrT5Z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9rogPJfVGvC1pvFAtXl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BNW9luxX5um6gn2k8zk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eEwq0sbzJMQmTDE5J2IJ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P8tKTkUKpoZllsLPE9J2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AwiXtWE7XS8X4AL78mA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tVtzO1xIQeJq3072YeU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dVy3kBUm9Nsl2mtT7CA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VGwypQ3nm55jqim3hVR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1agUjpdCxT9QtL0QZfQ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eEwq0sbzJMQmTDE5J2I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BN8GkJULJTLqlANIYZod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XIXKz57h2zVjHUxzBOY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UwFWSnVEryOhGONewhe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AoP6d7kZviodNq5DcKmo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vqdJMmhGyB43Wh6M9Nk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Tt0m9T5uAhJcSoSulXH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8KuOwqAy4FkZxKIqdoB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jKoHTFrmJeL7lgRkmEU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RTR8LVKjcGKlqKqOxV6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2wjOiMn2FKBMHLOcYmww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dqosyT1X9ZzfSuQKTwC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5mZP7Tx7YVw7LGrJjnRhf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MbRWYM1A5v373pCqZtQ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76Np0A8L9MxBdEfXzkXk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HznkGXRNonGJ3L9zLrr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AsbXa2UvdJCvoe1GTb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UuAuOZyvT5fqYU8JMPT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eEwq0sbzJMQmTDE5J2IJ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GccXTxmu732OTw8NW2Wz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X2SyoJCXbHebMOUhPYc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ZxJhKyqPiDJZEW50DPA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lU8xrLwubCqVwmM6LbH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sAMm4dlDtrkC7J0WY6sZ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gfr8b4NvkTfMGXFprhQY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bKEmKeJXG53DkxUW1gQY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ml33hyEb95RM4HtPjyM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J2C8uvgz7YmKnjjHWajv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MxsdsbXicKecB0q948U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qjk9wCBC3GeMg5Fh24BP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vaHihN5aAlZT69TjFk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YPKkuN6QY86PO9sdlOw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4M0cE1SkTEv4kgzvDteV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3RMGHpeaMHH0rgGKJhJq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9nTEsFcQnC5hrO6HWJ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fBfserZtELe6DxzCWM7p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IzBCUHAQNsQl7hoZqLR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3lay7kMGxTn1TGRCwiSO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fhqhdWllyxhnvgrmzg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Y5oI8Oez08mh5T8P6Qkb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QzT1jPRP7dxyOs9ilZ4T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MmZwnJoh8bUXbSyWii4K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NhkJRsZS3Or52olYpmrH"/>
</p:tagLst>
</file>

<file path=ppt/theme/theme1.xml><?xml version="1.0" encoding="utf-8"?>
<a:theme xmlns:a="http://schemas.openxmlformats.org/drawingml/2006/main" name="ae sales">
  <a:themeElements>
    <a:clrScheme name="NI Corporate Template_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 Corporate Template_2007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NI Corporate Template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 Template</Template>
  <TotalTime>0</TotalTime>
  <Words>1547</Words>
  <Application>Microsoft Office PowerPoint</Application>
  <PresentationFormat>On-screen Show (4:3)</PresentationFormat>
  <Paragraphs>379</Paragraphs>
  <Slides>44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ae sales</vt:lpstr>
      <vt:lpstr>Slide 1</vt:lpstr>
      <vt:lpstr>LabVIEW and EPICS Workshop</vt:lpstr>
      <vt:lpstr>Agenda</vt:lpstr>
      <vt:lpstr>Overview</vt:lpstr>
      <vt:lpstr>What is LabVIEW?</vt:lpstr>
      <vt:lpstr>EPICS Overview</vt:lpstr>
      <vt:lpstr>EPICS Software Architecture</vt:lpstr>
      <vt:lpstr>IOC Software Architecture</vt:lpstr>
      <vt:lpstr>Why Integrate EPICS and LabVIEW ?</vt:lpstr>
      <vt:lpstr>Concept</vt:lpstr>
      <vt:lpstr>Hands-on Exercises</vt:lpstr>
      <vt:lpstr>Slide 12</vt:lpstr>
      <vt:lpstr>LabVIEW EPICS CA Server</vt:lpstr>
      <vt:lpstr>LabVIEW EPICS CA Server</vt:lpstr>
      <vt:lpstr>Architecture Comparison</vt:lpstr>
      <vt:lpstr>LabVIEW EPICS CA Server</vt:lpstr>
      <vt:lpstr>Implementation – CA Server</vt:lpstr>
      <vt:lpstr>Hands-on Exercises</vt:lpstr>
      <vt:lpstr>LabVIEW EPICS CA Client</vt:lpstr>
      <vt:lpstr>LabVIEW EPICS CA Client</vt:lpstr>
      <vt:lpstr>LabVIEW EPICS CA Client</vt:lpstr>
      <vt:lpstr>Implementation – CA Client</vt:lpstr>
      <vt:lpstr>Hands-on Exercises</vt:lpstr>
      <vt:lpstr>Summary</vt:lpstr>
      <vt:lpstr>Programmatic Access to  LabVIEW EPICS CA Server</vt:lpstr>
      <vt:lpstr>Programmatic Access</vt:lpstr>
      <vt:lpstr>Duplicating Systems</vt:lpstr>
      <vt:lpstr>Possible Implementation</vt:lpstr>
      <vt:lpstr>Writing Application to Run on Multiple Targets</vt:lpstr>
      <vt:lpstr>Use relative paths for ini file, server, and library</vt:lpstr>
      <vt:lpstr>Make the shared variables “Target Relative”</vt:lpstr>
      <vt:lpstr>Details – Simple Example</vt:lpstr>
      <vt:lpstr>Details – SubVI – Auto Name PVs</vt:lpstr>
      <vt:lpstr>Details – SubVI – Rename With Prefix</vt:lpstr>
      <vt:lpstr>Hands-on Exercises</vt:lpstr>
      <vt:lpstr>Additional Information</vt:lpstr>
      <vt:lpstr>Additional Information</vt:lpstr>
      <vt:lpstr>Supported Data Types</vt:lpstr>
      <vt:lpstr>Available Fields</vt:lpstr>
      <vt:lpstr>Deployment</vt:lpstr>
      <vt:lpstr>Tips and Tricks</vt:lpstr>
      <vt:lpstr>EPICS CA Server Benchmarks </vt:lpstr>
      <vt:lpstr>Distribution</vt:lpstr>
      <vt:lpstr>Questions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Evans</dc:creator>
  <cp:lastModifiedBy>National Instruments</cp:lastModifiedBy>
  <cp:revision>80</cp:revision>
  <dcterms:created xsi:type="dcterms:W3CDTF">2011-01-19T18:39:00Z</dcterms:created>
  <dcterms:modified xsi:type="dcterms:W3CDTF">2011-10-04T09:23:34Z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1CfSJkTrhy8eFSiLw9rQJ1tPhdnks_3B0y1-3zMTsa5I</vt:lpwstr>
  </property>
  <property fmtid="{D5CDD505-2E9C-101B-9397-08002B2CF9AE}" pid="4" name="Google.Documents.RevisionId">
    <vt:lpwstr>10013928566725036072</vt:lpwstr>
  </property>
  <property fmtid="{D5CDD505-2E9C-101B-9397-08002B2CF9AE}" pid="5" name="Google.Documents.PreviousRevisionId">
    <vt:lpwstr>08078202379269020114</vt:lpwstr>
  </property>
  <property fmtid="{D5CDD505-2E9C-101B-9397-08002B2CF9AE}" pid="6" name="Google.Documents.PluginVersion">
    <vt:lpwstr>2.0.2154.5604</vt:lpwstr>
  </property>
  <property fmtid="{D5CDD505-2E9C-101B-9397-08002B2CF9AE}" pid="7" name="Google.Documents.MergeIncapabilityFlags">
    <vt:i4>0</vt:i4>
  </property>
</Properties>
</file>