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notesSlides/notesSlide13.xml" ContentType="application/vnd.openxmlformats-officedocument.presentationml.notesSlide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wmf" ContentType="image/x-wmf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notesSlides/notesSlide21.xml" ContentType="application/vnd.openxmlformats-officedocument.presentationml.notesSlide+xml"/>
  <Override PartName="/ppt/tags/tag176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notesSlides/notesSlide22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11.xml" ContentType="application/vnd.openxmlformats-officedocument.presentationml.notesSlide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notesSlides/notesSlide23.xml" ContentType="application/vnd.openxmlformats-officedocument.presentationml.notesSlide+xml"/>
  <Override PartName="/ppt/tags/tag196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notesSlides/notesSlide12.xml" ContentType="application/vnd.openxmlformats-officedocument.presentationml.notesSlid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1" r:id="rId2"/>
    <p:sldId id="348" r:id="rId3"/>
    <p:sldId id="263" r:id="rId4"/>
    <p:sldId id="256" r:id="rId5"/>
    <p:sldId id="357" r:id="rId6"/>
    <p:sldId id="358" r:id="rId7"/>
    <p:sldId id="359" r:id="rId8"/>
    <p:sldId id="372" r:id="rId9"/>
    <p:sldId id="371" r:id="rId10"/>
    <p:sldId id="382" r:id="rId11"/>
    <p:sldId id="370" r:id="rId12"/>
    <p:sldId id="369" r:id="rId13"/>
    <p:sldId id="373" r:id="rId14"/>
    <p:sldId id="375" r:id="rId15"/>
    <p:sldId id="377" r:id="rId16"/>
    <p:sldId id="379" r:id="rId17"/>
    <p:sldId id="381" r:id="rId18"/>
    <p:sldId id="376" r:id="rId19"/>
    <p:sldId id="338" r:id="rId20"/>
    <p:sldId id="380" r:id="rId21"/>
    <p:sldId id="333" r:id="rId22"/>
    <p:sldId id="334" r:id="rId23"/>
    <p:sldId id="362" r:id="rId24"/>
    <p:sldId id="354" r:id="rId25"/>
    <p:sldId id="336" r:id="rId26"/>
    <p:sldId id="383" r:id="rId27"/>
    <p:sldId id="374" r:id="rId28"/>
    <p:sldId id="378" r:id="rId29"/>
    <p:sldId id="332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47" r:id="rId38"/>
    <p:sldId id="32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77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0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BF1DD-4EE2-44A7-8B16-1A9793DA4F6A}" type="datetimeFigureOut">
              <a:rPr lang="en-US" smtClean="0"/>
              <a:pPr/>
              <a:t>04-Oct-11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22A7-F408-41E1-9869-8991FA376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083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0B982-E171-4D8F-A858-725D8CA0108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41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8750-CD33-4930-9372-C40DDA57D1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8750-CD33-4930-9372-C40DDA57D13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AC12F-3B8C-4EAC-BD65-C8F90E7A32D2}" type="slidenum">
              <a:rPr lang="en-US" smtClean="0">
                <a:latin typeface="Times"/>
              </a:rPr>
              <a:pPr/>
              <a:t>22</a:t>
            </a:fld>
            <a:endParaRPr lang="en-US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71580E-64C2-4894-84A8-3FB39D684787}" type="slidenum">
              <a:rPr lang="en-US" smtClean="0">
                <a:latin typeface="Times"/>
              </a:rPr>
              <a:pPr/>
              <a:t>23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371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Uses I/O Server that is already built into LabVIEW for other protocols like Modbus and OPC</a:t>
            </a:r>
          </a:p>
          <a:p>
            <a:pPr marL="228600" indent="-228600">
              <a:buAutoNum type="arabicPeriod"/>
            </a:pPr>
            <a:r>
              <a:rPr lang="en-US" dirty="0" smtClean="0"/>
              <a:t>2a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cRIO</a:t>
            </a:r>
            <a:r>
              <a:rPr lang="en-US" baseline="0" dirty="0" smtClean="0"/>
              <a:t> running RT and shared memory talking to a full IOC running on VxWorks. 2b is in the work but is Hypervisor with LabVIEW RT, shared memory, and IOC running in Linux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Is a PXI solution running Linux. It has no LabVIEW, and it talks directly to a limited set of hardware from IOC.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EA3A3-88E0-4434-B16D-2F44E4AE5F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4727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41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596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8750-CD33-4930-9372-C40DDA57D1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4F8D3-6D7D-C740-9764-A3A0BEAC5A26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32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Why use IOC?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Reliable (unlike CA portable at that time)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No protocol documented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Compatible with Controls Group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Expert available</a:t>
            </a:r>
          </a:p>
          <a:p>
            <a:pPr eaLnBrk="1" hangingPunct="1"/>
            <a:r>
              <a:rPr lang="en-US" sz="1000" dirty="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Why Shared Memory?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Initial model proposed by LANL to also support additional processes</a:t>
            </a:r>
          </a:p>
          <a:p>
            <a:pPr lvl="1" eaLnBrk="1" hangingPunct="1"/>
            <a:r>
              <a:rPr lang="en-US" sz="1000" dirty="0">
                <a:latin typeface="Arial" pitchFamily="-106" charset="0"/>
              </a:rPr>
              <a:t>Use records as placeholder of data but no function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9BC4-D0AF-4CA6-B457-188F644F557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5E836-B651-B347-90A9-17B43F02BC93}" type="slidenum">
              <a:rPr lang="en-US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pPr/>
              <a:t>34</a:t>
            </a:fld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8750-CD33-4930-9372-C40DDA57D13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09BC4-D0AF-4CA6-B457-188F644F557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41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968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5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SCADA – Supervisory</a:t>
            </a:r>
            <a:r>
              <a:rPr lang="en-US" baseline="0" dirty="0" smtClean="0"/>
              <a:t> Control and Data Acquisition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0C159B-3807-4063-BD97-AC3ECA18B3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56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13A41-1CD9-4AE3-A5F3-5B2D156AC484}" type="slidenum">
              <a:rPr lang="en-US" smtClean="0">
                <a:latin typeface="Times"/>
              </a:rPr>
              <a:pPr/>
              <a:t>6</a:t>
            </a:fld>
            <a:endParaRPr lang="en-US" smtClean="0">
              <a:latin typeface="Time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D89E0E-AABA-409E-927E-80FDA159956B}" type="slidenum">
              <a:rPr lang="en-US" smtClean="0">
                <a:latin typeface="Times"/>
              </a:rPr>
              <a:pPr/>
              <a:t>7</a:t>
            </a:fld>
            <a:endParaRPr lang="en-US" smtClean="0">
              <a:latin typeface="Time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E22A7-F408-41E1-9869-8991FA3767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415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78750-CD33-4930-9372-C40DDA57D1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  <p:custDataLst>
              <p:tags r:id="rId3"/>
            </p:custDataLst>
          </p:nvPr>
        </p:nvSpPr>
        <p:spPr bwMode="auto">
          <a:xfrm>
            <a:off x="2743200" y="6400800"/>
            <a:ext cx="2895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1">
                <a:solidFill>
                  <a:srgbClr val="E3E3E3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  <p:custDataLst>
              <p:tags r:id="rId4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515100" y="6096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096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3350" y="285750"/>
            <a:ext cx="8882063" cy="654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  <p:custDataLst>
              <p:tags r:id="rId2"/>
            </p:custDataLst>
          </p:nvPr>
        </p:nvSpPr>
        <p:spPr>
          <a:xfrm>
            <a:off x="133350" y="933450"/>
            <a:ext cx="8883650" cy="490855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5872163" y="6505575"/>
            <a:ext cx="685800" cy="314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1"/>
            <p:custDataLst>
              <p:tags r:id="rId3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858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981200"/>
            <a:ext cx="381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52400" y="3810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152400" y="1066800"/>
            <a:ext cx="8839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127375" y="-2413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5638800" y="6400800"/>
            <a:ext cx="9906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rgbClr val="E3E3E3"/>
                </a:solidFill>
                <a:latin typeface="Arial" charset="0"/>
              </a:defRPr>
            </a:lvl1pPr>
          </a:lstStyle>
          <a:p>
            <a:fld id="{FE77BB7B-4074-411C-AA81-673BB7870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699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de/6/67/Labview-logo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4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notesSlide" Target="../notesSlides/notesSlide14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image" Target="../media/image14.png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image" Target="../media/image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2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1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18.png"/><Relationship Id="rId5" Type="http://schemas.openxmlformats.org/officeDocument/2006/relationships/tags" Target="../tags/tag131.xml"/><Relationship Id="rId10" Type="http://schemas.openxmlformats.org/officeDocument/2006/relationships/image" Target="../media/image17.jpeg"/><Relationship Id="rId4" Type="http://schemas.openxmlformats.org/officeDocument/2006/relationships/tags" Target="../tags/tag130.xml"/><Relationship Id="rId9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notesSlide" Target="../notesSlides/notesSlide17.xml"/><Relationship Id="rId3" Type="http://schemas.openxmlformats.org/officeDocument/2006/relationships/tags" Target="../tags/tag135.xml"/><Relationship Id="rId21" Type="http://schemas.openxmlformats.org/officeDocument/2006/relationships/tags" Target="../tags/tag15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29" Type="http://schemas.openxmlformats.org/officeDocument/2006/relationships/image" Target="../media/image4.gif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tags" Target="../tags/tag156.xml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tags" Target="../tags/tag155.xml"/><Relationship Id="rId28" Type="http://schemas.openxmlformats.org/officeDocument/2006/relationships/image" Target="../media/image3.emf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tags" Target="../tags/tag154.xml"/><Relationship Id="rId27" Type="http://schemas.openxmlformats.org/officeDocument/2006/relationships/image" Target="../media/image19.gif"/><Relationship Id="rId30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tags" Target="../tags/tag168.xml"/><Relationship Id="rId10" Type="http://schemas.openxmlformats.org/officeDocument/2006/relationships/image" Target="../media/image4.gif"/><Relationship Id="rId4" Type="http://schemas.openxmlformats.org/officeDocument/2006/relationships/tags" Target="../tags/tag167.xml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1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10" Type="http://schemas.openxmlformats.org/officeDocument/2006/relationships/image" Target="../media/image25.png"/><Relationship Id="rId4" Type="http://schemas.openxmlformats.org/officeDocument/2006/relationships/tags" Target="../tags/tag180.xml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26.png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4.gif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slideLayout" Target="../slideLayouts/slideLayout6.xml"/><Relationship Id="rId3" Type="http://schemas.openxmlformats.org/officeDocument/2006/relationships/tags" Target="../tags/tag63.xml"/><Relationship Id="rId21" Type="http://schemas.openxmlformats.org/officeDocument/2006/relationships/image" Target="../media/image4.gif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image" Target="../media/image5.wmf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10" Type="http://schemas.openxmlformats.org/officeDocument/2006/relationships/tags" Target="../tags/tag70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52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LabVIEW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Graphical system design environment</a:t>
            </a:r>
          </a:p>
          <a:p>
            <a:r>
              <a:rPr lang="en-US" dirty="0" smtClean="0"/>
              <a:t>Application Areas:</a:t>
            </a:r>
          </a:p>
          <a:p>
            <a:pPr lvl="1"/>
            <a:r>
              <a:rPr lang="en-US" dirty="0" smtClean="0"/>
              <a:t>Acquiring data and processing signals</a:t>
            </a:r>
          </a:p>
          <a:p>
            <a:pPr lvl="1"/>
            <a:r>
              <a:rPr lang="en-US" dirty="0" smtClean="0"/>
              <a:t>Automating test and validation systems</a:t>
            </a:r>
          </a:p>
          <a:p>
            <a:pPr lvl="1"/>
            <a:r>
              <a:rPr lang="en-US" dirty="0" smtClean="0"/>
              <a:t>Instrument control</a:t>
            </a:r>
          </a:p>
          <a:p>
            <a:pPr lvl="1"/>
            <a:r>
              <a:rPr lang="en-US" b="1" dirty="0" smtClean="0"/>
              <a:t>Embedded monitoring and control systems</a:t>
            </a:r>
          </a:p>
          <a:p>
            <a:pPr lvl="1"/>
            <a:r>
              <a:rPr lang="en-US" dirty="0" smtClean="0"/>
              <a:t>Academic teaching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3730" name="Picture 2" descr="Datei:Labview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876800"/>
            <a:ext cx="4648200" cy="1162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 smtClean="0"/>
              <a:t>CompactRIO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219200"/>
            <a:ext cx="8382000" cy="1828800"/>
          </a:xfrm>
        </p:spPr>
        <p:txBody>
          <a:bodyPr/>
          <a:lstStyle/>
          <a:p>
            <a:r>
              <a:rPr lang="en-US" dirty="0" smtClean="0"/>
              <a:t>Flexibility and determinism of RT programming</a:t>
            </a:r>
          </a:p>
          <a:p>
            <a:r>
              <a:rPr lang="en-US" dirty="0" smtClean="0"/>
              <a:t>Speed and reliability of FPGA programming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65960" y="3352800"/>
            <a:ext cx="5120640" cy="222294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12264" y="3500996"/>
            <a:ext cx="1389888" cy="1704254"/>
          </a:xfrm>
          <a:prstGeom prst="roundRect">
            <a:avLst>
              <a:gd name="adj" fmla="val 7098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14216" y="3500996"/>
            <a:ext cx="1024128" cy="1704254"/>
          </a:xfrm>
          <a:prstGeom prst="roundRect">
            <a:avLst>
              <a:gd name="adj" fmla="val 7098"/>
            </a:avLst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FPGA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5950379" y="2881569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16200000">
            <a:off x="5950379" y="3326157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16200000">
            <a:off x="5950379" y="4215333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135624" y="4390172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35624" y="4538368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35624" y="4686564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58568" y="3581400"/>
            <a:ext cx="1097280" cy="15497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Real-Time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038344" y="3676136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38344" y="5018881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038344" y="4119180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31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387" y="3871486"/>
            <a:ext cx="700868" cy="634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Left-Right Arrow 34"/>
          <p:cNvSpPr/>
          <p:nvPr/>
        </p:nvSpPr>
        <p:spPr bwMode="auto">
          <a:xfrm>
            <a:off x="3429000" y="4760662"/>
            <a:ext cx="658368" cy="22229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2152" y="4495800"/>
            <a:ext cx="53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PCI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31720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VxWorks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14216" y="5205250"/>
            <a:ext cx="1170432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Xilinx FPGA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95600" y="5638800"/>
            <a:ext cx="304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CompactRIO Architecture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96712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I/O Slots</a:t>
            </a:r>
            <a:endParaRPr lang="en-US" sz="1600" b="1" dirty="0"/>
          </a:p>
        </p:txBody>
      </p:sp>
      <p:sp>
        <p:nvSpPr>
          <p:cNvPr id="29" name="Left-Right Arrow 28"/>
          <p:cNvSpPr/>
          <p:nvPr/>
        </p:nvSpPr>
        <p:spPr bwMode="auto">
          <a:xfrm>
            <a:off x="1524000" y="3886200"/>
            <a:ext cx="658368" cy="22229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581400"/>
            <a:ext cx="53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LAN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407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521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1295400" y="381000"/>
            <a:ext cx="2209800" cy="533400"/>
          </a:xfrm>
          <a:prstGeom prst="wedgeRoundRectCallout">
            <a:avLst>
              <a:gd name="adj1" fmla="val 85624"/>
              <a:gd name="adj2" fmla="val 212110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cRIO-9014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86400" y="152400"/>
            <a:ext cx="2209800" cy="685800"/>
          </a:xfrm>
          <a:prstGeom prst="wedgeRoundRectCallout">
            <a:avLst>
              <a:gd name="adj1" fmla="val -56947"/>
              <a:gd name="adj2" fmla="val 174397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cRIO-9103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5257800"/>
            <a:ext cx="2209800" cy="990600"/>
          </a:xfrm>
          <a:prstGeom prst="wedgeRoundRectCallout">
            <a:avLst>
              <a:gd name="adj1" fmla="val 93900"/>
              <a:gd name="adj2" fmla="val -140345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Temperature chamber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(fan and light bulb)</a:t>
            </a:r>
            <a:endParaRPr kumimoji="0" lang="de-CH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77000" y="1219200"/>
            <a:ext cx="2667000" cy="914400"/>
          </a:xfrm>
          <a:prstGeom prst="wedgeRoundRectCallout">
            <a:avLst>
              <a:gd name="adj1" fmla="val -112954"/>
              <a:gd name="adj2" fmla="val 21063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 9211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Acquires temperature from chamber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324600" y="2590800"/>
            <a:ext cx="2667000" cy="1219200"/>
          </a:xfrm>
          <a:prstGeom prst="wedgeRoundRectCallout">
            <a:avLst>
              <a:gd name="adj1" fmla="val -95811"/>
              <a:gd name="adj2" fmla="val -100483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 9474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Sends digital signals to toggle the fan and the light in the chamber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4191000" y="5486400"/>
            <a:ext cx="2667000" cy="1219200"/>
          </a:xfrm>
          <a:prstGeom prst="wedgeRoundRectCallout">
            <a:avLst>
              <a:gd name="adj1" fmla="val 37904"/>
              <a:gd name="adj2" fmla="val -118892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Sound and vibration simulator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(not used)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 1: </a:t>
            </a:r>
            <a:r>
              <a:rPr lang="en-US" dirty="0" err="1" smtClean="0"/>
              <a:t>Verifiying</a:t>
            </a:r>
            <a:r>
              <a:rPr lang="en-US" dirty="0" smtClean="0"/>
              <a:t> and configuring setup</a:t>
            </a:r>
          </a:p>
          <a:p>
            <a:r>
              <a:rPr lang="en-US" dirty="0" smtClean="0"/>
              <a:t>Exercise 2: Setup a simple temperature control VI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LabVIEW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Allows domain experts to use FPGA technology</a:t>
            </a:r>
          </a:p>
          <a:p>
            <a:r>
              <a:rPr lang="en-US" dirty="0" smtClean="0"/>
              <a:t>Requires no HDL skills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 descr="http://www.fpgacentral.com/files/u1/fp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4429125" cy="3476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C-Series I/O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029200"/>
          </a:xfrm>
        </p:spPr>
        <p:txBody>
          <a:bodyPr/>
          <a:lstStyle/>
          <a:p>
            <a:r>
              <a:rPr lang="en-US" dirty="0" smtClean="0"/>
              <a:t>100s of modules of many different types: </a:t>
            </a:r>
            <a:r>
              <a:rPr lang="en-US" dirty="0" err="1" smtClean="0"/>
              <a:t>ai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, </a:t>
            </a:r>
            <a:r>
              <a:rPr lang="en-US" dirty="0" err="1" smtClean="0"/>
              <a:t>dio</a:t>
            </a:r>
            <a:r>
              <a:rPr lang="en-US" dirty="0" smtClean="0"/>
              <a:t>, motion, relay, CAN, RS232, </a:t>
            </a:r>
            <a:r>
              <a:rPr lang="en-US" dirty="0" err="1" smtClean="0"/>
              <a:t>profibus</a:t>
            </a:r>
            <a:r>
              <a:rPr lang="en-US" dirty="0" smtClean="0"/>
              <a:t>, temperature</a:t>
            </a:r>
          </a:p>
          <a:p>
            <a:r>
              <a:rPr lang="en-US" dirty="0" smtClean="0"/>
              <a:t>Plug and Play functionality over Scan Engine with many of them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050" name="Picture 2" descr="NI 94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2972062" cy="2162176"/>
          </a:xfrm>
          <a:prstGeom prst="rect">
            <a:avLst/>
          </a:prstGeom>
          <a:noFill/>
        </p:spPr>
      </p:pic>
      <p:pic>
        <p:nvPicPr>
          <p:cNvPr id="2052" name="Picture 4" descr="NI 9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505200"/>
            <a:ext cx="2972062" cy="2162176"/>
          </a:xfrm>
          <a:prstGeom prst="rect">
            <a:avLst/>
          </a:prstGeom>
          <a:noFill/>
        </p:spPr>
      </p:pic>
      <p:pic>
        <p:nvPicPr>
          <p:cNvPr id="2054" name="Picture 6" descr="NI 92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02914"/>
            <a:ext cx="2743200" cy="200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 with an FPGA?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speeds of 40MHz or more</a:t>
            </a:r>
          </a:p>
          <a:p>
            <a:r>
              <a:rPr lang="en-US" dirty="0" smtClean="0"/>
              <a:t>Custom triggering</a:t>
            </a:r>
          </a:p>
          <a:p>
            <a:r>
              <a:rPr lang="en-US" dirty="0" smtClean="0"/>
              <a:t>Custom acquisition/generation</a:t>
            </a:r>
          </a:p>
          <a:p>
            <a:r>
              <a:rPr lang="en-US" dirty="0" smtClean="0"/>
              <a:t>Offload CPU intensive tasks</a:t>
            </a:r>
          </a:p>
          <a:p>
            <a:r>
              <a:rPr lang="en-US" dirty="0" smtClean="0"/>
              <a:t>True parallelism</a:t>
            </a:r>
          </a:p>
          <a:p>
            <a:r>
              <a:rPr lang="en-US" dirty="0" smtClean="0"/>
              <a:t>Integrate HDL IP</a:t>
            </a:r>
          </a:p>
          <a:p>
            <a:r>
              <a:rPr lang="en-US" dirty="0" smtClean="0"/>
              <a:t>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LabVIEW FPGA Applications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http://zone.ni.com/cms/images/devzone/pub/page%2010_imag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60945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 3?: </a:t>
            </a:r>
            <a:r>
              <a:rPr lang="en-US" dirty="0" smtClean="0">
                <a:solidFill>
                  <a:srgbClr val="FF0000"/>
                </a:solidFill>
              </a:rPr>
              <a:t>I don’t think an FPGA exercise makes much sense here. It will introduce too many notions with no time to explain them. Maybe just build a little more over the previous 2 exercises instead.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IOC on </a:t>
            </a:r>
            <a:r>
              <a:rPr lang="en-US" dirty="0" err="1" smtClean="0"/>
              <a:t>CompactRIO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00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IOC on CompactRIO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EPICS Collaboration Meeting</a:t>
            </a:r>
          </a:p>
          <a:p>
            <a:r>
              <a:rPr lang="en-US" dirty="0" smtClean="0"/>
              <a:t>Fall 2011</a:t>
            </a:r>
            <a:endParaRPr lang="en-US" dirty="0"/>
          </a:p>
        </p:txBody>
      </p:sp>
      <p:pic>
        <p:nvPicPr>
          <p:cNvPr id="4" name="Picture 2" descr="C:\Documents and Settings\sams\My Documents\LabVIEW Graphics\PoweredByLabVIEW Horizontal.em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/>
          <a:srcRect t="24429" r="77151"/>
          <a:stretch>
            <a:fillRect/>
          </a:stretch>
        </p:blipFill>
        <p:spPr bwMode="auto">
          <a:xfrm>
            <a:off x="7620000" y="381000"/>
            <a:ext cx="1067389" cy="990600"/>
          </a:xfrm>
          <a:prstGeom prst="rect">
            <a:avLst/>
          </a:prstGeom>
          <a:noFill/>
        </p:spPr>
      </p:pic>
      <p:pic>
        <p:nvPicPr>
          <p:cNvPr id="5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57200"/>
            <a:ext cx="962025" cy="9620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92175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 smtClean="0"/>
              <a:t>CompactRIO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219200"/>
            <a:ext cx="8382000" cy="1828800"/>
          </a:xfrm>
        </p:spPr>
        <p:txBody>
          <a:bodyPr/>
          <a:lstStyle/>
          <a:p>
            <a:r>
              <a:rPr lang="en-US" dirty="0" smtClean="0"/>
              <a:t>Flexibility and determinism of RT programming</a:t>
            </a:r>
          </a:p>
          <a:p>
            <a:r>
              <a:rPr lang="en-US" dirty="0" smtClean="0"/>
              <a:t>Speed and reliability of FPGA programming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65960" y="3352800"/>
            <a:ext cx="5120640" cy="222294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12264" y="3500996"/>
            <a:ext cx="1389888" cy="1704254"/>
          </a:xfrm>
          <a:prstGeom prst="roundRect">
            <a:avLst>
              <a:gd name="adj" fmla="val 7098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14216" y="3500996"/>
            <a:ext cx="1024128" cy="1704254"/>
          </a:xfrm>
          <a:prstGeom prst="roundRect">
            <a:avLst>
              <a:gd name="adj" fmla="val 7098"/>
            </a:avLst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FPGA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5950379" y="2881569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16200000">
            <a:off x="5950379" y="3326157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16200000">
            <a:off x="5950379" y="4215333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135624" y="4390172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35624" y="4538368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35624" y="4686564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58568" y="3581400"/>
            <a:ext cx="1097280" cy="15497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Real-Time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038344" y="3676136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38344" y="5018881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038344" y="4119180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pic>
        <p:nvPicPr>
          <p:cNvPr id="31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387" y="3871486"/>
            <a:ext cx="700868" cy="634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Left-Right Arrow 34"/>
          <p:cNvSpPr/>
          <p:nvPr/>
        </p:nvSpPr>
        <p:spPr bwMode="auto">
          <a:xfrm>
            <a:off x="3429000" y="4760662"/>
            <a:ext cx="658368" cy="22229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2152" y="4495800"/>
            <a:ext cx="53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PCI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31720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VxWorks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14216" y="5205250"/>
            <a:ext cx="1170432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Xilinx FPGA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95600" y="5638800"/>
            <a:ext cx="304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CompactRIO Architecture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96712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I/O Slots</a:t>
            </a:r>
            <a:endParaRPr lang="en-US" sz="1600" b="1" dirty="0"/>
          </a:p>
        </p:txBody>
      </p:sp>
      <p:sp>
        <p:nvSpPr>
          <p:cNvPr id="29" name="Left-Right Arrow 28"/>
          <p:cNvSpPr/>
          <p:nvPr/>
        </p:nvSpPr>
        <p:spPr bwMode="auto">
          <a:xfrm>
            <a:off x="1524000" y="3886200"/>
            <a:ext cx="658368" cy="22229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3581400"/>
            <a:ext cx="53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LAN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4072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400" y="76200"/>
            <a:ext cx="8153400" cy="1143000"/>
          </a:xfrm>
        </p:spPr>
        <p:txBody>
          <a:bodyPr/>
          <a:lstStyle/>
          <a:p>
            <a:r>
              <a:rPr lang="en-US" dirty="0" smtClean="0"/>
              <a:t>Embedding EPICS IOC on CompactRIO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1000" y="1219200"/>
            <a:ext cx="8382000" cy="1828800"/>
          </a:xfrm>
        </p:spPr>
        <p:txBody>
          <a:bodyPr/>
          <a:lstStyle/>
          <a:p>
            <a:r>
              <a:rPr lang="en-US" dirty="0" smtClean="0"/>
              <a:t>EPICS IOC and LabVIEW Real-Time running simultaneously</a:t>
            </a:r>
          </a:p>
          <a:p>
            <a:r>
              <a:rPr lang="en-US" dirty="0" smtClean="0"/>
              <a:t>Take advantage of FPGA platform with CompactRIO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65960" y="3352800"/>
            <a:ext cx="5120640" cy="2222940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112264" y="3500996"/>
            <a:ext cx="1389888" cy="1704254"/>
          </a:xfrm>
          <a:prstGeom prst="roundRect">
            <a:avLst>
              <a:gd name="adj" fmla="val 7098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014216" y="3500996"/>
            <a:ext cx="1024128" cy="1704254"/>
          </a:xfrm>
          <a:prstGeom prst="roundRect">
            <a:avLst>
              <a:gd name="adj" fmla="val 7098"/>
            </a:avLst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FPGA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6200000">
            <a:off x="5950379" y="2881569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16200000">
            <a:off x="5950379" y="3326157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16200000">
            <a:off x="5950379" y="4215333"/>
            <a:ext cx="370490" cy="160934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vert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 Narrow" pitchFamily="34" charset="0"/>
              </a:rPr>
              <a:t>I/O Card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6135624" y="4390172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135624" y="4538368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135624" y="4686564"/>
            <a:ext cx="73152" cy="7409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2258568" y="3649192"/>
            <a:ext cx="1097280" cy="59278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EPICS IOC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58568" y="4572000"/>
            <a:ext cx="1097280" cy="55915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 Narrow" pitchFamily="34" charset="0"/>
              </a:rPr>
              <a:t>LabVIEW Real-Time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038344" y="3676136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038344" y="5018881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038344" y="4119180"/>
            <a:ext cx="292608" cy="15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Left-Right Arrow 29"/>
          <p:cNvSpPr/>
          <p:nvPr/>
        </p:nvSpPr>
        <p:spPr bwMode="auto">
          <a:xfrm>
            <a:off x="1371600" y="3810000"/>
            <a:ext cx="813816" cy="20968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31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9387" y="3871486"/>
            <a:ext cx="700868" cy="6347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" name="Left-Right Arrow 34"/>
          <p:cNvSpPr/>
          <p:nvPr/>
        </p:nvSpPr>
        <p:spPr bwMode="auto">
          <a:xfrm>
            <a:off x="3429000" y="4760662"/>
            <a:ext cx="658368" cy="222294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2152" y="4495800"/>
            <a:ext cx="536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PCI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2331720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VxWorks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014216" y="5205250"/>
            <a:ext cx="1170432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Xilinx FPGA</a:t>
            </a:r>
            <a:endParaRPr lang="en-US" sz="1600" b="1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rot="5400000">
            <a:off x="2658664" y="4389410"/>
            <a:ext cx="296392" cy="15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457221" y="3500996"/>
            <a:ext cx="447779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CA</a:t>
            </a:r>
            <a:endParaRPr lang="en-US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895600" y="5638800"/>
            <a:ext cx="304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CompactRIO Architecture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696712" y="5205250"/>
            <a:ext cx="1024128" cy="32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I/O Slots</a:t>
            </a: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040725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195888"/>
            <a:ext cx="9144000" cy="1662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3088" y="2133600"/>
            <a:ext cx="5995987" cy="3802063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7888" y="4038600"/>
            <a:ext cx="3352800" cy="457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EPICS Database</a:t>
            </a:r>
          </a:p>
        </p:txBody>
      </p:sp>
      <p:sp>
        <p:nvSpPr>
          <p:cNvPr id="112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088" y="5943600"/>
            <a:ext cx="5995987" cy="457200"/>
          </a:xfrm>
          <a:prstGeom prst="rect">
            <a:avLst/>
          </a:prstGeom>
          <a:solidFill>
            <a:srgbClr val="FFBB0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Hardware</a:t>
            </a:r>
          </a:p>
        </p:txBody>
      </p:sp>
      <p:sp>
        <p:nvSpPr>
          <p:cNvPr id="112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2362200"/>
            <a:ext cx="15240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Sequencer</a:t>
            </a:r>
          </a:p>
          <a:p>
            <a:pPr algn="ctr" eaLnBrk="0" hangingPunct="0"/>
            <a:r>
              <a:rPr lang="en-US" sz="1000" b="0">
                <a:solidFill>
                  <a:schemeClr val="tx1"/>
                </a:solidFill>
              </a:rPr>
              <a:t>(Finite State Machine)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75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7888" y="4648200"/>
            <a:ext cx="3352800" cy="990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11276" name="Picture 11" descr="dd01452_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/>
          <a:srcRect/>
          <a:stretch>
            <a:fillRect/>
          </a:stretch>
        </p:blipFill>
        <p:spPr bwMode="auto">
          <a:xfrm rot="5400000">
            <a:off x="2866945" y="4884657"/>
            <a:ext cx="630397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06688" y="3048000"/>
            <a:ext cx="15240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tx1"/>
                </a:solidFill>
              </a:rPr>
              <a:t>Reads values from the database to drive state changes in the IOC control application.</a:t>
            </a:r>
          </a:p>
        </p:txBody>
      </p:sp>
      <p:sp>
        <p:nvSpPr>
          <p:cNvPr id="11279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106488" y="44196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80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02088" y="38100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81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77888" y="2362200"/>
            <a:ext cx="17526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Channel Access</a:t>
            </a:r>
          </a:p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Protocol Server</a:t>
            </a:r>
          </a:p>
        </p:txBody>
      </p:sp>
      <p:sp>
        <p:nvSpPr>
          <p:cNvPr id="11282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77888" y="3048000"/>
            <a:ext cx="1676400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0">
                <a:solidFill>
                  <a:schemeClr val="tx1"/>
                </a:solidFill>
              </a:rPr>
              <a:t>Publishes values from the database onto the network using Channel Access protocol.</a:t>
            </a:r>
          </a:p>
        </p:txBody>
      </p:sp>
      <p:sp>
        <p:nvSpPr>
          <p:cNvPr id="11283" name="Rectangle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01888" y="38100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84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8288" y="1371600"/>
            <a:ext cx="8605837" cy="609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Ctr="1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Network Traffic</a:t>
            </a:r>
          </a:p>
          <a:p>
            <a:pPr algn="ctr" eaLnBrk="0" hangingPunct="0"/>
            <a:r>
              <a:rPr lang="en-US" sz="1000" b="0">
                <a:solidFill>
                  <a:schemeClr val="tx1"/>
                </a:solidFill>
              </a:rPr>
              <a:t>(Channel Access Protocol)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285" name="Rectangle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30288" y="1905000"/>
            <a:ext cx="152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1287" name="Rectangle 3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35488" y="4041775"/>
            <a:ext cx="1803400" cy="5000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Shared Memory</a:t>
            </a:r>
          </a:p>
        </p:txBody>
      </p:sp>
      <p:sp>
        <p:nvSpPr>
          <p:cNvPr id="11289" name="Rectangle 37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33900" y="4648200"/>
            <a:ext cx="1804988" cy="1000125"/>
          </a:xfrm>
          <a:prstGeom prst="rect">
            <a:avLst/>
          </a:prstGeom>
          <a:solidFill>
            <a:srgbClr val="FFBB0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 smtClean="0">
                <a:solidFill>
                  <a:schemeClr val="tx1"/>
                </a:solidFill>
              </a:rPr>
              <a:t>LabVIEW</a:t>
            </a:r>
            <a:endParaRPr lang="en-US" sz="2000" dirty="0">
              <a:solidFill>
                <a:schemeClr val="tx1"/>
              </a:solidFill>
            </a:endParaRP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11290" name="Rectangle 3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flipV="1">
            <a:off x="4724400" y="4419600"/>
            <a:ext cx="150812" cy="381000"/>
          </a:xfrm>
          <a:prstGeom prst="rect">
            <a:avLst/>
          </a:prstGeom>
          <a:gradFill rotWithShape="1">
            <a:gsLst>
              <a:gs pos="0">
                <a:srgbClr val="FFC000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flipV="1">
            <a:off x="5943600" y="5638800"/>
            <a:ext cx="150812" cy="381000"/>
          </a:xfrm>
          <a:prstGeom prst="rect">
            <a:avLst/>
          </a:prstGeom>
          <a:solidFill>
            <a:srgbClr val="FFBB00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 dirty="0" smtClean="0"/>
              <a:t>IOC Server on CompactRIO</a:t>
            </a:r>
            <a:endParaRPr lang="en-US" dirty="0"/>
          </a:p>
        </p:txBody>
      </p:sp>
      <p:sp>
        <p:nvSpPr>
          <p:cNvPr id="11288" name="Rectangle 3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283869" y="4099719"/>
            <a:ext cx="153987" cy="4222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8" cstate="print"/>
          <a:srcRect l="7209" t="16387" r="7209" b="19748"/>
          <a:stretch>
            <a:fillRect/>
          </a:stretch>
        </p:blipFill>
        <p:spPr bwMode="auto">
          <a:xfrm>
            <a:off x="6858000" y="3505200"/>
            <a:ext cx="193708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0" y="4724400"/>
            <a:ext cx="1143000" cy="8382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Database</a:t>
            </a: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Engine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19257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IOC Server on CompactRIO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524000"/>
            <a:ext cx="57912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CompactRIO controller runs VxWorks</a:t>
            </a:r>
          </a:p>
          <a:p>
            <a:r>
              <a:rPr lang="en-US" dirty="0" smtClean="0"/>
              <a:t>Implemented via shared memory</a:t>
            </a:r>
          </a:p>
          <a:p>
            <a:r>
              <a:rPr lang="en-US" dirty="0" smtClean="0"/>
              <a:t>Interface to hardware via LabVIEW RT and FPGA</a:t>
            </a:r>
          </a:p>
          <a:p>
            <a:r>
              <a:rPr lang="en-US" dirty="0" smtClean="0"/>
              <a:t>Can be used with Scan Engine</a:t>
            </a:r>
          </a:p>
          <a:p>
            <a:r>
              <a:rPr lang="en-US" dirty="0" smtClean="0"/>
              <a:t>Requires a custom VxWorks kernel (LV 2010 SP1 and earlier)</a:t>
            </a:r>
          </a:p>
          <a:p>
            <a:r>
              <a:rPr lang="en-US" dirty="0" smtClean="0"/>
              <a:t>Requires special .out files (LV 2011)</a:t>
            </a:r>
          </a:p>
          <a:p>
            <a:r>
              <a:rPr lang="en-US" dirty="0" smtClean="0"/>
              <a:t>Limited EPICS Device Support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6400800" y="1752600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# Read a double from shared memory</a:t>
            </a:r>
          </a:p>
          <a:p>
            <a:r>
              <a:rPr lang="en-US" sz="1200" b="1" dirty="0" smtClean="0"/>
              <a:t>record(</a:t>
            </a:r>
            <a:r>
              <a:rPr lang="en-US" sz="1200" b="1" dirty="0" err="1" smtClean="0"/>
              <a:t>ai</a:t>
            </a:r>
            <a:r>
              <a:rPr lang="en-US" sz="1200" b="1" dirty="0" smtClean="0"/>
              <a:t>,"$(NAME):AI0") {</a:t>
            </a:r>
          </a:p>
          <a:p>
            <a:r>
              <a:rPr lang="en-US" sz="1200" b="1" dirty="0" smtClean="0"/>
              <a:t># field("Read a double from SM")</a:t>
            </a:r>
          </a:p>
          <a:p>
            <a:r>
              <a:rPr lang="en-US" sz="1200" b="1" dirty="0" smtClean="0"/>
              <a:t>  field(DTYP,"SM Device")</a:t>
            </a:r>
          </a:p>
          <a:p>
            <a:r>
              <a:rPr lang="en-US" sz="1200" b="1" dirty="0" smtClean="0"/>
              <a:t>  field(INP,"@0")</a:t>
            </a:r>
          </a:p>
          <a:p>
            <a:r>
              <a:rPr lang="en-US" sz="1200" b="1" dirty="0" smtClean="0"/>
              <a:t>  field(SCAN,".1 second")</a:t>
            </a:r>
          </a:p>
          <a:p>
            <a:r>
              <a:rPr lang="en-US" sz="1200" b="1" dirty="0" smtClean="0"/>
              <a:t>}</a:t>
            </a:r>
            <a:endParaRPr lang="en-US" sz="1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3657600"/>
            <a:ext cx="2819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1312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Memory Benchmarks – LV 8.5 – 9014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r>
              <a:rPr lang="en-US" dirty="0" smtClean="0"/>
              <a:t>Arrays – Maximum transfer of 1 to 5 MB/s</a:t>
            </a:r>
          </a:p>
          <a:p>
            <a:r>
              <a:rPr lang="en-US" dirty="0" smtClean="0"/>
              <a:t>Integers – Maximum transfer of about 10 to 12 </a:t>
            </a:r>
            <a:r>
              <a:rPr lang="en-US" dirty="0" err="1" smtClean="0"/>
              <a:t>kB</a:t>
            </a:r>
            <a:r>
              <a:rPr lang="en-US" dirty="0" smtClean="0"/>
              <a:t>/s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2789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Example – Los Alamos LANSCE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371600"/>
            <a:ext cx="6096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Migration to a cRIO with embedded EPICS</a:t>
            </a:r>
          </a:p>
          <a:p>
            <a:pPr marL="782638" lvl="1">
              <a:lnSpc>
                <a:spcPct val="90000"/>
              </a:lnSpc>
            </a:pPr>
            <a:r>
              <a:rPr lang="en-US" sz="1600" dirty="0" smtClean="0"/>
              <a:t>12 binary outputs</a:t>
            </a:r>
          </a:p>
          <a:p>
            <a:pPr marL="782638" lvl="1">
              <a:lnSpc>
                <a:spcPct val="90000"/>
              </a:lnSpc>
            </a:pPr>
            <a:r>
              <a:rPr lang="en-US" sz="1600" dirty="0" smtClean="0"/>
              <a:t>36 binary inputs</a:t>
            </a:r>
          </a:p>
          <a:p>
            <a:pPr marL="782638" lvl="1">
              <a:lnSpc>
                <a:spcPct val="90000"/>
              </a:lnSpc>
            </a:pPr>
            <a:r>
              <a:rPr lang="en-US" sz="1600" dirty="0" smtClean="0"/>
              <a:t>12 analog inputs</a:t>
            </a:r>
          </a:p>
          <a:p>
            <a:pPr marL="782638" lvl="1">
              <a:lnSpc>
                <a:spcPct val="90000"/>
              </a:lnSpc>
            </a:pPr>
            <a:r>
              <a:rPr lang="en-US" sz="1600" dirty="0" smtClean="0"/>
              <a:t>  5 stepper motor channels</a:t>
            </a:r>
          </a:p>
          <a:p>
            <a:r>
              <a:rPr lang="en-US" sz="2800" dirty="0" smtClean="0"/>
              <a:t>Full IOC functionality allows access to all record fields and EPICS utilities</a:t>
            </a:r>
          </a:p>
          <a:p>
            <a:r>
              <a:rPr lang="en-US" sz="2800" dirty="0" smtClean="0"/>
              <a:t>Maximum flexibility for partitioning the problem</a:t>
            </a:r>
          </a:p>
          <a:p>
            <a:pPr lvl="1"/>
            <a:r>
              <a:rPr lang="en-US" sz="2400" dirty="0" smtClean="0"/>
              <a:t>LabVIEW for beam diagnostic</a:t>
            </a:r>
          </a:p>
          <a:p>
            <a:pPr lvl="1"/>
            <a:r>
              <a:rPr lang="en-US" sz="2400" dirty="0" smtClean="0"/>
              <a:t>EPICS for industrial control</a:t>
            </a:r>
            <a:endParaRPr lang="en-US" sz="2400" dirty="0"/>
          </a:p>
        </p:txBody>
      </p:sp>
      <p:pic>
        <p:nvPicPr>
          <p:cNvPr id="4" name="Picture 2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609600"/>
            <a:ext cx="14303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inaryCon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1447800"/>
            <a:ext cx="2286000" cy="27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iagnos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3875087"/>
            <a:ext cx="2590800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402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sine.ni.com/images/icons/us/lvrt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072" y="1843121"/>
            <a:ext cx="982656" cy="5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ine.ni.com/images/icons/us/lvrt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885" y="3095625"/>
            <a:ext cx="1731638" cy="9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Options for EPICS and NI Hardware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1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2a</a:t>
            </a:r>
          </a:p>
          <a:p>
            <a:endParaRPr lang="en-US" dirty="0" smtClean="0"/>
          </a:p>
          <a:p>
            <a:r>
              <a:rPr lang="en-US" dirty="0" smtClean="0"/>
              <a:t>2b</a:t>
            </a:r>
          </a:p>
          <a:p>
            <a:endParaRPr lang="en-US" dirty="0"/>
          </a:p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3" name="Picture 2" descr="C:\Documents and Settings\sams\My Documents\LabVIEW Graphics\PoweredByLabVIEW Horizontal.em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/>
          <a:srcRect t="24429" r="77151"/>
          <a:stretch>
            <a:fillRect/>
          </a:stretch>
        </p:blipFill>
        <p:spPr bwMode="auto">
          <a:xfrm>
            <a:off x="1371011" y="1447800"/>
            <a:ext cx="533693" cy="4952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>
            <p:custDataLst>
              <p:tags r:id="rId7"/>
            </p:custDataLst>
          </p:nvPr>
        </p:nvSpPr>
        <p:spPr>
          <a:xfrm>
            <a:off x="2603666" y="1600200"/>
            <a:ext cx="15240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LabVIEW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8"/>
            </p:custDataLst>
          </p:nvPr>
        </p:nvSpPr>
        <p:spPr>
          <a:xfrm>
            <a:off x="4127665" y="1600200"/>
            <a:ext cx="1815935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I/O Server</a:t>
            </a:r>
            <a:endParaRPr lang="en-US" dirty="0"/>
          </a:p>
        </p:txBody>
      </p:sp>
      <p:sp>
        <p:nvSpPr>
          <p:cNvPr id="6" name="Rectangle 5"/>
          <p:cNvSpPr/>
          <p:nvPr>
            <p:custDataLst>
              <p:tags r:id="rId9"/>
            </p:custDataLst>
          </p:nvPr>
        </p:nvSpPr>
        <p:spPr>
          <a:xfrm>
            <a:off x="5943600" y="1600200"/>
            <a:ext cx="16764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 CA </a:t>
            </a:r>
          </a:p>
          <a:p>
            <a:pPr algn="ctr"/>
            <a:r>
              <a:rPr lang="en-US" dirty="0" smtClean="0"/>
              <a:t>Client or Server</a:t>
            </a:r>
            <a:endParaRPr lang="en-US" dirty="0"/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>
          <a:xfrm>
            <a:off x="2603665" y="2895600"/>
            <a:ext cx="15240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LabVIEW RT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</a:t>
            </a:r>
            <a:r>
              <a:rPr lang="en-US" dirty="0" err="1" smtClean="0"/>
              <a:t>cRIO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11"/>
            </p:custDataLst>
          </p:nvPr>
        </p:nvSpPr>
        <p:spPr>
          <a:xfrm>
            <a:off x="4127665" y="2895600"/>
            <a:ext cx="1815934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12"/>
            </p:custDataLst>
          </p:nvPr>
        </p:nvSpPr>
        <p:spPr>
          <a:xfrm>
            <a:off x="5943600" y="2895600"/>
            <a:ext cx="16764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 IOC</a:t>
            </a:r>
          </a:p>
          <a:p>
            <a:pPr algn="ctr"/>
            <a:r>
              <a:rPr lang="en-US" dirty="0" smtClean="0"/>
              <a:t>on VxWorks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3"/>
            </p:custDataLst>
          </p:nvPr>
        </p:nvSpPr>
        <p:spPr>
          <a:xfrm>
            <a:off x="2603665" y="3733800"/>
            <a:ext cx="1524000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LabVIEW RT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PXI</a:t>
            </a:r>
            <a:endParaRPr lang="en-US" dirty="0"/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>
          <a:xfrm>
            <a:off x="4127665" y="3733800"/>
            <a:ext cx="1815934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Hypervisor</a:t>
            </a:r>
          </a:p>
          <a:p>
            <a:pPr algn="ctr"/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13" name="Rectangle 12"/>
          <p:cNvSpPr/>
          <p:nvPr>
            <p:custDataLst>
              <p:tags r:id="rId15"/>
            </p:custDataLst>
          </p:nvPr>
        </p:nvSpPr>
        <p:spPr>
          <a:xfrm>
            <a:off x="5943599" y="3733800"/>
            <a:ext cx="1676400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 IOC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Linux</a:t>
            </a:r>
            <a:endParaRPr lang="en-US" dirty="0"/>
          </a:p>
        </p:txBody>
      </p:sp>
      <p:sp>
        <p:nvSpPr>
          <p:cNvPr id="14" name="Rectangle 13"/>
          <p:cNvSpPr/>
          <p:nvPr>
            <p:custDataLst>
              <p:tags r:id="rId16"/>
            </p:custDataLst>
          </p:nvPr>
        </p:nvSpPr>
        <p:spPr>
          <a:xfrm>
            <a:off x="2603666" y="5105400"/>
            <a:ext cx="15240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PXI 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No LabVIEW)</a:t>
            </a:r>
          </a:p>
        </p:txBody>
      </p:sp>
      <p:sp>
        <p:nvSpPr>
          <p:cNvPr id="15" name="Rectangle 14"/>
          <p:cNvSpPr/>
          <p:nvPr>
            <p:custDataLst>
              <p:tags r:id="rId17"/>
            </p:custDataLst>
          </p:nvPr>
        </p:nvSpPr>
        <p:spPr>
          <a:xfrm>
            <a:off x="4127665" y="5105400"/>
            <a:ext cx="1815934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Linux Driver</a:t>
            </a:r>
          </a:p>
          <a:p>
            <a:pPr algn="ctr"/>
            <a:r>
              <a:rPr lang="en-US" dirty="0" smtClean="0"/>
              <a:t>Device Support</a:t>
            </a:r>
            <a:endParaRPr lang="en-US" dirty="0"/>
          </a:p>
        </p:txBody>
      </p:sp>
      <p:sp>
        <p:nvSpPr>
          <p:cNvPr id="16" name="Rectangle 15"/>
          <p:cNvSpPr/>
          <p:nvPr>
            <p:custDataLst>
              <p:tags r:id="rId18"/>
            </p:custDataLst>
          </p:nvPr>
        </p:nvSpPr>
        <p:spPr>
          <a:xfrm>
            <a:off x="5943599" y="5105400"/>
            <a:ext cx="1676400" cy="6477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EPICS IOC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n Linux</a:t>
            </a:r>
            <a:endParaRPr lang="en-US" dirty="0"/>
          </a:p>
        </p:txBody>
      </p:sp>
      <p:pic>
        <p:nvPicPr>
          <p:cNvPr id="17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65485" y="1427018"/>
            <a:ext cx="962025" cy="962025"/>
          </a:xfrm>
          <a:prstGeom prst="rect">
            <a:avLst/>
          </a:prstGeom>
          <a:noFill/>
        </p:spPr>
      </p:pic>
      <p:pic>
        <p:nvPicPr>
          <p:cNvPr id="18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93686" y="3095625"/>
            <a:ext cx="962025" cy="962025"/>
          </a:xfrm>
          <a:prstGeom prst="rect">
            <a:avLst/>
          </a:prstGeom>
          <a:noFill/>
        </p:spPr>
      </p:pic>
      <p:pic>
        <p:nvPicPr>
          <p:cNvPr id="20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848041" y="5030437"/>
            <a:ext cx="962025" cy="962025"/>
          </a:xfrm>
          <a:prstGeom prst="rect">
            <a:avLst/>
          </a:prstGeom>
          <a:noFill/>
        </p:spPr>
      </p:pic>
      <p:sp>
        <p:nvSpPr>
          <p:cNvPr id="19" name="AutoShape 2" descr="data:image/jpg;base64,/9j/4AAQSkZJRgABAQAAAQABAAD/2wCEAAkGBhQOEBUUERQSFRUWFR0aGRcVGSAeHBkeFhUYFx8dHR4YHSYeFx4jHB4ZKzAsJCcqLCwsISAyNjAqNSY3LCkBCQoKDQwMDQwPDSkYFBgpKSkpKSkpKSkpKSkpKSkpKSkpKSkpKSkpKSkpKSkpKSkpKSkpKSkpKSkpKSkpKSkpKf/AABEIAFsAWQMBIgACEQEDEQH/xAAcAAACAwADAQAAAAAAAAAAAAAHCAAFBgECBAP/xABEEAACAAMEBgcFBAUNAAAAAAABAgADBAcRITEFBhJBUWETIkJxgZGhIzJSYoIUQ3KxCBeSosEVFiQlM0RTY4OywtHi/8QAFgEBAQEAAAAAAAAAAAAAAAAAAAEC/8QAFhEBAQEAAAAAAAAAAAAAAAAAABEB/9oADAMBAAIRAxEAPwA4xIkY60S0OXoiUAoD1Dj2cvcBltvdkoPiThxIC61j1qptGy+kqZgQH3VzZiNyqMT+Q3wIdY7eKiaStFLWSu53Adz4e4v70DnS+mJ1bOadUO0yY2ZO7kBkoG4DCLDVjUqq0o11NLJUG5pjYIve288heYK+OkNbaypN86qqG5dIwH7KkD0irM0333m/jeYNWif0f5QANVUzGO9ZQCgeLXk+Q7ot/wBRWjrv7z39J/5gAdQazVVOb5NTUJyExrvIm70jb6v251cggVSpUJxuCTB4qNk+I8Y0mlf0fpRBNNUzEO4TVDDzXZI9YG2tNn1ZovGfLvl34TZfWTxOafUBAMJqrrxS6US+nmdYC9pb4OveN45i8c4v4T6irXkTFmSnZHU3qym4gwwNmVpy6TXoKjZWqUbsBNAzZRuYbx4jDICBEiRIIq9ZtYE0dSzKibkgwG9mOCqOZN0KzprTMytnvPnttO5vPAcAOAAwEEq3rWMzJ8qkU9WWvSOPncEKD3LefqjA6n6uNpKtlU4vAZr3I7KLix77sBzIgqmg1WQWkoyJQ1OyjKNmS9wAcfA12Afge135+O1GyYSlNVQJcqj2sldwA99Bw4jxG+BCDAOPEgV2U2pfaQtJWN7YYS5jfe/Kx+Pn2u/MqQRI6TZQcFWAYEXEEXgg7iDnHeJAA21GygUqtV0SnohjMlD7v5l+TiOznlkL6SreTMWZLYq6MGVhmCMQYcF0BBBAIOBBhZrTtUP5LrmVBdJmjblcgTin0n0KwUd9QtbV0rRrOwEwdSao7LgC+7kRcRyPKNHC8WLaxml0iJLH2dSNg8Ntbyh/NfqhhtqCFT120ianSNVMJvvnuB3I2wPRRBN/R/0MNioqSMSwlKeAADt5kr5QHKlr3YnMsSfFiYP9hQ/qr/XmfkkFESAtatZXsbdZRJ1cWnSVHu7y6AbuI3ZjDI0xIITlWuN4wOYIg72V2o/bAtLWNdPAulzD96BuP+YP3u+KK1ayzotqsok6mLTZSj3N5dB8PEbsxhkJUcqQQSCDeCMwRiCCMoKcaJA0sstQFcFpqtgKgDqOcBOA/wCYGfHMbxBLgiQObc9Dido0TgOtImBr/lfqMPMqfCCNGatKlBtE1YP+CT+yQR6iAWOirDImpNXAy3VxdxQhv4Q0v87JPEecKm0aj+WpvOCqbT1GZFXPlnsTpi+UxgPS6DNYBpANRz5O+XODeExB/FWjD20aDNNpNpgHUqFEwfiHVcd94B+qPPZJrMKDSKhzdLnjomJyBJvRj3NhyBMAycSJEgiQELVbLOg2quiX2ec2Uo9zi6j4OI3Z5ZG+OCL4BO5cwqQykggggg3EEYggjIwfrLrThpBRT1RAqVHVbITgBnycbxvzG8DKWq2WfZi1XRL7LObKUf2fFlHwcR2e7IWyZzIwZCVZSCGBuIIxBBGRgpxIx9rVaJOiKm83FwqDvd1H5XxW2YWmrpJBIqCFqlGeQmgdocGG8eIwyydu+tQmzJdFLN4lHbm3fGRcq+Ckk/iHCCBKQTgMzl3wc/1YcvSBfZ9oP7dpKnlXXqHDv+GX1z53AeMNJBWMtX1QOkqEmWL50kl5d2bYdZPqGXMCFshx4CFr1mplO9bSLfLY7U5FHuE5uB8J38DjkcBjT2TWjCulLS1DXVMtblJ+9VRnzcDPjnxuJEJ3JnMjBkJVlN4ZTcQRiCCMjBd1Ntz2QJWkVLXYCegx+tRn3r5QBniRW6J1lpq1Q1PPlTOSsLx3r7w8RFlfBHDLeLjlALtUst+yFqujX2JxmSx918y/J/t7sjZW6SlU67U6ZLlqN7sFHqYGuuNt0iUrS6ECe5F3SMD0a38jjM9BzMAD6eoaU6ujFXUgqym4gjEEHcYlRUNNdndizMxZmOJJJvJPjHR32iSbsTfgABjjgBgB3RvbL7OG0lNE6epFKhxvw6Ujsj5fiPhnkabqxDVA01O1XNW6ZPACA5iWMb/rOPcF4wT44RAoAAAAwAG6OYMpHBF+ccxIATa92KLOLTtH7Mtzi0g4Ix+Q9g8j1e6A5pTRM6kmGXUS3lOOy4uv5jcw5jCG8jy6Q0ZKqU2J8uXMU9l1DD1yMFpQgbjeMDx3x610xPAuE6cBwExv+4JVqWpdJRKWp5Ilnkz3eRa4eUCqCu02azm9iWPFjefWPpSUbz3CSkeY5yVAST4DGN3ZhqrTVz/0iXt4/EwGfBWF8HfROgaejXZp5MuUPkUAnvObeMECPUixBmKzdI9VcxIU9Y/jYe6OQx5jKDPT06ykVEVVVRcqqLgAMgAMhH0iQRIkSJAf/9k=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4" descr="data:image/jpg;base64,/9j/4AAQSkZJRgABAQAAAQABAAD/2wCEAAkGBhQOEBUUERQSFRUWFR0aGRcVGSAeHBkeFhUYFx8dHR4YHSYeFx4jHB4ZKzAsJCcqLCwsISAyNjAqNSY3LCkBCQoKDQwMDQwPDSkYFBgpKSkpKSkpKSkpKSkpKSkpKSkpKSkpKSkpKSkpKSkpKSkpKSkpKSkpKSkpKSkpKSkpKf/AABEIAFsAWQMBIgACEQEDEQH/xAAcAAACAwADAQAAAAAAAAAAAAAHCAAFBgECBAP/xABEEAACAAMEBgcFBAUNAAAAAAABAgADBAcRITEFBhJBUWETIkJxgZGhIzJSYoIUQ3KxCBeSosEVFiQlM0RTY4OywtHi/8QAFgEBAQEAAAAAAAAAAAAAAAAAAAEC/8QAFhEBAQEAAAAAAAAAAAAAAAAAABEB/9oADAMBAAIRAxEAPwA4xIkY60S0OXoiUAoD1Dj2cvcBltvdkoPiThxIC61j1qptGy+kqZgQH3VzZiNyqMT+Q3wIdY7eKiaStFLWSu53Adz4e4v70DnS+mJ1bOadUO0yY2ZO7kBkoG4DCLDVjUqq0o11NLJUG5pjYIve288heYK+OkNbaypN86qqG5dIwH7KkD0irM0333m/jeYNWif0f5QANVUzGO9ZQCgeLXk+Q7ot/wBRWjrv7z39J/5gAdQazVVOb5NTUJyExrvIm70jb6v251cggVSpUJxuCTB4qNk+I8Y0mlf0fpRBNNUzEO4TVDDzXZI9YG2tNn1ZovGfLvl34TZfWTxOafUBAMJqrrxS6US+nmdYC9pb4OveN45i8c4v4T6irXkTFmSnZHU3qym4gwwNmVpy6TXoKjZWqUbsBNAzZRuYbx4jDICBEiRIIq9ZtYE0dSzKibkgwG9mOCqOZN0KzprTMytnvPnttO5vPAcAOAAwEEq3rWMzJ8qkU9WWvSOPncEKD3LefqjA6n6uNpKtlU4vAZr3I7KLix77sBzIgqmg1WQWkoyJQ1OyjKNmS9wAcfA12Afge135+O1GyYSlNVQJcqj2sldwA99Bw4jxG+BCDAOPEgV2U2pfaQtJWN7YYS5jfe/Kx+Pn2u/MqQRI6TZQcFWAYEXEEXgg7iDnHeJAA21GygUqtV0SnohjMlD7v5l+TiOznlkL6SreTMWZLYq6MGVhmCMQYcF0BBBAIOBBhZrTtUP5LrmVBdJmjblcgTin0n0KwUd9QtbV0rRrOwEwdSao7LgC+7kRcRyPKNHC8WLaxml0iJLH2dSNg8Ntbyh/NfqhhtqCFT120ianSNVMJvvnuB3I2wPRRBN/R/0MNioqSMSwlKeAADt5kr5QHKlr3YnMsSfFiYP9hQ/qr/XmfkkFESAtatZXsbdZRJ1cWnSVHu7y6AbuI3ZjDI0xIITlWuN4wOYIg72V2o/bAtLWNdPAulzD96BuP+YP3u+KK1ayzotqsok6mLTZSj3N5dB8PEbsxhkJUcqQQSCDeCMwRiCCMoKcaJA0sstQFcFpqtgKgDqOcBOA/wCYGfHMbxBLgiQObc9Dido0TgOtImBr/lfqMPMqfCCNGatKlBtE1YP+CT+yQR6iAWOirDImpNXAy3VxdxQhv4Q0v87JPEecKm0aj+WpvOCqbT1GZFXPlnsTpi+UxgPS6DNYBpANRz5O+XODeExB/FWjD20aDNNpNpgHUqFEwfiHVcd94B+qPPZJrMKDSKhzdLnjomJyBJvRj3NhyBMAycSJEgiQELVbLOg2quiX2ec2Uo9zi6j4OI3Z5ZG+OCL4BO5cwqQykggggg3EEYggjIwfrLrThpBRT1RAqVHVbITgBnycbxvzG8DKWq2WfZi1XRL7LObKUf2fFlHwcR2e7IWyZzIwZCVZSCGBuIIxBBGRgpxIx9rVaJOiKm83FwqDvd1H5XxW2YWmrpJBIqCFqlGeQmgdocGG8eIwyydu+tQmzJdFLN4lHbm3fGRcq+Ckk/iHCCBKQTgMzl3wc/1YcvSBfZ9oP7dpKnlXXqHDv+GX1z53AeMNJBWMtX1QOkqEmWL50kl5d2bYdZPqGXMCFshx4CFr1mplO9bSLfLY7U5FHuE5uB8J38DjkcBjT2TWjCulLS1DXVMtblJ+9VRnzcDPjnxuJEJ3JnMjBkJVlN4ZTcQRiCCMjBd1Ntz2QJWkVLXYCegx+tRn3r5QBniRW6J1lpq1Q1PPlTOSsLx3r7w8RFlfBHDLeLjlALtUst+yFqujX2JxmSx918y/J/t7sjZW6SlU67U6ZLlqN7sFHqYGuuNt0iUrS6ECe5F3SMD0a38jjM9BzMAD6eoaU6ujFXUgqym4gjEEHcYlRUNNdndizMxZmOJJJvJPjHR32iSbsTfgABjjgBgB3RvbL7OG0lNE6epFKhxvw6Ujsj5fiPhnkabqxDVA01O1XNW6ZPACA5iWMb/rOPcF4wT44RAoAAAAwAG6OYMpHBF+ccxIATa92KLOLTtH7Mtzi0g4Ix+Q9g8j1e6A5pTRM6kmGXUS3lOOy4uv5jcw5jCG8jy6Q0ZKqU2J8uXMU9l1DD1yMFpQgbjeMDx3x610xPAuE6cBwExv+4JVqWpdJRKWp5Ilnkz3eRa4eUCqCu02azm9iWPFjefWPpSUbz3CSkeY5yVAST4DGN3ZhqrTVz/0iXt4/EwGfBWF8HfROgaejXZp5MuUPkUAnvObeMECPUixBmKzdI9VcxIU9Y/jYe6OQx5jKDPT06ykVEVVVRcqqLgAMgAMhH0iQRIkSJAf/9k=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701" y="4995861"/>
            <a:ext cx="8477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21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Hands-On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Exercise 3: EPICS IOC on </a:t>
            </a:r>
            <a:r>
              <a:rPr lang="en-US" dirty="0" err="1" smtClean="0"/>
              <a:t>cRIO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00074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066800"/>
            <a:ext cx="8839200" cy="4953000"/>
          </a:xfrm>
        </p:spPr>
        <p:txBody>
          <a:bodyPr/>
          <a:lstStyle/>
          <a:p>
            <a:r>
              <a:rPr lang="en-US" dirty="0" smtClean="0"/>
              <a:t>EPICS Overview</a:t>
            </a:r>
          </a:p>
          <a:p>
            <a:r>
              <a:rPr lang="en-US" dirty="0" smtClean="0"/>
              <a:t>CompactRIO Overview</a:t>
            </a:r>
          </a:p>
          <a:p>
            <a:r>
              <a:rPr lang="en-US" dirty="0" smtClean="0"/>
              <a:t>EPICS IOC on CompactRIO</a:t>
            </a:r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6567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04800" y="228600"/>
            <a:ext cx="8839200" cy="1143000"/>
          </a:xfrm>
        </p:spPr>
        <p:txBody>
          <a:bodyPr/>
          <a:lstStyle/>
          <a:p>
            <a:r>
              <a:rPr lang="en-US" dirty="0" smtClean="0"/>
              <a:t>Other Options for Integrating EPICS and LV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2400" y="1447800"/>
            <a:ext cx="8839200" cy="4572000"/>
          </a:xfrm>
        </p:spPr>
        <p:txBody>
          <a:bodyPr/>
          <a:lstStyle/>
          <a:p>
            <a:r>
              <a:rPr lang="en-US" dirty="0" smtClean="0"/>
              <a:t>SNS – Shared memory interface</a:t>
            </a:r>
          </a:p>
          <a:p>
            <a:r>
              <a:rPr lang="en-US" dirty="0" smtClean="0"/>
              <a:t>SNS – Native CA support in LabVIEW</a:t>
            </a:r>
          </a:p>
          <a:p>
            <a:r>
              <a:rPr lang="en-US" dirty="0" smtClean="0"/>
              <a:t>Observatory Sciences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753684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SNS - EPICS Shared Memory Interface</a:t>
            </a:r>
            <a:endParaRPr lang="en-US" dirty="0"/>
          </a:p>
        </p:txBody>
      </p:sp>
      <p:grpSp>
        <p:nvGrpSpPr>
          <p:cNvPr id="3" name="Group 18"/>
          <p:cNvGrpSpPr/>
          <p:nvPr>
            <p:custDataLst>
              <p:tags r:id="rId3"/>
            </p:custDataLst>
          </p:nvPr>
        </p:nvGrpSpPr>
        <p:grpSpPr>
          <a:xfrm>
            <a:off x="0" y="1524000"/>
            <a:ext cx="9144000" cy="3375244"/>
            <a:chOff x="0" y="1843087"/>
            <a:chExt cx="9144000" cy="3375244"/>
          </a:xfrm>
        </p:grpSpPr>
        <p:grpSp>
          <p:nvGrpSpPr>
            <p:cNvPr id="7" name="Group 6"/>
            <p:cNvGrpSpPr/>
            <p:nvPr/>
          </p:nvGrpSpPr>
          <p:grpSpPr>
            <a:xfrm>
              <a:off x="381000" y="2362200"/>
              <a:ext cx="2362200" cy="2209800"/>
              <a:chOff x="1219200" y="2743200"/>
              <a:chExt cx="2362200" cy="2209800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1219200" y="2743200"/>
                <a:ext cx="2362200" cy="2209800"/>
              </a:xfrm>
              <a:prstGeom prst="roundRect">
                <a:avLst>
                  <a:gd name="adj" fmla="val 5382"/>
                </a:avLst>
              </a:prstGeom>
              <a:ln>
                <a:solidFill>
                  <a:srgbClr val="FFC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  <p:pic>
            <p:nvPicPr>
              <p:cNvPr id="4" name="Picture 17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01750" y="3810000"/>
                <a:ext cx="1981200" cy="88106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5" name="Picture 18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308100" y="2895600"/>
                <a:ext cx="1981200" cy="96043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 rot="-5400000">
              <a:off x="3238500" y="3086100"/>
              <a:ext cx="3048000" cy="838200"/>
            </a:xfrm>
            <a:prstGeom prst="rect">
              <a:avLst/>
            </a:prstGeom>
            <a:solidFill>
              <a:schemeClr val="accent1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/>
                <a:t>Shared </a:t>
              </a:r>
              <a:r>
                <a:rPr lang="en-US" sz="2000" b="1" dirty="0"/>
                <a:t>Memory DLL</a:t>
              </a: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6553200" y="2362200"/>
              <a:ext cx="2362200" cy="2209800"/>
            </a:xfrm>
            <a:prstGeom prst="roundRect">
              <a:avLst>
                <a:gd name="adj" fmla="val 5354"/>
              </a:avLst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EPICS Channel Access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chemeClr val="tx1"/>
                  </a:solidFill>
                  <a:latin typeface="Arial Narrow" pitchFamily="34" charset="0"/>
                </a:rPr>
                <a:t>EPICS Database</a:t>
              </a: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14600" y="1843087"/>
              <a:ext cx="1828800" cy="8239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 err="1"/>
                <a:t>ReadData</a:t>
              </a:r>
              <a:r>
                <a:rPr lang="en-US" sz="1200" dirty="0"/>
                <a:t>()</a:t>
              </a:r>
            </a:p>
            <a:p>
              <a:pPr algn="r">
                <a:spcBef>
                  <a:spcPct val="50000"/>
                </a:spcBef>
              </a:pPr>
              <a:r>
                <a:rPr lang="en-US" sz="1200" dirty="0" err="1"/>
                <a:t>WaitForInterrupt</a:t>
              </a:r>
              <a:r>
                <a:rPr lang="en-US" sz="1200" dirty="0"/>
                <a:t>()</a:t>
              </a:r>
            </a:p>
            <a:p>
              <a:pPr algn="r">
                <a:spcBef>
                  <a:spcPct val="50000"/>
                </a:spcBef>
              </a:pPr>
              <a:r>
                <a:rPr lang="en-US" sz="1200" dirty="0" err="1"/>
                <a:t>GetIndexByName</a:t>
              </a:r>
              <a:r>
                <a:rPr lang="en-US" sz="1200" dirty="0"/>
                <a:t>()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48000" y="4257675"/>
              <a:ext cx="1295400" cy="5492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/>
                <a:t>WriteData()</a:t>
              </a:r>
            </a:p>
            <a:p>
              <a:pPr algn="r">
                <a:spcBef>
                  <a:spcPct val="50000"/>
                </a:spcBef>
              </a:pPr>
              <a:r>
                <a:rPr lang="en-US" sz="1200"/>
                <a:t>SetInterrupt()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183188" y="2011362"/>
              <a:ext cx="167640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 err="1"/>
                <a:t>CreateDBEntry</a:t>
              </a:r>
              <a:r>
                <a:rPr lang="en-US" sz="1200" dirty="0"/>
                <a:t>()</a:t>
              </a:r>
            </a:p>
          </p:txBody>
        </p:sp>
        <p:sp>
          <p:nvSpPr>
            <p:cNvPr id="13" name="Left-Right Arrow 12"/>
            <p:cNvSpPr/>
            <p:nvPr/>
          </p:nvSpPr>
          <p:spPr bwMode="auto">
            <a:xfrm>
              <a:off x="2743200" y="3200400"/>
              <a:ext cx="1600200" cy="685800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Left-Right Arrow 13"/>
            <p:cNvSpPr/>
            <p:nvPr/>
          </p:nvSpPr>
          <p:spPr bwMode="auto">
            <a:xfrm>
              <a:off x="5181600" y="3200400"/>
              <a:ext cx="1371600" cy="685800"/>
            </a:xfrm>
            <a:prstGeom prst="leftRightArrow">
              <a:avLst/>
            </a:prstGeom>
            <a:solidFill>
              <a:schemeClr val="bg1">
                <a:lumMod val="6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572000"/>
              <a:ext cx="3048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LabVIEW Application</a:t>
              </a:r>
            </a:p>
            <a:p>
              <a:pPr algn="ctr"/>
              <a:r>
                <a:rPr lang="en-US" dirty="0" smtClean="0"/>
                <a:t>(Wire scanner, BPM, etc)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4736068"/>
              <a:ext cx="3048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EPICS IOC</a:t>
              </a:r>
              <a:endParaRPr lang="en-US" dirty="0"/>
            </a:p>
          </p:txBody>
        </p:sp>
      </p:grpSp>
      <p:pic>
        <p:nvPicPr>
          <p:cNvPr id="17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29488" y="5029200"/>
            <a:ext cx="671512" cy="671512"/>
          </a:xfrm>
          <a:prstGeom prst="rect">
            <a:avLst/>
          </a:prstGeom>
          <a:noFill/>
        </p:spPr>
      </p:pic>
      <p:pic>
        <p:nvPicPr>
          <p:cNvPr id="18" name="Picture 2" descr="C:\Documents and Settings\sams\My Documents\LabVIEW Graphics\PoweredByLabVIEW Horizontal.emf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 t="24429" r="77151"/>
          <a:stretch>
            <a:fillRect/>
          </a:stretch>
        </p:blipFill>
        <p:spPr bwMode="auto">
          <a:xfrm>
            <a:off x="1143001" y="5023542"/>
            <a:ext cx="745058" cy="69145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6837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22250"/>
            <a:ext cx="8229600" cy="844550"/>
          </a:xfrm>
        </p:spPr>
        <p:txBody>
          <a:bodyPr/>
          <a:lstStyle/>
          <a:p>
            <a:r>
              <a:rPr lang="en-US" dirty="0" smtClean="0">
                <a:ea typeface="Arial Black" pitchFamily="-106" charset="0"/>
                <a:cs typeface="Arial Black" pitchFamily="-106" charset="0"/>
              </a:rPr>
              <a:t>Shared Memory IOC </a:t>
            </a:r>
            <a:endParaRPr lang="en-US" dirty="0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28600" y="1600200"/>
            <a:ext cx="4495800" cy="2057400"/>
          </a:xfrm>
        </p:spPr>
        <p:txBody>
          <a:bodyPr>
            <a:normAutofit fontScale="85000" lnSpcReduction="20000"/>
          </a:bodyPr>
          <a:lstStyle/>
          <a:p>
            <a:pPr>
              <a:buFont typeface="Symbol" pitchFamily="-106" charset="2"/>
              <a:buNone/>
            </a:pPr>
            <a:r>
              <a:rPr lang="en-US" sz="2162" b="1" smtClean="0">
                <a:ea typeface="ＭＳ Ｐゴシック" pitchFamily="-106" charset="-128"/>
                <a:cs typeface="ＭＳ Ｐゴシック" pitchFamily="-106" charset="-128"/>
              </a:rPr>
              <a:t>The Shared Memory IOC allows us:</a:t>
            </a:r>
          </a:p>
          <a:p>
            <a:pPr marL="233363" indent="-233363">
              <a:buClr>
                <a:srgbClr val="008000"/>
              </a:buClr>
            </a:pPr>
            <a:r>
              <a:rPr lang="en-US" sz="2118" b="0" smtClean="0"/>
              <a:t>Support additional processes</a:t>
            </a:r>
          </a:p>
          <a:p>
            <a:pPr marL="233363" indent="-233363">
              <a:buClr>
                <a:srgbClr val="008000"/>
              </a:buClr>
            </a:pPr>
            <a:r>
              <a:rPr lang="en-US" sz="2118" b="0" smtClean="0"/>
              <a:t>Use records as placeholder of data but no function</a:t>
            </a:r>
          </a:p>
          <a:p>
            <a:pPr marL="233363" indent="-233363">
              <a:buClr>
                <a:srgbClr val="008000"/>
              </a:buClr>
            </a:pPr>
            <a:r>
              <a:rPr lang="en-US" sz="2118" b="0" smtClean="0"/>
              <a:t>Not worry about buffering data</a:t>
            </a:r>
          </a:p>
          <a:p>
            <a:pPr marL="233363" indent="-233363">
              <a:buClr>
                <a:srgbClr val="008000"/>
              </a:buClr>
            </a:pPr>
            <a:r>
              <a:rPr lang="en-US" sz="2118" b="0" smtClean="0"/>
              <a:t>Respond to events</a:t>
            </a:r>
          </a:p>
          <a:p>
            <a:pPr marL="233363" indent="-233363">
              <a:buClr>
                <a:srgbClr val="008000"/>
              </a:buClr>
            </a:pPr>
            <a:r>
              <a:rPr lang="en-US" sz="2118" b="0" smtClean="0"/>
              <a:t>Be compatible with other IOCs</a:t>
            </a:r>
            <a:endParaRPr lang="en-US" sz="2118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1066799"/>
            <a:ext cx="4495800" cy="478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3733800"/>
            <a:ext cx="45720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28600" indent="-228600">
              <a:lnSpc>
                <a:spcPct val="90000"/>
              </a:lnSpc>
              <a:spcBef>
                <a:spcPct val="60000"/>
              </a:spcBef>
              <a:buClr>
                <a:srgbClr val="00673E"/>
              </a:buClr>
              <a:buFont typeface="Symbol" pitchFamily="-106" charset="2"/>
              <a:buNone/>
            </a:pPr>
            <a:r>
              <a:rPr lang="en-US" sz="1800" b="1" dirty="0"/>
              <a:t>Functions</a:t>
            </a:r>
            <a:r>
              <a:rPr lang="en-US" sz="2000" b="1" dirty="0"/>
              <a:t>:</a:t>
            </a:r>
            <a:endParaRPr lang="en-US" sz="2000" b="1" dirty="0" smtClean="0"/>
          </a:p>
          <a:p>
            <a:pPr marL="1238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Arial"/>
              <a:buChar char="•"/>
            </a:pPr>
            <a:r>
              <a:rPr lang="en-US" sz="1800" dirty="0" smtClean="0"/>
              <a:t>Create</a:t>
            </a:r>
            <a:r>
              <a:rPr lang="en-US" sz="1800" dirty="0"/>
              <a:t>, find and destroy variables</a:t>
            </a:r>
            <a:endParaRPr lang="en-US" sz="1800" dirty="0" smtClean="0"/>
          </a:p>
          <a:p>
            <a:pPr marL="1238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Arial"/>
              <a:buChar char="•"/>
            </a:pPr>
            <a:r>
              <a:rPr lang="en-US" sz="1800" dirty="0" smtClean="0"/>
              <a:t>Read </a:t>
            </a:r>
            <a:r>
              <a:rPr lang="en-US" sz="1800" dirty="0"/>
              <a:t>from and write to variables</a:t>
            </a:r>
            <a:endParaRPr lang="en-US" sz="1800" dirty="0" smtClean="0"/>
          </a:p>
          <a:p>
            <a:pPr marL="1238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Arial"/>
              <a:buChar char="•"/>
            </a:pPr>
            <a:r>
              <a:rPr lang="en-US" sz="1800" dirty="0" smtClean="0"/>
              <a:t>Set </a:t>
            </a:r>
            <a:r>
              <a:rPr lang="en-US" sz="1800" dirty="0"/>
              <a:t>and receive events</a:t>
            </a:r>
            <a:endParaRPr lang="en-US" sz="1800" dirty="0" smtClean="0"/>
          </a:p>
          <a:p>
            <a:pPr marL="1238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Arial"/>
              <a:buChar char="•"/>
            </a:pPr>
            <a:r>
              <a:rPr lang="en-US" sz="1800" dirty="0" smtClean="0"/>
              <a:t>Retrieve </a:t>
            </a:r>
            <a:r>
              <a:rPr lang="en-US" sz="1800" dirty="0"/>
              <a:t>information about variables</a:t>
            </a:r>
          </a:p>
          <a:p>
            <a:pPr marL="123825" indent="-238125">
              <a:lnSpc>
                <a:spcPct val="90000"/>
              </a:lnSpc>
              <a:spcBef>
                <a:spcPct val="20000"/>
              </a:spcBef>
              <a:buClr>
                <a:srgbClr val="00673E"/>
              </a:buClr>
              <a:buFont typeface="Arial"/>
              <a:buChar char="•"/>
            </a:pPr>
            <a:r>
              <a:rPr lang="en-US" sz="1800" dirty="0"/>
              <a:t>Create IOC database</a:t>
            </a:r>
          </a:p>
        </p:txBody>
      </p:sp>
      <p:sp>
        <p:nvSpPr>
          <p:cNvPr id="53254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1143000"/>
            <a:ext cx="3544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Integration </a:t>
            </a:r>
            <a:r>
              <a:rPr lang="en-US" b="1" dirty="0"/>
              <a:t>with the control system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39866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Pros and Cons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181100"/>
            <a:ext cx="8229600" cy="4914900"/>
          </a:xfrm>
        </p:spPr>
        <p:txBody>
          <a:bodyPr/>
          <a:lstStyle/>
          <a:p>
            <a:pPr>
              <a:buFont typeface="Symbol" charset="2"/>
              <a:buNone/>
            </a:pPr>
            <a:r>
              <a:rPr lang="en-US" b="1" u="sng" dirty="0" smtClean="0">
                <a:ea typeface="ＭＳ Ｐゴシック" charset="-128"/>
              </a:rPr>
              <a:t>Advantages</a:t>
            </a:r>
          </a:p>
          <a:p>
            <a:r>
              <a:rPr lang="en-US" sz="2800" dirty="0" smtClean="0">
                <a:ea typeface="ＭＳ Ｐゴシック" charset="-128"/>
              </a:rPr>
              <a:t>You have full IOC and everything that comes with it (including record processing)</a:t>
            </a:r>
          </a:p>
          <a:p>
            <a:r>
              <a:rPr lang="en-US" sz="2800" dirty="0" smtClean="0">
                <a:ea typeface="ＭＳ Ｐゴシック" charset="-128"/>
              </a:rPr>
              <a:t>All EPICS tools will work by default</a:t>
            </a:r>
          </a:p>
          <a:p>
            <a:endParaRPr lang="en-US" sz="2000" dirty="0" smtClean="0">
              <a:ea typeface="ＭＳ Ｐゴシック" charset="-128"/>
            </a:endParaRPr>
          </a:p>
          <a:p>
            <a:pPr>
              <a:buFont typeface="Symbol" charset="2"/>
              <a:buNone/>
            </a:pPr>
            <a:r>
              <a:rPr lang="en-US" b="1" u="sng" dirty="0" smtClean="0">
                <a:ea typeface="ＭＳ Ｐゴシック" charset="-128"/>
              </a:rPr>
              <a:t>Challenges</a:t>
            </a:r>
          </a:p>
          <a:p>
            <a:r>
              <a:rPr lang="en-US" sz="2800" dirty="0" smtClean="0">
                <a:ea typeface="ＭＳ Ｐゴシック" charset="-128"/>
              </a:rPr>
              <a:t>Linux and RTOS support would require considerable efforts</a:t>
            </a:r>
          </a:p>
          <a:p>
            <a:r>
              <a:rPr lang="en-US" sz="2800" dirty="0" smtClean="0">
                <a:ea typeface="ＭＳ Ｐゴシック" charset="-128"/>
              </a:rPr>
              <a:t>Need to support 2 infrastructures for EPICS IOC and for LabVIEW program deployment is complicated.</a:t>
            </a:r>
          </a:p>
          <a:p>
            <a:endParaRPr lang="en-US" sz="2000" dirty="0" smtClean="0">
              <a:ea typeface="ＭＳ Ｐゴシック" charset="-128"/>
            </a:endParaRPr>
          </a:p>
          <a:p>
            <a:endParaRPr lang="en-US" sz="2000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55753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30188" y="1295400"/>
            <a:ext cx="6475412" cy="4648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Instrumentation</a:t>
            </a:r>
            <a:endParaRPr lang="en-US" sz="2800" baseline="30000" dirty="0" smtClean="0">
              <a:ea typeface="ＭＳ Ｐゴシック" pitchFamily="-106" charset="-128"/>
              <a:cs typeface="ＭＳ Ｐゴシック" pitchFamily="-106" charset="-128"/>
            </a:endParaRP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 smtClean="0"/>
              <a:t>Measure beam parameters such as position, transverse profile, current, etc</a:t>
            </a:r>
          </a:p>
          <a:p>
            <a:pPr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800" dirty="0" smtClean="0">
                <a:ea typeface="ＭＳ Ｐゴシック" pitchFamily="-106" charset="-128"/>
                <a:cs typeface="ＭＳ Ｐゴシック" pitchFamily="-106" charset="-128"/>
              </a:rPr>
              <a:t>Off-line </a:t>
            </a: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Data Analysis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Statistics, performance</a:t>
            </a:r>
            <a:endParaRPr lang="en-US" sz="2400" dirty="0"/>
          </a:p>
          <a:p>
            <a:pPr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Testing Equipment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Calibration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Prototyping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Test electronics</a:t>
            </a:r>
          </a:p>
          <a:p>
            <a:pPr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800" dirty="0">
                <a:ea typeface="ＭＳ Ｐゴシック" pitchFamily="-106" charset="-128"/>
                <a:cs typeface="ＭＳ Ｐゴシック" pitchFamily="-106" charset="-128"/>
              </a:rPr>
              <a:t>Simulation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Electron scanner</a:t>
            </a:r>
          </a:p>
          <a:p>
            <a:pPr lvl="1">
              <a:lnSpc>
                <a:spcPct val="80000"/>
              </a:lnSpc>
              <a:buClr>
                <a:srgbClr val="00673E"/>
              </a:buClr>
              <a:buFont typeface="Arial" pitchFamily="34" charset="0"/>
              <a:buChar char="•"/>
            </a:pPr>
            <a:r>
              <a:rPr lang="en-US" sz="2400" b="0" dirty="0"/>
              <a:t>Ion </a:t>
            </a:r>
            <a:r>
              <a:rPr lang="en-US" sz="2400" b="0" dirty="0" smtClean="0"/>
              <a:t>profiles</a:t>
            </a:r>
            <a:endParaRPr lang="en-US" sz="2400" b="0" dirty="0"/>
          </a:p>
        </p:txBody>
      </p:sp>
      <p:pic>
        <p:nvPicPr>
          <p:cNvPr id="47109" name="Picture 5" descr="/Users/bl10/Desktop/NIweek08/Kiosk.avi">
            <a:hlinkClick r:id="" action="ppaction://media"/>
          </p:cNvPr>
          <p:cNvPicPr/>
          <p:nvPr>
            <a:videoFile r:link="rId3"/>
            <p:custDataLst>
              <p:tags r:id="rId4"/>
            </p:custDataLst>
          </p:nvPr>
        </p:nvPicPr>
        <p:blipFill>
          <a:blip r:embed="rId9" cstate="print"/>
          <a:srcRect t="14019" b="10280"/>
          <a:stretch>
            <a:fillRect/>
          </a:stretch>
        </p:blipFill>
        <p:spPr bwMode="auto">
          <a:xfrm>
            <a:off x="3733800" y="40386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810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– SNS Facility</a:t>
            </a:r>
            <a:endParaRPr lang="en-US" dirty="0"/>
          </a:p>
        </p:txBody>
      </p:sp>
      <p:pic>
        <p:nvPicPr>
          <p:cNvPr id="47106" name="Picture 5" descr="THOBC01f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0" cstate="print"/>
          <a:srcRect r="1961"/>
          <a:stretch>
            <a:fillRect/>
          </a:stretch>
        </p:blipFill>
        <p:spPr bwMode="auto">
          <a:xfrm>
            <a:off x="5105400" y="2309174"/>
            <a:ext cx="3810000" cy="218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8969487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7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9"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7109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en-US" dirty="0" smtClean="0"/>
              <a:t>SNS - Native CA Support In LabVIEW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33400" y="1828800"/>
            <a:ext cx="7162800" cy="42672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When using EPICS IOC only for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Channel Access communication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Record processing can be done in LabVIEW</a:t>
            </a:r>
          </a:p>
          <a:p>
            <a:r>
              <a:rPr lang="en-US" dirty="0" smtClean="0">
                <a:ea typeface="ＭＳ Ｐゴシック" charset="-128"/>
              </a:rPr>
              <a:t>To be compatible with all platforms LabVIEW runs on 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Windows, Linux, Mac, VxWorks, </a:t>
            </a:r>
            <a:r>
              <a:rPr lang="en-US" dirty="0" err="1" smtClean="0">
                <a:ea typeface="ＭＳ Ｐゴシック" charset="-128"/>
              </a:rPr>
              <a:t>Pharlap</a:t>
            </a:r>
            <a:endParaRPr lang="en-US" sz="1600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To connect to EPICS clients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238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LabVIEW CA Server Structure</a:t>
            </a:r>
          </a:p>
        </p:txBody>
      </p:sp>
      <p:pic>
        <p:nvPicPr>
          <p:cNvPr id="22531" name="Picture 6" descr="Picture1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371600"/>
            <a:ext cx="7086600" cy="195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Content Placeholder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09600" y="3505200"/>
            <a:ext cx="8229600" cy="2908300"/>
          </a:xfrm>
        </p:spPr>
        <p:txBody>
          <a:bodyPr/>
          <a:lstStyle/>
          <a:p>
            <a:r>
              <a:rPr lang="en-US" sz="2000" dirty="0" smtClean="0">
                <a:ea typeface="ＭＳ Ｐゴシック" charset="-128"/>
              </a:rPr>
              <a:t>Launch UDP listener (for search requests)</a:t>
            </a:r>
          </a:p>
          <a:p>
            <a:r>
              <a:rPr lang="en-US" sz="2000" dirty="0" smtClean="0">
                <a:ea typeface="ＭＳ Ｐゴシック" charset="-128"/>
              </a:rPr>
              <a:t>Launch TCP listener (for new VC connections)</a:t>
            </a:r>
          </a:p>
          <a:p>
            <a:r>
              <a:rPr lang="en-US" sz="2000" dirty="0" smtClean="0">
                <a:ea typeface="ＭＳ Ｐゴシック" charset="-128"/>
              </a:rPr>
              <a:t>Launch several “threads” for communication</a:t>
            </a:r>
          </a:p>
          <a:p>
            <a:r>
              <a:rPr lang="en-US" sz="2000" dirty="0" smtClean="0">
                <a:ea typeface="ＭＳ Ｐゴシック" charset="-128"/>
              </a:rPr>
              <a:t>Launch one (or several) “threads” for message processing</a:t>
            </a:r>
          </a:p>
          <a:p>
            <a:r>
              <a:rPr lang="en-US" sz="2000" dirty="0" smtClean="0">
                <a:ea typeface="ＭＳ Ｐゴシック" charset="-128"/>
              </a:rPr>
              <a:t>Three queues responsible for data transfer and data locking</a:t>
            </a:r>
          </a:p>
          <a:p>
            <a:r>
              <a:rPr lang="en-US" sz="2000" dirty="0" smtClean="0">
                <a:ea typeface="ＭＳ Ｐゴシック" charset="-128"/>
              </a:rPr>
              <a:t>VC can be in either processing state or in communication state</a:t>
            </a:r>
          </a:p>
          <a:p>
            <a:r>
              <a:rPr lang="en-US" sz="2000" dirty="0" smtClean="0">
                <a:ea typeface="ＭＳ Ｐゴシック" charset="-128"/>
              </a:rPr>
              <a:t>“Records” are guarded differently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272152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Observatory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71600"/>
            <a:ext cx="8534400" cy="4648200"/>
          </a:xfrm>
        </p:spPr>
        <p:txBody>
          <a:bodyPr/>
          <a:lstStyle/>
          <a:p>
            <a:r>
              <a:rPr lang="en-US" dirty="0" smtClean="0"/>
              <a:t>Programmatic Channel Access Client</a:t>
            </a:r>
          </a:p>
          <a:p>
            <a:r>
              <a:rPr lang="en-US" dirty="0" smtClean="0"/>
              <a:t>Functionality equivalent to </a:t>
            </a:r>
            <a:r>
              <a:rPr lang="en-US" dirty="0" err="1" smtClean="0"/>
              <a:t>caget</a:t>
            </a:r>
            <a:r>
              <a:rPr lang="en-US" dirty="0" smtClean="0"/>
              <a:t>, caput, and </a:t>
            </a:r>
            <a:r>
              <a:rPr lang="en-US" dirty="0" err="1" smtClean="0"/>
              <a:t>camonitor</a:t>
            </a:r>
            <a:endParaRPr lang="en-US" dirty="0" smtClean="0"/>
          </a:p>
          <a:p>
            <a:r>
              <a:rPr lang="en-US" dirty="0" smtClean="0"/>
              <a:t>Built on top of TCP and UDP support in LabVIEW</a:t>
            </a:r>
          </a:p>
          <a:p>
            <a:r>
              <a:rPr lang="en-US" dirty="0" smtClean="0"/>
              <a:t>Supported data types: double, int32, and string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38450" y="4572000"/>
            <a:ext cx="5924550" cy="136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4941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00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4401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04800" y="1371600"/>
            <a:ext cx="8458200" cy="472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Experimental Physics and Industrial Control System (EPICS)</a:t>
            </a:r>
          </a:p>
          <a:p>
            <a:r>
              <a:rPr lang="en-US" dirty="0" smtClean="0"/>
              <a:t>Used to develop and implement distributed control systems to operate large experiments</a:t>
            </a:r>
          </a:p>
          <a:p>
            <a:r>
              <a:rPr lang="en-US" dirty="0" smtClean="0"/>
              <a:t>SCADA architecture that uses client/server and publish/subscribe</a:t>
            </a:r>
          </a:p>
          <a:p>
            <a:r>
              <a:rPr lang="en-US" dirty="0" err="1" smtClean="0"/>
              <a:t>Input/Output</a:t>
            </a:r>
            <a:r>
              <a:rPr lang="en-US" dirty="0" smtClean="0"/>
              <a:t> Controller (IOC) collect experiment and control data</a:t>
            </a:r>
          </a:p>
          <a:p>
            <a:r>
              <a:rPr lang="en-US" dirty="0" smtClean="0"/>
              <a:t>Operator Interface (OPI) display data and control experiments</a:t>
            </a:r>
          </a:p>
          <a:p>
            <a:r>
              <a:rPr lang="en-US" dirty="0" smtClean="0"/>
              <a:t>Channel Access (CA) is a Ethernet protocol used to distribute the data</a:t>
            </a:r>
          </a:p>
          <a:p>
            <a:r>
              <a:rPr lang="en-US" dirty="0" smtClean="0"/>
              <a:t>Process Variables (PVs) are unique data items on CA protocol</a:t>
            </a:r>
          </a:p>
        </p:txBody>
      </p:sp>
      <p:pic>
        <p:nvPicPr>
          <p:cNvPr id="6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808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EPICS Software Architecture</a:t>
            </a:r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idx="4294967295"/>
            <p:custDataLst>
              <p:tags r:id="rId3"/>
            </p:custDataLst>
          </p:nvPr>
        </p:nvSpPr>
        <p:spPr>
          <a:xfrm>
            <a:off x="609600" y="1143000"/>
            <a:ext cx="8534400" cy="182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Distributed Clients (OPI – Operator Interface) and Servers (IOC – I/O Controllers)</a:t>
            </a:r>
          </a:p>
          <a:p>
            <a:r>
              <a:rPr lang="en-US" sz="2800" dirty="0" smtClean="0"/>
              <a:t>Network protocol: Channel Access (CA) with Process Variables (PVs)</a:t>
            </a:r>
          </a:p>
        </p:txBody>
      </p:sp>
      <p:grpSp>
        <p:nvGrpSpPr>
          <p:cNvPr id="34" name="Group 33"/>
          <p:cNvGrpSpPr/>
          <p:nvPr>
            <p:custDataLst>
              <p:tags r:id="rId4"/>
            </p:custDataLst>
          </p:nvPr>
        </p:nvGrpSpPr>
        <p:grpSpPr>
          <a:xfrm>
            <a:off x="533400" y="2971800"/>
            <a:ext cx="8180387" cy="3127177"/>
            <a:chOff x="423863" y="3431977"/>
            <a:chExt cx="8180387" cy="3127177"/>
          </a:xfrm>
        </p:grpSpPr>
        <p:sp>
          <p:nvSpPr>
            <p:cNvPr id="6150" name="Text Box 7"/>
            <p:cNvSpPr txBox="1">
              <a:spLocks noChangeArrowheads="1"/>
            </p:cNvSpPr>
            <p:nvPr/>
          </p:nvSpPr>
          <p:spPr bwMode="auto">
            <a:xfrm>
              <a:off x="3675099" y="4343400"/>
              <a:ext cx="1539203" cy="338554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dirty="0" smtClean="0"/>
                <a:t>CA </a:t>
              </a:r>
              <a:r>
                <a:rPr lang="en-US" sz="1200" b="1" dirty="0" smtClean="0"/>
                <a:t>(Channel Access)</a:t>
              </a:r>
              <a:endParaRPr lang="en-US" sz="1200" b="1" dirty="0"/>
            </a:p>
          </p:txBody>
        </p:sp>
        <p:sp>
          <p:nvSpPr>
            <p:cNvPr id="6151" name="Line 8"/>
            <p:cNvSpPr>
              <a:spLocks noChangeShapeType="1"/>
            </p:cNvSpPr>
            <p:nvPr/>
          </p:nvSpPr>
          <p:spPr bwMode="auto">
            <a:xfrm flipH="1">
              <a:off x="2614613" y="4152900"/>
              <a:ext cx="3175" cy="541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" name="Line 9"/>
            <p:cNvSpPr>
              <a:spLocks noChangeShapeType="1"/>
            </p:cNvSpPr>
            <p:nvPr/>
          </p:nvSpPr>
          <p:spPr bwMode="auto">
            <a:xfrm flipH="1">
              <a:off x="6342063" y="4152900"/>
              <a:ext cx="6350" cy="5413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Text Box 11"/>
            <p:cNvSpPr txBox="1">
              <a:spLocks noChangeArrowheads="1"/>
            </p:cNvSpPr>
            <p:nvPr/>
          </p:nvSpPr>
          <p:spPr bwMode="auto">
            <a:xfrm>
              <a:off x="2057400" y="6251377"/>
              <a:ext cx="5000625" cy="307777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400" b="1" dirty="0" smtClean="0"/>
                <a:t>Analog I/O, Digital I/O, Motion Control, Image Acquisition, etc.</a:t>
              </a:r>
              <a:endParaRPr lang="en-US" sz="1400" b="1" dirty="0"/>
            </a:p>
          </p:txBody>
        </p:sp>
        <p:sp>
          <p:nvSpPr>
            <p:cNvPr id="6175" name="Rectangle 17"/>
            <p:cNvSpPr>
              <a:spLocks noChangeArrowheads="1"/>
            </p:cNvSpPr>
            <p:nvPr/>
          </p:nvSpPr>
          <p:spPr bwMode="auto">
            <a:xfrm>
              <a:off x="1230313" y="5099917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6" name="Rectangle 18"/>
            <p:cNvSpPr>
              <a:spLocks noChangeArrowheads="1"/>
            </p:cNvSpPr>
            <p:nvPr/>
          </p:nvSpPr>
          <p:spPr bwMode="auto">
            <a:xfrm>
              <a:off x="1230313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7" name="Line 19"/>
            <p:cNvSpPr>
              <a:spLocks noChangeShapeType="1"/>
            </p:cNvSpPr>
            <p:nvPr/>
          </p:nvSpPr>
          <p:spPr bwMode="auto">
            <a:xfrm flipV="1">
              <a:off x="1773238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Rectangle 21"/>
            <p:cNvSpPr>
              <a:spLocks noChangeArrowheads="1"/>
            </p:cNvSpPr>
            <p:nvPr/>
          </p:nvSpPr>
          <p:spPr bwMode="auto">
            <a:xfrm>
              <a:off x="3035300" y="5100014"/>
              <a:ext cx="1086027" cy="746740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3" name="Rectangle 22"/>
            <p:cNvSpPr>
              <a:spLocks noChangeArrowheads="1"/>
            </p:cNvSpPr>
            <p:nvPr/>
          </p:nvSpPr>
          <p:spPr bwMode="auto">
            <a:xfrm>
              <a:off x="3036710" y="5843936"/>
              <a:ext cx="1086027" cy="340965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4" name="Line 23"/>
            <p:cNvSpPr>
              <a:spLocks noChangeShapeType="1"/>
            </p:cNvSpPr>
            <p:nvPr/>
          </p:nvSpPr>
          <p:spPr bwMode="auto">
            <a:xfrm flipV="1">
              <a:off x="3579724" y="4694238"/>
              <a:ext cx="0" cy="405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4838700" y="5097099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auto">
            <a:xfrm>
              <a:off x="4838700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V="1">
              <a:off x="5381625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Rectangle 29"/>
            <p:cNvSpPr>
              <a:spLocks noChangeArrowheads="1"/>
            </p:cNvSpPr>
            <p:nvPr/>
          </p:nvSpPr>
          <p:spPr bwMode="auto">
            <a:xfrm>
              <a:off x="6643688" y="5097099"/>
              <a:ext cx="1085850" cy="746561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IOC </a:t>
              </a:r>
            </a:p>
            <a:p>
              <a:pPr algn="ctr" eaLnBrk="0" hangingPunct="0"/>
              <a:r>
                <a:rPr lang="en-US" sz="1200" b="0" dirty="0"/>
                <a:t>(I/O Controller)</a:t>
              </a:r>
            </a:p>
          </p:txBody>
        </p:sp>
        <p:sp>
          <p:nvSpPr>
            <p:cNvPr id="6167" name="Rectangle 30"/>
            <p:cNvSpPr>
              <a:spLocks noChangeArrowheads="1"/>
            </p:cNvSpPr>
            <p:nvPr/>
          </p:nvSpPr>
          <p:spPr bwMode="auto">
            <a:xfrm>
              <a:off x="6643688" y="5840843"/>
              <a:ext cx="1085850" cy="340883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/>
                <a:t>I/O HW</a:t>
              </a:r>
              <a:endParaRPr lang="en-US" sz="1200" b="0" dirty="0"/>
            </a:p>
          </p:txBody>
        </p:sp>
        <p:sp>
          <p:nvSpPr>
            <p:cNvPr id="6168" name="Line 31"/>
            <p:cNvSpPr>
              <a:spLocks noChangeShapeType="1"/>
            </p:cNvSpPr>
            <p:nvPr/>
          </p:nvSpPr>
          <p:spPr bwMode="auto">
            <a:xfrm flipV="1">
              <a:off x="7186613" y="4694238"/>
              <a:ext cx="0" cy="4056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Rectangle 33"/>
            <p:cNvSpPr>
              <a:spLocks noChangeArrowheads="1"/>
            </p:cNvSpPr>
            <p:nvPr/>
          </p:nvSpPr>
          <p:spPr bwMode="auto">
            <a:xfrm>
              <a:off x="5734844" y="3431977"/>
              <a:ext cx="1214437" cy="933976"/>
            </a:xfrm>
            <a:prstGeom prst="rect">
              <a:avLst/>
            </a:prstGeom>
            <a:solidFill>
              <a:srgbClr val="00B0F0"/>
            </a:solidFill>
            <a:ln w="2857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 smtClean="0"/>
                <a:t>OPI </a:t>
              </a:r>
            </a:p>
            <a:p>
              <a:pPr algn="ctr" eaLnBrk="0" hangingPunct="0"/>
              <a:r>
                <a:rPr lang="en-US" sz="1200" b="0" dirty="0" smtClean="0"/>
                <a:t>(Operator</a:t>
              </a:r>
            </a:p>
            <a:p>
              <a:pPr algn="ctr" eaLnBrk="0" hangingPunct="0"/>
              <a:r>
                <a:rPr lang="en-US" sz="1200" dirty="0" smtClean="0"/>
                <a:t>Interface)</a:t>
              </a:r>
              <a:endParaRPr lang="en-US" sz="1200" b="0" dirty="0"/>
            </a:p>
          </p:txBody>
        </p:sp>
        <p:sp>
          <p:nvSpPr>
            <p:cNvPr id="6165" name="Line 35"/>
            <p:cNvSpPr>
              <a:spLocks noChangeShapeType="1"/>
            </p:cNvSpPr>
            <p:nvPr/>
          </p:nvSpPr>
          <p:spPr bwMode="auto">
            <a:xfrm flipV="1">
              <a:off x="423863" y="4710113"/>
              <a:ext cx="81803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Rectangle 3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20106" y="2971800"/>
            <a:ext cx="1214437" cy="933976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dirty="0" smtClean="0"/>
              <a:t>OPI </a:t>
            </a:r>
          </a:p>
          <a:p>
            <a:pPr algn="ctr" eaLnBrk="0" hangingPunct="0"/>
            <a:r>
              <a:rPr lang="en-US" sz="1200" b="0" dirty="0" smtClean="0"/>
              <a:t>(Operator</a:t>
            </a:r>
          </a:p>
          <a:p>
            <a:pPr algn="ctr" eaLnBrk="0" hangingPunct="0"/>
            <a:r>
              <a:rPr lang="en-US" sz="1200" dirty="0" smtClean="0"/>
              <a:t>Interface)</a:t>
            </a:r>
            <a:endParaRPr lang="en-US" sz="1200" b="0" dirty="0"/>
          </a:p>
        </p:txBody>
      </p:sp>
      <p:pic>
        <p:nvPicPr>
          <p:cNvPr id="26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9172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5195888"/>
            <a:ext cx="9144000" cy="16621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3088" y="2209800"/>
            <a:ext cx="3962400" cy="3802063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7888" y="4114800"/>
            <a:ext cx="3352800" cy="457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</a:rPr>
              <a:t>EPICS Database</a:t>
            </a:r>
          </a:p>
        </p:txBody>
      </p:sp>
      <p:sp>
        <p:nvSpPr>
          <p:cNvPr id="92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3088" y="6019800"/>
            <a:ext cx="3962400" cy="457200"/>
          </a:xfrm>
          <a:prstGeom prst="rect">
            <a:avLst/>
          </a:prstGeom>
          <a:solidFill>
            <a:srgbClr val="00B0F0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 dirty="0"/>
              <a:t>Hardware</a:t>
            </a:r>
          </a:p>
        </p:txBody>
      </p:sp>
      <p:sp>
        <p:nvSpPr>
          <p:cNvPr id="9222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6688" y="2438400"/>
            <a:ext cx="15240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Sequencer</a:t>
            </a:r>
          </a:p>
          <a:p>
            <a:pPr algn="ctr" eaLnBrk="0" hangingPunct="0"/>
            <a:r>
              <a:rPr lang="en-US" sz="1000" b="0" dirty="0">
                <a:solidFill>
                  <a:schemeClr val="tx1"/>
                </a:solidFill>
              </a:rPr>
              <a:t>(Finite State Machine)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26" name="Rectangle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7888" y="4724400"/>
            <a:ext cx="3352800" cy="990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>
            <p:custDataLst>
              <p:tags r:id="rId8"/>
            </p:custDataLst>
          </p:nvPr>
        </p:nvGrpSpPr>
        <p:grpSpPr>
          <a:xfrm>
            <a:off x="1600200" y="4800600"/>
            <a:ext cx="1828799" cy="838200"/>
            <a:chOff x="877888" y="4724400"/>
            <a:chExt cx="1828799" cy="990600"/>
          </a:xfrm>
        </p:grpSpPr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877888" y="4724400"/>
              <a:ext cx="1143000" cy="990600"/>
            </a:xfrm>
            <a:prstGeom prst="rect">
              <a:avLst/>
            </a:prstGeom>
            <a:solidFill>
              <a:schemeClr val="bg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Database</a:t>
              </a:r>
            </a:p>
            <a:p>
              <a:pPr algn="ctr" eaLnBrk="0" hangingPunct="0"/>
              <a:r>
                <a:rPr lang="en-US" sz="2000" dirty="0">
                  <a:solidFill>
                    <a:schemeClr val="tx1"/>
                  </a:solidFill>
                </a:rPr>
                <a:t>Engine</a:t>
              </a:r>
            </a:p>
          </p:txBody>
        </p:sp>
        <p:pic>
          <p:nvPicPr>
            <p:cNvPr id="9227" name="Picture 11" descr="dd01452_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 rot="5400000">
              <a:off x="2052060" y="4984172"/>
              <a:ext cx="685800" cy="62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3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106488" y="44958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020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77888" y="2438400"/>
            <a:ext cx="1752600" cy="15240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Channel Access</a:t>
            </a:r>
          </a:p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Protocol Server</a:t>
            </a:r>
          </a:p>
        </p:txBody>
      </p:sp>
      <p:sp>
        <p:nvSpPr>
          <p:cNvPr id="9234" name="Rectangle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01888" y="3886200"/>
            <a:ext cx="1524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8288" y="1447800"/>
            <a:ext cx="8605837" cy="6096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 eaLnBrk="0" hangingPunct="0"/>
            <a:r>
              <a:rPr lang="en-US" sz="2000" dirty="0">
                <a:solidFill>
                  <a:schemeClr val="tx1"/>
                </a:solidFill>
              </a:rPr>
              <a:t>Network </a:t>
            </a:r>
            <a:r>
              <a:rPr lang="en-US" sz="2000" dirty="0" smtClean="0">
                <a:solidFill>
                  <a:schemeClr val="tx1"/>
                </a:solidFill>
              </a:rPr>
              <a:t>Traffic </a:t>
            </a:r>
            <a:r>
              <a:rPr lang="en-US" sz="2000" b="0" dirty="0" smtClean="0">
                <a:solidFill>
                  <a:schemeClr val="tx1"/>
                </a:solidFill>
              </a:rPr>
              <a:t>(Channel </a:t>
            </a:r>
            <a:r>
              <a:rPr lang="en-US" sz="2000" b="0" dirty="0">
                <a:solidFill>
                  <a:schemeClr val="tx1"/>
                </a:solidFill>
              </a:rPr>
              <a:t>Access </a:t>
            </a:r>
            <a:r>
              <a:rPr lang="en-US" sz="2000" b="0" dirty="0" smtClean="0">
                <a:solidFill>
                  <a:schemeClr val="tx1"/>
                </a:solidFill>
              </a:rPr>
              <a:t>protocol</a:t>
            </a:r>
            <a:r>
              <a:rPr lang="en-US" sz="2000" b="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236" name="Rectangle 2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030288" y="1981200"/>
            <a:ext cx="152400" cy="5334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2" name="Title 2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dirty="0" smtClean="0"/>
              <a:t>IOC Software Architecture</a:t>
            </a:r>
            <a:endParaRPr lang="en-US" dirty="0"/>
          </a:p>
        </p:txBody>
      </p:sp>
      <p:sp>
        <p:nvSpPr>
          <p:cNvPr id="23" name="TextBox 22"/>
          <p:cNvSpPr txBox="1"/>
          <p:nvPr>
            <p:custDataLst>
              <p:tags r:id="rId16"/>
            </p:custDataLst>
          </p:nvPr>
        </p:nvSpPr>
        <p:spPr>
          <a:xfrm>
            <a:off x="5105400" y="2291239"/>
            <a:ext cx="3429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Channel Access Protocol Server</a:t>
            </a:r>
          </a:p>
          <a:p>
            <a:pPr lvl="1"/>
            <a:r>
              <a:rPr lang="en-US" sz="1600" dirty="0" smtClean="0"/>
              <a:t>Publishes values from the database onto the network using Channel Access protocol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Sequencer</a:t>
            </a:r>
          </a:p>
          <a:p>
            <a:pPr lvl="1"/>
            <a:r>
              <a:rPr lang="en-US" sz="1600" dirty="0" smtClean="0"/>
              <a:t>Controls timing for when to update values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EPICS Database</a:t>
            </a:r>
          </a:p>
          <a:p>
            <a:pPr lvl="1"/>
            <a:r>
              <a:rPr lang="en-US" sz="1600" dirty="0" smtClean="0"/>
              <a:t>Contains the record definition and values</a:t>
            </a:r>
            <a:br>
              <a:rPr lang="en-US" sz="1600" dirty="0" smtClean="0"/>
            </a:b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Database Engine</a:t>
            </a:r>
          </a:p>
          <a:p>
            <a:pPr lvl="1"/>
            <a:r>
              <a:rPr lang="en-US" sz="1600" dirty="0" smtClean="0"/>
              <a:t>Writes I/O values to the database</a:t>
            </a:r>
          </a:p>
        </p:txBody>
      </p:sp>
      <p:pic>
        <p:nvPicPr>
          <p:cNvPr id="20" name="Picture 2" descr="C:\_Thierry\_Projects\EPICS\LabVIEW Example\LabVIEW 8.5\Simple Read-Write\EPICS Logo.gif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848601" y="409576"/>
            <a:ext cx="762000" cy="762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54780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CompactRIO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FE77BB7B-4074-411C-AA81-673BB7870F8C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000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CompactRIO Features at a glance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PowerPC CPU 400 – 800MHz</a:t>
            </a:r>
          </a:p>
          <a:p>
            <a:r>
              <a:rPr lang="en-US" dirty="0" err="1" smtClean="0"/>
              <a:t>VxWorks</a:t>
            </a:r>
            <a:endParaRPr lang="en-US" dirty="0" smtClean="0"/>
          </a:p>
          <a:p>
            <a:r>
              <a:rPr lang="en-US" dirty="0" smtClean="0"/>
              <a:t>256 – 512MB RAM</a:t>
            </a:r>
          </a:p>
          <a:p>
            <a:r>
              <a:rPr lang="en-US" dirty="0" smtClean="0"/>
              <a:t>2 – 4GB flash storage</a:t>
            </a:r>
          </a:p>
          <a:p>
            <a:r>
              <a:rPr lang="en-US" dirty="0" smtClean="0"/>
              <a:t>Ethernet (1 or 2 ports), Serial port, USB port</a:t>
            </a:r>
          </a:p>
          <a:p>
            <a:r>
              <a:rPr lang="en-US" dirty="0" smtClean="0"/>
              <a:t>I/O chassis (4 or 8 slots)</a:t>
            </a:r>
          </a:p>
          <a:p>
            <a:r>
              <a:rPr lang="en-US" dirty="0" smtClean="0"/>
              <a:t>FPGA (Virtex-5 LX 30 – LX 110)</a:t>
            </a:r>
          </a:p>
          <a:p>
            <a:r>
              <a:rPr lang="en-US" dirty="0" smtClean="0"/>
              <a:t>LabVIEW Real-Time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WWeqrHfe0AzL4u0wSrZ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8YL9fTmTHKEirtXhyTpWY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Bc3fZ9grA7iBPeOhPLWsj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DO2jT0PVeNnckAilsRM4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1rF4u68DIXUgrQqOsda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fpjQu12jQWQpeAhTlwwC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qVPyAvSkQJ7BZRi5AYe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06MgX30jyyuctTUEtsNYC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F6Zh12qWEVXTpP3hDsS1h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DovYnq7vr6q1qFhF2XSC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eAt5BbPl5AHutAM2F0P9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soon0YqU9Fh39UuhPVF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4uzCOr7c6DdfVNe2o7wqc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jVbGSZhSMK5n85GdbRUar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dqrRxnaTtnQC4tcj5qCh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MMpBCKNbPoiHLf0rUHTh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wv1d1RMtxa8HsF58My8Fb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eMLq45ZIzZfffhnnBT1Hh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90izVi89KBwvhfsAMHuP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rdpOLoXfDuJZCK7u9GApf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JJZ7V07kdsE0y597xJcvX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9luyeczf8cX0buoOV1dv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hRSQJIZtMHK50xy5Fiq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MTMBe5APYkoThzD4ULv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xAvmgfqgt6FIK6DEoe8a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6it313jxKI4zztC1HGtl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uWyLwSTFjZ26udScemXW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awa2nwsHZnVNwufxrE4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EE4KDSBHMMkVkMUxV3gtr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hCHshxNfaTOtGODtW7jh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lCb2k29QdKGHXIvdyPNpc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TuLm0Ql8BnDI1LAKKMtf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6KCtiUgfnEKvWZvqWuEpX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7MI68fohvR4SwrqRJfzX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4by92vuhpxyaENJ1PT7w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WsLvH8TjKNwWCPKcL1R59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q4t405KpPZM6PgkCxgoc6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zOA6xtx6hS31H2D7OylX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JtgQO9WQU4uJ9Hj1dsVZsh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ZfWDKMnZYznnQnfjKXDK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eu5e4QvUtIozVkLXSBH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Ggs8V8cSrD0poFRQM9bk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WjKhhnhwyIq5bhwUYEvY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jsK0r3kf39UThVBJFdEX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m0ElD4ZuuAVsj9oERPAU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UwUWtL3CEGgPHHesbz5xy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ZjtzjRbwOb6FXJCVKcx4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aJYnwjNFodb41lR3K7jX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mDbE2V5on1399KBWlRJ9N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SIg3HrpKg3qmkbRhRAZP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Rb7rOLseCVt9jWLRoWX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5InhKtzRyN3kRQ5WfCDi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uTaSUw0c2RTeMsJa3iSn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pPr6GU8jkXKEet6Sz2QlK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qD3Cd4zlpEnmulrNQ53Jx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t7ef4bIQwIneoN23H3KYy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JDLU24Sn7cPh1f52JeN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hRZKrLcLi1DuaVnX0nDz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AUD6GK3mlYXCRKNN0pni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6M5ZHHDGVneEF10D5DWC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zDR1pZfIqQP6bcibcnnzO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TvsAS9kj2sWHdX8xREl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A7PUhJB5IILmXvWpnz5x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pYI0RXxR2gySy0bZWIY2i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Y8Gn2QBEFa5EhPN1Xmg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Uhh5UjQOkEjFP1Xhmyd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TO61NnHxrgG7GajHQ1xMj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vJJbX6V1WHa3Qoi7wLQk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BqMYgxeEP2nsY6l2Ri9qr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LYrOQKAO2JuF6Mma8SHp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FX6S4qH6ZUFJKin7mkd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6JdSAirE1ADsnheSGZDo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FnKCWWoS9USo0MQJRv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Kq3BSLLk4pt0Zzlg7tjd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NkKwwnvOOykaDkyk4C7OP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VZNgnAnU2pEKDIRmenPg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u625DTQGTRvHk2LoWWda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Rqcd5wljKUZPOFSfHaQ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OW1HNpG62akpLJgZUqU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THQtHoJYzSZiYjmSAvlj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ji6DYnVPGoMj3jRjHim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rpsKWD1QpaBTjnxn4pm3K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AwEg21hN2WyXRTDS2KTYh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vJ3NZC9N3uAf7QvExNkH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qJVkWDS0ZQgOW5GA0yB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klwEJbnBaLUmlew7GkaaV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XFXc7h3HafuHgwlz6R4J4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7B4HMmaSpG6w5npFdrvp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9al4MlScf6yLbeBAaC05X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lrAR9sjeqXILeVA1p1rh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O88H07IEwJ2fC6VcHzbf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Nk9u5c2tYyJ7bLI0Li7Hj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dJMExrhFnG54x36BRk65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1cFXUtOJHaY81OZdVUGay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7rkdcWg3xPBiWO7hyFe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6xQj95qVgYGvseptJCqv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2KT0xnc18DRUywzgCNr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pv3oND7vjkJYoAjboTR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Xr2gBHi2rptIJloX8AzT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cHlu1YMQBssHIfR8jbt6v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NCcYitv0JDZzYCfNehcfrp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waA8ZXroyeUCr408cVPs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gfEeVdfiiD3DURGsIlB2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N7UkX0oD3arBUkuL1d9f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n2ARboAuFnmjUEkRBVVwk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yN98sJduQP41swkBgfUFz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iXmYXjoTBivz6aOxEqyj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xSRXqqXTlhHEBRb6Lfb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OVujCrTanQG49V0c0vc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4CqhExyPBYdXDJhjUqpv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iuvlI1iPCQqoggRAG7j2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viep1RyF6ilL8UVVvf0Z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ymspJdj5srrK03uBhX3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6VuIFLbNNDSCIKRWB8lm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TkoUSrUY2VWssrXG3s7i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z8iiDFFPIOkf1akLTKTO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FfhpYV4TeHb4LgBzNeid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8cqNmiznoQdDs21eGKLO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4Wp49jWEvnIy75ZbyLkQj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4257BKJi1WdI81J7Ofl4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7Ozyzyyroxw8toi9fqK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UTVWeubZuJjJ5hgzLm5XV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0AWwNgC4py00dUDCl3ns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don61zt3EnUATkZIHUnqj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J53mV911Atqdny9Ge2Am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5C1jCCls5tusEh2FDk1C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3nYMS2dRbOHLhbXsSQgU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VtB9FvkegrovOWHBjB99j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jl8TpAjvSLG66f1I49r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Xe9OVVF9Lm073BWzXEEH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THUyZkSWN9Y6QsdvP8r5P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UoQoa0BknbnJRiOxCUDW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J8QAlhS4ZS5HoWiufAIav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imfXdbreNaYpFIyAEjsic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E9TSf7F3eL09Ptko4HDL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ny4FuifVyOLnpKC36ic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ZhzWFWoIcnMI64lVjzK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pvS4fgfLFrqKqUBFb07Q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Ka8lviSCfmwQQBKgrmUP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2KekJLjbjXwzLHSpF8Xx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lYF9Kg8zD69BJPj0WvZm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QrNZtSGWJY4k8oc3Lpq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MTkPYjArH6gPGMyaZvaC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VaJhtSjiXohRXpxOQrT5Z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39rogPJfVGvC1pvFAtXl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xBNW9luxX5um6gn2k8zk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P8tKTkUKpoZllsLPE9J2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AwiXtWE7XS8X4AL78mA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ftVtzO1xIQeJq3072YeU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dVy3kBUm9Nsl2mtT7CA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XVGwypQ3nm55jqim3hVR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J1agUjpdCxT9QtL0QZf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LBN8GkJULJTLqlANIYZodZ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XIXKz57h2zVjHUxzBOYN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UwFWSnVEryOhGONewhe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RAoP6d7kZviodNq5DcKmo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nvqdJMmhGyB43Wh6M9Nkr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wTt0m9T5uAhJcSoSulXH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M8KuOwqAy4FkZxKIqdoB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MjKoHTFrmJeL7lgRkmEU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4RTR8LVKjcGKlqKqOxV6H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2wjOiMn2FKBMHLOcYmww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6dqosyT1X9ZzfSuQKTwC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5mZP7Tx7YVw7LGrJjnRhf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LMbRWYM1A5v373pCqZtQ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376Np0A8L9MxBdEfXzkXk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HznkGXRNonGJ3L9zLrrk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gAsbXa2UvdJCvoe1GTb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aUuAuOZyvT5fqYU8JMPT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GeEwq0sbzJMQmTDE5J2IJ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FF2TzYlpvFPRFWvzkGPPm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c49xtj0nqkAGzphBtuA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rZxJhKyqPiDJZEW50DPA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oHhUPdLY2I5NY3yVLp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C37lVZCyQV5QzLQcpb9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FtslcrqWyoc0SKWr573AX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XtCixUzOqy2kME9yTe8p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ZXpiIJmdHFO45DJCsHZ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FF2TzYlpvFPRFWvzkGPPm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vc49xtj0nqkAGzphBtuAP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oHhUPdLY2I5NY3yVLp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aC37lVZCyQV5QzLQcpb9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FtslcrqWyoc0SKWr573A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y4M0cE1SkTEv4kgzvDteV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XtCixUzOqy2kME9yTe8p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ZXpiIJmdHFO45DJCsHZ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FtslcrqWyoc0SKWr573AX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yXtCixUzOqy2kME9yTe8p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NZXpiIJmdHFO45DJCsHZ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8GqFvnF4Xt6nZzreLUYz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nwIzvPhMrpajs8akwHvWM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RHV94IduazhFrIgCw1Z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cQ1wJUF8Wg4eE0DmKyyW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1NHr4UbuWD4jv57yZjO2D"/>
</p:tagLst>
</file>

<file path=ppt/theme/theme1.xml><?xml version="1.0" encoding="utf-8"?>
<a:theme xmlns:a="http://schemas.openxmlformats.org/drawingml/2006/main" name="ae sales">
  <a:themeElements>
    <a:clrScheme name="NI Corporate Template_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 Corporate Template_2007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NI Corporate Template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 Corporate Template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 Corporate Template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 Template</Template>
  <TotalTime>76</TotalTime>
  <Words>1389</Words>
  <Application>Microsoft Office PowerPoint</Application>
  <PresentationFormat>On-screen Show (4:3)</PresentationFormat>
  <Paragraphs>371</Paragraphs>
  <Slides>38</Slides>
  <Notes>26</Notes>
  <HiddenSlides>10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ae sales</vt:lpstr>
      <vt:lpstr>Slide 1</vt:lpstr>
      <vt:lpstr>EPICS IOC on CompactRIO</vt:lpstr>
      <vt:lpstr>Agenda</vt:lpstr>
      <vt:lpstr>EPICS Overview</vt:lpstr>
      <vt:lpstr>EPICS Overview</vt:lpstr>
      <vt:lpstr>EPICS Software Architecture</vt:lpstr>
      <vt:lpstr>IOC Software Architecture</vt:lpstr>
      <vt:lpstr>CompactRIO Overview</vt:lpstr>
      <vt:lpstr>CompactRIO Features at a glance</vt:lpstr>
      <vt:lpstr>What is LabVIEW?</vt:lpstr>
      <vt:lpstr>CompactRIO Architecture</vt:lpstr>
      <vt:lpstr>Slide 12</vt:lpstr>
      <vt:lpstr>Hands-On</vt:lpstr>
      <vt:lpstr>LabVIEW FPGA</vt:lpstr>
      <vt:lpstr>C-Series I/O Modules</vt:lpstr>
      <vt:lpstr>What can I do with an FPGA?</vt:lpstr>
      <vt:lpstr>LabVIEW FPGA Applications</vt:lpstr>
      <vt:lpstr>Hands-On</vt:lpstr>
      <vt:lpstr>EPICS IOC on CompactRIO</vt:lpstr>
      <vt:lpstr>CompactRIO Architecture</vt:lpstr>
      <vt:lpstr>Embedding EPICS IOC on CompactRIO</vt:lpstr>
      <vt:lpstr>IOC Server on CompactRIO</vt:lpstr>
      <vt:lpstr>IOC Server on CompactRIO</vt:lpstr>
      <vt:lpstr>Shared Memory Benchmarks – LV 8.5 – 9014</vt:lpstr>
      <vt:lpstr>Example – Los Alamos LANSCE</vt:lpstr>
      <vt:lpstr>Options for EPICS and NI Hardware</vt:lpstr>
      <vt:lpstr>Hands-On</vt:lpstr>
      <vt:lpstr>Demo</vt:lpstr>
      <vt:lpstr>3rd Party Options</vt:lpstr>
      <vt:lpstr>Other Options for Integrating EPICS and LV</vt:lpstr>
      <vt:lpstr>SNS - EPICS Shared Memory Interface</vt:lpstr>
      <vt:lpstr>Shared Memory IOC </vt:lpstr>
      <vt:lpstr>Pros and Cons</vt:lpstr>
      <vt:lpstr>Example – SNS Facility</vt:lpstr>
      <vt:lpstr>SNS - Native CA Support In LabVIEW</vt:lpstr>
      <vt:lpstr>LabVIEW CA Server Structure</vt:lpstr>
      <vt:lpstr>Observatory Sciences</vt:lpstr>
      <vt:lpstr>Questions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Evans</dc:creator>
  <cp:lastModifiedBy>Joseph Tagg</cp:lastModifiedBy>
  <cp:revision>115</cp:revision>
  <dcterms:created xsi:type="dcterms:W3CDTF">2011-01-19T18:39:00Z</dcterms:created>
  <dcterms:modified xsi:type="dcterms:W3CDTF">2011-10-04T13:56:51Z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1CfSJkTrhy8eFSiLw9rQJ1tPhdnks_3B0y1-3zMTsa5I</vt:lpwstr>
  </property>
  <property fmtid="{D5CDD505-2E9C-101B-9397-08002B2CF9AE}" pid="4" name="Google.Documents.RevisionId">
    <vt:lpwstr>10013928566725036072</vt:lpwstr>
  </property>
  <property fmtid="{D5CDD505-2E9C-101B-9397-08002B2CF9AE}" pid="5" name="Google.Documents.PreviousRevisionId">
    <vt:lpwstr>08078202379269020114</vt:lpwstr>
  </property>
  <property fmtid="{D5CDD505-2E9C-101B-9397-08002B2CF9AE}" pid="6" name="Google.Documents.PluginVersion">
    <vt:lpwstr>2.0.2154.5604</vt:lpwstr>
  </property>
  <property fmtid="{D5CDD505-2E9C-101B-9397-08002B2CF9AE}" pid="7" name="Google.Documents.MergeIncapabilityFlags">
    <vt:i4>0</vt:i4>
  </property>
</Properties>
</file>