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handoutMasterIdLst>
    <p:handoutMasterId r:id="rId22"/>
  </p:handoutMasterIdLst>
  <p:sldIdLst>
    <p:sldId id="1445" r:id="rId2"/>
    <p:sldId id="1468" r:id="rId3"/>
    <p:sldId id="1513" r:id="rId4"/>
    <p:sldId id="1535" r:id="rId5"/>
    <p:sldId id="1515" r:id="rId6"/>
    <p:sldId id="1516" r:id="rId7"/>
    <p:sldId id="1518" r:id="rId8"/>
    <p:sldId id="1517" r:id="rId9"/>
    <p:sldId id="1520" r:id="rId10"/>
    <p:sldId id="1531" r:id="rId11"/>
    <p:sldId id="1521" r:id="rId12"/>
    <p:sldId id="1522" r:id="rId13"/>
    <p:sldId id="1524" r:id="rId14"/>
    <p:sldId id="1533" r:id="rId15"/>
    <p:sldId id="1532" r:id="rId16"/>
    <p:sldId id="1543" r:id="rId17"/>
    <p:sldId id="1544" r:id="rId18"/>
    <p:sldId id="1542" r:id="rId19"/>
    <p:sldId id="1455" r:id="rId20"/>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Narrow" pitchFamily="34" charset="0"/>
        <a:ea typeface="Osaka"/>
        <a:cs typeface="Osaka"/>
      </a:defRPr>
    </a:lvl1pPr>
    <a:lvl2pPr marL="457200" algn="l" rtl="0" fontAlgn="base">
      <a:spcBef>
        <a:spcPct val="0"/>
      </a:spcBef>
      <a:spcAft>
        <a:spcPct val="0"/>
      </a:spcAft>
      <a:defRPr kern="1200">
        <a:solidFill>
          <a:schemeClr val="tx1"/>
        </a:solidFill>
        <a:latin typeface="Arial Narrow" pitchFamily="34" charset="0"/>
        <a:ea typeface="Osaka"/>
        <a:cs typeface="Osaka"/>
      </a:defRPr>
    </a:lvl2pPr>
    <a:lvl3pPr marL="914400" algn="l" rtl="0" fontAlgn="base">
      <a:spcBef>
        <a:spcPct val="0"/>
      </a:spcBef>
      <a:spcAft>
        <a:spcPct val="0"/>
      </a:spcAft>
      <a:defRPr kern="1200">
        <a:solidFill>
          <a:schemeClr val="tx1"/>
        </a:solidFill>
        <a:latin typeface="Arial Narrow" pitchFamily="34" charset="0"/>
        <a:ea typeface="Osaka"/>
        <a:cs typeface="Osaka"/>
      </a:defRPr>
    </a:lvl3pPr>
    <a:lvl4pPr marL="1371600" algn="l" rtl="0" fontAlgn="base">
      <a:spcBef>
        <a:spcPct val="0"/>
      </a:spcBef>
      <a:spcAft>
        <a:spcPct val="0"/>
      </a:spcAft>
      <a:defRPr kern="1200">
        <a:solidFill>
          <a:schemeClr val="tx1"/>
        </a:solidFill>
        <a:latin typeface="Arial Narrow" pitchFamily="34" charset="0"/>
        <a:ea typeface="Osaka"/>
        <a:cs typeface="Osaka"/>
      </a:defRPr>
    </a:lvl4pPr>
    <a:lvl5pPr marL="1828800" algn="l" rtl="0" fontAlgn="base">
      <a:spcBef>
        <a:spcPct val="0"/>
      </a:spcBef>
      <a:spcAft>
        <a:spcPct val="0"/>
      </a:spcAft>
      <a:defRPr kern="1200">
        <a:solidFill>
          <a:schemeClr val="tx1"/>
        </a:solidFill>
        <a:latin typeface="Arial Narrow" pitchFamily="34" charset="0"/>
        <a:ea typeface="Osaka"/>
        <a:cs typeface="Osaka"/>
      </a:defRPr>
    </a:lvl5pPr>
    <a:lvl6pPr marL="2286000" algn="l" defTabSz="914400" rtl="0" eaLnBrk="1" latinLnBrk="0" hangingPunct="1">
      <a:defRPr kern="1200">
        <a:solidFill>
          <a:schemeClr val="tx1"/>
        </a:solidFill>
        <a:latin typeface="Arial Narrow" pitchFamily="34" charset="0"/>
        <a:ea typeface="Osaka"/>
        <a:cs typeface="Osaka"/>
      </a:defRPr>
    </a:lvl6pPr>
    <a:lvl7pPr marL="2743200" algn="l" defTabSz="914400" rtl="0" eaLnBrk="1" latinLnBrk="0" hangingPunct="1">
      <a:defRPr kern="1200">
        <a:solidFill>
          <a:schemeClr val="tx1"/>
        </a:solidFill>
        <a:latin typeface="Arial Narrow" pitchFamily="34" charset="0"/>
        <a:ea typeface="Osaka"/>
        <a:cs typeface="Osaka"/>
      </a:defRPr>
    </a:lvl7pPr>
    <a:lvl8pPr marL="3200400" algn="l" defTabSz="914400" rtl="0" eaLnBrk="1" latinLnBrk="0" hangingPunct="1">
      <a:defRPr kern="1200">
        <a:solidFill>
          <a:schemeClr val="tx1"/>
        </a:solidFill>
        <a:latin typeface="Arial Narrow" pitchFamily="34" charset="0"/>
        <a:ea typeface="Osaka"/>
        <a:cs typeface="Osaka"/>
      </a:defRPr>
    </a:lvl8pPr>
    <a:lvl9pPr marL="3657600" algn="l" defTabSz="914400" rtl="0" eaLnBrk="1" latinLnBrk="0" hangingPunct="1">
      <a:defRPr kern="1200">
        <a:solidFill>
          <a:schemeClr val="tx1"/>
        </a:solidFill>
        <a:latin typeface="Arial Narrow" pitchFamily="34" charset="0"/>
        <a:ea typeface="Osaka"/>
        <a:cs typeface="Osak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CC"/>
    <a:srgbClr val="FF6600"/>
    <a:srgbClr val="D8FF6B"/>
    <a:srgbClr val="A6F088"/>
    <a:srgbClr val="FFCC99"/>
    <a:srgbClr val="FFCCCC"/>
    <a:srgbClr val="008000"/>
    <a:srgbClr val="FF5050"/>
    <a:srgbClr val="FF8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p:cViewPr>
        <p:scale>
          <a:sx n="112" d="100"/>
          <a:sy n="112" d="100"/>
        </p:scale>
        <p:origin x="-156" y="43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1" d="100"/>
          <a:sy n="101" d="100"/>
        </p:scale>
        <p:origin x="-2508" y="-102"/>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44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9970" name="Rectangle 2"/>
          <p:cNvSpPr>
            <a:spLocks noGrp="1" noRot="1" noChangeAspect="1" noChangeArrowheads="1" noTextEdit="1"/>
          </p:cNvSpPr>
          <p:nvPr>
            <p:ph type="sldImg" idx="2"/>
          </p:nvPr>
        </p:nvSpPr>
        <p:spPr bwMode="auto">
          <a:xfrm>
            <a:off x="1165225" y="696913"/>
            <a:ext cx="4605338" cy="34544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9163" y="4386263"/>
            <a:ext cx="5095875" cy="4162425"/>
          </a:xfrm>
          <a:prstGeom prst="rect">
            <a:avLst/>
          </a:prstGeom>
          <a:noFill/>
          <a:ln w="12700">
            <a:noFill/>
            <a:miter lim="800000"/>
            <a:headEnd/>
            <a:tailEnd/>
          </a:ln>
          <a:effectLst/>
        </p:spPr>
        <p:txBody>
          <a:bodyPr vert="horz" wrap="square" lIns="90979" tIns="44692" rIns="90979" bIns="446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279311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1pPr>
    <a:lvl2pPr marL="4572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2pPr>
    <a:lvl3pPr marL="9144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3pPr>
    <a:lvl4pPr marL="13716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4pPr>
    <a:lvl5pPr marL="18288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41" name="Rectangle 2"/>
          <p:cNvSpPr>
            <a:spLocks noGrp="1" noRot="1" noChangeAspect="1" noChangeArrowheads="1" noTextEdit="1"/>
          </p:cNvSpPr>
          <p:nvPr>
            <p:ph type="sldImg"/>
          </p:nvPr>
        </p:nvSpPr>
        <p:spPr>
          <a:ln/>
        </p:spPr>
      </p:sp>
      <p:sp>
        <p:nvSpPr>
          <p:cNvPr id="2263042"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6" y="696914"/>
            <a:ext cx="4592638" cy="3441700"/>
          </a:xfrm>
          <a:prstGeom prst="rect">
            <a:avLst/>
          </a:prstGeom>
          <a:solidFill>
            <a:srgbClr val="FFFFFF"/>
          </a:solidFill>
          <a:ln w="9360">
            <a:solidFill>
              <a:srgbClr val="000000"/>
            </a:solidFill>
            <a:miter lim="800000"/>
            <a:headEnd/>
            <a:tailEnd/>
          </a:ln>
        </p:spPr>
        <p:txBody>
          <a:bodyPr wrap="none" lIns="91430" tIns="45715" rIns="91430" bIns="45715" anchor="ctr"/>
          <a:lstStyle/>
          <a:p>
            <a:pPr defTabSz="457152" eaLnBrk="0" hangingPunct="0">
              <a:lnSpc>
                <a:spcPct val="90000"/>
              </a:lnSpc>
              <a:spcBef>
                <a:spcPts val="1124"/>
              </a:spcBef>
              <a:buClr>
                <a:srgbClr val="FF0000"/>
              </a:buClr>
              <a:buSzPct val="135000"/>
            </a:pPr>
            <a:endParaRPr lang="en-US">
              <a:solidFill>
                <a:schemeClr val="bg1"/>
              </a:solidFill>
            </a:endParaRPr>
          </a:p>
        </p:txBody>
      </p:sp>
      <p:sp>
        <p:nvSpPr>
          <p:cNvPr id="2283523" name="Rectangle 2"/>
          <p:cNvSpPr>
            <a:spLocks noGrp="1" noChangeArrowheads="1"/>
          </p:cNvSpPr>
          <p:nvPr>
            <p:ph type="body"/>
          </p:nvPr>
        </p:nvSpPr>
        <p:spPr>
          <a:xfrm>
            <a:off x="919164" y="4386263"/>
            <a:ext cx="5075237" cy="4140200"/>
          </a:xfrm>
          <a:noFill/>
          <a:ln w="9525"/>
        </p:spPr>
        <p:txBody>
          <a:bodyPr wrap="none" lIns="91070" tIns="44635" rIns="91070" bIns="44635" anchor="ctr"/>
          <a:lstStyle/>
          <a:p>
            <a:endParaRPr lang="en-US" smtClean="0">
              <a:ea typeface="Osak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5" name="Rectangle 2"/>
          <p:cNvSpPr>
            <a:spLocks noGrp="1" noRot="1" noChangeAspect="1" noChangeArrowheads="1" noTextEdit="1"/>
          </p:cNvSpPr>
          <p:nvPr>
            <p:ph type="sldImg"/>
          </p:nvPr>
        </p:nvSpPr>
        <p:spPr>
          <a:ln/>
        </p:spPr>
      </p:sp>
      <p:sp>
        <p:nvSpPr>
          <p:cNvPr id="2320386"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89" name="Rectangle 2"/>
          <p:cNvSpPr>
            <a:spLocks noGrp="1" noRot="1" noChangeAspect="1" noChangeArrowheads="1" noTextEdit="1"/>
          </p:cNvSpPr>
          <p:nvPr>
            <p:ph type="sldImg"/>
          </p:nvPr>
        </p:nvSpPr>
        <p:spPr>
          <a:solidFill>
            <a:srgbClr val="FFFFFF"/>
          </a:solidFill>
          <a:ln/>
        </p:spPr>
      </p:sp>
      <p:sp>
        <p:nvSpPr>
          <p:cNvPr id="226509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7" name="Rectangle 2"/>
          <p:cNvSpPr>
            <a:spLocks noGrp="1" noRot="1" noChangeAspect="1" noChangeArrowheads="1" noTextEdit="1"/>
          </p:cNvSpPr>
          <p:nvPr>
            <p:ph type="sldImg"/>
          </p:nvPr>
        </p:nvSpPr>
        <p:spPr>
          <a:ln/>
        </p:spPr>
      </p:sp>
      <p:sp>
        <p:nvSpPr>
          <p:cNvPr id="2267138"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7" name="Rectangle 2"/>
          <p:cNvSpPr>
            <a:spLocks noGrp="1" noRot="1" noChangeAspect="1" noChangeArrowheads="1" noTextEdit="1"/>
          </p:cNvSpPr>
          <p:nvPr>
            <p:ph type="sldImg"/>
          </p:nvPr>
        </p:nvSpPr>
        <p:spPr>
          <a:ln/>
        </p:spPr>
      </p:sp>
      <p:sp>
        <p:nvSpPr>
          <p:cNvPr id="2267138"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139700" y="1460500"/>
            <a:ext cx="8837613"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5" name="Text Box 5"/>
          <p:cNvSpPr txBox="1">
            <a:spLocks noChangeArrowheads="1"/>
          </p:cNvSpPr>
          <p:nvPr userDrawn="1"/>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6" name="Text Box 6"/>
          <p:cNvSpPr txBox="1">
            <a:spLocks noChangeArrowheads="1"/>
          </p:cNvSpPr>
          <p:nvPr userDrawn="1"/>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2F73391D-E4A5-4DA8-AE48-E9235DCBD905}"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7" name="Group 7"/>
          <p:cNvGrpSpPr>
            <a:grpSpLocks/>
          </p:cNvGrpSpPr>
          <p:nvPr userDrawn="1"/>
        </p:nvGrpSpPr>
        <p:grpSpPr bwMode="auto">
          <a:xfrm>
            <a:off x="7116763" y="6135688"/>
            <a:ext cx="1943100" cy="722312"/>
            <a:chOff x="3380" y="3865"/>
            <a:chExt cx="1224" cy="455"/>
          </a:xfrm>
        </p:grpSpPr>
        <p:graphicFrame>
          <p:nvGraphicFramePr>
            <p:cNvPr id="8" name="Object 8"/>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332723" name="Document" r:id="rId3" imgW="1943640" imgH="723600" progId="Word.Document.8">
                    <p:embed/>
                  </p:oleObj>
                </mc:Choice>
                <mc:Fallback>
                  <p:oleObj name="Document" r:id="rId3" imgW="1943640" imgH="723600"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graphicFrame>
        <p:nvGraphicFramePr>
          <p:cNvPr id="10" name="Object 10"/>
          <p:cNvGraphicFramePr>
            <a:graphicFrameLocks noChangeAspect="1"/>
          </p:cNvGraphicFramePr>
          <p:nvPr/>
        </p:nvGraphicFramePr>
        <p:xfrm>
          <a:off x="0" y="6111875"/>
          <a:ext cx="1914525" cy="746125"/>
        </p:xfrm>
        <a:graphic>
          <a:graphicData uri="http://schemas.openxmlformats.org/presentationml/2006/ole">
            <mc:AlternateContent xmlns:mc="http://schemas.openxmlformats.org/markup-compatibility/2006">
              <mc:Choice xmlns:v="urn:schemas-microsoft-com:vml" Requires="v">
                <p:oleObj spid="_x0000_s2332724" name="Photo Editor Photo" r:id="rId5" imgW="4742857" imgH="1848108" progId="">
                  <p:embed/>
                </p:oleObj>
              </mc:Choice>
              <mc:Fallback>
                <p:oleObj name="Photo Editor Photo" r:id="rId5" imgW="4742857" imgH="1848108"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11875"/>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0"/>
            <a:ext cx="9144000" cy="1455738"/>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3"/>
            <a:ext cx="7740650" cy="3700462"/>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1169410" name="Line 2"/>
          <p:cNvSpPr>
            <a:spLocks noChangeShapeType="1"/>
          </p:cNvSpPr>
          <p:nvPr userDrawn="1"/>
        </p:nvSpPr>
        <p:spPr bwMode="auto">
          <a:xfrm flipH="1">
            <a:off x="115888" y="952500"/>
            <a:ext cx="8837612"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1029" name="Rectangle 3"/>
          <p:cNvSpPr>
            <a:spLocks noGrp="1" noChangeArrowheads="1"/>
          </p:cNvSpPr>
          <p:nvPr>
            <p:ph type="title"/>
          </p:nvPr>
        </p:nvSpPr>
        <p:spPr bwMode="auto">
          <a:xfrm>
            <a:off x="0" y="0"/>
            <a:ext cx="9144000" cy="908050"/>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98450" y="1436688"/>
            <a:ext cx="8629650" cy="47355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9413" name="Text Box 5"/>
          <p:cNvSpPr txBox="1">
            <a:spLocks noChangeArrowheads="1"/>
          </p:cNvSpPr>
          <p:nvPr userDrawn="1"/>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1169414" name="Text Box 6"/>
          <p:cNvSpPr txBox="1">
            <a:spLocks noChangeArrowheads="1"/>
          </p:cNvSpPr>
          <p:nvPr userDrawn="1"/>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047896C4-408F-4C33-BE53-F0E88BAA338F}"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1033" name="Group 8"/>
          <p:cNvGrpSpPr>
            <a:grpSpLocks/>
          </p:cNvGrpSpPr>
          <p:nvPr userDrawn="1"/>
        </p:nvGrpSpPr>
        <p:grpSpPr bwMode="auto">
          <a:xfrm>
            <a:off x="7116763" y="6135688"/>
            <a:ext cx="1943100" cy="722312"/>
            <a:chOff x="3380" y="3865"/>
            <a:chExt cx="1224" cy="455"/>
          </a:xfrm>
        </p:grpSpPr>
        <p:graphicFrame>
          <p:nvGraphicFramePr>
            <p:cNvPr id="1026"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052" name="Document" r:id="rId14" imgW="1943640" imgH="723600" progId="Word.Document.8">
                    <p:embed/>
                  </p:oleObj>
                </mc:Choice>
                <mc:Fallback>
                  <p:oleObj name="Document" r:id="rId14" imgW="1943640" imgH="723600" progId="Word.Document.8">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1169418" name="Text Box 10"/>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pic>
        <p:nvPicPr>
          <p:cNvPr id="1034" name="Picture 9" descr="New_DOE_Logo_Color_042808"/>
          <p:cNvPicPr>
            <a:picLocks noChangeAspect="1" noChangeArrowheads="1"/>
          </p:cNvPicPr>
          <p:nvPr userDrawn="1"/>
        </p:nvPicPr>
        <p:blipFill>
          <a:blip r:embed="rId16"/>
          <a:srcRect/>
          <a:stretch>
            <a:fillRect/>
          </a:stretch>
        </p:blipFill>
        <p:spPr bwMode="auto">
          <a:xfrm>
            <a:off x="25400" y="6261100"/>
            <a:ext cx="2195513" cy="554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2900" indent="-342900"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a:defRPr>
      </a:lvl1pPr>
      <a:lvl2pPr marL="690563" indent="-23336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a:defRPr>
      </a:lvl2pPr>
      <a:lvl3pPr marL="10858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3pPr>
      <a:lvl4pPr marL="14287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4pPr>
      <a:lvl5pPr marL="17716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ebmail.bnl.gov/exchweb/bin/redir.asp?URL=http://epics-pvdata.sourceforge.net/pvAccess_Protocol_Specification.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ebmail.bnl.gov/exchweb/bin/redir.asp?URL=http://epics-pvdata.sourceforge.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7" name="Rectangle 2"/>
          <p:cNvSpPr>
            <a:spLocks noGrp="1" noChangeArrowheads="1"/>
          </p:cNvSpPr>
          <p:nvPr>
            <p:ph type="ctrTitle" idx="4294967295"/>
          </p:nvPr>
        </p:nvSpPr>
        <p:spPr>
          <a:xfrm>
            <a:off x="0" y="0"/>
            <a:ext cx="9144000" cy="960438"/>
          </a:xfrm>
        </p:spPr>
        <p:txBody>
          <a:bodyPr lIns="0" rIns="0"/>
          <a:lstStyle/>
          <a:p>
            <a:pPr defTabSz="457200" eaLnBrk="1" hangingPunct="1">
              <a:tabLst>
                <a:tab pos="2286000" algn="l"/>
              </a:tabLst>
            </a:pPr>
            <a:r>
              <a:rPr lang="en-US" sz="3600" smtClean="0"/>
              <a:t>EPICS Version 4 – Development Plan</a:t>
            </a:r>
          </a:p>
        </p:txBody>
      </p:sp>
      <p:sp>
        <p:nvSpPr>
          <p:cNvPr id="2262018" name="Text Box 4"/>
          <p:cNvSpPr txBox="1">
            <a:spLocks noChangeArrowheads="1"/>
          </p:cNvSpPr>
          <p:nvPr/>
        </p:nvSpPr>
        <p:spPr bwMode="auto">
          <a:xfrm>
            <a:off x="1230313" y="5465763"/>
            <a:ext cx="6673850" cy="912812"/>
          </a:xfrm>
          <a:prstGeom prst="rect">
            <a:avLst/>
          </a:prstGeom>
          <a:noFill/>
          <a:ln w="12700" algn="ctr">
            <a:noFill/>
            <a:miter lim="800000"/>
            <a:headEnd/>
            <a:tailEnd/>
          </a:ln>
        </p:spPr>
        <p:txBody>
          <a:bodyPr lIns="90488" tIns="44450" rIns="90488" bIns="44450">
            <a:spAutoFit/>
          </a:bodyPr>
          <a:lstStyle/>
          <a:p>
            <a:pPr algn="ctr" defTabSz="457200" eaLnBrk="0" hangingPunct="0">
              <a:lnSpc>
                <a:spcPct val="90000"/>
              </a:lnSpc>
              <a:buClr>
                <a:schemeClr val="folHlink"/>
              </a:buClr>
              <a:buSzPct val="135000"/>
              <a:tabLst>
                <a:tab pos="2286000" algn="l"/>
              </a:tabLst>
            </a:pPr>
            <a:r>
              <a:rPr lang="en-US" sz="2000" b="1" dirty="0"/>
              <a:t>V4 Team – presented by </a:t>
            </a:r>
            <a:r>
              <a:rPr lang="en-US" sz="1400" b="1" dirty="0"/>
              <a:t>Bob </a:t>
            </a:r>
            <a:r>
              <a:rPr lang="en-US" sz="1400" b="1" dirty="0" err="1"/>
              <a:t>Dalesio</a:t>
            </a:r>
            <a:endParaRPr lang="en-US" sz="1400" b="1" dirty="0"/>
          </a:p>
          <a:p>
            <a:pPr algn="ctr" defTabSz="457200" eaLnBrk="0" hangingPunct="0">
              <a:lnSpc>
                <a:spcPct val="90000"/>
              </a:lnSpc>
              <a:buClr>
                <a:schemeClr val="folHlink"/>
              </a:buClr>
              <a:buSzPct val="135000"/>
              <a:tabLst>
                <a:tab pos="2286000" algn="l"/>
              </a:tabLst>
            </a:pPr>
            <a:r>
              <a:rPr lang="en-US" sz="2000" b="1" dirty="0"/>
              <a:t>EPICS Meeting </a:t>
            </a:r>
          </a:p>
          <a:p>
            <a:pPr algn="ctr" defTabSz="457200" eaLnBrk="0" hangingPunct="0">
              <a:lnSpc>
                <a:spcPct val="90000"/>
              </a:lnSpc>
              <a:buClr>
                <a:schemeClr val="folHlink"/>
              </a:buClr>
              <a:buSzPct val="135000"/>
              <a:tabLst>
                <a:tab pos="2286000" algn="l"/>
              </a:tabLst>
            </a:pPr>
            <a:r>
              <a:rPr lang="en-US" sz="2000" b="1" dirty="0"/>
              <a:t>October </a:t>
            </a:r>
            <a:r>
              <a:rPr lang="en-US" sz="2000" b="1" dirty="0"/>
              <a:t>7</a:t>
            </a:r>
            <a:r>
              <a:rPr lang="en-US" sz="2000" b="1" dirty="0" smtClean="0"/>
              <a:t>, 2011</a:t>
            </a:r>
            <a:endParaRPr lang="en-US" sz="2000" b="1" dirty="0"/>
          </a:p>
        </p:txBody>
      </p:sp>
      <p:pic>
        <p:nvPicPr>
          <p:cNvPr id="2262019" name="Picture 8"/>
          <p:cNvPicPr>
            <a:picLocks noChangeAspect="1" noChangeArrowheads="1"/>
          </p:cNvPicPr>
          <p:nvPr/>
        </p:nvPicPr>
        <p:blipFill>
          <a:blip r:embed="rId3"/>
          <a:srcRect/>
          <a:stretch>
            <a:fillRect/>
          </a:stretch>
        </p:blipFill>
        <p:spPr bwMode="auto">
          <a:xfrm>
            <a:off x="769938" y="1095375"/>
            <a:ext cx="7373937" cy="426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Connect CSS to V4 with Channel Finder Svc</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1" y="2473325"/>
              <a:ext cx="631825"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1" y="1538442"/>
            <a:ext cx="145209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55225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Gather Service</a:t>
            </a:r>
            <a:endParaRPr lang="en-US" sz="14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1" name="Rectangle 8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
        <p:nvSpPr>
          <p:cNvPr id="82" name="Rectangle 29"/>
          <p:cNvSpPr>
            <a:spLocks noChangeArrowheads="1"/>
          </p:cNvSpPr>
          <p:nvPr/>
        </p:nvSpPr>
        <p:spPr bwMode="auto">
          <a:xfrm>
            <a:off x="8249302" y="1811507"/>
            <a:ext cx="711661"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95" name="Text Box 134"/>
          <p:cNvSpPr txBox="1">
            <a:spLocks noChangeArrowheads="1"/>
          </p:cNvSpPr>
          <p:nvPr/>
        </p:nvSpPr>
        <p:spPr bwMode="auto">
          <a:xfrm>
            <a:off x="2170091" y="4014788"/>
            <a:ext cx="704850" cy="366712"/>
          </a:xfrm>
          <a:prstGeom prst="rect">
            <a:avLst/>
          </a:prstGeom>
          <a:noFill/>
          <a:ln w="9525">
            <a:noFill/>
            <a:miter lim="800000"/>
            <a:headEnd/>
            <a:tailEnd/>
          </a:ln>
        </p:spPr>
        <p:txBody>
          <a:bodyPr wrap="none">
            <a:spAutoFit/>
          </a:bodyPr>
          <a:lstStyle/>
          <a:p>
            <a:r>
              <a:rPr lang="en-US" dirty="0"/>
              <a:t>IRMIS</a:t>
            </a:r>
          </a:p>
        </p:txBody>
      </p:sp>
      <p:sp>
        <p:nvSpPr>
          <p:cNvPr id="101" name="Rectangle 100"/>
          <p:cNvSpPr/>
          <p:nvPr/>
        </p:nvSpPr>
        <p:spPr>
          <a:xfrm>
            <a:off x="1354391" y="3634191"/>
            <a:ext cx="938077" cy="646331"/>
          </a:xfrm>
          <a:prstGeom prst="rect">
            <a:avLst/>
          </a:prstGeom>
        </p:spPr>
        <p:txBody>
          <a:bodyPr wrap="none">
            <a:spAutoFit/>
          </a:bodyPr>
          <a:lstStyle/>
          <a:p>
            <a:r>
              <a:rPr lang="en-US" sz="1200" dirty="0" smtClean="0"/>
              <a:t>Serves</a:t>
            </a:r>
          </a:p>
          <a:p>
            <a:r>
              <a:rPr lang="en-US" sz="1200" dirty="0" smtClean="0"/>
              <a:t>Alignment</a:t>
            </a:r>
          </a:p>
          <a:p>
            <a:r>
              <a:rPr lang="en-US" sz="1200" dirty="0" smtClean="0"/>
              <a:t>Magnet </a:t>
            </a:r>
            <a:r>
              <a:rPr lang="en-US" sz="1200" dirty="0" err="1" smtClean="0"/>
              <a:t>Conv</a:t>
            </a:r>
            <a:endParaRPr lang="en-US" sz="1200" dirty="0"/>
          </a:p>
        </p:txBody>
      </p:sp>
      <p:sp>
        <p:nvSpPr>
          <p:cNvPr id="107" name="Rectangle 29"/>
          <p:cNvSpPr>
            <a:spLocks noChangeArrowheads="1"/>
          </p:cNvSpPr>
          <p:nvPr/>
        </p:nvSpPr>
        <p:spPr bwMode="auto">
          <a:xfrm>
            <a:off x="6661174" y="1809386"/>
            <a:ext cx="723931" cy="269714"/>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108" name="Line 48"/>
          <p:cNvSpPr>
            <a:spLocks noChangeShapeType="1"/>
          </p:cNvSpPr>
          <p:nvPr/>
        </p:nvSpPr>
        <p:spPr bwMode="auto">
          <a:xfrm>
            <a:off x="7238853" y="2336276"/>
            <a:ext cx="1588" cy="273050"/>
          </a:xfrm>
          <a:prstGeom prst="line">
            <a:avLst/>
          </a:prstGeom>
          <a:noFill/>
          <a:ln w="36720">
            <a:solidFill>
              <a:srgbClr val="FF0000"/>
            </a:solidFill>
            <a:round/>
            <a:headEnd/>
            <a:tailEnd/>
          </a:ln>
        </p:spPr>
        <p:txBody>
          <a:bodyPr/>
          <a:lstStyle/>
          <a:p>
            <a:endParaRPr lang="en-US"/>
          </a:p>
        </p:txBody>
      </p:sp>
      <p:sp>
        <p:nvSpPr>
          <p:cNvPr id="102" name="Rectangle 14"/>
          <p:cNvSpPr>
            <a:spLocks noChangeArrowheads="1"/>
          </p:cNvSpPr>
          <p:nvPr/>
        </p:nvSpPr>
        <p:spPr bwMode="auto">
          <a:xfrm>
            <a:off x="4945628" y="2594493"/>
            <a:ext cx="552254" cy="300037"/>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Tree>
    <p:extLst>
      <p:ext uri="{BB962C8B-B14F-4D97-AF65-F5344CB8AC3E}">
        <p14:creationId xmlns:p14="http://schemas.microsoft.com/office/powerpoint/2010/main" val="20705451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Use </a:t>
            </a:r>
            <a:r>
              <a:rPr lang="en-US" dirty="0" err="1" smtClean="0">
                <a:solidFill>
                  <a:schemeClr val="tx1"/>
                </a:solidFill>
                <a:cs typeface="Times New Roman" pitchFamily="18" charset="0"/>
              </a:rPr>
              <a:t>PVManager</a:t>
            </a:r>
            <a:r>
              <a:rPr lang="en-US" dirty="0" smtClean="0">
                <a:solidFill>
                  <a:schemeClr val="tx1"/>
                </a:solidFill>
                <a:cs typeface="Times New Roman" pitchFamily="18" charset="0"/>
              </a:rPr>
              <a:t> as a V4 Service</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1" y="2473325"/>
              <a:ext cx="631825"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1" y="1538442"/>
            <a:ext cx="146156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81" name="Rectangle 8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
        <p:nvSpPr>
          <p:cNvPr id="82" name="Rectangle 29"/>
          <p:cNvSpPr>
            <a:spLocks noChangeArrowheads="1"/>
          </p:cNvSpPr>
          <p:nvPr/>
        </p:nvSpPr>
        <p:spPr bwMode="auto">
          <a:xfrm>
            <a:off x="8249302" y="1811507"/>
            <a:ext cx="711661"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3201426" y="2611427"/>
            <a:ext cx="1079500" cy="300037"/>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3201426" y="2911464"/>
            <a:ext cx="1079500" cy="377825"/>
          </a:xfrm>
          <a:prstGeom prst="rect">
            <a:avLst/>
          </a:prstGeom>
          <a:solidFill>
            <a:srgbClr val="FF0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PVManager</a:t>
            </a:r>
            <a:r>
              <a:rPr lang="en-US" sz="1400" b="1" dirty="0" smtClean="0">
                <a:solidFill>
                  <a:srgbClr val="000000"/>
                </a:solidFill>
              </a:rPr>
              <a:t> Service</a:t>
            </a:r>
            <a:endParaRPr lang="en-US" sz="1400" b="1" dirty="0">
              <a:solidFill>
                <a:srgbClr val="000000"/>
              </a:solidFill>
            </a:endParaRPr>
          </a:p>
        </p:txBody>
      </p:sp>
      <p:sp>
        <p:nvSpPr>
          <p:cNvPr id="86" name="Rectangle 15"/>
          <p:cNvSpPr>
            <a:spLocks noChangeArrowheads="1"/>
          </p:cNvSpPr>
          <p:nvPr/>
        </p:nvSpPr>
        <p:spPr bwMode="auto">
          <a:xfrm>
            <a:off x="3203014" y="3278177"/>
            <a:ext cx="1077912" cy="403225"/>
          </a:xfrm>
          <a:prstGeom prst="rect">
            <a:avLst/>
          </a:prstGeom>
          <a:solidFill>
            <a:srgbClr val="FF0000"/>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743861" y="2343155"/>
            <a:ext cx="1587" cy="273050"/>
          </a:xfrm>
          <a:prstGeom prst="line">
            <a:avLst/>
          </a:prstGeom>
          <a:noFill/>
          <a:ln w="36703">
            <a:solidFill>
              <a:srgbClr val="FF0000"/>
            </a:solidFill>
            <a:round/>
            <a:headEnd/>
            <a:tailEnd/>
          </a:ln>
        </p:spPr>
        <p:txBody>
          <a:bodyPr/>
          <a:lstStyle/>
          <a:p>
            <a:endParaRPr lang="en-US"/>
          </a:p>
        </p:txBody>
      </p:sp>
      <p:sp>
        <p:nvSpPr>
          <p:cNvPr id="88" name="Line 48"/>
          <p:cNvSpPr>
            <a:spLocks noChangeShapeType="1"/>
          </p:cNvSpPr>
          <p:nvPr/>
        </p:nvSpPr>
        <p:spPr bwMode="auto">
          <a:xfrm>
            <a:off x="3782838" y="3673475"/>
            <a:ext cx="1588" cy="957263"/>
          </a:xfrm>
          <a:prstGeom prst="line">
            <a:avLst/>
          </a:prstGeom>
          <a:noFill/>
          <a:ln w="36720">
            <a:solidFill>
              <a:srgbClr val="FF0000"/>
            </a:solidFill>
            <a:round/>
            <a:headEnd/>
            <a:tailEnd/>
          </a:ln>
        </p:spPr>
        <p:txBody>
          <a:bodyPr/>
          <a:lstStyle/>
          <a:p>
            <a:endParaRPr lang="en-US"/>
          </a:p>
        </p:txBody>
      </p:sp>
      <p:sp>
        <p:nvSpPr>
          <p:cNvPr id="89" name="Rectangle 88"/>
          <p:cNvSpPr/>
          <p:nvPr/>
        </p:nvSpPr>
        <p:spPr>
          <a:xfrm>
            <a:off x="3716690" y="3684999"/>
            <a:ext cx="1327608" cy="646331"/>
          </a:xfrm>
          <a:prstGeom prst="rect">
            <a:avLst/>
          </a:prstGeom>
        </p:spPr>
        <p:txBody>
          <a:bodyPr wrap="none">
            <a:spAutoFit/>
          </a:bodyPr>
          <a:lstStyle/>
          <a:p>
            <a:r>
              <a:rPr lang="en-US" sz="1200" dirty="0"/>
              <a:t>Serves </a:t>
            </a:r>
            <a:r>
              <a:rPr lang="en-US" sz="1200" dirty="0" smtClean="0"/>
              <a:t>Tables</a:t>
            </a:r>
            <a:endParaRPr lang="en-US" sz="1200" dirty="0"/>
          </a:p>
          <a:p>
            <a:r>
              <a:rPr lang="en-US" sz="1200" dirty="0" err="1" smtClean="0"/>
              <a:t>Mutti</a:t>
            </a:r>
            <a:r>
              <a:rPr lang="en-US" sz="1200" dirty="0" smtClean="0"/>
              <a:t>-channel arrays</a:t>
            </a:r>
          </a:p>
          <a:p>
            <a:r>
              <a:rPr lang="en-US" sz="1200" dirty="0" smtClean="0"/>
              <a:t>Statistics</a:t>
            </a:r>
          </a:p>
        </p:txBody>
      </p:sp>
      <p:sp>
        <p:nvSpPr>
          <p:cNvPr id="90" name="Rectangle 14"/>
          <p:cNvSpPr>
            <a:spLocks noChangeArrowheads="1"/>
          </p:cNvSpPr>
          <p:nvPr/>
        </p:nvSpPr>
        <p:spPr bwMode="auto">
          <a:xfrm>
            <a:off x="4420680" y="2594499"/>
            <a:ext cx="55225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Gather Service</a:t>
            </a:r>
            <a:endParaRPr lang="en-US" sz="1400" b="1" dirty="0">
              <a:solidFill>
                <a:srgbClr val="000000"/>
              </a:solidFill>
            </a:endParaRPr>
          </a:p>
        </p:txBody>
      </p:sp>
      <p:sp>
        <p:nvSpPr>
          <p:cNvPr id="92"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93"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94"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95" name="Rectangle 14"/>
          <p:cNvSpPr>
            <a:spLocks noChangeArrowheads="1"/>
          </p:cNvSpPr>
          <p:nvPr/>
        </p:nvSpPr>
        <p:spPr bwMode="auto">
          <a:xfrm>
            <a:off x="4945628" y="2594493"/>
            <a:ext cx="55225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96"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Tree>
    <p:extLst>
      <p:ext uri="{BB962C8B-B14F-4D97-AF65-F5344CB8AC3E}">
        <p14:creationId xmlns:p14="http://schemas.microsoft.com/office/powerpoint/2010/main" val="32259024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Provide Configuration Data as V4 Service</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93233"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1" y="2473325"/>
              <a:ext cx="631825"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1" y="1538442"/>
            <a:ext cx="146156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345530"/>
            <a:ext cx="1847" cy="247385"/>
          </a:xfrm>
          <a:prstGeom prst="line">
            <a:avLst/>
          </a:prstGeom>
          <a:noFill/>
          <a:ln w="36720">
            <a:solidFill>
              <a:srgbClr val="D8FF6B"/>
            </a:solidFill>
            <a:round/>
            <a:headEnd/>
            <a:tailEnd/>
          </a:ln>
        </p:spPr>
        <p:txBody>
          <a:bodyPr/>
          <a:lstStyle/>
          <a:p>
            <a:endParaRPr lang="en-US"/>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55225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Gather Service</a:t>
            </a:r>
            <a:endParaRPr lang="en-US" sz="14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1" name="Rectangle 8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
        <p:nvSpPr>
          <p:cNvPr id="82" name="Rectangle 29"/>
          <p:cNvSpPr>
            <a:spLocks noChangeArrowheads="1"/>
          </p:cNvSpPr>
          <p:nvPr/>
        </p:nvSpPr>
        <p:spPr bwMode="auto">
          <a:xfrm>
            <a:off x="8249302" y="1811507"/>
            <a:ext cx="711661"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3201426" y="2611427"/>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3201426" y="2911464"/>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PVManager</a:t>
            </a:r>
            <a:r>
              <a:rPr lang="en-US" sz="1400" b="1" dirty="0" smtClean="0">
                <a:solidFill>
                  <a:srgbClr val="000000"/>
                </a:solidFill>
              </a:rPr>
              <a:t> Service</a:t>
            </a:r>
            <a:endParaRPr lang="en-US" sz="1400" b="1" dirty="0">
              <a:solidFill>
                <a:srgbClr val="000000"/>
              </a:solidFill>
            </a:endParaRPr>
          </a:p>
        </p:txBody>
      </p:sp>
      <p:sp>
        <p:nvSpPr>
          <p:cNvPr id="86" name="Rectangle 15"/>
          <p:cNvSpPr>
            <a:spLocks noChangeArrowheads="1"/>
          </p:cNvSpPr>
          <p:nvPr/>
        </p:nvSpPr>
        <p:spPr bwMode="auto">
          <a:xfrm>
            <a:off x="3203014" y="3278177"/>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743861" y="2343155"/>
            <a:ext cx="1587" cy="273050"/>
          </a:xfrm>
          <a:prstGeom prst="line">
            <a:avLst/>
          </a:prstGeom>
          <a:noFill/>
          <a:ln w="36703">
            <a:solidFill>
              <a:srgbClr val="CCFF99"/>
            </a:solidFill>
            <a:round/>
            <a:headEnd/>
            <a:tailEnd/>
          </a:ln>
        </p:spPr>
        <p:txBody>
          <a:bodyPr/>
          <a:lstStyle/>
          <a:p>
            <a:endParaRPr lang="en-US"/>
          </a:p>
        </p:txBody>
      </p:sp>
      <p:sp>
        <p:nvSpPr>
          <p:cNvPr id="88" name="Line 48"/>
          <p:cNvSpPr>
            <a:spLocks noChangeShapeType="1"/>
          </p:cNvSpPr>
          <p:nvPr/>
        </p:nvSpPr>
        <p:spPr bwMode="auto">
          <a:xfrm>
            <a:off x="3782838" y="3673475"/>
            <a:ext cx="1588" cy="957263"/>
          </a:xfrm>
          <a:prstGeom prst="line">
            <a:avLst/>
          </a:prstGeom>
          <a:noFill/>
          <a:ln w="36720">
            <a:solidFill>
              <a:srgbClr val="CCFF99"/>
            </a:solidFill>
            <a:round/>
            <a:headEnd/>
            <a:tailEnd/>
          </a:ln>
        </p:spPr>
        <p:txBody>
          <a:bodyPr/>
          <a:lstStyle/>
          <a:p>
            <a:endParaRPr lang="en-US"/>
          </a:p>
        </p:txBody>
      </p:sp>
      <p:sp>
        <p:nvSpPr>
          <p:cNvPr id="89" name="Rectangle 88"/>
          <p:cNvSpPr/>
          <p:nvPr/>
        </p:nvSpPr>
        <p:spPr>
          <a:xfrm>
            <a:off x="3716690" y="3684999"/>
            <a:ext cx="1327608" cy="646331"/>
          </a:xfrm>
          <a:prstGeom prst="rect">
            <a:avLst/>
          </a:prstGeom>
        </p:spPr>
        <p:txBody>
          <a:bodyPr wrap="none">
            <a:spAutoFit/>
          </a:bodyPr>
          <a:lstStyle/>
          <a:p>
            <a:r>
              <a:rPr lang="en-US" sz="1200" dirty="0"/>
              <a:t>Serves </a:t>
            </a:r>
            <a:r>
              <a:rPr lang="en-US" sz="1200" dirty="0" smtClean="0"/>
              <a:t>Tables</a:t>
            </a:r>
            <a:endParaRPr lang="en-US" sz="1200" dirty="0"/>
          </a:p>
          <a:p>
            <a:r>
              <a:rPr lang="en-US" sz="1200" dirty="0" err="1" smtClean="0"/>
              <a:t>Mutti</a:t>
            </a:r>
            <a:r>
              <a:rPr lang="en-US" sz="1200" dirty="0" smtClean="0"/>
              <a:t>-channel arrays</a:t>
            </a:r>
          </a:p>
          <a:p>
            <a:r>
              <a:rPr lang="en-US" sz="1200" dirty="0" smtClean="0"/>
              <a:t>Statistics</a:t>
            </a:r>
          </a:p>
        </p:txBody>
      </p:sp>
      <p:sp>
        <p:nvSpPr>
          <p:cNvPr id="90" name="Rectangle 14"/>
          <p:cNvSpPr>
            <a:spLocks noChangeArrowheads="1"/>
          </p:cNvSpPr>
          <p:nvPr/>
        </p:nvSpPr>
        <p:spPr bwMode="auto">
          <a:xfrm>
            <a:off x="1989116" y="2587625"/>
            <a:ext cx="1079500" cy="300038"/>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1989116" y="2887663"/>
            <a:ext cx="1079500" cy="377825"/>
          </a:xfrm>
          <a:prstGeom prst="rect">
            <a:avLst/>
          </a:prstGeom>
          <a:solidFill>
            <a:srgbClr val="FF0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Configuration Data</a:t>
            </a:r>
            <a:endParaRPr lang="en-US" sz="1200" b="1" dirty="0">
              <a:solidFill>
                <a:srgbClr val="000000"/>
              </a:solidFill>
            </a:endParaRPr>
          </a:p>
        </p:txBody>
      </p:sp>
      <p:sp>
        <p:nvSpPr>
          <p:cNvPr id="92" name="Rectangle 15"/>
          <p:cNvSpPr>
            <a:spLocks noChangeArrowheads="1"/>
          </p:cNvSpPr>
          <p:nvPr/>
        </p:nvSpPr>
        <p:spPr bwMode="auto">
          <a:xfrm>
            <a:off x="1992291" y="3262313"/>
            <a:ext cx="1076325" cy="403225"/>
          </a:xfrm>
          <a:prstGeom prst="rect">
            <a:avLst/>
          </a:prstGeom>
          <a:solidFill>
            <a:srgbClr val="FF0000"/>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SQL</a:t>
            </a:r>
          </a:p>
        </p:txBody>
      </p:sp>
      <p:sp>
        <p:nvSpPr>
          <p:cNvPr id="93" name="Line 132"/>
          <p:cNvSpPr>
            <a:spLocks noChangeShapeType="1"/>
          </p:cNvSpPr>
          <p:nvPr/>
        </p:nvSpPr>
        <p:spPr bwMode="auto">
          <a:xfrm>
            <a:off x="2525691" y="3659188"/>
            <a:ext cx="0" cy="144462"/>
          </a:xfrm>
          <a:prstGeom prst="line">
            <a:avLst/>
          </a:prstGeom>
          <a:noFill/>
          <a:ln w="34925">
            <a:solidFill>
              <a:schemeClr val="tx1"/>
            </a:solidFill>
            <a:round/>
            <a:headEnd/>
            <a:tailEnd/>
          </a:ln>
        </p:spPr>
        <p:txBody>
          <a:bodyPr/>
          <a:lstStyle/>
          <a:p>
            <a:endParaRPr lang="en-US"/>
          </a:p>
        </p:txBody>
      </p:sp>
      <p:sp>
        <p:nvSpPr>
          <p:cNvPr id="94" name="AutoShape 133"/>
          <p:cNvSpPr>
            <a:spLocks noChangeArrowheads="1"/>
          </p:cNvSpPr>
          <p:nvPr/>
        </p:nvSpPr>
        <p:spPr bwMode="auto">
          <a:xfrm>
            <a:off x="2222478" y="3808413"/>
            <a:ext cx="592138" cy="728662"/>
          </a:xfrm>
          <a:prstGeom prst="can">
            <a:avLst>
              <a:gd name="adj" fmla="val 30764"/>
            </a:avLst>
          </a:prstGeom>
          <a:solidFill>
            <a:srgbClr val="FF0000"/>
          </a:solidFill>
          <a:ln w="9525">
            <a:solidFill>
              <a:schemeClr val="tx1"/>
            </a:solidFill>
            <a:round/>
            <a:headEnd/>
            <a:tailEnd/>
          </a:ln>
        </p:spPr>
        <p:txBody>
          <a:bodyPr wrap="none" anchor="ctr"/>
          <a:lstStyle/>
          <a:p>
            <a:endParaRPr lang="en-US"/>
          </a:p>
        </p:txBody>
      </p:sp>
      <p:sp>
        <p:nvSpPr>
          <p:cNvPr id="95" name="Text Box 134"/>
          <p:cNvSpPr txBox="1">
            <a:spLocks noChangeArrowheads="1"/>
          </p:cNvSpPr>
          <p:nvPr/>
        </p:nvSpPr>
        <p:spPr bwMode="auto">
          <a:xfrm>
            <a:off x="2170091" y="4014788"/>
            <a:ext cx="704850" cy="366712"/>
          </a:xfrm>
          <a:prstGeom prst="rect">
            <a:avLst/>
          </a:prstGeom>
          <a:noFill/>
          <a:ln w="9525">
            <a:noFill/>
            <a:miter lim="800000"/>
            <a:headEnd/>
            <a:tailEnd/>
          </a:ln>
        </p:spPr>
        <p:txBody>
          <a:bodyPr wrap="none">
            <a:spAutoFit/>
          </a:bodyPr>
          <a:lstStyle/>
          <a:p>
            <a:r>
              <a:rPr lang="en-US"/>
              <a:t>IRMIS</a:t>
            </a:r>
          </a:p>
        </p:txBody>
      </p:sp>
      <p:sp>
        <p:nvSpPr>
          <p:cNvPr id="96" name="Line 48"/>
          <p:cNvSpPr>
            <a:spLocks noChangeShapeType="1"/>
          </p:cNvSpPr>
          <p:nvPr/>
        </p:nvSpPr>
        <p:spPr bwMode="auto">
          <a:xfrm>
            <a:off x="2533628" y="2319338"/>
            <a:ext cx="1588" cy="273050"/>
          </a:xfrm>
          <a:prstGeom prst="line">
            <a:avLst/>
          </a:prstGeom>
          <a:noFill/>
          <a:ln w="36720">
            <a:solidFill>
              <a:srgbClr val="FF0000"/>
            </a:solidFill>
            <a:round/>
            <a:headEnd/>
            <a:tailEnd/>
          </a:ln>
        </p:spPr>
        <p:txBody>
          <a:bodyPr/>
          <a:lstStyle/>
          <a:p>
            <a:endParaRPr lang="en-US"/>
          </a:p>
        </p:txBody>
      </p:sp>
      <p:sp>
        <p:nvSpPr>
          <p:cNvPr id="101" name="Rectangle 100"/>
          <p:cNvSpPr/>
          <p:nvPr/>
        </p:nvSpPr>
        <p:spPr>
          <a:xfrm>
            <a:off x="1354391" y="3634191"/>
            <a:ext cx="938077" cy="646331"/>
          </a:xfrm>
          <a:prstGeom prst="rect">
            <a:avLst/>
          </a:prstGeom>
        </p:spPr>
        <p:txBody>
          <a:bodyPr wrap="none">
            <a:spAutoFit/>
          </a:bodyPr>
          <a:lstStyle/>
          <a:p>
            <a:r>
              <a:rPr lang="en-US" sz="1200" dirty="0" smtClean="0"/>
              <a:t>Serves</a:t>
            </a:r>
          </a:p>
          <a:p>
            <a:r>
              <a:rPr lang="en-US" sz="1200" dirty="0" smtClean="0"/>
              <a:t>Alignment</a:t>
            </a:r>
          </a:p>
          <a:p>
            <a:r>
              <a:rPr lang="en-US" sz="1200" dirty="0" smtClean="0"/>
              <a:t>Magnet </a:t>
            </a:r>
            <a:r>
              <a:rPr lang="en-US" sz="1200" dirty="0" err="1" smtClean="0"/>
              <a:t>Conv</a:t>
            </a:r>
            <a:endParaRPr lang="en-US" sz="1200" dirty="0"/>
          </a:p>
        </p:txBody>
      </p:sp>
      <p:sp>
        <p:nvSpPr>
          <p:cNvPr id="102" name="Rectangle 14"/>
          <p:cNvSpPr>
            <a:spLocks noChangeArrowheads="1"/>
          </p:cNvSpPr>
          <p:nvPr/>
        </p:nvSpPr>
        <p:spPr bwMode="auto">
          <a:xfrm>
            <a:off x="4945628" y="2594493"/>
            <a:ext cx="55225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103"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Tree>
    <p:extLst>
      <p:ext uri="{BB962C8B-B14F-4D97-AF65-F5344CB8AC3E}">
        <p14:creationId xmlns:p14="http://schemas.microsoft.com/office/powerpoint/2010/main" val="25607399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Build Application Specific Services</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1" y="2473325"/>
              <a:ext cx="631825"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1" y="1538442"/>
            <a:ext cx="145209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345530"/>
            <a:ext cx="1847" cy="247385"/>
          </a:xfrm>
          <a:prstGeom prst="line">
            <a:avLst/>
          </a:prstGeom>
          <a:noFill/>
          <a:ln w="36720">
            <a:solidFill>
              <a:srgbClr val="D8FF6B"/>
            </a:solidFill>
            <a:round/>
            <a:headEnd/>
            <a:tailEnd/>
          </a:ln>
        </p:spPr>
        <p:txBody>
          <a:bodyPr/>
          <a:lstStyle/>
          <a:p>
            <a:endParaRPr lang="en-US"/>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Gather Service</a:t>
            </a:r>
            <a:endParaRPr lang="en-US" sz="14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1" name="Rectangle 8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
        <p:nvSpPr>
          <p:cNvPr id="82" name="Rectangle 29"/>
          <p:cNvSpPr>
            <a:spLocks noChangeArrowheads="1"/>
          </p:cNvSpPr>
          <p:nvPr/>
        </p:nvSpPr>
        <p:spPr bwMode="auto">
          <a:xfrm>
            <a:off x="8249302" y="1811507"/>
            <a:ext cx="711661"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3201426" y="2611427"/>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3201426" y="2911464"/>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PVManager</a:t>
            </a:r>
            <a:r>
              <a:rPr lang="en-US" sz="1400" b="1" dirty="0" smtClean="0">
                <a:solidFill>
                  <a:srgbClr val="000000"/>
                </a:solidFill>
              </a:rPr>
              <a:t> Service</a:t>
            </a:r>
            <a:endParaRPr lang="en-US" sz="1400" b="1" dirty="0">
              <a:solidFill>
                <a:srgbClr val="000000"/>
              </a:solidFill>
            </a:endParaRPr>
          </a:p>
        </p:txBody>
      </p:sp>
      <p:sp>
        <p:nvSpPr>
          <p:cNvPr id="86" name="Rectangle 15"/>
          <p:cNvSpPr>
            <a:spLocks noChangeArrowheads="1"/>
          </p:cNvSpPr>
          <p:nvPr/>
        </p:nvSpPr>
        <p:spPr bwMode="auto">
          <a:xfrm>
            <a:off x="3203014" y="3278177"/>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743861" y="2343155"/>
            <a:ext cx="1587" cy="273050"/>
          </a:xfrm>
          <a:prstGeom prst="line">
            <a:avLst/>
          </a:prstGeom>
          <a:noFill/>
          <a:ln w="36703">
            <a:solidFill>
              <a:srgbClr val="CCFF99"/>
            </a:solidFill>
            <a:round/>
            <a:headEnd/>
            <a:tailEnd/>
          </a:ln>
        </p:spPr>
        <p:txBody>
          <a:bodyPr/>
          <a:lstStyle/>
          <a:p>
            <a:endParaRPr lang="en-US"/>
          </a:p>
        </p:txBody>
      </p:sp>
      <p:sp>
        <p:nvSpPr>
          <p:cNvPr id="88" name="Line 48"/>
          <p:cNvSpPr>
            <a:spLocks noChangeShapeType="1"/>
          </p:cNvSpPr>
          <p:nvPr/>
        </p:nvSpPr>
        <p:spPr bwMode="auto">
          <a:xfrm>
            <a:off x="3782838" y="3673475"/>
            <a:ext cx="1588" cy="957263"/>
          </a:xfrm>
          <a:prstGeom prst="line">
            <a:avLst/>
          </a:prstGeom>
          <a:noFill/>
          <a:ln w="36720">
            <a:solidFill>
              <a:srgbClr val="CCFF99"/>
            </a:solidFill>
            <a:round/>
            <a:headEnd/>
            <a:tailEnd/>
          </a:ln>
        </p:spPr>
        <p:txBody>
          <a:bodyPr/>
          <a:lstStyle/>
          <a:p>
            <a:endParaRPr lang="en-US"/>
          </a:p>
        </p:txBody>
      </p:sp>
      <p:sp>
        <p:nvSpPr>
          <p:cNvPr id="89" name="Rectangle 88"/>
          <p:cNvSpPr/>
          <p:nvPr/>
        </p:nvSpPr>
        <p:spPr>
          <a:xfrm>
            <a:off x="3716690" y="3684999"/>
            <a:ext cx="1327608" cy="646331"/>
          </a:xfrm>
          <a:prstGeom prst="rect">
            <a:avLst/>
          </a:prstGeom>
        </p:spPr>
        <p:txBody>
          <a:bodyPr wrap="none">
            <a:spAutoFit/>
          </a:bodyPr>
          <a:lstStyle/>
          <a:p>
            <a:r>
              <a:rPr lang="en-US" sz="1200" dirty="0"/>
              <a:t>Serves </a:t>
            </a:r>
            <a:r>
              <a:rPr lang="en-US" sz="1200" dirty="0" smtClean="0"/>
              <a:t>Tables</a:t>
            </a:r>
            <a:endParaRPr lang="en-US" sz="1200" dirty="0"/>
          </a:p>
          <a:p>
            <a:r>
              <a:rPr lang="en-US" sz="1200" dirty="0" err="1" smtClean="0"/>
              <a:t>Mutti</a:t>
            </a:r>
            <a:r>
              <a:rPr lang="en-US" sz="1200" dirty="0" smtClean="0"/>
              <a:t>-channel arrays</a:t>
            </a:r>
          </a:p>
          <a:p>
            <a:r>
              <a:rPr lang="en-US" sz="1200" dirty="0" smtClean="0"/>
              <a:t>Statistics</a:t>
            </a:r>
          </a:p>
        </p:txBody>
      </p:sp>
      <p:sp>
        <p:nvSpPr>
          <p:cNvPr id="90" name="Rectangle 14"/>
          <p:cNvSpPr>
            <a:spLocks noChangeArrowheads="1"/>
          </p:cNvSpPr>
          <p:nvPr/>
        </p:nvSpPr>
        <p:spPr bwMode="auto">
          <a:xfrm>
            <a:off x="1989116" y="25876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1989116" y="2887663"/>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Configuration Data</a:t>
            </a:r>
            <a:endParaRPr lang="en-US" sz="1200" b="1" dirty="0">
              <a:solidFill>
                <a:srgbClr val="000000"/>
              </a:solidFill>
            </a:endParaRPr>
          </a:p>
        </p:txBody>
      </p:sp>
      <p:sp>
        <p:nvSpPr>
          <p:cNvPr id="92" name="Rectangle 15"/>
          <p:cNvSpPr>
            <a:spLocks noChangeArrowheads="1"/>
          </p:cNvSpPr>
          <p:nvPr/>
        </p:nvSpPr>
        <p:spPr bwMode="auto">
          <a:xfrm>
            <a:off x="1992291" y="3262313"/>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SQL</a:t>
            </a:r>
          </a:p>
        </p:txBody>
      </p:sp>
      <p:sp>
        <p:nvSpPr>
          <p:cNvPr id="93" name="Line 132"/>
          <p:cNvSpPr>
            <a:spLocks noChangeShapeType="1"/>
          </p:cNvSpPr>
          <p:nvPr/>
        </p:nvSpPr>
        <p:spPr bwMode="auto">
          <a:xfrm>
            <a:off x="2525691" y="3659188"/>
            <a:ext cx="0" cy="144462"/>
          </a:xfrm>
          <a:prstGeom prst="line">
            <a:avLst/>
          </a:prstGeom>
          <a:noFill/>
          <a:ln w="34925">
            <a:solidFill>
              <a:schemeClr val="tx1"/>
            </a:solidFill>
            <a:round/>
            <a:headEnd/>
            <a:tailEnd/>
          </a:ln>
        </p:spPr>
        <p:txBody>
          <a:bodyPr/>
          <a:lstStyle/>
          <a:p>
            <a:endParaRPr lang="en-US"/>
          </a:p>
        </p:txBody>
      </p:sp>
      <p:sp>
        <p:nvSpPr>
          <p:cNvPr id="94" name="AutoShape 133"/>
          <p:cNvSpPr>
            <a:spLocks noChangeArrowheads="1"/>
          </p:cNvSpPr>
          <p:nvPr/>
        </p:nvSpPr>
        <p:spPr bwMode="auto">
          <a:xfrm>
            <a:off x="2222478" y="3808413"/>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95" name="Text Box 134"/>
          <p:cNvSpPr txBox="1">
            <a:spLocks noChangeArrowheads="1"/>
          </p:cNvSpPr>
          <p:nvPr/>
        </p:nvSpPr>
        <p:spPr bwMode="auto">
          <a:xfrm>
            <a:off x="2170091" y="4014788"/>
            <a:ext cx="704850" cy="366712"/>
          </a:xfrm>
          <a:prstGeom prst="rect">
            <a:avLst/>
          </a:prstGeom>
          <a:noFill/>
          <a:ln w="9525">
            <a:noFill/>
            <a:miter lim="800000"/>
            <a:headEnd/>
            <a:tailEnd/>
          </a:ln>
        </p:spPr>
        <p:txBody>
          <a:bodyPr wrap="none">
            <a:spAutoFit/>
          </a:bodyPr>
          <a:lstStyle/>
          <a:p>
            <a:r>
              <a:rPr lang="en-US" dirty="0"/>
              <a:t>IRMIS</a:t>
            </a:r>
          </a:p>
        </p:txBody>
      </p:sp>
      <p:sp>
        <p:nvSpPr>
          <p:cNvPr id="96" name="Line 48"/>
          <p:cNvSpPr>
            <a:spLocks noChangeShapeType="1"/>
          </p:cNvSpPr>
          <p:nvPr/>
        </p:nvSpPr>
        <p:spPr bwMode="auto">
          <a:xfrm>
            <a:off x="2533628" y="2319338"/>
            <a:ext cx="1588" cy="273050"/>
          </a:xfrm>
          <a:prstGeom prst="line">
            <a:avLst/>
          </a:prstGeom>
          <a:noFill/>
          <a:ln w="36720">
            <a:solidFill>
              <a:srgbClr val="CCFF99"/>
            </a:solidFill>
            <a:round/>
            <a:headEnd/>
            <a:tailEnd/>
          </a:ln>
        </p:spPr>
        <p:txBody>
          <a:bodyPr/>
          <a:lstStyle/>
          <a:p>
            <a:endParaRPr lang="en-US"/>
          </a:p>
        </p:txBody>
      </p:sp>
      <p:sp>
        <p:nvSpPr>
          <p:cNvPr id="101" name="Rectangle 100"/>
          <p:cNvSpPr/>
          <p:nvPr/>
        </p:nvSpPr>
        <p:spPr>
          <a:xfrm>
            <a:off x="1354391" y="3634191"/>
            <a:ext cx="938077" cy="646331"/>
          </a:xfrm>
          <a:prstGeom prst="rect">
            <a:avLst/>
          </a:prstGeom>
        </p:spPr>
        <p:txBody>
          <a:bodyPr wrap="none">
            <a:spAutoFit/>
          </a:bodyPr>
          <a:lstStyle/>
          <a:p>
            <a:r>
              <a:rPr lang="en-US" sz="1200" dirty="0" smtClean="0"/>
              <a:t>Serves</a:t>
            </a:r>
          </a:p>
          <a:p>
            <a:r>
              <a:rPr lang="en-US" sz="1200" dirty="0" smtClean="0"/>
              <a:t>Alignment</a:t>
            </a:r>
          </a:p>
          <a:p>
            <a:r>
              <a:rPr lang="en-US" sz="1200" dirty="0" smtClean="0"/>
              <a:t>Magnet </a:t>
            </a:r>
            <a:r>
              <a:rPr lang="en-US" sz="1200" dirty="0" err="1" smtClean="0"/>
              <a:t>Conv</a:t>
            </a:r>
            <a:endParaRPr lang="en-US" sz="1200" dirty="0"/>
          </a:p>
        </p:txBody>
      </p:sp>
      <p:sp>
        <p:nvSpPr>
          <p:cNvPr id="102" name="Rectangle 14"/>
          <p:cNvSpPr>
            <a:spLocks noChangeArrowheads="1"/>
          </p:cNvSpPr>
          <p:nvPr/>
        </p:nvSpPr>
        <p:spPr bwMode="auto">
          <a:xfrm>
            <a:off x="7926006" y="2586020"/>
            <a:ext cx="544894" cy="300037"/>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103" name="Rectangle 15"/>
          <p:cNvSpPr>
            <a:spLocks noChangeArrowheads="1"/>
          </p:cNvSpPr>
          <p:nvPr/>
        </p:nvSpPr>
        <p:spPr bwMode="auto">
          <a:xfrm>
            <a:off x="7926006" y="2886057"/>
            <a:ext cx="1079500" cy="377825"/>
          </a:xfrm>
          <a:prstGeom prst="rect">
            <a:avLst/>
          </a:prstGeom>
          <a:solidFill>
            <a:srgbClr val="FF0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UnitConv</a:t>
            </a:r>
            <a:r>
              <a:rPr lang="en-US" sz="1400" b="1" dirty="0" smtClean="0">
                <a:solidFill>
                  <a:srgbClr val="000000"/>
                </a:solidFill>
              </a:rPr>
              <a:t>., Bump, etc..</a:t>
            </a:r>
            <a:endParaRPr lang="en-US" sz="1400" b="1" dirty="0">
              <a:solidFill>
                <a:srgbClr val="000000"/>
              </a:solidFill>
            </a:endParaRPr>
          </a:p>
        </p:txBody>
      </p:sp>
      <p:sp>
        <p:nvSpPr>
          <p:cNvPr id="105" name="Line 48"/>
          <p:cNvSpPr>
            <a:spLocks noChangeShapeType="1"/>
          </p:cNvSpPr>
          <p:nvPr/>
        </p:nvSpPr>
        <p:spPr bwMode="auto">
          <a:xfrm>
            <a:off x="8468441" y="2317748"/>
            <a:ext cx="1587" cy="273050"/>
          </a:xfrm>
          <a:prstGeom prst="line">
            <a:avLst/>
          </a:prstGeom>
          <a:noFill/>
          <a:ln w="36703">
            <a:solidFill>
              <a:srgbClr val="FF0000"/>
            </a:solidFill>
            <a:round/>
            <a:headEnd/>
            <a:tailEnd/>
          </a:ln>
        </p:spPr>
        <p:txBody>
          <a:bodyPr/>
          <a:lstStyle/>
          <a:p>
            <a:endParaRPr lang="en-US"/>
          </a:p>
        </p:txBody>
      </p:sp>
      <p:sp>
        <p:nvSpPr>
          <p:cNvPr id="106" name="Rectangle 14"/>
          <p:cNvSpPr>
            <a:spLocks noChangeArrowheads="1"/>
          </p:cNvSpPr>
          <p:nvPr/>
        </p:nvSpPr>
        <p:spPr bwMode="auto">
          <a:xfrm>
            <a:off x="8467888" y="2586014"/>
            <a:ext cx="544894" cy="300037"/>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7"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Tree>
    <p:extLst>
      <p:ext uri="{BB962C8B-B14F-4D97-AF65-F5344CB8AC3E}">
        <p14:creationId xmlns:p14="http://schemas.microsoft.com/office/powerpoint/2010/main" val="41485655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Create a V4 Archive Server</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solidFill>
              <a:srgbClr val="FF0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r>
                <a:rPr lang="en-US" dirty="0" smtClean="0">
                  <a:solidFill>
                    <a:srgbClr val="000000"/>
                  </a:solidFill>
                </a:rPr>
                <a:t> View</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grpSp>
      <p:sp>
        <p:nvSpPr>
          <p:cNvPr id="57" name="Rectangle 29"/>
          <p:cNvSpPr>
            <a:spLocks noChangeArrowheads="1"/>
          </p:cNvSpPr>
          <p:nvPr/>
        </p:nvSpPr>
        <p:spPr bwMode="auto">
          <a:xfrm>
            <a:off x="5933011" y="1538442"/>
            <a:ext cx="145209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345530"/>
            <a:ext cx="1847" cy="247385"/>
          </a:xfrm>
          <a:prstGeom prst="line">
            <a:avLst/>
          </a:prstGeom>
          <a:noFill/>
          <a:ln w="36720">
            <a:solidFill>
              <a:srgbClr val="D8FF6B"/>
            </a:solidFill>
            <a:round/>
            <a:headEnd/>
            <a:tailEnd/>
          </a:ln>
        </p:spPr>
        <p:txBody>
          <a:bodyPr/>
          <a:lstStyle/>
          <a:p>
            <a:endParaRPr lang="en-US"/>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Gather Service</a:t>
            </a:r>
            <a:endParaRPr lang="en-US" sz="14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1" name="Rectangle 8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
        <p:nvSpPr>
          <p:cNvPr id="82" name="Rectangle 29"/>
          <p:cNvSpPr>
            <a:spLocks noChangeArrowheads="1"/>
          </p:cNvSpPr>
          <p:nvPr/>
        </p:nvSpPr>
        <p:spPr bwMode="auto">
          <a:xfrm>
            <a:off x="7490940" y="1811507"/>
            <a:ext cx="1470024" cy="267601"/>
          </a:xfrm>
          <a:prstGeom prst="rect">
            <a:avLst/>
          </a:prstGeom>
          <a:solidFill>
            <a:srgbClr val="FF00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3201426" y="2611427"/>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3201426" y="2911464"/>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PVManager</a:t>
            </a:r>
            <a:r>
              <a:rPr lang="en-US" sz="1400" b="1" dirty="0" smtClean="0">
                <a:solidFill>
                  <a:srgbClr val="000000"/>
                </a:solidFill>
              </a:rPr>
              <a:t> Service</a:t>
            </a:r>
            <a:endParaRPr lang="en-US" sz="1400" b="1" dirty="0">
              <a:solidFill>
                <a:srgbClr val="000000"/>
              </a:solidFill>
            </a:endParaRPr>
          </a:p>
        </p:txBody>
      </p:sp>
      <p:sp>
        <p:nvSpPr>
          <p:cNvPr id="86" name="Rectangle 15"/>
          <p:cNvSpPr>
            <a:spLocks noChangeArrowheads="1"/>
          </p:cNvSpPr>
          <p:nvPr/>
        </p:nvSpPr>
        <p:spPr bwMode="auto">
          <a:xfrm>
            <a:off x="3203014" y="3278177"/>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743861" y="2343155"/>
            <a:ext cx="1587" cy="273050"/>
          </a:xfrm>
          <a:prstGeom prst="line">
            <a:avLst/>
          </a:prstGeom>
          <a:noFill/>
          <a:ln w="36703">
            <a:solidFill>
              <a:srgbClr val="CCFF99"/>
            </a:solidFill>
            <a:round/>
            <a:headEnd/>
            <a:tailEnd/>
          </a:ln>
        </p:spPr>
        <p:txBody>
          <a:bodyPr/>
          <a:lstStyle/>
          <a:p>
            <a:endParaRPr lang="en-US"/>
          </a:p>
        </p:txBody>
      </p:sp>
      <p:sp>
        <p:nvSpPr>
          <p:cNvPr id="88" name="Line 48"/>
          <p:cNvSpPr>
            <a:spLocks noChangeShapeType="1"/>
          </p:cNvSpPr>
          <p:nvPr/>
        </p:nvSpPr>
        <p:spPr bwMode="auto">
          <a:xfrm>
            <a:off x="3782838" y="3673475"/>
            <a:ext cx="1588" cy="957263"/>
          </a:xfrm>
          <a:prstGeom prst="line">
            <a:avLst/>
          </a:prstGeom>
          <a:noFill/>
          <a:ln w="36720">
            <a:solidFill>
              <a:srgbClr val="CCFF99"/>
            </a:solidFill>
            <a:round/>
            <a:headEnd/>
            <a:tailEnd/>
          </a:ln>
        </p:spPr>
        <p:txBody>
          <a:bodyPr/>
          <a:lstStyle/>
          <a:p>
            <a:endParaRPr lang="en-US"/>
          </a:p>
        </p:txBody>
      </p:sp>
      <p:sp>
        <p:nvSpPr>
          <p:cNvPr id="89" name="Rectangle 88"/>
          <p:cNvSpPr/>
          <p:nvPr/>
        </p:nvSpPr>
        <p:spPr>
          <a:xfrm>
            <a:off x="3716690" y="3684999"/>
            <a:ext cx="1327608" cy="646331"/>
          </a:xfrm>
          <a:prstGeom prst="rect">
            <a:avLst/>
          </a:prstGeom>
        </p:spPr>
        <p:txBody>
          <a:bodyPr wrap="none">
            <a:spAutoFit/>
          </a:bodyPr>
          <a:lstStyle/>
          <a:p>
            <a:r>
              <a:rPr lang="en-US" sz="1200" dirty="0"/>
              <a:t>Serves </a:t>
            </a:r>
            <a:r>
              <a:rPr lang="en-US" sz="1200" dirty="0" smtClean="0"/>
              <a:t>Tables</a:t>
            </a:r>
            <a:endParaRPr lang="en-US" sz="1200" dirty="0"/>
          </a:p>
          <a:p>
            <a:r>
              <a:rPr lang="en-US" sz="1200" dirty="0" err="1" smtClean="0"/>
              <a:t>Mutti</a:t>
            </a:r>
            <a:r>
              <a:rPr lang="en-US" sz="1200" dirty="0" smtClean="0"/>
              <a:t>-channel arrays</a:t>
            </a:r>
          </a:p>
          <a:p>
            <a:r>
              <a:rPr lang="en-US" sz="1200" dirty="0" smtClean="0"/>
              <a:t>Statistics</a:t>
            </a:r>
          </a:p>
        </p:txBody>
      </p:sp>
      <p:sp>
        <p:nvSpPr>
          <p:cNvPr id="90" name="Rectangle 14"/>
          <p:cNvSpPr>
            <a:spLocks noChangeArrowheads="1"/>
          </p:cNvSpPr>
          <p:nvPr/>
        </p:nvSpPr>
        <p:spPr bwMode="auto">
          <a:xfrm>
            <a:off x="1989116" y="25876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1989116" y="2887663"/>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Configuration Data</a:t>
            </a:r>
            <a:endParaRPr lang="en-US" sz="1200" b="1" dirty="0">
              <a:solidFill>
                <a:srgbClr val="000000"/>
              </a:solidFill>
            </a:endParaRPr>
          </a:p>
        </p:txBody>
      </p:sp>
      <p:sp>
        <p:nvSpPr>
          <p:cNvPr id="92" name="Rectangle 15"/>
          <p:cNvSpPr>
            <a:spLocks noChangeArrowheads="1"/>
          </p:cNvSpPr>
          <p:nvPr/>
        </p:nvSpPr>
        <p:spPr bwMode="auto">
          <a:xfrm>
            <a:off x="1992291" y="3262313"/>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SQL</a:t>
            </a:r>
          </a:p>
        </p:txBody>
      </p:sp>
      <p:sp>
        <p:nvSpPr>
          <p:cNvPr id="93" name="Line 132"/>
          <p:cNvSpPr>
            <a:spLocks noChangeShapeType="1"/>
          </p:cNvSpPr>
          <p:nvPr/>
        </p:nvSpPr>
        <p:spPr bwMode="auto">
          <a:xfrm>
            <a:off x="2525691" y="3659188"/>
            <a:ext cx="0" cy="144462"/>
          </a:xfrm>
          <a:prstGeom prst="line">
            <a:avLst/>
          </a:prstGeom>
          <a:noFill/>
          <a:ln w="34925">
            <a:solidFill>
              <a:schemeClr val="tx1"/>
            </a:solidFill>
            <a:round/>
            <a:headEnd/>
            <a:tailEnd/>
          </a:ln>
        </p:spPr>
        <p:txBody>
          <a:bodyPr/>
          <a:lstStyle/>
          <a:p>
            <a:endParaRPr lang="en-US"/>
          </a:p>
        </p:txBody>
      </p:sp>
      <p:sp>
        <p:nvSpPr>
          <p:cNvPr id="94" name="AutoShape 133"/>
          <p:cNvSpPr>
            <a:spLocks noChangeArrowheads="1"/>
          </p:cNvSpPr>
          <p:nvPr/>
        </p:nvSpPr>
        <p:spPr bwMode="auto">
          <a:xfrm>
            <a:off x="2222478" y="3808413"/>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95" name="Text Box 134"/>
          <p:cNvSpPr txBox="1">
            <a:spLocks noChangeArrowheads="1"/>
          </p:cNvSpPr>
          <p:nvPr/>
        </p:nvSpPr>
        <p:spPr bwMode="auto">
          <a:xfrm>
            <a:off x="2170091" y="4014788"/>
            <a:ext cx="704850" cy="366712"/>
          </a:xfrm>
          <a:prstGeom prst="rect">
            <a:avLst/>
          </a:prstGeom>
          <a:noFill/>
          <a:ln w="9525">
            <a:noFill/>
            <a:miter lim="800000"/>
            <a:headEnd/>
            <a:tailEnd/>
          </a:ln>
        </p:spPr>
        <p:txBody>
          <a:bodyPr wrap="none">
            <a:spAutoFit/>
          </a:bodyPr>
          <a:lstStyle/>
          <a:p>
            <a:r>
              <a:rPr lang="en-US" dirty="0"/>
              <a:t>IRMIS</a:t>
            </a:r>
          </a:p>
        </p:txBody>
      </p:sp>
      <p:sp>
        <p:nvSpPr>
          <p:cNvPr id="96" name="Line 48"/>
          <p:cNvSpPr>
            <a:spLocks noChangeShapeType="1"/>
          </p:cNvSpPr>
          <p:nvPr/>
        </p:nvSpPr>
        <p:spPr bwMode="auto">
          <a:xfrm>
            <a:off x="2533628" y="2319338"/>
            <a:ext cx="1588" cy="273050"/>
          </a:xfrm>
          <a:prstGeom prst="line">
            <a:avLst/>
          </a:prstGeom>
          <a:noFill/>
          <a:ln w="36720">
            <a:solidFill>
              <a:srgbClr val="CCFF99"/>
            </a:solidFill>
            <a:round/>
            <a:headEnd/>
            <a:tailEnd/>
          </a:ln>
        </p:spPr>
        <p:txBody>
          <a:bodyPr/>
          <a:lstStyle/>
          <a:p>
            <a:endParaRPr lang="en-US"/>
          </a:p>
        </p:txBody>
      </p:sp>
      <p:sp>
        <p:nvSpPr>
          <p:cNvPr id="101" name="Rectangle 100"/>
          <p:cNvSpPr/>
          <p:nvPr/>
        </p:nvSpPr>
        <p:spPr>
          <a:xfrm>
            <a:off x="1354391" y="3634191"/>
            <a:ext cx="938077" cy="646331"/>
          </a:xfrm>
          <a:prstGeom prst="rect">
            <a:avLst/>
          </a:prstGeom>
        </p:spPr>
        <p:txBody>
          <a:bodyPr wrap="none">
            <a:spAutoFit/>
          </a:bodyPr>
          <a:lstStyle/>
          <a:p>
            <a:r>
              <a:rPr lang="en-US" sz="1200" dirty="0" smtClean="0"/>
              <a:t>Serves</a:t>
            </a:r>
          </a:p>
          <a:p>
            <a:r>
              <a:rPr lang="en-US" sz="1200" dirty="0" smtClean="0"/>
              <a:t>Alignment</a:t>
            </a:r>
          </a:p>
          <a:p>
            <a:r>
              <a:rPr lang="en-US" sz="1200" dirty="0" smtClean="0"/>
              <a:t>Magnet </a:t>
            </a:r>
            <a:r>
              <a:rPr lang="en-US" sz="1200" dirty="0" err="1" smtClean="0"/>
              <a:t>Conv</a:t>
            </a:r>
            <a:endParaRPr lang="en-US" sz="1200" dirty="0"/>
          </a:p>
        </p:txBody>
      </p:sp>
      <p:sp>
        <p:nvSpPr>
          <p:cNvPr id="102" name="Rectangle 14"/>
          <p:cNvSpPr>
            <a:spLocks noChangeArrowheads="1"/>
          </p:cNvSpPr>
          <p:nvPr/>
        </p:nvSpPr>
        <p:spPr bwMode="auto">
          <a:xfrm>
            <a:off x="7926006" y="2586020"/>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103" name="Rectangle 15"/>
          <p:cNvSpPr>
            <a:spLocks noChangeArrowheads="1"/>
          </p:cNvSpPr>
          <p:nvPr/>
        </p:nvSpPr>
        <p:spPr bwMode="auto">
          <a:xfrm>
            <a:off x="7926006" y="2886057"/>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UnitConv</a:t>
            </a:r>
            <a:r>
              <a:rPr lang="en-US" sz="1400" b="1" dirty="0" smtClean="0">
                <a:solidFill>
                  <a:srgbClr val="000000"/>
                </a:solidFill>
              </a:rPr>
              <a:t>., Bump, etc..</a:t>
            </a:r>
            <a:endParaRPr lang="en-US" sz="1400" b="1" dirty="0">
              <a:solidFill>
                <a:srgbClr val="000000"/>
              </a:solidFill>
            </a:endParaRPr>
          </a:p>
        </p:txBody>
      </p:sp>
      <p:sp>
        <p:nvSpPr>
          <p:cNvPr id="105" name="Line 48"/>
          <p:cNvSpPr>
            <a:spLocks noChangeShapeType="1"/>
          </p:cNvSpPr>
          <p:nvPr/>
        </p:nvSpPr>
        <p:spPr bwMode="auto">
          <a:xfrm>
            <a:off x="8468441" y="2317748"/>
            <a:ext cx="1587" cy="273050"/>
          </a:xfrm>
          <a:prstGeom prst="line">
            <a:avLst/>
          </a:prstGeom>
          <a:noFill/>
          <a:ln w="36703">
            <a:solidFill>
              <a:srgbClr val="FF0000"/>
            </a:solidFill>
            <a:round/>
            <a:headEnd/>
            <a:tailEnd/>
          </a:ln>
        </p:spPr>
        <p:txBody>
          <a:bodyPr/>
          <a:lstStyle/>
          <a:p>
            <a:endParaRPr lang="en-US"/>
          </a:p>
        </p:txBody>
      </p:sp>
      <p:sp>
        <p:nvSpPr>
          <p:cNvPr id="106" name="Rectangle 14"/>
          <p:cNvSpPr>
            <a:spLocks noChangeArrowheads="1"/>
          </p:cNvSpPr>
          <p:nvPr/>
        </p:nvSpPr>
        <p:spPr bwMode="auto">
          <a:xfrm>
            <a:off x="8467888" y="2586014"/>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7"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cxnSp>
        <p:nvCxnSpPr>
          <p:cNvPr id="104" name="Straight Connector 103"/>
          <p:cNvCxnSpPr/>
          <p:nvPr/>
        </p:nvCxnSpPr>
        <p:spPr bwMode="auto">
          <a:xfrm flipH="1">
            <a:off x="6580300" y="3032653"/>
            <a:ext cx="277802" cy="4230"/>
          </a:xfrm>
          <a:prstGeom prst="line">
            <a:avLst/>
          </a:prstGeom>
          <a:noFill/>
          <a:ln w="12700" cap="flat" cmpd="sng" algn="ctr">
            <a:solidFill>
              <a:srgbClr val="CCFF99"/>
            </a:solidFill>
            <a:prstDash val="solid"/>
            <a:round/>
            <a:headEnd type="none" w="med" len="med"/>
            <a:tailEnd type="none" w="med" len="med"/>
          </a:ln>
          <a:effectLst/>
        </p:spPr>
      </p:cxnSp>
      <p:sp>
        <p:nvSpPr>
          <p:cNvPr id="108" name="Rectangle 14"/>
          <p:cNvSpPr>
            <a:spLocks noChangeArrowheads="1"/>
          </p:cNvSpPr>
          <p:nvPr/>
        </p:nvSpPr>
        <p:spPr bwMode="auto">
          <a:xfrm>
            <a:off x="5558373" y="2578627"/>
            <a:ext cx="1079500" cy="300038"/>
          </a:xfrm>
          <a:prstGeom prst="rect">
            <a:avLst/>
          </a:prstGeom>
          <a:solidFill>
            <a:srgbClr val="FF00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9" name="Rectangle 15"/>
          <p:cNvSpPr>
            <a:spLocks noChangeArrowheads="1"/>
          </p:cNvSpPr>
          <p:nvPr/>
        </p:nvSpPr>
        <p:spPr bwMode="auto">
          <a:xfrm>
            <a:off x="5558373" y="2878665"/>
            <a:ext cx="1079500" cy="377825"/>
          </a:xfrm>
          <a:prstGeom prst="rect">
            <a:avLst/>
          </a:prstGeom>
          <a:solidFill>
            <a:srgbClr val="FF0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Archive retrieval</a:t>
            </a:r>
            <a:endParaRPr lang="en-US" sz="1200" b="1" dirty="0">
              <a:solidFill>
                <a:srgbClr val="000000"/>
              </a:solidFill>
            </a:endParaRPr>
          </a:p>
        </p:txBody>
      </p:sp>
      <p:sp>
        <p:nvSpPr>
          <p:cNvPr id="110" name="Rectangle 15"/>
          <p:cNvSpPr>
            <a:spLocks noChangeArrowheads="1"/>
          </p:cNvSpPr>
          <p:nvPr/>
        </p:nvSpPr>
        <p:spPr bwMode="auto">
          <a:xfrm>
            <a:off x="5561548" y="3253315"/>
            <a:ext cx="1076325" cy="403225"/>
          </a:xfrm>
          <a:prstGeom prst="rect">
            <a:avLst/>
          </a:prstGeom>
          <a:solidFill>
            <a:srgbClr val="FF0000"/>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XML/RPC</a:t>
            </a:r>
            <a:endParaRPr lang="en-US" dirty="0">
              <a:solidFill>
                <a:srgbClr val="000000"/>
              </a:solidFill>
            </a:endParaRPr>
          </a:p>
        </p:txBody>
      </p:sp>
      <p:sp>
        <p:nvSpPr>
          <p:cNvPr id="111" name="Line 132"/>
          <p:cNvSpPr>
            <a:spLocks noChangeShapeType="1"/>
          </p:cNvSpPr>
          <p:nvPr/>
        </p:nvSpPr>
        <p:spPr bwMode="auto">
          <a:xfrm>
            <a:off x="6094948" y="3650190"/>
            <a:ext cx="0" cy="144462"/>
          </a:xfrm>
          <a:prstGeom prst="line">
            <a:avLst/>
          </a:prstGeom>
          <a:noFill/>
          <a:ln w="34925">
            <a:solidFill>
              <a:schemeClr val="tx1"/>
            </a:solidFill>
            <a:round/>
            <a:headEnd/>
            <a:tailEnd/>
          </a:ln>
        </p:spPr>
        <p:txBody>
          <a:bodyPr/>
          <a:lstStyle/>
          <a:p>
            <a:endParaRPr lang="en-US"/>
          </a:p>
        </p:txBody>
      </p:sp>
      <p:sp>
        <p:nvSpPr>
          <p:cNvPr id="112" name="AutoShape 133"/>
          <p:cNvSpPr>
            <a:spLocks noChangeArrowheads="1"/>
          </p:cNvSpPr>
          <p:nvPr/>
        </p:nvSpPr>
        <p:spPr bwMode="auto">
          <a:xfrm>
            <a:off x="5563136" y="3799415"/>
            <a:ext cx="1022350" cy="773112"/>
          </a:xfrm>
          <a:prstGeom prst="can">
            <a:avLst>
              <a:gd name="adj" fmla="val 23372"/>
            </a:avLst>
          </a:prstGeom>
          <a:solidFill>
            <a:srgbClr val="FF0000"/>
          </a:solidFill>
          <a:ln w="9525">
            <a:solidFill>
              <a:schemeClr val="tx1"/>
            </a:solidFill>
            <a:round/>
            <a:headEnd/>
            <a:tailEnd/>
          </a:ln>
        </p:spPr>
        <p:txBody>
          <a:bodyPr wrap="none" anchor="ctr"/>
          <a:lstStyle/>
          <a:p>
            <a:endParaRPr lang="en-US"/>
          </a:p>
        </p:txBody>
      </p:sp>
      <p:sp>
        <p:nvSpPr>
          <p:cNvPr id="113" name="Text Box 134"/>
          <p:cNvSpPr txBox="1">
            <a:spLocks noChangeArrowheads="1"/>
          </p:cNvSpPr>
          <p:nvPr/>
        </p:nvSpPr>
        <p:spPr bwMode="auto">
          <a:xfrm>
            <a:off x="5558373" y="3892174"/>
            <a:ext cx="1101725" cy="646331"/>
          </a:xfrm>
          <a:prstGeom prst="rect">
            <a:avLst/>
          </a:prstGeom>
          <a:noFill/>
          <a:ln w="9525">
            <a:noFill/>
            <a:miter lim="800000"/>
            <a:headEnd/>
            <a:tailEnd/>
          </a:ln>
        </p:spPr>
        <p:txBody>
          <a:bodyPr wrap="square">
            <a:spAutoFit/>
          </a:bodyPr>
          <a:lstStyle/>
          <a:p>
            <a:r>
              <a:rPr lang="en-US" dirty="0" smtClean="0"/>
              <a:t>Channel</a:t>
            </a:r>
          </a:p>
          <a:p>
            <a:r>
              <a:rPr lang="en-US" dirty="0" err="1" smtClean="0"/>
              <a:t>Archiver</a:t>
            </a:r>
            <a:endParaRPr lang="en-US" dirty="0"/>
          </a:p>
        </p:txBody>
      </p:sp>
      <p:sp>
        <p:nvSpPr>
          <p:cNvPr id="114" name="Line 48"/>
          <p:cNvSpPr>
            <a:spLocks noChangeShapeType="1"/>
          </p:cNvSpPr>
          <p:nvPr/>
        </p:nvSpPr>
        <p:spPr bwMode="auto">
          <a:xfrm>
            <a:off x="6110801" y="2310340"/>
            <a:ext cx="1588" cy="273050"/>
          </a:xfrm>
          <a:prstGeom prst="line">
            <a:avLst/>
          </a:prstGeom>
          <a:noFill/>
          <a:ln w="36720">
            <a:solidFill>
              <a:srgbClr val="FF0000"/>
            </a:solidFill>
            <a:round/>
            <a:headEnd/>
            <a:tailEnd/>
          </a:ln>
        </p:spPr>
        <p:txBody>
          <a:bodyPr/>
          <a:lstStyle/>
          <a:p>
            <a:endParaRPr lang="en-US"/>
          </a:p>
        </p:txBody>
      </p:sp>
    </p:spTree>
    <p:extLst>
      <p:ext uri="{BB962C8B-B14F-4D97-AF65-F5344CB8AC3E}">
        <p14:creationId xmlns:p14="http://schemas.microsoft.com/office/powerpoint/2010/main" val="27560716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39631"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norm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Version </a:t>
            </a:r>
            <a:r>
              <a:rPr lang="en-US" dirty="0" smtClean="0">
                <a:solidFill>
                  <a:schemeClr val="tx1"/>
                </a:solidFill>
                <a:cs typeface="Times New Roman" pitchFamily="18" charset="0"/>
              </a:rPr>
              <a:t>4 – First Deployment</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dirty="0">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flipV="1">
            <a:off x="1066800" y="4657723"/>
            <a:ext cx="7356475" cy="45719"/>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1809394"/>
            <a:ext cx="725778" cy="521058"/>
            <a:chOff x="6026151" y="2473325"/>
            <a:chExt cx="623887" cy="521368"/>
          </a:xfrm>
        </p:grpSpPr>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CCFF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CCFF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CCFF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37212"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CCFF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CCFF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CCFF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r>
                <a:rPr lang="en-US" dirty="0" smtClean="0">
                  <a:solidFill>
                    <a:srgbClr val="000000"/>
                  </a:solidFill>
                </a:rPr>
                <a:t> View</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grpSp>
      <p:sp>
        <p:nvSpPr>
          <p:cNvPr id="57" name="Rectangle 29"/>
          <p:cNvSpPr>
            <a:spLocks noChangeArrowheads="1"/>
          </p:cNvSpPr>
          <p:nvPr/>
        </p:nvSpPr>
        <p:spPr bwMode="auto">
          <a:xfrm>
            <a:off x="5933011" y="1538442"/>
            <a:ext cx="145209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0393"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59" name="Rectangle 15"/>
          <p:cNvSpPr>
            <a:spLocks noChangeArrowheads="1"/>
          </p:cNvSpPr>
          <p:nvPr/>
        </p:nvSpPr>
        <p:spPr bwMode="auto">
          <a:xfrm>
            <a:off x="6690393"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1981"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03156"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898356"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345530"/>
            <a:ext cx="1847" cy="247385"/>
          </a:xfrm>
          <a:prstGeom prst="line">
            <a:avLst/>
          </a:prstGeom>
          <a:noFill/>
          <a:ln w="36720">
            <a:solidFill>
              <a:srgbClr val="D8FF6B"/>
            </a:solidFill>
            <a:round/>
            <a:headEnd/>
            <a:tailEnd/>
          </a:ln>
        </p:spPr>
        <p:txBody>
          <a:bodyPr/>
          <a:lstStyle/>
          <a:p>
            <a:endParaRPr lang="en-US"/>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102100" y="2594499"/>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10210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Gather Service</a:t>
            </a:r>
            <a:endParaRPr lang="en-US" sz="1400" b="1" dirty="0">
              <a:solidFill>
                <a:srgbClr val="000000"/>
              </a:solidFill>
            </a:endParaRPr>
          </a:p>
        </p:txBody>
      </p:sp>
      <p:sp>
        <p:nvSpPr>
          <p:cNvPr id="77" name="Rectangle 15"/>
          <p:cNvSpPr>
            <a:spLocks noChangeArrowheads="1"/>
          </p:cNvSpPr>
          <p:nvPr/>
        </p:nvSpPr>
        <p:spPr bwMode="auto">
          <a:xfrm>
            <a:off x="410368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330682"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625541" y="3657599"/>
            <a:ext cx="1588" cy="957263"/>
          </a:xfrm>
          <a:prstGeom prst="line">
            <a:avLst/>
          </a:prstGeom>
          <a:noFill/>
          <a:ln w="36720">
            <a:solidFill>
              <a:srgbClr val="CCFF99"/>
            </a:solidFill>
            <a:round/>
            <a:headEnd/>
            <a:tailEnd/>
          </a:ln>
        </p:spPr>
        <p:txBody>
          <a:bodyPr/>
          <a:lstStyle/>
          <a:p>
            <a:endParaRPr lang="en-US"/>
          </a:p>
        </p:txBody>
      </p:sp>
      <p:cxnSp>
        <p:nvCxnSpPr>
          <p:cNvPr id="6" name="Straight Connector 5"/>
          <p:cNvCxnSpPr/>
          <p:nvPr/>
        </p:nvCxnSpPr>
        <p:spPr bwMode="auto">
          <a:xfrm flipH="1">
            <a:off x="6419427" y="3074988"/>
            <a:ext cx="277802" cy="4230"/>
          </a:xfrm>
          <a:prstGeom prst="line">
            <a:avLst/>
          </a:prstGeom>
          <a:noFill/>
          <a:ln w="12700" cap="flat" cmpd="sng" algn="ctr">
            <a:solidFill>
              <a:srgbClr val="CCFF99"/>
            </a:solidFill>
            <a:prstDash val="solid"/>
            <a:round/>
            <a:headEnd type="none" w="med" len="med"/>
            <a:tailEnd type="none" w="med" len="med"/>
          </a:ln>
          <a:effectLst/>
        </p:spPr>
      </p:cxnSp>
      <p:sp>
        <p:nvSpPr>
          <p:cNvPr id="82" name="Rectangle 29"/>
          <p:cNvSpPr>
            <a:spLocks noChangeArrowheads="1"/>
          </p:cNvSpPr>
          <p:nvPr/>
        </p:nvSpPr>
        <p:spPr bwMode="auto">
          <a:xfrm>
            <a:off x="7490940" y="1811507"/>
            <a:ext cx="1470024"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2876010" y="2611427"/>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2876010" y="2911464"/>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PVManager</a:t>
            </a:r>
            <a:r>
              <a:rPr lang="en-US" sz="1400" b="1" dirty="0" smtClean="0">
                <a:solidFill>
                  <a:srgbClr val="000000"/>
                </a:solidFill>
              </a:rPr>
              <a:t> Service</a:t>
            </a:r>
            <a:endParaRPr lang="en-US" sz="1400" b="1" dirty="0">
              <a:solidFill>
                <a:srgbClr val="000000"/>
              </a:solidFill>
            </a:endParaRPr>
          </a:p>
        </p:txBody>
      </p:sp>
      <p:sp>
        <p:nvSpPr>
          <p:cNvPr id="86" name="Rectangle 15"/>
          <p:cNvSpPr>
            <a:spLocks noChangeArrowheads="1"/>
          </p:cNvSpPr>
          <p:nvPr/>
        </p:nvSpPr>
        <p:spPr bwMode="auto">
          <a:xfrm>
            <a:off x="2877598" y="3278177"/>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426361" y="2343155"/>
            <a:ext cx="1587" cy="273050"/>
          </a:xfrm>
          <a:prstGeom prst="line">
            <a:avLst/>
          </a:prstGeom>
          <a:noFill/>
          <a:ln w="36703">
            <a:solidFill>
              <a:srgbClr val="CCFF99"/>
            </a:solidFill>
            <a:round/>
            <a:headEnd/>
            <a:tailEnd/>
          </a:ln>
        </p:spPr>
        <p:txBody>
          <a:bodyPr/>
          <a:lstStyle/>
          <a:p>
            <a:endParaRPr lang="en-US"/>
          </a:p>
        </p:txBody>
      </p:sp>
      <p:sp>
        <p:nvSpPr>
          <p:cNvPr id="88" name="Line 48"/>
          <p:cNvSpPr>
            <a:spLocks noChangeShapeType="1"/>
          </p:cNvSpPr>
          <p:nvPr/>
        </p:nvSpPr>
        <p:spPr bwMode="auto">
          <a:xfrm>
            <a:off x="3465338" y="3673475"/>
            <a:ext cx="1588" cy="957263"/>
          </a:xfrm>
          <a:prstGeom prst="line">
            <a:avLst/>
          </a:prstGeom>
          <a:noFill/>
          <a:ln w="36720">
            <a:solidFill>
              <a:srgbClr val="CCFF99"/>
            </a:solidFill>
            <a:round/>
            <a:headEnd/>
            <a:tailEnd/>
          </a:ln>
        </p:spPr>
        <p:txBody>
          <a:bodyPr/>
          <a:lstStyle/>
          <a:p>
            <a:endParaRPr lang="en-US"/>
          </a:p>
        </p:txBody>
      </p:sp>
      <p:sp>
        <p:nvSpPr>
          <p:cNvPr id="90" name="Rectangle 14"/>
          <p:cNvSpPr>
            <a:spLocks noChangeArrowheads="1"/>
          </p:cNvSpPr>
          <p:nvPr/>
        </p:nvSpPr>
        <p:spPr bwMode="auto">
          <a:xfrm>
            <a:off x="1663700" y="25876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1663700" y="2887663"/>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Configuration Data</a:t>
            </a:r>
            <a:endParaRPr lang="en-US" sz="1200" b="1" dirty="0">
              <a:solidFill>
                <a:srgbClr val="000000"/>
              </a:solidFill>
            </a:endParaRPr>
          </a:p>
        </p:txBody>
      </p:sp>
      <p:sp>
        <p:nvSpPr>
          <p:cNvPr id="92" name="Rectangle 15"/>
          <p:cNvSpPr>
            <a:spLocks noChangeArrowheads="1"/>
          </p:cNvSpPr>
          <p:nvPr/>
        </p:nvSpPr>
        <p:spPr bwMode="auto">
          <a:xfrm>
            <a:off x="1666875" y="3262313"/>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SQL</a:t>
            </a:r>
          </a:p>
        </p:txBody>
      </p:sp>
      <p:sp>
        <p:nvSpPr>
          <p:cNvPr id="93" name="Line 132"/>
          <p:cNvSpPr>
            <a:spLocks noChangeShapeType="1"/>
          </p:cNvSpPr>
          <p:nvPr/>
        </p:nvSpPr>
        <p:spPr bwMode="auto">
          <a:xfrm>
            <a:off x="2200275" y="3659188"/>
            <a:ext cx="0" cy="144462"/>
          </a:xfrm>
          <a:prstGeom prst="line">
            <a:avLst/>
          </a:prstGeom>
          <a:noFill/>
          <a:ln w="34925">
            <a:solidFill>
              <a:schemeClr val="tx1"/>
            </a:solidFill>
            <a:round/>
            <a:headEnd/>
            <a:tailEnd/>
          </a:ln>
        </p:spPr>
        <p:txBody>
          <a:bodyPr/>
          <a:lstStyle/>
          <a:p>
            <a:endParaRPr lang="en-US"/>
          </a:p>
        </p:txBody>
      </p:sp>
      <p:sp>
        <p:nvSpPr>
          <p:cNvPr id="94" name="AutoShape 133"/>
          <p:cNvSpPr>
            <a:spLocks noChangeArrowheads="1"/>
          </p:cNvSpPr>
          <p:nvPr/>
        </p:nvSpPr>
        <p:spPr bwMode="auto">
          <a:xfrm>
            <a:off x="1897062" y="3808413"/>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95" name="Text Box 134"/>
          <p:cNvSpPr txBox="1">
            <a:spLocks noChangeArrowheads="1"/>
          </p:cNvSpPr>
          <p:nvPr/>
        </p:nvSpPr>
        <p:spPr bwMode="auto">
          <a:xfrm>
            <a:off x="1844675" y="4014788"/>
            <a:ext cx="704850" cy="366712"/>
          </a:xfrm>
          <a:prstGeom prst="rect">
            <a:avLst/>
          </a:prstGeom>
          <a:noFill/>
          <a:ln w="9525">
            <a:noFill/>
            <a:miter lim="800000"/>
            <a:headEnd/>
            <a:tailEnd/>
          </a:ln>
        </p:spPr>
        <p:txBody>
          <a:bodyPr wrap="none">
            <a:spAutoFit/>
          </a:bodyPr>
          <a:lstStyle/>
          <a:p>
            <a:r>
              <a:rPr lang="en-US" dirty="0"/>
              <a:t>IRMIS</a:t>
            </a:r>
          </a:p>
        </p:txBody>
      </p:sp>
      <p:sp>
        <p:nvSpPr>
          <p:cNvPr id="96" name="Line 48"/>
          <p:cNvSpPr>
            <a:spLocks noChangeShapeType="1"/>
          </p:cNvSpPr>
          <p:nvPr/>
        </p:nvSpPr>
        <p:spPr bwMode="auto">
          <a:xfrm>
            <a:off x="1911328" y="2319338"/>
            <a:ext cx="1588" cy="273050"/>
          </a:xfrm>
          <a:prstGeom prst="line">
            <a:avLst/>
          </a:prstGeom>
          <a:noFill/>
          <a:ln w="36720">
            <a:solidFill>
              <a:srgbClr val="CCFF99"/>
            </a:solidFill>
            <a:round/>
            <a:headEnd/>
            <a:tailEnd/>
          </a:ln>
        </p:spPr>
        <p:txBody>
          <a:bodyPr/>
          <a:lstStyle/>
          <a:p>
            <a:endParaRPr lang="en-US"/>
          </a:p>
        </p:txBody>
      </p:sp>
      <p:sp>
        <p:nvSpPr>
          <p:cNvPr id="102" name="Rectangle 14"/>
          <p:cNvSpPr>
            <a:spLocks noChangeArrowheads="1"/>
          </p:cNvSpPr>
          <p:nvPr/>
        </p:nvSpPr>
        <p:spPr bwMode="auto">
          <a:xfrm>
            <a:off x="7918090" y="2586020"/>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103" name="Rectangle 15"/>
          <p:cNvSpPr>
            <a:spLocks noChangeArrowheads="1"/>
          </p:cNvSpPr>
          <p:nvPr/>
        </p:nvSpPr>
        <p:spPr bwMode="auto">
          <a:xfrm>
            <a:off x="7918090" y="2886057"/>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err="1" smtClean="0">
                <a:solidFill>
                  <a:srgbClr val="000000"/>
                </a:solidFill>
              </a:rPr>
              <a:t>UnitConv</a:t>
            </a:r>
            <a:r>
              <a:rPr lang="en-US" sz="1400" b="1" dirty="0" smtClean="0">
                <a:solidFill>
                  <a:srgbClr val="000000"/>
                </a:solidFill>
              </a:rPr>
              <a:t>., Bump, etc..</a:t>
            </a:r>
            <a:endParaRPr lang="en-US" sz="1400" b="1" dirty="0">
              <a:solidFill>
                <a:srgbClr val="000000"/>
              </a:solidFill>
            </a:endParaRPr>
          </a:p>
        </p:txBody>
      </p:sp>
      <p:sp>
        <p:nvSpPr>
          <p:cNvPr id="105" name="Line 48"/>
          <p:cNvSpPr>
            <a:spLocks noChangeShapeType="1"/>
          </p:cNvSpPr>
          <p:nvPr/>
        </p:nvSpPr>
        <p:spPr bwMode="auto">
          <a:xfrm>
            <a:off x="8468441" y="2317748"/>
            <a:ext cx="1587" cy="273050"/>
          </a:xfrm>
          <a:prstGeom prst="line">
            <a:avLst/>
          </a:prstGeom>
          <a:noFill/>
          <a:ln w="36703">
            <a:solidFill>
              <a:srgbClr val="FF0000"/>
            </a:solidFill>
            <a:round/>
            <a:headEnd/>
            <a:tailEnd/>
          </a:ln>
        </p:spPr>
        <p:txBody>
          <a:bodyPr/>
          <a:lstStyle/>
          <a:p>
            <a:endParaRPr lang="en-US"/>
          </a:p>
        </p:txBody>
      </p:sp>
      <p:sp>
        <p:nvSpPr>
          <p:cNvPr id="106" name="Rectangle 14"/>
          <p:cNvSpPr>
            <a:spLocks noChangeArrowheads="1"/>
          </p:cNvSpPr>
          <p:nvPr/>
        </p:nvSpPr>
        <p:spPr bwMode="auto">
          <a:xfrm>
            <a:off x="8459972" y="2586014"/>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7"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104" name="Rectangle 103"/>
          <p:cNvSpPr/>
          <p:nvPr/>
        </p:nvSpPr>
        <p:spPr>
          <a:xfrm>
            <a:off x="491423" y="2942491"/>
            <a:ext cx="880177" cy="830997"/>
          </a:xfrm>
          <a:prstGeom prst="rect">
            <a:avLst/>
          </a:prstGeom>
        </p:spPr>
        <p:txBody>
          <a:bodyPr wrap="none">
            <a:spAutoFit/>
          </a:bodyPr>
          <a:lstStyle/>
          <a:p>
            <a:r>
              <a:rPr lang="en-US" sz="1200" dirty="0" smtClean="0"/>
              <a:t>Distributed</a:t>
            </a:r>
          </a:p>
          <a:p>
            <a:r>
              <a:rPr lang="en-US" sz="1200" dirty="0" smtClean="0"/>
              <a:t>Middle </a:t>
            </a:r>
          </a:p>
          <a:p>
            <a:r>
              <a:rPr lang="en-US" sz="1200" dirty="0" smtClean="0"/>
              <a:t>Layer</a:t>
            </a:r>
          </a:p>
          <a:p>
            <a:r>
              <a:rPr lang="en-US" sz="1200" dirty="0" smtClean="0"/>
              <a:t>Services</a:t>
            </a:r>
            <a:endParaRPr lang="en-US" sz="1200" dirty="0"/>
          </a:p>
        </p:txBody>
      </p:sp>
      <p:sp>
        <p:nvSpPr>
          <p:cNvPr id="108" name="Rectangle 107"/>
          <p:cNvSpPr/>
          <p:nvPr/>
        </p:nvSpPr>
        <p:spPr>
          <a:xfrm>
            <a:off x="200025" y="1283275"/>
            <a:ext cx="604846" cy="276999"/>
          </a:xfrm>
          <a:prstGeom prst="rect">
            <a:avLst/>
          </a:prstGeom>
        </p:spPr>
        <p:txBody>
          <a:bodyPr wrap="none">
            <a:spAutoFit/>
          </a:bodyPr>
          <a:lstStyle/>
          <a:p>
            <a:r>
              <a:rPr lang="en-US" sz="1200" dirty="0" smtClean="0"/>
              <a:t>Clients</a:t>
            </a:r>
          </a:p>
        </p:txBody>
      </p:sp>
      <p:sp>
        <p:nvSpPr>
          <p:cNvPr id="116" name="Line 48"/>
          <p:cNvSpPr>
            <a:spLocks noChangeShapeType="1"/>
          </p:cNvSpPr>
          <p:nvPr/>
        </p:nvSpPr>
        <p:spPr bwMode="auto">
          <a:xfrm>
            <a:off x="1371600" y="2346325"/>
            <a:ext cx="0" cy="2301875"/>
          </a:xfrm>
          <a:prstGeom prst="line">
            <a:avLst/>
          </a:prstGeom>
          <a:noFill/>
          <a:ln w="63500">
            <a:solidFill>
              <a:srgbClr val="FF0000"/>
            </a:solidFill>
            <a:round/>
            <a:headEnd/>
            <a:tailEnd/>
          </a:ln>
        </p:spPr>
        <p:txBody>
          <a:bodyPr/>
          <a:lstStyle/>
          <a:p>
            <a:endParaRPr lang="en-US"/>
          </a:p>
        </p:txBody>
      </p:sp>
      <p:sp>
        <p:nvSpPr>
          <p:cNvPr id="117" name="Rectangle 14"/>
          <p:cNvSpPr>
            <a:spLocks noChangeArrowheads="1"/>
          </p:cNvSpPr>
          <p:nvPr/>
        </p:nvSpPr>
        <p:spPr bwMode="auto">
          <a:xfrm>
            <a:off x="5397500" y="2620962"/>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18" name="Rectangle 15"/>
          <p:cNvSpPr>
            <a:spLocks noChangeArrowheads="1"/>
          </p:cNvSpPr>
          <p:nvPr/>
        </p:nvSpPr>
        <p:spPr bwMode="auto">
          <a:xfrm>
            <a:off x="5397500" y="2921000"/>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Archive retrieval</a:t>
            </a:r>
            <a:endParaRPr lang="en-US" sz="1200" b="1" dirty="0">
              <a:solidFill>
                <a:srgbClr val="000000"/>
              </a:solidFill>
            </a:endParaRPr>
          </a:p>
        </p:txBody>
      </p:sp>
      <p:sp>
        <p:nvSpPr>
          <p:cNvPr id="119" name="Rectangle 15"/>
          <p:cNvSpPr>
            <a:spLocks noChangeArrowheads="1"/>
          </p:cNvSpPr>
          <p:nvPr/>
        </p:nvSpPr>
        <p:spPr bwMode="auto">
          <a:xfrm>
            <a:off x="5400675" y="3295650"/>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XML/RPC</a:t>
            </a:r>
            <a:endParaRPr lang="en-US" dirty="0">
              <a:solidFill>
                <a:srgbClr val="000000"/>
              </a:solidFill>
            </a:endParaRPr>
          </a:p>
        </p:txBody>
      </p:sp>
      <p:sp>
        <p:nvSpPr>
          <p:cNvPr id="120" name="Line 132"/>
          <p:cNvSpPr>
            <a:spLocks noChangeShapeType="1"/>
          </p:cNvSpPr>
          <p:nvPr/>
        </p:nvSpPr>
        <p:spPr bwMode="auto">
          <a:xfrm>
            <a:off x="5934075" y="3692525"/>
            <a:ext cx="0" cy="144462"/>
          </a:xfrm>
          <a:prstGeom prst="line">
            <a:avLst/>
          </a:prstGeom>
          <a:noFill/>
          <a:ln w="34925">
            <a:solidFill>
              <a:schemeClr val="tx1"/>
            </a:solidFill>
            <a:round/>
            <a:headEnd/>
            <a:tailEnd/>
          </a:ln>
        </p:spPr>
        <p:txBody>
          <a:bodyPr/>
          <a:lstStyle/>
          <a:p>
            <a:endParaRPr lang="en-US"/>
          </a:p>
        </p:txBody>
      </p:sp>
      <p:sp>
        <p:nvSpPr>
          <p:cNvPr id="121" name="AutoShape 133"/>
          <p:cNvSpPr>
            <a:spLocks noChangeArrowheads="1"/>
          </p:cNvSpPr>
          <p:nvPr/>
        </p:nvSpPr>
        <p:spPr bwMode="auto">
          <a:xfrm>
            <a:off x="5402263" y="3841750"/>
            <a:ext cx="1022350" cy="773112"/>
          </a:xfrm>
          <a:prstGeom prst="can">
            <a:avLst>
              <a:gd name="adj" fmla="val 23372"/>
            </a:avLst>
          </a:prstGeom>
          <a:solidFill>
            <a:srgbClr val="CCFF99"/>
          </a:solidFill>
          <a:ln w="9525">
            <a:solidFill>
              <a:schemeClr val="tx1"/>
            </a:solidFill>
            <a:round/>
            <a:headEnd/>
            <a:tailEnd/>
          </a:ln>
        </p:spPr>
        <p:txBody>
          <a:bodyPr wrap="none" anchor="ctr"/>
          <a:lstStyle/>
          <a:p>
            <a:endParaRPr lang="en-US"/>
          </a:p>
        </p:txBody>
      </p:sp>
      <p:sp>
        <p:nvSpPr>
          <p:cNvPr id="122" name="Text Box 134"/>
          <p:cNvSpPr txBox="1">
            <a:spLocks noChangeArrowheads="1"/>
          </p:cNvSpPr>
          <p:nvPr/>
        </p:nvSpPr>
        <p:spPr bwMode="auto">
          <a:xfrm>
            <a:off x="5397500" y="3934509"/>
            <a:ext cx="1101725" cy="646331"/>
          </a:xfrm>
          <a:prstGeom prst="rect">
            <a:avLst/>
          </a:prstGeom>
          <a:noFill/>
          <a:ln w="9525">
            <a:noFill/>
            <a:miter lim="800000"/>
            <a:headEnd/>
            <a:tailEnd/>
          </a:ln>
        </p:spPr>
        <p:txBody>
          <a:bodyPr wrap="square">
            <a:spAutoFit/>
          </a:bodyPr>
          <a:lstStyle/>
          <a:p>
            <a:r>
              <a:rPr lang="en-US" dirty="0" smtClean="0"/>
              <a:t>Channel</a:t>
            </a:r>
          </a:p>
          <a:p>
            <a:r>
              <a:rPr lang="en-US" dirty="0" err="1" smtClean="0"/>
              <a:t>Archiver</a:t>
            </a:r>
            <a:endParaRPr lang="en-US" dirty="0"/>
          </a:p>
        </p:txBody>
      </p:sp>
      <p:sp>
        <p:nvSpPr>
          <p:cNvPr id="123" name="Line 48"/>
          <p:cNvSpPr>
            <a:spLocks noChangeShapeType="1"/>
          </p:cNvSpPr>
          <p:nvPr/>
        </p:nvSpPr>
        <p:spPr bwMode="auto">
          <a:xfrm>
            <a:off x="5949928" y="2352675"/>
            <a:ext cx="1588" cy="273050"/>
          </a:xfrm>
          <a:prstGeom prst="line">
            <a:avLst/>
          </a:prstGeom>
          <a:noFill/>
          <a:ln w="36720">
            <a:solidFill>
              <a:srgbClr val="FF0000"/>
            </a:solidFill>
            <a:round/>
            <a:headEnd/>
            <a:tailEnd/>
          </a:ln>
        </p:spPr>
        <p:txBody>
          <a:bodyPr/>
          <a:lstStyle/>
          <a:p>
            <a:endParaRPr lang="en-US"/>
          </a:p>
        </p:txBody>
      </p:sp>
      <p:sp>
        <p:nvSpPr>
          <p:cNvPr id="109" name="Rectangle 28"/>
          <p:cNvSpPr>
            <a:spLocks noChangeArrowheads="1"/>
          </p:cNvSpPr>
          <p:nvPr/>
        </p:nvSpPr>
        <p:spPr bwMode="auto">
          <a:xfrm>
            <a:off x="5924550" y="948786"/>
            <a:ext cx="1470025" cy="591784"/>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Tree>
    <p:extLst>
      <p:ext uri="{BB962C8B-B14F-4D97-AF65-F5344CB8AC3E}">
        <p14:creationId xmlns:p14="http://schemas.microsoft.com/office/powerpoint/2010/main" val="309362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0" y="215900"/>
            <a:ext cx="9147175" cy="590550"/>
          </a:xfrm>
          <a:prstGeom prst="rect">
            <a:avLst/>
          </a:prstGeom>
          <a:noFill/>
          <a:ln w="12700">
            <a:noFill/>
            <a:miter lim="800000"/>
            <a:headEnd/>
            <a:tailEnd/>
          </a:ln>
        </p:spPr>
        <p:txBody>
          <a:bodyPr vert="horz" wrap="square" lIns="0" tIns="0" rIns="0" bIns="0" numCol="1" anchor="ctr" anchorCtr="1" compatLnSpc="1">
            <a:prstTxWarp prst="textNoShape">
              <a:avLst/>
            </a:prstTxWarp>
            <a:normAutofit/>
          </a:bodyPr>
          <a:lst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Normative Data Types - General</a:t>
            </a:r>
            <a:endParaRPr lang="en-US" dirty="0" smtClean="0">
              <a:solidFill>
                <a:schemeClr val="tx1"/>
              </a:solidFill>
              <a:cs typeface="Arial" charset="0"/>
            </a:endParaRPr>
          </a:p>
        </p:txBody>
      </p:sp>
      <p:sp>
        <p:nvSpPr>
          <p:cNvPr id="3" name="TextBox 2"/>
          <p:cNvSpPr txBox="1"/>
          <p:nvPr/>
        </p:nvSpPr>
        <p:spPr>
          <a:xfrm>
            <a:off x="431800" y="4432660"/>
            <a:ext cx="7992533" cy="1015663"/>
          </a:xfrm>
          <a:prstGeom prst="rect">
            <a:avLst/>
          </a:prstGeom>
          <a:noFill/>
        </p:spPr>
        <p:txBody>
          <a:bodyPr wrap="square" rtlCol="0">
            <a:spAutoFit/>
          </a:bodyPr>
          <a:lstStyle/>
          <a:p>
            <a:r>
              <a:rPr lang="en-US" sz="1200" dirty="0" err="1"/>
              <a:t>typeIdentifier</a:t>
            </a:r>
            <a:r>
              <a:rPr lang="en-US" sz="1200" dirty="0"/>
              <a:t/>
            </a:r>
            <a:br>
              <a:rPr lang="en-US" sz="1200" dirty="0"/>
            </a:br>
            <a:r>
              <a:rPr lang="en-US" sz="1200" dirty="0"/>
              <a:t>--------------</a:t>
            </a:r>
            <a:br>
              <a:rPr lang="en-US" sz="1200" dirty="0"/>
            </a:br>
            <a:r>
              <a:rPr lang="en-US" sz="1200" dirty="0" err="1"/>
              <a:t>typeIdentifier</a:t>
            </a:r>
            <a:r>
              <a:rPr lang="en-US" sz="1200" dirty="0"/>
              <a:t> is a long whose </a:t>
            </a:r>
            <a:r>
              <a:rPr lang="en-US" sz="1200" dirty="0" err="1"/>
              <a:t>bitfield</a:t>
            </a:r>
            <a:r>
              <a:rPr lang="en-US" sz="1200" dirty="0"/>
              <a:t> value is used to uniquely identify a </a:t>
            </a:r>
            <a:r>
              <a:rPr lang="en-US" sz="1200" dirty="0" err="1"/>
              <a:t>PVStructure</a:t>
            </a:r>
            <a:r>
              <a:rPr lang="en-US" sz="1200" dirty="0"/>
              <a:t/>
            </a:r>
            <a:br>
              <a:rPr lang="en-US" sz="1200" dirty="0"/>
            </a:br>
            <a:r>
              <a:rPr lang="en-US" sz="1200" dirty="0"/>
              <a:t>instance as an example of a data type. The first 16 bits (of 64) are reserved to</a:t>
            </a:r>
            <a:br>
              <a:rPr lang="en-US" sz="1200" dirty="0"/>
            </a:br>
            <a:r>
              <a:rPr lang="en-US" sz="1200" dirty="0"/>
              <a:t>identify the normative types</a:t>
            </a:r>
            <a:r>
              <a:rPr lang="en-US" sz="1200" dirty="0" smtClean="0"/>
              <a:t>.</a:t>
            </a:r>
            <a:endParaRPr lang="en-US" dirty="0"/>
          </a:p>
        </p:txBody>
      </p:sp>
      <p:sp>
        <p:nvSpPr>
          <p:cNvPr id="7" name="TextBox 6"/>
          <p:cNvSpPr txBox="1"/>
          <p:nvPr/>
        </p:nvSpPr>
        <p:spPr>
          <a:xfrm>
            <a:off x="431800" y="1216170"/>
            <a:ext cx="7874604" cy="3046988"/>
          </a:xfrm>
          <a:prstGeom prst="rect">
            <a:avLst/>
          </a:prstGeom>
          <a:noFill/>
        </p:spPr>
        <p:txBody>
          <a:bodyPr wrap="square" rtlCol="0">
            <a:spAutoFit/>
          </a:bodyPr>
          <a:lstStyle/>
          <a:p>
            <a:r>
              <a:rPr lang="en-US" sz="1200" dirty="0"/>
              <a:t>The following control types are defined as structures of atomic types,</a:t>
            </a:r>
            <a:br>
              <a:rPr lang="en-US" sz="1200" dirty="0"/>
            </a:br>
            <a:r>
              <a:rPr lang="en-US" sz="1200" dirty="0"/>
              <a:t>and encoded as </a:t>
            </a:r>
            <a:r>
              <a:rPr lang="en-US" sz="1200" dirty="0" err="1"/>
              <a:t>PVStructure</a:t>
            </a:r>
            <a:r>
              <a:rPr lang="en-US" sz="1200" dirty="0"/>
              <a:t>.</a:t>
            </a:r>
            <a:br>
              <a:rPr lang="en-US" sz="1200" dirty="0"/>
            </a:br>
            <a:r>
              <a:rPr lang="en-US" sz="1200" dirty="0"/>
              <a:t/>
            </a:r>
            <a:br>
              <a:rPr lang="en-US" sz="1200" dirty="0"/>
            </a:br>
            <a:r>
              <a:rPr lang="en-US" sz="1200" dirty="0"/>
              <a:t>structure </a:t>
            </a:r>
            <a:r>
              <a:rPr lang="en-US" sz="1200" dirty="0" err="1" smtClean="0"/>
              <a:t>enum_t</a:t>
            </a:r>
            <a:r>
              <a:rPr lang="en-US" sz="1200" dirty="0" smtClean="0"/>
              <a:t>                 members:	</a:t>
            </a:r>
            <a:r>
              <a:rPr lang="en-US" sz="1200" dirty="0" err="1" smtClean="0"/>
              <a:t>int</a:t>
            </a:r>
            <a:r>
              <a:rPr lang="en-US" sz="1200" dirty="0" smtClean="0"/>
              <a:t> index,       </a:t>
            </a:r>
            <a:r>
              <a:rPr lang="en-US" sz="1200" dirty="0"/>
              <a:t>string[] choices</a:t>
            </a:r>
            <a:br>
              <a:rPr lang="en-US" sz="1200" dirty="0"/>
            </a:br>
            <a:endParaRPr lang="en-US" sz="1200" dirty="0" smtClean="0"/>
          </a:p>
          <a:p>
            <a:r>
              <a:rPr lang="en-US" sz="1200" dirty="0" smtClean="0"/>
              <a:t>structure </a:t>
            </a:r>
            <a:r>
              <a:rPr lang="en-US" sz="1200" dirty="0" err="1" smtClean="0"/>
              <a:t>timeStamp_t</a:t>
            </a:r>
            <a:r>
              <a:rPr lang="en-US" sz="1200" dirty="0" smtClean="0"/>
              <a:t>         members:	long </a:t>
            </a:r>
            <a:r>
              <a:rPr lang="en-US" sz="1200" dirty="0" err="1" smtClean="0"/>
              <a:t>secsPastEpoch</a:t>
            </a:r>
            <a:r>
              <a:rPr lang="en-US" sz="1200" dirty="0" smtClean="0"/>
              <a:t>,    </a:t>
            </a:r>
            <a:r>
              <a:rPr lang="en-US" sz="1200" dirty="0" err="1"/>
              <a:t>int</a:t>
            </a:r>
            <a:r>
              <a:rPr lang="en-US" sz="1200" dirty="0"/>
              <a:t>  </a:t>
            </a:r>
            <a:r>
              <a:rPr lang="en-US" sz="1200" dirty="0" smtClean="0"/>
              <a:t>nanoseconds,    </a:t>
            </a:r>
            <a:r>
              <a:rPr lang="en-US" sz="1200" dirty="0" err="1"/>
              <a:t>int</a:t>
            </a:r>
            <a:r>
              <a:rPr lang="en-US" sz="1200" dirty="0"/>
              <a:t>  </a:t>
            </a:r>
            <a:r>
              <a:rPr lang="en-US" sz="1200" dirty="0" err="1"/>
              <a:t>userTag</a:t>
            </a:r>
            <a:r>
              <a:rPr lang="en-US" sz="1200" dirty="0"/>
              <a:t/>
            </a:r>
            <a:br>
              <a:rPr lang="en-US" sz="1200" dirty="0"/>
            </a:br>
            <a:r>
              <a:rPr lang="en-US" sz="1200" dirty="0"/>
              <a:t/>
            </a:r>
            <a:br>
              <a:rPr lang="en-US" sz="1200" dirty="0"/>
            </a:br>
            <a:r>
              <a:rPr lang="en-US" sz="1200" dirty="0" smtClean="0"/>
              <a:t>structure </a:t>
            </a:r>
            <a:r>
              <a:rPr lang="en-US" sz="1200" dirty="0" err="1" smtClean="0"/>
              <a:t>alarm_t</a:t>
            </a:r>
            <a:r>
              <a:rPr lang="en-US" sz="1200" dirty="0" smtClean="0"/>
              <a:t>                 members:	</a:t>
            </a:r>
            <a:r>
              <a:rPr lang="en-US" sz="1200" dirty="0" err="1" smtClean="0"/>
              <a:t>int</a:t>
            </a:r>
            <a:r>
              <a:rPr lang="en-US" sz="1200" dirty="0" smtClean="0"/>
              <a:t> </a:t>
            </a:r>
            <a:r>
              <a:rPr lang="en-US" sz="1200" dirty="0"/>
              <a:t>severity</a:t>
            </a:r>
            <a:r>
              <a:rPr lang="en-US" sz="1200" dirty="0" smtClean="0"/>
              <a:t>*,       </a:t>
            </a:r>
            <a:r>
              <a:rPr lang="en-US" sz="1200" dirty="0" err="1"/>
              <a:t>int</a:t>
            </a:r>
            <a:r>
              <a:rPr lang="en-US" sz="1200" dirty="0"/>
              <a:t> </a:t>
            </a:r>
            <a:r>
              <a:rPr lang="en-US" sz="1200" dirty="0" smtClean="0"/>
              <a:t>status*,            string </a:t>
            </a:r>
            <a:r>
              <a:rPr lang="en-US" sz="1200" dirty="0"/>
              <a:t>message</a:t>
            </a:r>
            <a:br>
              <a:rPr lang="en-US" sz="1200" dirty="0"/>
            </a:br>
            <a:r>
              <a:rPr lang="en-US" sz="1200" dirty="0"/>
              <a:t/>
            </a:r>
            <a:br>
              <a:rPr lang="en-US" sz="1200" dirty="0"/>
            </a:br>
            <a:r>
              <a:rPr lang="en-US" sz="1200" dirty="0"/>
              <a:t>structure </a:t>
            </a:r>
            <a:r>
              <a:rPr lang="en-US" sz="1200" dirty="0" err="1" smtClean="0"/>
              <a:t>nameValuePair_t</a:t>
            </a:r>
            <a:r>
              <a:rPr lang="en-US" sz="1200" dirty="0" smtClean="0"/>
              <a:t>  members:	 </a:t>
            </a:r>
            <a:r>
              <a:rPr lang="en-US" sz="1200" dirty="0"/>
              <a:t>string </a:t>
            </a:r>
            <a:r>
              <a:rPr lang="en-US" sz="1200" dirty="0" smtClean="0"/>
              <a:t>name,     string value</a:t>
            </a:r>
          </a:p>
          <a:p>
            <a:endParaRPr lang="en-US" sz="1200" dirty="0"/>
          </a:p>
          <a:p>
            <a:r>
              <a:rPr lang="en-US" sz="1200" dirty="0"/>
              <a:t>*severity is defined as an </a:t>
            </a:r>
            <a:r>
              <a:rPr lang="en-US" sz="1200" dirty="0" err="1"/>
              <a:t>int</a:t>
            </a:r>
            <a:r>
              <a:rPr lang="en-US" sz="1200" dirty="0"/>
              <a:t> (not an </a:t>
            </a:r>
            <a:r>
              <a:rPr lang="en-US" sz="1200" dirty="0" err="1"/>
              <a:t>enum_t</a:t>
            </a:r>
            <a:r>
              <a:rPr lang="en-US" sz="1200" dirty="0"/>
              <a:t>), but should be functionally interpreted only as the enumeration</a:t>
            </a:r>
            <a:br>
              <a:rPr lang="en-US" sz="1200" dirty="0"/>
            </a:br>
            <a:r>
              <a:rPr lang="en-US" sz="1200" dirty="0"/>
              <a:t>  {NONE, MINOR, MAJOR, INVALID, UNDEFINED }</a:t>
            </a:r>
            <a:br>
              <a:rPr lang="en-US" sz="1200" dirty="0"/>
            </a:br>
            <a:r>
              <a:rPr lang="en-US" sz="1200" dirty="0"/>
              <a:t>*status is defined as an </a:t>
            </a:r>
            <a:r>
              <a:rPr lang="en-US" sz="1200" dirty="0" err="1"/>
              <a:t>int</a:t>
            </a:r>
            <a:r>
              <a:rPr lang="en-US" sz="1200" dirty="0"/>
              <a:t> (not an </a:t>
            </a:r>
            <a:r>
              <a:rPr lang="en-US" sz="1200" dirty="0" err="1"/>
              <a:t>enum_t</a:t>
            </a:r>
            <a:r>
              <a:rPr lang="en-US" sz="1200" dirty="0"/>
              <a:t>), but should be functionally interpreted only as the enumeration</a:t>
            </a:r>
            <a:br>
              <a:rPr lang="en-US" sz="1200" dirty="0"/>
            </a:br>
            <a:r>
              <a:rPr lang="en-US" sz="1200" dirty="0"/>
              <a:t>  {NONE, DEVICE, DRIVER, RECORD, DB, CONF, UNDEFINED, CLIENT }</a:t>
            </a:r>
          </a:p>
          <a:p>
            <a:endParaRPr lang="en-US" sz="1200" dirty="0"/>
          </a:p>
        </p:txBody>
      </p:sp>
    </p:spTree>
    <p:extLst>
      <p:ext uri="{BB962C8B-B14F-4D97-AF65-F5344CB8AC3E}">
        <p14:creationId xmlns:p14="http://schemas.microsoft.com/office/powerpoint/2010/main" val="26988596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0" y="215900"/>
            <a:ext cx="9147175" cy="590550"/>
          </a:xfrm>
          <a:prstGeom prst="rect">
            <a:avLst/>
          </a:prstGeom>
          <a:noFill/>
          <a:ln w="12700">
            <a:noFill/>
            <a:miter lim="800000"/>
            <a:headEnd/>
            <a:tailEnd/>
          </a:ln>
        </p:spPr>
        <p:txBody>
          <a:bodyPr vert="horz" wrap="square" lIns="0" tIns="0" rIns="0" bIns="0" numCol="1" anchor="ctr" anchorCtr="1" compatLnSpc="1">
            <a:prstTxWarp prst="textNoShape">
              <a:avLst/>
            </a:prstTxWarp>
            <a:normAutofit/>
          </a:bodyPr>
          <a:lst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Specific Normative Data Types</a:t>
            </a:r>
            <a:endParaRPr lang="en-US" dirty="0" smtClean="0">
              <a:solidFill>
                <a:schemeClr val="tx1"/>
              </a:solidFill>
              <a:cs typeface="Arial" charset="0"/>
            </a:endParaRPr>
          </a:p>
        </p:txBody>
      </p:sp>
      <p:sp>
        <p:nvSpPr>
          <p:cNvPr id="7" name="TextBox 6"/>
          <p:cNvSpPr txBox="1"/>
          <p:nvPr/>
        </p:nvSpPr>
        <p:spPr>
          <a:xfrm>
            <a:off x="431800" y="1216170"/>
            <a:ext cx="7874604" cy="4708981"/>
          </a:xfrm>
          <a:prstGeom prst="rect">
            <a:avLst/>
          </a:prstGeom>
          <a:noFill/>
        </p:spPr>
        <p:txBody>
          <a:bodyPr wrap="square" rtlCol="0">
            <a:spAutoFit/>
          </a:bodyPr>
          <a:lstStyle/>
          <a:p>
            <a:r>
              <a:rPr lang="en-US" sz="1200" dirty="0" err="1" smtClean="0"/>
              <a:t>NTMultichannelArray</a:t>
            </a:r>
            <a:r>
              <a:rPr lang="en-US" sz="1200" dirty="0" smtClean="0"/>
              <a:t> – represent a collection of single values as an ordered array</a:t>
            </a:r>
          </a:p>
          <a:p>
            <a:r>
              <a:rPr lang="en-US" sz="1200" dirty="0" smtClean="0"/>
              <a:t>	e.g. all of the temperatures along a beam line or the Australian Synch’s Concatenate Record used on AI’s</a:t>
            </a:r>
          </a:p>
          <a:p>
            <a:endParaRPr lang="en-US" sz="1200" dirty="0" smtClean="0"/>
          </a:p>
          <a:p>
            <a:r>
              <a:rPr lang="en-US" sz="1200" dirty="0" err="1" smtClean="0"/>
              <a:t>NTTimeDomainArray</a:t>
            </a:r>
            <a:endParaRPr lang="en-US" sz="1200" dirty="0" smtClean="0"/>
          </a:p>
          <a:p>
            <a:r>
              <a:rPr lang="en-US" sz="1200" dirty="0" smtClean="0"/>
              <a:t>	e.g. a scope trace from a digitizer or the Circular Buffer in the Compress Record</a:t>
            </a:r>
          </a:p>
          <a:p>
            <a:endParaRPr lang="en-US" sz="1200" dirty="0" smtClean="0"/>
          </a:p>
          <a:p>
            <a:r>
              <a:rPr lang="en-US" sz="1200" dirty="0" err="1" smtClean="0"/>
              <a:t>NTHistogram</a:t>
            </a:r>
            <a:r>
              <a:rPr lang="en-US" sz="1200" dirty="0"/>
              <a:t>	</a:t>
            </a:r>
            <a:r>
              <a:rPr lang="en-US" sz="1200" dirty="0" smtClean="0"/>
              <a:t>e.g. information on a 60 Hz power supply RB posted every hour or the Histogram in the Compress Record</a:t>
            </a:r>
          </a:p>
          <a:p>
            <a:endParaRPr lang="en-US" sz="1200" dirty="0" smtClean="0"/>
          </a:p>
          <a:p>
            <a:r>
              <a:rPr lang="en-US" sz="1200" dirty="0" err="1" smtClean="0"/>
              <a:t>NTNDArray</a:t>
            </a:r>
            <a:r>
              <a:rPr lang="en-US" sz="1200" dirty="0"/>
              <a:t>	</a:t>
            </a:r>
            <a:r>
              <a:rPr lang="en-US" sz="1200" dirty="0" smtClean="0"/>
              <a:t>e.g. multiple frames of a detector taken at 1 KHz for 1 second</a:t>
            </a:r>
          </a:p>
          <a:p>
            <a:endParaRPr lang="en-US" sz="1200" dirty="0" smtClean="0"/>
          </a:p>
          <a:p>
            <a:r>
              <a:rPr lang="en-US" sz="1200" dirty="0" err="1" smtClean="0"/>
              <a:t>NTFrequencyDomainArray</a:t>
            </a:r>
            <a:endParaRPr lang="en-US" sz="1200" dirty="0" smtClean="0"/>
          </a:p>
          <a:p>
            <a:r>
              <a:rPr lang="en-US" sz="1200" dirty="0"/>
              <a:t>	</a:t>
            </a:r>
            <a:r>
              <a:rPr lang="en-US" sz="1200" dirty="0" smtClean="0"/>
              <a:t>e.g. FFT of 10 KHz data taken for 1 second to study noise frequencies or FFT record output</a:t>
            </a:r>
          </a:p>
          <a:p>
            <a:endParaRPr lang="en-US" sz="1200" dirty="0" smtClean="0"/>
          </a:p>
          <a:p>
            <a:r>
              <a:rPr lang="en-US" sz="1200" dirty="0" err="1" smtClean="0"/>
              <a:t>NTStatistic</a:t>
            </a:r>
            <a:r>
              <a:rPr lang="en-US" sz="1200" dirty="0"/>
              <a:t>	</a:t>
            </a:r>
            <a:r>
              <a:rPr lang="en-US" sz="1200" dirty="0" smtClean="0"/>
              <a:t>e.g. any data being compressed from its original rate – fast sampling in hardware to EPICS DB,</a:t>
            </a:r>
          </a:p>
          <a:p>
            <a:r>
              <a:rPr lang="en-US" sz="1200" dirty="0"/>
              <a:t>	</a:t>
            </a:r>
            <a:r>
              <a:rPr lang="en-US" sz="1200" dirty="0" smtClean="0"/>
              <a:t>       new function on any database waveform, response from a request to an archive server</a:t>
            </a:r>
          </a:p>
          <a:p>
            <a:endParaRPr lang="en-US" sz="1200" dirty="0" smtClean="0"/>
          </a:p>
          <a:p>
            <a:r>
              <a:rPr lang="en-US" sz="1200" dirty="0" err="1" smtClean="0"/>
              <a:t>NTImage</a:t>
            </a:r>
            <a:r>
              <a:rPr lang="en-US" sz="1200" dirty="0"/>
              <a:t>	</a:t>
            </a:r>
            <a:r>
              <a:rPr lang="en-US" sz="1200" dirty="0" smtClean="0"/>
              <a:t>e.g. image data being collected at a detector into the </a:t>
            </a:r>
            <a:r>
              <a:rPr lang="en-US" sz="1200" dirty="0" err="1" smtClean="0"/>
              <a:t>areaDetactor</a:t>
            </a:r>
            <a:r>
              <a:rPr lang="en-US" sz="1200" dirty="0" smtClean="0"/>
              <a:t> application</a:t>
            </a:r>
          </a:p>
          <a:p>
            <a:r>
              <a:rPr lang="en-US" sz="1200" dirty="0"/>
              <a:t/>
            </a:r>
            <a:br>
              <a:rPr lang="en-US" sz="1200" dirty="0"/>
            </a:br>
            <a:r>
              <a:rPr lang="en-US" sz="1200" dirty="0" err="1" smtClean="0"/>
              <a:t>NTTable</a:t>
            </a:r>
            <a:r>
              <a:rPr lang="en-US" sz="1200" dirty="0"/>
              <a:t>	</a:t>
            </a:r>
            <a:r>
              <a:rPr lang="en-US" sz="1200" dirty="0" smtClean="0"/>
              <a:t>e.g. a way to return any list of values or collection of name, value pairs of different data type such as </a:t>
            </a:r>
            <a:r>
              <a:rPr lang="en-US" sz="1200" dirty="0" err="1" smtClean="0"/>
              <a:t>twiss</a:t>
            </a:r>
            <a:r>
              <a:rPr lang="en-US" sz="1200" dirty="0" smtClean="0"/>
              <a:t> parameters</a:t>
            </a:r>
          </a:p>
          <a:p>
            <a:r>
              <a:rPr lang="en-US" sz="1200" dirty="0"/>
              <a:t>	 </a:t>
            </a:r>
            <a:r>
              <a:rPr lang="en-US" sz="1200" dirty="0" smtClean="0"/>
              <a:t>     or the metadata for a camera set up: filter, exposure time, camera used, etc…</a:t>
            </a:r>
          </a:p>
          <a:p>
            <a:r>
              <a:rPr lang="en-US" sz="1200" dirty="0"/>
              <a:t>	</a:t>
            </a:r>
            <a:r>
              <a:rPr lang="en-US" sz="1200" dirty="0" smtClean="0"/>
              <a:t>      This is the catch all data type that can define a structure of single values or arrays (of the same length)</a:t>
            </a:r>
          </a:p>
          <a:p>
            <a:endParaRPr lang="en-US" sz="1200" dirty="0" smtClean="0"/>
          </a:p>
          <a:p>
            <a:r>
              <a:rPr lang="en-US" sz="1200" dirty="0" err="1" smtClean="0"/>
              <a:t>NTChannelFinderDirectory</a:t>
            </a:r>
            <a:endParaRPr lang="en-US" sz="1200" dirty="0" smtClean="0"/>
          </a:p>
          <a:p>
            <a:r>
              <a:rPr lang="en-US" sz="1200" dirty="0"/>
              <a:t>	</a:t>
            </a:r>
            <a:r>
              <a:rPr lang="en-US" sz="1200" dirty="0" smtClean="0"/>
              <a:t>e.g. returned as an ordered list of PVs from a query to a directory service to populate a multi-channel array or table</a:t>
            </a:r>
          </a:p>
          <a:p>
            <a:endParaRPr lang="en-US" sz="1200" dirty="0"/>
          </a:p>
        </p:txBody>
      </p:sp>
    </p:spTree>
    <p:extLst>
      <p:ext uri="{BB962C8B-B14F-4D97-AF65-F5344CB8AC3E}">
        <p14:creationId xmlns:p14="http://schemas.microsoft.com/office/powerpoint/2010/main" val="19777670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199" y="1138284"/>
            <a:ext cx="7611534" cy="3293209"/>
          </a:xfrm>
          <a:prstGeom prst="rect">
            <a:avLst/>
          </a:prstGeom>
        </p:spPr>
        <p:txBody>
          <a:bodyPr wrap="square">
            <a:spAutoFit/>
          </a:bodyPr>
          <a:lstStyle/>
          <a:p>
            <a:pPr marL="285750" indent="-285750">
              <a:buFont typeface="Arial" pitchFamily="34" charset="0"/>
              <a:buChar char="•"/>
            </a:pPr>
            <a:r>
              <a:rPr lang="en-US" sz="1600" dirty="0" smtClean="0"/>
              <a:t>Users </a:t>
            </a:r>
            <a:r>
              <a:rPr lang="en-US" sz="1600" dirty="0"/>
              <a:t>and developers using EPICS V4 are </a:t>
            </a:r>
            <a:r>
              <a:rPr lang="en-US" sz="1600" dirty="0" smtClean="0"/>
              <a:t>not precluded from defining their </a:t>
            </a:r>
            <a:r>
              <a:rPr lang="en-US" sz="1600" dirty="0"/>
              <a:t>own special purpose types</a:t>
            </a:r>
            <a:br>
              <a:rPr lang="en-US" sz="1600" dirty="0"/>
            </a:br>
            <a:endParaRPr lang="en-US" sz="1600" dirty="0" smtClean="0"/>
          </a:p>
          <a:p>
            <a:pPr marL="285750" indent="-285750">
              <a:buFont typeface="Arial" pitchFamily="34" charset="0"/>
              <a:buChar char="•"/>
            </a:pPr>
            <a:r>
              <a:rPr lang="en-US" sz="1600" dirty="0"/>
              <a:t>O</a:t>
            </a:r>
            <a:r>
              <a:rPr lang="en-US" sz="1600" dirty="0" smtClean="0"/>
              <a:t>nly </a:t>
            </a:r>
            <a:r>
              <a:rPr lang="en-US" sz="1600" dirty="0"/>
              <a:t>the </a:t>
            </a:r>
            <a:r>
              <a:rPr lang="en-US" sz="1600" dirty="0" smtClean="0"/>
              <a:t>normative types defined </a:t>
            </a:r>
            <a:r>
              <a:rPr lang="en-US" sz="1600" dirty="0"/>
              <a:t>above, are guaranteed to be understood by EPICS V4 services and clients</a:t>
            </a:r>
            <a:r>
              <a:rPr lang="en-US" sz="1600" dirty="0" smtClean="0"/>
              <a:t>.</a:t>
            </a:r>
          </a:p>
          <a:p>
            <a:endParaRPr lang="en-US" sz="1600" dirty="0"/>
          </a:p>
          <a:p>
            <a:pPr marL="285750" indent="-285750">
              <a:buFont typeface="Arial" pitchFamily="34" charset="0"/>
              <a:buChar char="•"/>
            </a:pPr>
            <a:r>
              <a:rPr lang="en-US" sz="1600" dirty="0"/>
              <a:t>N</a:t>
            </a:r>
            <a:r>
              <a:rPr lang="en-US" sz="1600" dirty="0" smtClean="0"/>
              <a:t>on-normative types can take a chunk of the remaining 48 bits in </a:t>
            </a:r>
            <a:r>
              <a:rPr lang="en-US" sz="1600" dirty="0" err="1" smtClean="0"/>
              <a:t>typeIdentifier</a:t>
            </a:r>
            <a:r>
              <a:rPr lang="en-US" sz="1600" dirty="0" smtClean="0"/>
              <a:t> to register these types for their specially written servers and clients.</a:t>
            </a:r>
          </a:p>
          <a:p>
            <a:endParaRPr lang="en-US" sz="1600" dirty="0"/>
          </a:p>
          <a:p>
            <a:pPr marL="285750" indent="-285750">
              <a:buFont typeface="Arial" pitchFamily="34" charset="0"/>
              <a:buChar char="•"/>
            </a:pPr>
            <a:r>
              <a:rPr lang="en-US" sz="1600" dirty="0" smtClean="0"/>
              <a:t>Version 4 </a:t>
            </a:r>
            <a:r>
              <a:rPr lang="en-US" sz="1600" dirty="0" err="1" smtClean="0"/>
              <a:t>PVData</a:t>
            </a:r>
            <a:r>
              <a:rPr lang="en-US" sz="1600" dirty="0" smtClean="0"/>
              <a:t> and </a:t>
            </a:r>
            <a:r>
              <a:rPr lang="en-US" sz="1600" dirty="0" err="1" smtClean="0"/>
              <a:t>PVAccess</a:t>
            </a:r>
            <a:r>
              <a:rPr lang="en-US" sz="1600" dirty="0" smtClean="0"/>
              <a:t> fully support this.</a:t>
            </a:r>
            <a:endParaRPr lang="en-US" sz="1600" dirty="0"/>
          </a:p>
          <a:p>
            <a:r>
              <a:rPr lang="en-US" sz="1600" dirty="0"/>
              <a:t/>
            </a:r>
            <a:br>
              <a:rPr lang="en-US" sz="1600" dirty="0"/>
            </a:br>
            <a:r>
              <a:rPr lang="en-US" sz="1600" dirty="0"/>
              <a:t/>
            </a:r>
            <a:br>
              <a:rPr lang="en-US" sz="1600" dirty="0"/>
            </a:br>
            <a:endParaRPr lang="en-US" sz="1600" dirty="0"/>
          </a:p>
        </p:txBody>
      </p:sp>
      <p:sp>
        <p:nvSpPr>
          <p:cNvPr id="4" name="Rectangle 1"/>
          <p:cNvSpPr txBox="1">
            <a:spLocks noChangeArrowheads="1"/>
          </p:cNvSpPr>
          <p:nvPr/>
        </p:nvSpPr>
        <p:spPr bwMode="auto">
          <a:xfrm>
            <a:off x="0" y="215900"/>
            <a:ext cx="9147175" cy="590550"/>
          </a:xfrm>
          <a:prstGeom prst="rect">
            <a:avLst/>
          </a:prstGeom>
          <a:noFill/>
          <a:ln w="12700">
            <a:noFill/>
            <a:miter lim="800000"/>
            <a:headEnd/>
            <a:tailEnd/>
          </a:ln>
        </p:spPr>
        <p:txBody>
          <a:bodyPr vert="horz" wrap="square" lIns="0" tIns="0" rIns="0" bIns="0" numCol="1" anchor="ctr" anchorCtr="1" compatLnSpc="1">
            <a:prstTxWarp prst="textNoShape">
              <a:avLst/>
            </a:prstTxWarp>
            <a:normAutofit/>
          </a:bodyPr>
          <a:lst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Non-Normative Data Types</a:t>
            </a:r>
            <a:endParaRPr lang="en-US" dirty="0" smtClean="0">
              <a:solidFill>
                <a:schemeClr val="tx1"/>
              </a:solidFill>
              <a:cs typeface="Arial" charset="0"/>
            </a:endParaRPr>
          </a:p>
        </p:txBody>
      </p:sp>
    </p:spTree>
    <p:extLst>
      <p:ext uri="{BB962C8B-B14F-4D97-AF65-F5344CB8AC3E}">
        <p14:creationId xmlns:p14="http://schemas.microsoft.com/office/powerpoint/2010/main" val="34642406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Conclusions </a:t>
            </a:r>
          </a:p>
        </p:txBody>
      </p:sp>
      <p:sp>
        <p:nvSpPr>
          <p:cNvPr id="4100" name="Rectangle 3"/>
          <p:cNvSpPr>
            <a:spLocks noGrp="1" noChangeArrowheads="1"/>
          </p:cNvSpPr>
          <p:nvPr>
            <p:ph type="body" idx="1"/>
          </p:nvPr>
        </p:nvSpPr>
        <p:spPr>
          <a:xfrm>
            <a:off x="298450" y="1231900"/>
            <a:ext cx="8629650" cy="4940300"/>
          </a:xfrm>
        </p:spPr>
        <p:txBody>
          <a:bodyPr/>
          <a:lstStyle/>
          <a:p>
            <a:pPr lvl="1" eaLnBrk="1" hangingPunct="1">
              <a:lnSpc>
                <a:spcPct val="80000"/>
              </a:lnSpc>
            </a:pPr>
            <a:r>
              <a:rPr lang="en-US" sz="2400" dirty="0"/>
              <a:t>The interfaces </a:t>
            </a:r>
            <a:r>
              <a:rPr lang="en-US" sz="2400" dirty="0" smtClean="0"/>
              <a:t>is intended</a:t>
            </a:r>
            <a:r>
              <a:rPr lang="en-US" sz="2400" dirty="0" smtClean="0"/>
              <a:t> to allow us to create a standard client/server </a:t>
            </a:r>
            <a:r>
              <a:rPr lang="en-US" sz="2400" dirty="0"/>
              <a:t>the architecture </a:t>
            </a:r>
            <a:r>
              <a:rPr lang="en-US" sz="2400" dirty="0" smtClean="0"/>
              <a:t>for</a:t>
            </a:r>
            <a:r>
              <a:rPr lang="en-US" sz="2400" dirty="0" smtClean="0"/>
              <a:t> </a:t>
            </a:r>
            <a:r>
              <a:rPr lang="en-US" sz="2400" dirty="0"/>
              <a:t>applications such as: </a:t>
            </a:r>
            <a:r>
              <a:rPr lang="en-US" sz="2400" dirty="0" err="1"/>
              <a:t>areaDetector</a:t>
            </a:r>
            <a:r>
              <a:rPr lang="en-US" sz="2400" dirty="0"/>
              <a:t>, </a:t>
            </a:r>
            <a:r>
              <a:rPr lang="en-US" sz="2400" dirty="0" err="1"/>
              <a:t>Matlab</a:t>
            </a:r>
            <a:r>
              <a:rPr lang="en-US" sz="2400" dirty="0"/>
              <a:t> Middle Layer Toolkit, SDDS, XAL, GDA, MDS</a:t>
            </a:r>
            <a:r>
              <a:rPr lang="en-US" sz="2400" dirty="0" smtClean="0"/>
              <a:t>+</a:t>
            </a:r>
          </a:p>
          <a:p>
            <a:pPr lvl="1" eaLnBrk="1" hangingPunct="1">
              <a:lnSpc>
                <a:spcPct val="80000"/>
              </a:lnSpc>
            </a:pPr>
            <a:endParaRPr lang="en-US" sz="2400" dirty="0"/>
          </a:p>
          <a:p>
            <a:pPr lvl="1" eaLnBrk="1" hangingPunct="1">
              <a:lnSpc>
                <a:spcPct val="80000"/>
              </a:lnSpc>
            </a:pPr>
            <a:r>
              <a:rPr lang="en-US" sz="2400" dirty="0" smtClean="0"/>
              <a:t>NSLSII </a:t>
            </a:r>
            <a:r>
              <a:rPr lang="en-US" sz="2400" dirty="0" smtClean="0"/>
              <a:t>is committed to </a:t>
            </a:r>
            <a:r>
              <a:rPr lang="en-US" sz="2400" dirty="0" smtClean="0"/>
              <a:t>apply </a:t>
            </a:r>
            <a:r>
              <a:rPr lang="en-US" sz="2400" dirty="0" smtClean="0"/>
              <a:t>this technology to physics applications</a:t>
            </a:r>
            <a:r>
              <a:rPr lang="en-US" sz="2400" dirty="0" smtClean="0"/>
              <a:t>.</a:t>
            </a:r>
          </a:p>
          <a:p>
            <a:pPr lvl="1" eaLnBrk="1" hangingPunct="1">
              <a:lnSpc>
                <a:spcPct val="80000"/>
              </a:lnSpc>
            </a:pPr>
            <a:endParaRPr lang="en-US" sz="2400" dirty="0" smtClean="0"/>
          </a:p>
          <a:p>
            <a:pPr lvl="1" eaLnBrk="1" hangingPunct="1">
              <a:lnSpc>
                <a:spcPct val="80000"/>
              </a:lnSpc>
            </a:pPr>
            <a:r>
              <a:rPr lang="en-US" sz="2400" dirty="0" smtClean="0"/>
              <a:t>Low level applications are not yet </a:t>
            </a:r>
            <a:r>
              <a:rPr lang="en-US" sz="2400" dirty="0" smtClean="0"/>
              <a:t>being developed in Java IOC</a:t>
            </a:r>
          </a:p>
          <a:p>
            <a:pPr lvl="1" eaLnBrk="1" hangingPunct="1">
              <a:lnSpc>
                <a:spcPct val="80000"/>
              </a:lnSpc>
            </a:pPr>
            <a:endParaRPr lang="en-US" sz="2400" dirty="0" smtClean="0"/>
          </a:p>
          <a:p>
            <a:pPr lvl="1" eaLnBrk="1" hangingPunct="1">
              <a:lnSpc>
                <a:spcPct val="80000"/>
              </a:lnSpc>
            </a:pPr>
            <a:r>
              <a:rPr lang="en-US" sz="2400" dirty="0" smtClean="0"/>
              <a:t>We </a:t>
            </a:r>
            <a:r>
              <a:rPr lang="en-US" sz="2400" dirty="0" smtClean="0"/>
              <a:t>are in the stage of development most similar to the transition from GTACS to EPICS (early, immature, risky, </a:t>
            </a:r>
            <a:r>
              <a:rPr lang="en-US" sz="2400" dirty="0" smtClean="0"/>
              <a:t>changeable, fun, and challenging).</a:t>
            </a:r>
          </a:p>
          <a:p>
            <a:pPr lvl="1" eaLnBrk="1" hangingPunct="1">
              <a:lnSpc>
                <a:spcPct val="80000"/>
              </a:lnSpc>
            </a:pPr>
            <a:endParaRPr lang="en-US" sz="2400" dirty="0" smtClean="0"/>
          </a:p>
          <a:p>
            <a:pPr lvl="1" eaLnBrk="1" hangingPunct="1">
              <a:lnSpc>
                <a:spcPct val="80000"/>
              </a:lnSpc>
            </a:pPr>
            <a:r>
              <a:rPr lang="en-US" sz="2400" dirty="0" smtClean="0"/>
              <a:t>New structures are easy to create – but we plan to carefully limit these to general and useful </a:t>
            </a:r>
            <a:r>
              <a:rPr lang="en-US" sz="2400" dirty="0" smtClean="0"/>
              <a:t>normative types. (Read “restricted set”)</a:t>
            </a:r>
            <a:endParaRPr lang="en-US" sz="2400" dirty="0" smtClean="0"/>
          </a:p>
        </p:txBody>
      </p:sp>
      <p:pic>
        <p:nvPicPr>
          <p:cNvPr id="410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410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5" name="Rectangle 2"/>
          <p:cNvSpPr>
            <a:spLocks noGrp="1" noChangeArrowheads="1"/>
          </p:cNvSpPr>
          <p:nvPr>
            <p:ph type="title"/>
          </p:nvPr>
        </p:nvSpPr>
        <p:spPr/>
        <p:txBody>
          <a:bodyPr/>
          <a:lstStyle/>
          <a:p>
            <a:pPr eaLnBrk="1" hangingPunct="1"/>
            <a:r>
              <a:rPr lang="en-US" smtClean="0"/>
              <a:t>Outline</a:t>
            </a:r>
          </a:p>
        </p:txBody>
      </p:sp>
      <p:sp>
        <p:nvSpPr>
          <p:cNvPr id="2264066" name="Rectangle 3"/>
          <p:cNvSpPr>
            <a:spLocks noGrp="1" noChangeArrowheads="1"/>
          </p:cNvSpPr>
          <p:nvPr>
            <p:ph type="body" idx="1"/>
          </p:nvPr>
        </p:nvSpPr>
        <p:spPr>
          <a:xfrm>
            <a:off x="298450" y="1220788"/>
            <a:ext cx="8629650" cy="4735512"/>
          </a:xfrm>
        </p:spPr>
        <p:txBody>
          <a:bodyPr/>
          <a:lstStyle/>
          <a:p>
            <a:pPr eaLnBrk="1" hangingPunct="1">
              <a:lnSpc>
                <a:spcPct val="100000"/>
              </a:lnSpc>
            </a:pPr>
            <a:r>
              <a:rPr lang="en-US" dirty="0" smtClean="0"/>
              <a:t>Version 3 recap</a:t>
            </a:r>
            <a:endParaRPr lang="en-US" dirty="0" smtClean="0">
              <a:solidFill>
                <a:schemeClr val="folHlink"/>
              </a:solidFill>
            </a:endParaRPr>
          </a:p>
          <a:p>
            <a:pPr eaLnBrk="1" hangingPunct="1"/>
            <a:r>
              <a:rPr lang="en-US" dirty="0" smtClean="0"/>
              <a:t>Version 4</a:t>
            </a:r>
          </a:p>
          <a:p>
            <a:pPr eaLnBrk="1" hangingPunct="1">
              <a:lnSpc>
                <a:spcPct val="100000"/>
              </a:lnSpc>
            </a:pPr>
            <a:r>
              <a:rPr lang="en-US" dirty="0" smtClean="0"/>
              <a:t>High Level Application </a:t>
            </a:r>
            <a:r>
              <a:rPr lang="en-US" dirty="0" smtClean="0"/>
              <a:t>Architecture</a:t>
            </a:r>
          </a:p>
          <a:p>
            <a:pPr eaLnBrk="1" hangingPunct="1">
              <a:lnSpc>
                <a:spcPct val="100000"/>
              </a:lnSpc>
            </a:pPr>
            <a:r>
              <a:rPr lang="en-US" dirty="0" smtClean="0"/>
              <a:t>Normative Data Types</a:t>
            </a:r>
            <a:endParaRPr lang="en-US" dirty="0" smtClean="0"/>
          </a:p>
          <a:p>
            <a:pPr eaLnBrk="1" hangingPunct="1">
              <a:lnSpc>
                <a:spcPct val="100000"/>
              </a:lnSpc>
            </a:pPr>
            <a:r>
              <a:rPr lang="en-US" smtClean="0"/>
              <a:t>Conclusions</a:t>
            </a:r>
            <a:endParaRPr lang="en-US" dirty="0" smtClean="0"/>
          </a:p>
        </p:txBody>
      </p:sp>
      <p:pic>
        <p:nvPicPr>
          <p:cNvPr id="226406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26406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26406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26407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3" name="Title 1"/>
          <p:cNvSpPr>
            <a:spLocks noGrp="1"/>
          </p:cNvSpPr>
          <p:nvPr>
            <p:ph type="title" idx="4294967295"/>
          </p:nvPr>
        </p:nvSpPr>
        <p:spPr/>
        <p:txBody>
          <a:bodyPr/>
          <a:lstStyle/>
          <a:p>
            <a:r>
              <a:rPr lang="en-US" dirty="0" smtClean="0"/>
              <a:t>Version 3 – brief history</a:t>
            </a:r>
            <a:endParaRPr lang="en-US" sz="2400" dirty="0" smtClean="0"/>
          </a:p>
        </p:txBody>
      </p:sp>
      <p:sp>
        <p:nvSpPr>
          <p:cNvPr id="2266114" name="Content Placeholder 2"/>
          <p:cNvSpPr>
            <a:spLocks noGrp="1"/>
          </p:cNvSpPr>
          <p:nvPr>
            <p:ph idx="4294967295"/>
          </p:nvPr>
        </p:nvSpPr>
        <p:spPr>
          <a:xfrm>
            <a:off x="298450" y="1087438"/>
            <a:ext cx="8629650" cy="4735512"/>
          </a:xfrm>
        </p:spPr>
        <p:txBody>
          <a:bodyPr/>
          <a:lstStyle/>
          <a:p>
            <a:r>
              <a:rPr lang="en-US" sz="1600" dirty="0" smtClean="0"/>
              <a:t>Started at GTA in 1985 at LANL as a tool set used to develop a space based accelerator. Developed core: channel access and process database, SNL, EDD/DM, save/restore, archive.</a:t>
            </a:r>
          </a:p>
          <a:p>
            <a:r>
              <a:rPr lang="en-US" sz="1600" dirty="0" smtClean="0"/>
              <a:t>In 1989 several international and domestic labs showed interest to use it.  Collaboration made with APS. EPICS release shows up in 1991 with process database rewritten to clarify the interface to hardware and new record types. Channel access continues to mature.</a:t>
            </a:r>
          </a:p>
          <a:p>
            <a:r>
              <a:rPr lang="en-US" sz="1600" dirty="0" smtClean="0"/>
              <a:t>Data types in Channel Access stay the same.</a:t>
            </a:r>
          </a:p>
          <a:p>
            <a:r>
              <a:rPr lang="en-US" sz="1600" dirty="0" smtClean="0"/>
              <a:t>Record structure stays the same – flat records with metadata in an imperfect state.</a:t>
            </a:r>
          </a:p>
          <a:p>
            <a:r>
              <a:rPr lang="en-US" sz="1600" dirty="0" smtClean="0"/>
              <a:t>The metadata for alarm, display, and control provide good interface for engineer clients</a:t>
            </a:r>
          </a:p>
          <a:p>
            <a:r>
              <a:rPr lang="en-US" sz="1600" dirty="0" smtClean="0"/>
              <a:t>Limitations on large data sets reflected in limited applications and creative use of waveform record.</a:t>
            </a:r>
          </a:p>
          <a:p>
            <a:r>
              <a:rPr lang="en-US" sz="1600" dirty="0" smtClean="0"/>
              <a:t>Successfully applied to many applications (warts and all) proving the concept</a:t>
            </a:r>
          </a:p>
          <a:p>
            <a:r>
              <a:rPr lang="en-US" sz="1600" dirty="0" smtClean="0"/>
              <a:t>Produced 124 man years of useful software – which is 10% or less of what was actually written.</a:t>
            </a:r>
          </a:p>
          <a:p>
            <a:pPr>
              <a:buFontTx/>
              <a:buNone/>
            </a:pPr>
            <a:endParaRPr lang="en-US" sz="2000" dirty="0" smtClean="0"/>
          </a:p>
          <a:p>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3" name="Title 1"/>
          <p:cNvSpPr>
            <a:spLocks noGrp="1"/>
          </p:cNvSpPr>
          <p:nvPr>
            <p:ph type="title" idx="4294967295"/>
          </p:nvPr>
        </p:nvSpPr>
        <p:spPr/>
        <p:txBody>
          <a:bodyPr/>
          <a:lstStyle/>
          <a:p>
            <a:r>
              <a:rPr lang="en-US" dirty="0" smtClean="0"/>
              <a:t>Version 4 – less code waste (so far)</a:t>
            </a:r>
            <a:endParaRPr lang="en-US" sz="2400" dirty="0" smtClean="0"/>
          </a:p>
        </p:txBody>
      </p:sp>
      <p:sp>
        <p:nvSpPr>
          <p:cNvPr id="2266114" name="Content Placeholder 2"/>
          <p:cNvSpPr>
            <a:spLocks noGrp="1"/>
          </p:cNvSpPr>
          <p:nvPr>
            <p:ph idx="4294967295"/>
          </p:nvPr>
        </p:nvSpPr>
        <p:spPr>
          <a:xfrm>
            <a:off x="298450" y="1087438"/>
            <a:ext cx="8629650" cy="4735512"/>
          </a:xfrm>
        </p:spPr>
        <p:txBody>
          <a:bodyPr/>
          <a:lstStyle/>
          <a:p>
            <a:r>
              <a:rPr lang="en-US" sz="1600" dirty="0" smtClean="0"/>
              <a:t>Started at Marty’s home in 2005 as a tool set used to develop a </a:t>
            </a:r>
            <a:r>
              <a:rPr lang="en-US" sz="1600" dirty="0" smtClean="0"/>
              <a:t>device </a:t>
            </a:r>
            <a:r>
              <a:rPr lang="en-US" sz="1600" dirty="0" smtClean="0"/>
              <a:t>based control. Developed core: PV access and Java IOC.</a:t>
            </a:r>
          </a:p>
          <a:p>
            <a:r>
              <a:rPr lang="en-US" sz="1600" dirty="0" smtClean="0"/>
              <a:t>In 2009 several international and domestic labs showed interest to use it.  Collaboration made with BNL, Diamond, and PSI. V4 release shows up in 2011 with PV database unused BUT with </a:t>
            </a:r>
            <a:r>
              <a:rPr lang="en-US" sz="1600" dirty="0" err="1" smtClean="0"/>
              <a:t>PVData</a:t>
            </a:r>
            <a:r>
              <a:rPr lang="en-US" sz="1600" dirty="0" smtClean="0"/>
              <a:t> and new Normative Types.. </a:t>
            </a:r>
            <a:r>
              <a:rPr lang="en-US" sz="1600" dirty="0" err="1" smtClean="0"/>
              <a:t>PVAccess</a:t>
            </a:r>
            <a:r>
              <a:rPr lang="en-US" sz="1600" dirty="0" smtClean="0"/>
              <a:t> continues to mature.</a:t>
            </a:r>
          </a:p>
          <a:p>
            <a:r>
              <a:rPr lang="en-US" sz="1600" dirty="0" smtClean="0"/>
              <a:t>Data types in </a:t>
            </a:r>
            <a:r>
              <a:rPr lang="en-US" sz="1600" dirty="0" err="1" smtClean="0"/>
              <a:t>PVData</a:t>
            </a:r>
            <a:r>
              <a:rPr lang="en-US" sz="1600" dirty="0" smtClean="0"/>
              <a:t> start to reduce to a standard supported set.</a:t>
            </a:r>
          </a:p>
          <a:p>
            <a:r>
              <a:rPr lang="en-US" sz="1600" dirty="0" smtClean="0"/>
              <a:t>Record structure stays the same – flat. Hierarchical records not put to use yet.</a:t>
            </a:r>
          </a:p>
          <a:p>
            <a:r>
              <a:rPr lang="en-US" sz="1600" dirty="0" smtClean="0"/>
              <a:t>We hope that the metadata for arrays, tables, statistics, and images, provide good interface for engineer clients</a:t>
            </a:r>
          </a:p>
          <a:p>
            <a:r>
              <a:rPr lang="en-US" sz="1600" dirty="0" smtClean="0"/>
              <a:t>Limitations on large data sets is being removed and applications are being developed that take advantage of the new data types</a:t>
            </a:r>
            <a:r>
              <a:rPr lang="en-US" sz="1600" dirty="0" smtClean="0"/>
              <a:t>.</a:t>
            </a:r>
          </a:p>
          <a:p>
            <a:r>
              <a:rPr lang="en-US" sz="1600" dirty="0" smtClean="0"/>
              <a:t>Client applications for these data types demonstrated in CSS.</a:t>
            </a:r>
            <a:endParaRPr lang="en-US" sz="1600" dirty="0" smtClean="0"/>
          </a:p>
          <a:p>
            <a:r>
              <a:rPr lang="en-US" sz="1600" dirty="0" smtClean="0"/>
              <a:t>Early middle layer servers are developed and evolving.</a:t>
            </a:r>
          </a:p>
          <a:p>
            <a:r>
              <a:rPr lang="en-US" sz="1600" dirty="0" smtClean="0"/>
              <a:t>Produced 5 man years of useful software – which is 50% of what was written</a:t>
            </a:r>
            <a:r>
              <a:rPr lang="en-US" sz="1600" dirty="0" smtClean="0"/>
              <a:t>.</a:t>
            </a:r>
            <a:endParaRPr lang="en-US" sz="1600" dirty="0"/>
          </a:p>
          <a:p>
            <a:r>
              <a:rPr lang="en-US" sz="1600" dirty="0" err="1"/>
              <a:t>Matej's</a:t>
            </a:r>
            <a:r>
              <a:rPr lang="en-US" sz="1600" dirty="0"/>
              <a:t> specification is </a:t>
            </a:r>
            <a:r>
              <a:rPr lang="en-US" sz="1600" dirty="0" smtClean="0"/>
              <a:t>at</a:t>
            </a:r>
            <a:r>
              <a:rPr lang="en-US" sz="1600" dirty="0"/>
              <a:t/>
            </a:r>
            <a:br>
              <a:rPr lang="en-US" sz="1600" dirty="0"/>
            </a:br>
            <a:r>
              <a:rPr lang="en-US" sz="1600" dirty="0">
                <a:hlinkClick r:id="rId3"/>
              </a:rPr>
              <a:t>http://epics-pvdata.sourceforge.net/pvAccess_Protocol_Specification.html</a:t>
            </a:r>
            <a:r>
              <a:rPr lang="en-US" sz="1600" dirty="0"/>
              <a:t/>
            </a:r>
            <a:br>
              <a:rPr lang="en-US" sz="1600" dirty="0"/>
            </a:br>
            <a:r>
              <a:rPr lang="en-US" sz="1600" dirty="0" smtClean="0"/>
              <a:t>which </a:t>
            </a:r>
            <a:r>
              <a:rPr lang="en-US" sz="1600" dirty="0"/>
              <a:t>is available from the EPICS V4 homepage at:</a:t>
            </a:r>
            <a:br>
              <a:rPr lang="en-US" sz="1600" dirty="0"/>
            </a:br>
            <a:r>
              <a:rPr lang="en-US" sz="1600" dirty="0" smtClean="0">
                <a:hlinkClick r:id="rId4"/>
              </a:rPr>
              <a:t>http</a:t>
            </a:r>
            <a:r>
              <a:rPr lang="en-US" sz="1600" dirty="0">
                <a:hlinkClick r:id="rId4"/>
              </a:rPr>
              <a:t>://epics-pvdata.sourceforge.net/</a:t>
            </a:r>
            <a:r>
              <a:rPr lang="en-US" sz="2000" dirty="0"/>
              <a:t/>
            </a:r>
            <a:br>
              <a:rPr lang="en-US" sz="2000" dirty="0"/>
            </a:br>
            <a:endParaRPr lang="en-US" sz="2000" dirty="0" smtClean="0"/>
          </a:p>
        </p:txBody>
      </p:sp>
    </p:spTree>
    <p:extLst>
      <p:ext uri="{BB962C8B-B14F-4D97-AF65-F5344CB8AC3E}">
        <p14:creationId xmlns:p14="http://schemas.microsoft.com/office/powerpoint/2010/main" val="8364954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EPICS Version 3 Architecture</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1263650"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1211263"/>
            <a:ext cx="1470025" cy="1119187"/>
            <a:chOff x="6026150" y="1874838"/>
            <a:chExt cx="1263650" cy="1119855"/>
          </a:xfrm>
        </p:grpSpPr>
        <p:sp>
          <p:nvSpPr>
            <p:cNvPr id="2282586"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0" y="2473325"/>
              <a:ext cx="1263650"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Python</a:t>
            </a:r>
            <a:endParaRPr lang="en-US" dirty="0">
              <a:solidFill>
                <a:srgbClr val="000000"/>
              </a:solidFill>
            </a:endParaRPr>
          </a:p>
        </p:txBody>
      </p:sp>
      <p:sp>
        <p:nvSpPr>
          <p:cNvPr id="2282560" name="Line 48"/>
          <p:cNvSpPr>
            <a:spLocks noChangeShapeType="1"/>
          </p:cNvSpPr>
          <p:nvPr/>
        </p:nvSpPr>
        <p:spPr bwMode="auto">
          <a:xfrm>
            <a:off x="4947179"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1492249"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Diag &amp; PS</a:t>
            </a:r>
          </a:p>
        </p:txBody>
      </p:sp>
      <p:sp>
        <p:nvSpPr>
          <p:cNvPr id="2282583" name="Rectangle 12"/>
          <p:cNvSpPr>
            <a:spLocks noChangeArrowheads="1"/>
          </p:cNvSpPr>
          <p:nvPr/>
        </p:nvSpPr>
        <p:spPr bwMode="auto">
          <a:xfrm>
            <a:off x="7835900" y="491648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p:grpSpPr>
        <p:sp>
          <p:nvSpPr>
            <p:cNvPr id="98"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0" y="2473325"/>
              <a:ext cx="1263650"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 name="TextBox 1"/>
          <p:cNvSpPr txBox="1"/>
          <p:nvPr/>
        </p:nvSpPr>
        <p:spPr>
          <a:xfrm>
            <a:off x="1357867" y="3776155"/>
            <a:ext cx="5872120" cy="830997"/>
          </a:xfrm>
          <a:prstGeom prst="rect">
            <a:avLst/>
          </a:prstGeom>
          <a:noFill/>
        </p:spPr>
        <p:txBody>
          <a:bodyPr wrap="none" rtlCol="0">
            <a:spAutoFit/>
          </a:bodyPr>
          <a:lstStyle/>
          <a:p>
            <a:r>
              <a:rPr lang="en-US" sz="1200" dirty="0" smtClean="0"/>
              <a:t>Data Types:</a:t>
            </a:r>
          </a:p>
          <a:p>
            <a:r>
              <a:rPr lang="en-US" sz="1200" dirty="0" err="1" smtClean="0"/>
              <a:t>Dbr_Time</a:t>
            </a:r>
            <a:r>
              <a:rPr lang="en-US" sz="1200" dirty="0" smtClean="0"/>
              <a:t>_(Double, </a:t>
            </a:r>
            <a:r>
              <a:rPr lang="en-US" sz="1200" dirty="0" err="1" smtClean="0"/>
              <a:t>Enum</a:t>
            </a:r>
            <a:r>
              <a:rPr lang="en-US" sz="1200" dirty="0" smtClean="0"/>
              <a:t>, Long, String)    time stamp, alarm status, alarm severity</a:t>
            </a:r>
          </a:p>
          <a:p>
            <a:r>
              <a:rPr lang="en-US" sz="1200" dirty="0" err="1" smtClean="0"/>
              <a:t>Dbr_Ctrl</a:t>
            </a:r>
            <a:r>
              <a:rPr lang="en-US" sz="1200" dirty="0" smtClean="0"/>
              <a:t>_(Double, </a:t>
            </a:r>
            <a:r>
              <a:rPr lang="en-US" sz="1200" dirty="0" err="1" smtClean="0"/>
              <a:t>Enum</a:t>
            </a:r>
            <a:r>
              <a:rPr lang="en-US" sz="1200" dirty="0" smtClean="0"/>
              <a:t>, Long, String)    above plus display, alarm, and control parameters</a:t>
            </a:r>
          </a:p>
          <a:p>
            <a:r>
              <a:rPr lang="en-US" sz="1200" dirty="0" smtClean="0"/>
              <a:t>Also arrays – one dimension that were overloaded for everything else such as images in </a:t>
            </a:r>
            <a:r>
              <a:rPr lang="en-US" sz="1200" dirty="0" err="1" smtClean="0"/>
              <a:t>areaDetector</a:t>
            </a:r>
            <a:endParaRPr lang="en-US" sz="1200" dirty="0"/>
          </a:p>
        </p:txBody>
      </p:sp>
    </p:spTree>
    <p:extLst>
      <p:ext uri="{BB962C8B-B14F-4D97-AF65-F5344CB8AC3E}">
        <p14:creationId xmlns:p14="http://schemas.microsoft.com/office/powerpoint/2010/main" val="20319373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FF6600"/>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PV Manager Aggregates V3 into V4 Types</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1263650"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104985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Python</a:t>
            </a:r>
            <a:endParaRPr lang="en-US" dirty="0">
              <a:solidFill>
                <a:srgbClr val="000000"/>
              </a:solidFill>
            </a:endParaRPr>
          </a:p>
        </p:txBody>
      </p:sp>
      <p:sp>
        <p:nvSpPr>
          <p:cNvPr id="2282560" name="Line 48"/>
          <p:cNvSpPr>
            <a:spLocks noChangeShapeType="1"/>
          </p:cNvSpPr>
          <p:nvPr/>
        </p:nvSpPr>
        <p:spPr bwMode="auto">
          <a:xfrm>
            <a:off x="4947179"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1492249"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10731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0" y="2473325"/>
              <a:ext cx="1263650"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2" y="1538442"/>
            <a:ext cx="1212856" cy="269714"/>
          </a:xfrm>
          <a:prstGeom prst="rect">
            <a:avLst/>
          </a:prstGeom>
          <a:solidFill>
            <a:srgbClr val="FF66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FF66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FF66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FF6600"/>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079108"/>
            <a:ext cx="1847" cy="513808"/>
          </a:xfrm>
          <a:prstGeom prst="line">
            <a:avLst/>
          </a:prstGeom>
          <a:noFill/>
          <a:ln w="36720">
            <a:solidFill>
              <a:srgbClr val="FF6600"/>
            </a:solidFill>
            <a:round/>
            <a:headEnd/>
            <a:tailEnd/>
          </a:ln>
        </p:spPr>
        <p:txBody>
          <a:bodyPr/>
          <a:lstStyle/>
          <a:p>
            <a:endParaRPr lang="en-US"/>
          </a:p>
        </p:txBody>
      </p:sp>
      <p:sp>
        <p:nvSpPr>
          <p:cNvPr id="3" name="Rectangle 2"/>
          <p:cNvSpPr/>
          <p:nvPr/>
        </p:nvSpPr>
        <p:spPr bwMode="auto">
          <a:xfrm>
            <a:off x="7145870" y="1557505"/>
            <a:ext cx="248706" cy="523180"/>
          </a:xfrm>
          <a:prstGeom prst="rect">
            <a:avLst/>
          </a:prstGeom>
          <a:solidFill>
            <a:srgbClr val="FF6600"/>
          </a:solidFill>
          <a:ln w="2857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4" name="TextBox 3"/>
          <p:cNvSpPr txBox="1"/>
          <p:nvPr/>
        </p:nvSpPr>
        <p:spPr>
          <a:xfrm>
            <a:off x="7145618" y="1599514"/>
            <a:ext cx="245580" cy="461665"/>
          </a:xfrm>
          <a:prstGeom prst="rect">
            <a:avLst/>
          </a:prstGeom>
          <a:solidFill>
            <a:srgbClr val="FF6600"/>
          </a:solidFill>
        </p:spPr>
        <p:txBody>
          <a:bodyPr wrap="none" rtlCol="0">
            <a:spAutoFit/>
          </a:bodyPr>
          <a:lstStyle/>
          <a:p>
            <a:r>
              <a:rPr lang="en-US" sz="800" dirty="0" smtClean="0"/>
              <a:t>C</a:t>
            </a:r>
          </a:p>
          <a:p>
            <a:r>
              <a:rPr lang="en-US" sz="800" dirty="0" smtClean="0"/>
              <a:t>F</a:t>
            </a:r>
          </a:p>
          <a:p>
            <a:r>
              <a:rPr lang="en-US" sz="800" dirty="0"/>
              <a:t>C</a:t>
            </a:r>
          </a:p>
        </p:txBody>
      </p:sp>
    </p:spTree>
    <p:extLst>
      <p:ext uri="{BB962C8B-B14F-4D97-AF65-F5344CB8AC3E}">
        <p14:creationId xmlns:p14="http://schemas.microsoft.com/office/powerpoint/2010/main" val="21923241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V4 Serves V3 Data Types</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1263650"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104985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Python</a:t>
            </a:r>
            <a:endParaRPr lang="en-US" dirty="0">
              <a:solidFill>
                <a:srgbClr val="000000"/>
              </a:solidFill>
            </a:endParaRPr>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1492249"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0" y="2473325"/>
              <a:ext cx="1263650"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2" y="1538442"/>
            <a:ext cx="1212856"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079108"/>
            <a:ext cx="1847" cy="513808"/>
          </a:xfrm>
          <a:prstGeom prst="line">
            <a:avLst/>
          </a:prstGeom>
          <a:noFill/>
          <a:ln w="36720">
            <a:solidFill>
              <a:srgbClr val="D8FF6B"/>
            </a:solidFill>
            <a:round/>
            <a:headEnd/>
            <a:tailEnd/>
          </a:ln>
        </p:spPr>
        <p:txBody>
          <a:bodyPr/>
          <a:lstStyle/>
          <a:p>
            <a:endParaRPr lang="en-US"/>
          </a:p>
        </p:txBody>
      </p:sp>
      <p:sp>
        <p:nvSpPr>
          <p:cNvPr id="3" name="Rectangle 2"/>
          <p:cNvSpPr/>
          <p:nvPr/>
        </p:nvSpPr>
        <p:spPr bwMode="auto">
          <a:xfrm>
            <a:off x="7145870" y="1549038"/>
            <a:ext cx="248706" cy="523180"/>
          </a:xfrm>
          <a:prstGeom prst="rect">
            <a:avLst/>
          </a:prstGeom>
          <a:solidFill>
            <a:srgbClr val="CCFF99"/>
          </a:solidFill>
          <a:ln w="2857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4" name="TextBox 3"/>
          <p:cNvSpPr txBox="1"/>
          <p:nvPr/>
        </p:nvSpPr>
        <p:spPr>
          <a:xfrm>
            <a:off x="7145618" y="1591047"/>
            <a:ext cx="245580" cy="461665"/>
          </a:xfrm>
          <a:prstGeom prst="rect">
            <a:avLst/>
          </a:prstGeom>
          <a:solidFill>
            <a:srgbClr val="CCFF99"/>
          </a:solidFill>
        </p:spPr>
        <p:txBody>
          <a:bodyPr wrap="none" rtlCol="0">
            <a:spAutoFit/>
          </a:bodyPr>
          <a:lstStyle/>
          <a:p>
            <a:r>
              <a:rPr lang="en-US" sz="800" dirty="0" smtClean="0"/>
              <a:t>C</a:t>
            </a:r>
          </a:p>
          <a:p>
            <a:r>
              <a:rPr lang="en-US" sz="800" dirty="0" smtClean="0"/>
              <a:t>F</a:t>
            </a:r>
          </a:p>
          <a:p>
            <a:r>
              <a:rPr lang="en-US" sz="800" dirty="0"/>
              <a:t>C</a:t>
            </a:r>
          </a:p>
        </p:txBody>
      </p:sp>
      <p:sp>
        <p:nvSpPr>
          <p:cNvPr id="69" name="Rectangle 29"/>
          <p:cNvSpPr>
            <a:spLocks noChangeArrowheads="1"/>
          </p:cNvSpPr>
          <p:nvPr/>
        </p:nvSpPr>
        <p:spPr bwMode="auto">
          <a:xfrm>
            <a:off x="1616605" y="4883148"/>
            <a:ext cx="542395" cy="269714"/>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Tree>
    <p:extLst>
      <p:ext uri="{BB962C8B-B14F-4D97-AF65-F5344CB8AC3E}">
        <p14:creationId xmlns:p14="http://schemas.microsoft.com/office/powerpoint/2010/main" val="16227727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Orbit Service Uses Multi-Channel Arrays</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104985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solidFill>
                  <a:srgbClr val="FF0000"/>
                </a:solidFill>
              </a:rPr>
              <a:t>Python</a:t>
            </a:r>
            <a:endParaRPr lang="en-US" dirty="0">
              <a:solidFill>
                <a:srgbClr val="FF0000"/>
              </a:solidFill>
            </a:endParaRPr>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0" y="2473325"/>
              <a:ext cx="1263650"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2" y="1538442"/>
            <a:ext cx="1212856"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079108"/>
            <a:ext cx="1847" cy="513808"/>
          </a:xfrm>
          <a:prstGeom prst="line">
            <a:avLst/>
          </a:prstGeom>
          <a:noFill/>
          <a:ln w="36720">
            <a:solidFill>
              <a:srgbClr val="D8FF6B"/>
            </a:solidFill>
            <a:round/>
            <a:headEnd/>
            <a:tailEnd/>
          </a:ln>
        </p:spPr>
        <p:txBody>
          <a:bodyPr/>
          <a:lstStyle/>
          <a:p>
            <a:endParaRPr lang="en-US"/>
          </a:p>
        </p:txBody>
      </p:sp>
      <p:sp>
        <p:nvSpPr>
          <p:cNvPr id="3" name="Rectangle 2"/>
          <p:cNvSpPr/>
          <p:nvPr/>
        </p:nvSpPr>
        <p:spPr bwMode="auto">
          <a:xfrm>
            <a:off x="7145870" y="1549038"/>
            <a:ext cx="248706" cy="523180"/>
          </a:xfrm>
          <a:prstGeom prst="rect">
            <a:avLst/>
          </a:prstGeom>
          <a:solidFill>
            <a:srgbClr val="CCFF99"/>
          </a:solidFill>
          <a:ln w="2857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4" name="TextBox 3"/>
          <p:cNvSpPr txBox="1"/>
          <p:nvPr/>
        </p:nvSpPr>
        <p:spPr>
          <a:xfrm>
            <a:off x="7145618" y="1591047"/>
            <a:ext cx="245580" cy="461665"/>
          </a:xfrm>
          <a:prstGeom prst="rect">
            <a:avLst/>
          </a:prstGeom>
          <a:solidFill>
            <a:srgbClr val="CCFF99"/>
          </a:solidFill>
        </p:spPr>
        <p:txBody>
          <a:bodyPr wrap="none" rtlCol="0">
            <a:spAutoFit/>
          </a:bodyPr>
          <a:lstStyle/>
          <a:p>
            <a:r>
              <a:rPr lang="en-US" sz="800" dirty="0" smtClean="0"/>
              <a:t>C</a:t>
            </a:r>
          </a:p>
          <a:p>
            <a:r>
              <a:rPr lang="en-US" sz="800" dirty="0" smtClean="0"/>
              <a:t>F</a:t>
            </a:r>
          </a:p>
          <a:p>
            <a:r>
              <a:rPr lang="en-US" sz="800" dirty="0"/>
              <a:t>C</a:t>
            </a:r>
          </a:p>
        </p:txBody>
      </p:sp>
      <p:sp>
        <p:nvSpPr>
          <p:cNvPr id="67" name="Rectangle 29"/>
          <p:cNvSpPr>
            <a:spLocks noChangeArrowheads="1"/>
          </p:cNvSpPr>
          <p:nvPr/>
        </p:nvSpPr>
        <p:spPr bwMode="auto">
          <a:xfrm>
            <a:off x="2096030" y="1809393"/>
            <a:ext cx="631825" cy="269714"/>
          </a:xfrm>
          <a:prstGeom prst="rect">
            <a:avLst/>
          </a:prstGeom>
          <a:solidFill>
            <a:srgbClr val="FF00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FF66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1079500" cy="300037"/>
          </a:xfrm>
          <a:prstGeom prst="rect">
            <a:avLst/>
          </a:prstGeom>
          <a:solidFill>
            <a:srgbClr val="FF66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FF66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Gather Service</a:t>
            </a:r>
            <a:endParaRPr lang="en-US" sz="12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FF6600"/>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FF0000"/>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FF0000"/>
            </a:solidFill>
            <a:round/>
            <a:headEnd/>
            <a:tailEnd/>
          </a:ln>
        </p:spPr>
        <p:txBody>
          <a:bodyPr/>
          <a:lstStyle/>
          <a:p>
            <a:endParaRPr lang="en-US"/>
          </a:p>
        </p:txBody>
      </p:sp>
      <p:sp>
        <p:nvSpPr>
          <p:cNvPr id="80" name="Rectangle 14"/>
          <p:cNvSpPr>
            <a:spLocks noChangeArrowheads="1"/>
          </p:cNvSpPr>
          <p:nvPr/>
        </p:nvSpPr>
        <p:spPr bwMode="auto">
          <a:xfrm>
            <a:off x="5501357" y="2886075"/>
            <a:ext cx="710532" cy="386286"/>
          </a:xfrm>
          <a:prstGeom prst="rect">
            <a:avLst/>
          </a:prstGeom>
          <a:solidFill>
            <a:srgbClr val="FF6600"/>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cxnSp>
        <p:nvCxnSpPr>
          <p:cNvPr id="6" name="Straight Connector 5"/>
          <p:cNvCxnSpPr>
            <a:stCxn id="59" idx="1"/>
            <a:endCxn id="80" idx="3"/>
          </p:cNvCxnSpPr>
          <p:nvPr/>
        </p:nvCxnSpPr>
        <p:spPr bwMode="auto">
          <a:xfrm flipH="1">
            <a:off x="6211889" y="3074988"/>
            <a:ext cx="486420" cy="4230"/>
          </a:xfrm>
          <a:prstGeom prst="line">
            <a:avLst/>
          </a:prstGeom>
          <a:noFill/>
          <a:ln w="12700" cap="flat" cmpd="sng" algn="ctr">
            <a:solidFill>
              <a:srgbClr val="FF0000"/>
            </a:solidFill>
            <a:prstDash val="solid"/>
            <a:round/>
            <a:headEnd type="none" w="med" len="med"/>
            <a:tailEnd type="none" w="med" len="med"/>
          </a:ln>
          <a:effectLst/>
        </p:spPr>
      </p:cxnSp>
      <p:sp>
        <p:nvSpPr>
          <p:cNvPr id="11" name="Rectangle 1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Tree>
    <p:extLst>
      <p:ext uri="{BB962C8B-B14F-4D97-AF65-F5344CB8AC3E}">
        <p14:creationId xmlns:p14="http://schemas.microsoft.com/office/powerpoint/2010/main" val="3872319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chemeClr val="tx1"/>
                </a:solidFill>
                <a:cs typeface="Times New Roman" pitchFamily="18" charset="0"/>
              </a:rPr>
              <a:t>Archiver</a:t>
            </a:r>
            <a:r>
              <a:rPr lang="en-US" dirty="0" smtClean="0">
                <a:solidFill>
                  <a:schemeClr val="tx1"/>
                </a:solidFill>
                <a:cs typeface="Times New Roman" pitchFamily="18" charset="0"/>
              </a:rPr>
              <a:t> Modified to Support V4</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201738"/>
            <a:ext cx="1255713" cy="620712"/>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Production 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1265238"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948786"/>
            <a:ext cx="1470025" cy="1381664"/>
            <a:chOff x="6026150" y="1612206"/>
            <a:chExt cx="1263650" cy="1382487"/>
          </a:xfrm>
        </p:grpSpPr>
        <p:sp>
          <p:nvSpPr>
            <p:cNvPr id="2282586" name="Rectangle 28"/>
            <p:cNvSpPr>
              <a:spLocks noChangeArrowheads="1"/>
            </p:cNvSpPr>
            <p:nvPr/>
          </p:nvSpPr>
          <p:spPr bwMode="auto">
            <a:xfrm>
              <a:off x="6026150" y="1612206"/>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104985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FFFFCC"/>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sp>
          <p:nvSpPr>
            <p:cNvPr id="100" name="Rectangle 29"/>
            <p:cNvSpPr>
              <a:spLocks noChangeArrowheads="1"/>
            </p:cNvSpPr>
            <p:nvPr/>
          </p:nvSpPr>
          <p:spPr bwMode="auto">
            <a:xfrm>
              <a:off x="6026151" y="2473325"/>
              <a:ext cx="631825" cy="269875"/>
            </a:xfrm>
            <a:prstGeom prst="rect">
              <a:avLst/>
            </a:prstGeom>
            <a:grp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57" name="Rectangle 29"/>
          <p:cNvSpPr>
            <a:spLocks noChangeArrowheads="1"/>
          </p:cNvSpPr>
          <p:nvPr/>
        </p:nvSpPr>
        <p:spPr bwMode="auto">
          <a:xfrm>
            <a:off x="5933012" y="1538442"/>
            <a:ext cx="1212856"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err="1">
                <a:solidFill>
                  <a:srgbClr val="000000"/>
                </a:solidFill>
              </a:rPr>
              <a:t>Svr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079108"/>
            <a:ext cx="1847" cy="513808"/>
          </a:xfrm>
          <a:prstGeom prst="line">
            <a:avLst/>
          </a:prstGeom>
          <a:noFill/>
          <a:ln w="36720">
            <a:solidFill>
              <a:srgbClr val="D8FF6B"/>
            </a:solidFill>
            <a:round/>
            <a:headEnd/>
            <a:tailEnd/>
          </a:ln>
        </p:spPr>
        <p:txBody>
          <a:bodyPr/>
          <a:lstStyle/>
          <a:p>
            <a:endParaRPr lang="en-US"/>
          </a:p>
        </p:txBody>
      </p:sp>
      <p:sp>
        <p:nvSpPr>
          <p:cNvPr id="3" name="Rectangle 2"/>
          <p:cNvSpPr/>
          <p:nvPr/>
        </p:nvSpPr>
        <p:spPr bwMode="auto">
          <a:xfrm>
            <a:off x="7145870" y="1549038"/>
            <a:ext cx="248706" cy="523180"/>
          </a:xfrm>
          <a:prstGeom prst="rect">
            <a:avLst/>
          </a:prstGeom>
          <a:solidFill>
            <a:srgbClr val="CCFF99"/>
          </a:solidFill>
          <a:ln w="2857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4" name="TextBox 3"/>
          <p:cNvSpPr txBox="1"/>
          <p:nvPr/>
        </p:nvSpPr>
        <p:spPr>
          <a:xfrm>
            <a:off x="7145618" y="1591047"/>
            <a:ext cx="245580" cy="461665"/>
          </a:xfrm>
          <a:prstGeom prst="rect">
            <a:avLst/>
          </a:prstGeom>
          <a:solidFill>
            <a:srgbClr val="CCFF99"/>
          </a:solidFill>
        </p:spPr>
        <p:txBody>
          <a:bodyPr wrap="none" rtlCol="0">
            <a:spAutoFit/>
          </a:bodyPr>
          <a:lstStyle/>
          <a:p>
            <a:r>
              <a:rPr lang="en-US" sz="800" dirty="0" smtClean="0"/>
              <a:t>C</a:t>
            </a:r>
          </a:p>
          <a:p>
            <a:r>
              <a:rPr lang="en-US" sz="800" dirty="0" smtClean="0"/>
              <a:t>F</a:t>
            </a:r>
          </a:p>
          <a:p>
            <a:r>
              <a:rPr lang="en-US" sz="800" dirty="0"/>
              <a:t>C</a:t>
            </a:r>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Gather Service</a:t>
            </a:r>
            <a:endParaRPr lang="en-US" sz="12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0" name="Rectangle 14"/>
          <p:cNvSpPr>
            <a:spLocks noChangeArrowheads="1"/>
          </p:cNvSpPr>
          <p:nvPr/>
        </p:nvSpPr>
        <p:spPr bwMode="auto">
          <a:xfrm>
            <a:off x="5501357" y="2886075"/>
            <a:ext cx="710532" cy="386286"/>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Xml/http</a:t>
            </a:r>
            <a:endParaRPr lang="en-US" dirty="0">
              <a:solidFill>
                <a:srgbClr val="000000"/>
              </a:solidFill>
            </a:endParaRPr>
          </a:p>
        </p:txBody>
      </p:sp>
      <p:cxnSp>
        <p:nvCxnSpPr>
          <p:cNvPr id="6" name="Straight Connector 5"/>
          <p:cNvCxnSpPr>
            <a:stCxn id="59" idx="1"/>
            <a:endCxn id="80" idx="3"/>
          </p:cNvCxnSpPr>
          <p:nvPr/>
        </p:nvCxnSpPr>
        <p:spPr bwMode="auto">
          <a:xfrm flipH="1">
            <a:off x="6211889" y="3074988"/>
            <a:ext cx="486420" cy="4230"/>
          </a:xfrm>
          <a:prstGeom prst="line">
            <a:avLst/>
          </a:prstGeom>
          <a:noFill/>
          <a:ln w="12700" cap="flat" cmpd="sng" algn="ctr">
            <a:solidFill>
              <a:srgbClr val="CCFF99"/>
            </a:solidFill>
            <a:prstDash val="solid"/>
            <a:round/>
            <a:headEnd type="none" w="med" len="med"/>
            <a:tailEnd type="none" w="med" len="med"/>
          </a:ln>
          <a:effectLst/>
        </p:spPr>
      </p:cxnSp>
      <p:sp>
        <p:nvSpPr>
          <p:cNvPr id="81" name="Rectangle 80"/>
          <p:cNvSpPr/>
          <p:nvPr/>
        </p:nvSpPr>
        <p:spPr>
          <a:xfrm>
            <a:off x="4918955" y="3618858"/>
            <a:ext cx="1391728" cy="646331"/>
          </a:xfrm>
          <a:prstGeom prst="rect">
            <a:avLst/>
          </a:prstGeom>
        </p:spPr>
        <p:txBody>
          <a:bodyPr wrap="none">
            <a:spAutoFit/>
          </a:bodyPr>
          <a:lstStyle/>
          <a:p>
            <a:r>
              <a:rPr lang="en-US" sz="1200" dirty="0"/>
              <a:t>Serves orbit, </a:t>
            </a:r>
            <a:endParaRPr lang="en-US" sz="1200" dirty="0" smtClean="0"/>
          </a:p>
          <a:p>
            <a:r>
              <a:rPr lang="en-US" sz="1200" dirty="0" smtClean="0"/>
              <a:t>magnets</a:t>
            </a:r>
            <a:r>
              <a:rPr lang="en-US" sz="1200" dirty="0"/>
              <a:t>, </a:t>
            </a:r>
            <a:endParaRPr lang="en-US" sz="1200" dirty="0" smtClean="0"/>
          </a:p>
          <a:p>
            <a:r>
              <a:rPr lang="en-US" sz="1200" dirty="0" smtClean="0"/>
              <a:t>any </a:t>
            </a:r>
            <a:r>
              <a:rPr lang="en-US" sz="1200" dirty="0"/>
              <a:t>array of channels</a:t>
            </a:r>
          </a:p>
        </p:txBody>
      </p:sp>
      <p:sp>
        <p:nvSpPr>
          <p:cNvPr id="82" name="Rectangle 29"/>
          <p:cNvSpPr>
            <a:spLocks noChangeArrowheads="1"/>
          </p:cNvSpPr>
          <p:nvPr/>
        </p:nvSpPr>
        <p:spPr bwMode="auto">
          <a:xfrm>
            <a:off x="8249302" y="1811507"/>
            <a:ext cx="711661" cy="267601"/>
          </a:xfrm>
          <a:prstGeom prst="rect">
            <a:avLst/>
          </a:prstGeom>
          <a:solidFill>
            <a:srgbClr val="FF00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Tree>
    <p:extLst>
      <p:ext uri="{BB962C8B-B14F-4D97-AF65-F5344CB8AC3E}">
        <p14:creationId xmlns:p14="http://schemas.microsoft.com/office/powerpoint/2010/main" val="41809970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39615</TotalTime>
  <Words>1662</Words>
  <Application>Microsoft Office PowerPoint</Application>
  <PresentationFormat>On-screen Show (4:3)</PresentationFormat>
  <Paragraphs>696</Paragraphs>
  <Slides>19</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1_Blank</vt:lpstr>
      <vt:lpstr>Document</vt:lpstr>
      <vt:lpstr>Photo Editor Photo</vt:lpstr>
      <vt:lpstr>EPICS Version 4 – Development Plan</vt:lpstr>
      <vt:lpstr>Outline</vt:lpstr>
      <vt:lpstr>Version 3 – brief history</vt:lpstr>
      <vt:lpstr>Version 4 – less code waste (so far)</vt:lpstr>
      <vt:lpstr>EPICS Version 3 Architecture</vt:lpstr>
      <vt:lpstr>PV Manager Aggregates V3 into V4 Types</vt:lpstr>
      <vt:lpstr>V4 Serves V3 Data Types</vt:lpstr>
      <vt:lpstr>Orbit Service Uses Multi-Channel Arrays</vt:lpstr>
      <vt:lpstr>Archiver Modified to Support V4</vt:lpstr>
      <vt:lpstr>Connect CSS to V4 with Channel Finder Svc</vt:lpstr>
      <vt:lpstr>Use PVManager as a V4 Service</vt:lpstr>
      <vt:lpstr>Provide Configuration Data as V4 Service</vt:lpstr>
      <vt:lpstr>Build Application Specific Services</vt:lpstr>
      <vt:lpstr>Create a V4 Archive Server</vt:lpstr>
      <vt:lpstr>Version 4 – First Deployment</vt:lpstr>
      <vt:lpstr>PowerPoint Presentation</vt:lpstr>
      <vt:lpstr>PowerPoint Presentation</vt:lpstr>
      <vt:lpstr>PowerPoint Presentation</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dalesio</dc:creator>
  <cp:lastModifiedBy>dalesio</cp:lastModifiedBy>
  <cp:revision>817</cp:revision>
  <cp:lastPrinted>2001-06-19T16:13:41Z</cp:lastPrinted>
  <dcterms:modified xsi:type="dcterms:W3CDTF">2011-10-07T05:16:21Z</dcterms:modified>
</cp:coreProperties>
</file>