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</p:sldMasterIdLst>
  <p:notesMasterIdLst>
    <p:notesMasterId r:id="rId23"/>
  </p:notesMasterIdLst>
  <p:handoutMasterIdLst>
    <p:handoutMasterId r:id="rId24"/>
  </p:handoutMasterIdLst>
  <p:sldIdLst>
    <p:sldId id="257" r:id="rId3"/>
    <p:sldId id="258" r:id="rId4"/>
    <p:sldId id="259" r:id="rId5"/>
    <p:sldId id="260" r:id="rId6"/>
    <p:sldId id="263" r:id="rId7"/>
    <p:sldId id="267" r:id="rId8"/>
    <p:sldId id="266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42B7F"/>
    <a:srgbClr val="594E7F"/>
    <a:srgbClr val="D2C4F5"/>
    <a:srgbClr val="ACAC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>
        <p:scale>
          <a:sx n="100" d="100"/>
          <a:sy n="100" d="100"/>
        </p:scale>
        <p:origin x="-288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CB4FA2-B7E8-421F-AE99-E37AA4B2082E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88368D-F250-4E83-AB26-CC26134CFC28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673D4-741D-436E-8F7A-447739F4EDDA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014A1-0972-4079-943C-69DDFC368BF8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B89FE-25CA-4151-A73F-D2DEBB4CFAD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2FF0A-F7CC-4996-A131-F9C8FE8160D9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188720"/>
            <a:ext cx="8629650" cy="49739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343275" y="6410325"/>
            <a:ext cx="4019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prstClr val="black"/>
                </a:solidFill>
                <a:latin typeface="Arial Narrow"/>
              </a:rPr>
              <a:t>Advanced Monitor/Subscription Mechanisms for EPICS</a:t>
            </a:r>
            <a:endParaRPr lang="en-US" sz="1200" b="1" dirty="0">
              <a:solidFill>
                <a:prstClr val="black"/>
              </a:solidFill>
              <a:latin typeface="Arial Narrow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450" y="1436688"/>
            <a:ext cx="4238625" cy="2290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9475" y="1436688"/>
            <a:ext cx="4238625" cy="2290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98450" y="3879850"/>
            <a:ext cx="8629650" cy="229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4238625" cy="4735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9475" y="1436688"/>
            <a:ext cx="4238625" cy="4735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8629650" cy="2290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450" y="3879850"/>
            <a:ext cx="8629650" cy="229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3E46-FE4E-45EA-AEE8-4395D937603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EE62F-210A-4844-A6FF-D795893B75D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0FFDB-DBF4-4044-B811-574E97A7595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52625-8BE9-485B-89C5-C0FABE3BBB0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98AFE-BBAF-4EF3-80D8-4219148BD46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D0789-D440-42ED-AB16-DF7DD3C981A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7D0A6-FF12-45F4-8466-02E78AC0A4A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0444D-5785-4180-AEA4-BDDDBAEFBA5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13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42B7F"/>
                </a:solidFill>
              </a:defRPr>
            </a:lvl1pPr>
          </a:lstStyle>
          <a:p>
            <a:fld id="{B77028C5-5C1B-4797-A34F-4F0266F5FEB9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-11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8130" y="1188720"/>
            <a:ext cx="8629650" cy="49739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69413" name="Text Box 5"/>
          <p:cNvSpPr txBox="1">
            <a:spLocks noChangeArrowheads="1"/>
          </p:cNvSpPr>
          <p:nvPr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457200">
              <a:lnSpc>
                <a:spcPct val="110000"/>
              </a:lnSpc>
              <a:spcBef>
                <a:spcPct val="50000"/>
              </a:spcBef>
              <a:buClr>
                <a:srgbClr val="800080"/>
              </a:buClr>
              <a:buSzPct val="135000"/>
              <a:tabLst>
                <a:tab pos="2286000" algn="l"/>
              </a:tabLst>
            </a:pPr>
            <a:endParaRPr lang="en-US" sz="18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169414" name="Text Box 6"/>
          <p:cNvSpPr txBox="1">
            <a:spLocks noChangeArrowheads="1"/>
          </p:cNvSpPr>
          <p:nvPr/>
        </p:nvSpPr>
        <p:spPr bwMode="auto">
          <a:xfrm>
            <a:off x="3637280" y="6449061"/>
            <a:ext cx="3677920" cy="24622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182880" y="751840"/>
            <a:ext cx="8778240" cy="1588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 descr="DOE_SC Horizontal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6340407"/>
            <a:ext cx="2987040" cy="517591"/>
          </a:xfrm>
          <a:prstGeom prst="rect">
            <a:avLst/>
          </a:prstGeom>
        </p:spPr>
      </p:pic>
      <p:pic>
        <p:nvPicPr>
          <p:cNvPr id="25" name="Picture 9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96724" y="6304256"/>
            <a:ext cx="1323849" cy="4848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" name="Text Box 92"/>
          <p:cNvSpPr txBox="1">
            <a:spLocks noChangeArrowheads="1"/>
          </p:cNvSpPr>
          <p:nvPr/>
        </p:nvSpPr>
        <p:spPr bwMode="auto">
          <a:xfrm>
            <a:off x="7781238" y="6629400"/>
            <a:ext cx="1362762" cy="1868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800" rIns="0" bIns="46800">
            <a:spAutoFit/>
          </a:bodyPr>
          <a:lstStyle/>
          <a:p>
            <a:pPr algn="ctr" eaLnBrk="1" hangingPunct="1">
              <a:spcBef>
                <a:spcPts val="1438"/>
              </a:spcBef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600" b="1" i="1" dirty="0">
                <a:solidFill>
                  <a:srgbClr val="000000"/>
                </a:solidFill>
                <a:latin typeface="Arial Narrow"/>
                <a:ea typeface="Osaka" charset="0"/>
                <a:cs typeface="Osaka" charset="0"/>
              </a:rPr>
              <a:t>BROOKHAVEN SCIENCE ASSOCIATES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ransition/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FF0000"/>
        </a:buClr>
        <a:buSzPct val="125000"/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690563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5pPr>
      <a:lvl6pPr marL="22288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Server-Side </a:t>
            </a:r>
            <a:r>
              <a:rPr lang="en-US" dirty="0" err="1" smtClean="0"/>
              <a:t>Plugins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Andrew Johnson, Ralph Lange</a:t>
            </a:r>
          </a:p>
          <a:p>
            <a:pPr lvl="0">
              <a:defRPr/>
            </a:pPr>
            <a:r>
              <a:rPr lang="en-US" dirty="0" smtClean="0"/>
              <a:t>EPICS Fall Collaboration Meeting, October 2011</a:t>
            </a:r>
          </a:p>
          <a:p>
            <a:pPr lvl="0">
              <a:defRPr/>
            </a:pPr>
            <a:r>
              <a:rPr lang="en-US" dirty="0" smtClean="0"/>
              <a:t>PSI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arr</a:t>
            </a:r>
            <a:r>
              <a:rPr lang="en-US" dirty="0" smtClean="0"/>
              <a:t> – Array Subset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myArray.VAL{”</a:t>
            </a:r>
            <a:r>
              <a:rPr lang="en-US" dirty="0" err="1" smtClean="0"/>
              <a:t>arr</a:t>
            </a:r>
            <a:r>
              <a:rPr lang="en-US" dirty="0" smtClean="0"/>
              <a:t>”:{”s”:-5,”i”:2}}</a:t>
            </a:r>
          </a:p>
          <a:p>
            <a:pPr>
              <a:buNone/>
            </a:pPr>
            <a:r>
              <a:rPr lang="en-US" dirty="0" smtClean="0"/>
              <a:t>myArray.VAL[-5:2:]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Post-event-queue: Creates a sub-array with given start, increment, stop</a:t>
            </a:r>
          </a:p>
          <a:p>
            <a:r>
              <a:rPr lang="en-US" dirty="0" smtClean="0"/>
              <a:t>Shorthand notation </a:t>
            </a:r>
            <a:r>
              <a:rPr lang="en-US" smtClean="0"/>
              <a:t>for </a:t>
            </a:r>
            <a:r>
              <a:rPr lang="en-US" smtClean="0"/>
              <a:t>convenience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 – Sync with Timing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myPv.VAL{”sync”:{”m”:”</a:t>
            </a:r>
            <a:r>
              <a:rPr lang="en-US" dirty="0" err="1" smtClean="0"/>
              <a:t>while”,”s</a:t>
            </a:r>
            <a:r>
              <a:rPr lang="en-US" dirty="0" smtClean="0"/>
              <a:t>”:”red”}}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Pre-event-queue: Synchronizes updates with timing system by pushing the update only under certain conditions</a:t>
            </a:r>
          </a:p>
          <a:p>
            <a:r>
              <a:rPr lang="en-US" dirty="0" smtClean="0"/>
              <a:t>Refers to IOC globally configured named </a:t>
            </a:r>
            <a:r>
              <a:rPr lang="en-US" i="1" dirty="0" smtClean="0"/>
              <a:t>states</a:t>
            </a:r>
            <a:r>
              <a:rPr lang="en-US" dirty="0" smtClean="0"/>
              <a:t> that are defined by timing system events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 Options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2590800" y="3657600"/>
            <a:ext cx="4800600" cy="152400"/>
            <a:chOff x="2514600" y="2362200"/>
            <a:chExt cx="4800600" cy="1524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514600" y="2514600"/>
              <a:ext cx="48006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 rot="5400000">
              <a:off x="2667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rot="5400000">
              <a:off x="2819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2971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2514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3276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3429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581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3124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3886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4038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4191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3733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4495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4648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4800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rot="5400000">
              <a:off x="4343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5105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5257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5410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4953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5715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5867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6019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5562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6324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6477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6629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6172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6934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7086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6781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 bwMode="auto">
          <a:xfrm>
            <a:off x="2590800" y="4495800"/>
            <a:ext cx="1066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 rot="5400000" flipH="1" flipV="1">
            <a:off x="35052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>
            <a:off x="3657600" y="4191000"/>
            <a:ext cx="914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 rot="5400000">
            <a:off x="44196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>
            <a:off x="4572000" y="4495800"/>
            <a:ext cx="914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 rot="5400000" flipH="1" flipV="1">
            <a:off x="53340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>
            <a:off x="5486400" y="4191000"/>
            <a:ext cx="914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 rot="5400000">
            <a:off x="62484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>
            <a:off x="6400800" y="4495800"/>
            <a:ext cx="990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2766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#17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51054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#17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41910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#42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60198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#42</a:t>
            </a:r>
            <a:endParaRPr lang="en-US" sz="1400" dirty="0"/>
          </a:p>
        </p:txBody>
      </p:sp>
      <p:cxnSp>
        <p:nvCxnSpPr>
          <p:cNvPr id="71" name="Straight Arrow Connector 70"/>
          <p:cNvCxnSpPr>
            <a:stCxn id="66" idx="0"/>
          </p:cNvCxnSpPr>
          <p:nvPr/>
        </p:nvCxnSpPr>
        <p:spPr bwMode="auto">
          <a:xfrm rot="5400000" flipH="1" flipV="1">
            <a:off x="34099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Arrow Connector 75"/>
          <p:cNvCxnSpPr>
            <a:stCxn id="68" idx="0"/>
          </p:cNvCxnSpPr>
          <p:nvPr/>
        </p:nvCxnSpPr>
        <p:spPr bwMode="auto">
          <a:xfrm rot="5400000" flipH="1" flipV="1">
            <a:off x="43243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Straight Arrow Connector 77"/>
          <p:cNvCxnSpPr>
            <a:stCxn id="67" idx="0"/>
          </p:cNvCxnSpPr>
          <p:nvPr/>
        </p:nvCxnSpPr>
        <p:spPr bwMode="auto">
          <a:xfrm rot="5400000" flipH="1" flipV="1">
            <a:off x="52387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0" name="Straight Arrow Connector 79"/>
          <p:cNvCxnSpPr>
            <a:stCxn id="69" idx="0"/>
          </p:cNvCxnSpPr>
          <p:nvPr/>
        </p:nvCxnSpPr>
        <p:spPr bwMode="auto">
          <a:xfrm rot="5400000" flipH="1" flipV="1">
            <a:off x="61531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2590800" y="2819400"/>
            <a:ext cx="4800600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 rot="5400000">
            <a:off x="27432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 rot="5400000">
            <a:off x="28956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 rot="5400000">
            <a:off x="30480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 rot="5400000">
            <a:off x="25908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 rot="5400000">
            <a:off x="33528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 rot="5400000">
            <a:off x="35052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 bwMode="auto">
          <a:xfrm rot="5400000">
            <a:off x="36576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 bwMode="auto">
          <a:xfrm rot="5400000">
            <a:off x="32004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auto">
          <a:xfrm rot="5400000">
            <a:off x="39624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 bwMode="auto">
          <a:xfrm rot="5400000">
            <a:off x="41148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 bwMode="auto">
          <a:xfrm rot="5400000">
            <a:off x="42672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 bwMode="auto">
          <a:xfrm rot="5400000">
            <a:off x="38100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 bwMode="auto">
          <a:xfrm rot="5400000">
            <a:off x="45720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 bwMode="auto">
          <a:xfrm rot="5400000">
            <a:off x="47244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 bwMode="auto">
          <a:xfrm rot="5400000">
            <a:off x="48768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 bwMode="auto">
          <a:xfrm rot="5400000">
            <a:off x="44196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 bwMode="auto">
          <a:xfrm rot="5400000">
            <a:off x="51816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 bwMode="auto">
          <a:xfrm rot="5400000">
            <a:off x="53340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 bwMode="auto">
          <a:xfrm rot="5400000">
            <a:off x="54864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 bwMode="auto">
          <a:xfrm rot="5400000">
            <a:off x="50292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 bwMode="auto">
          <a:xfrm rot="5400000">
            <a:off x="57912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 bwMode="auto">
          <a:xfrm rot="5400000">
            <a:off x="59436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 bwMode="auto">
          <a:xfrm rot="5400000">
            <a:off x="60960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 bwMode="auto">
          <a:xfrm rot="5400000">
            <a:off x="56388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 bwMode="auto">
          <a:xfrm rot="5400000">
            <a:off x="64008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 bwMode="auto">
          <a:xfrm rot="5400000">
            <a:off x="65532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 bwMode="auto">
          <a:xfrm rot="5400000">
            <a:off x="67056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 bwMode="auto">
          <a:xfrm rot="5400000">
            <a:off x="62484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 bwMode="auto">
          <a:xfrm rot="5400000">
            <a:off x="70104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 bwMode="auto">
          <a:xfrm rot="5400000">
            <a:off x="71628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 bwMode="auto">
          <a:xfrm rot="5400000">
            <a:off x="6858000" y="2743200"/>
            <a:ext cx="15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85800" y="1600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Client subscribes to</a:t>
            </a:r>
            <a:endParaRPr lang="en-US" sz="1800" dirty="0"/>
          </a:p>
        </p:txBody>
      </p:sp>
      <p:sp>
        <p:nvSpPr>
          <p:cNvPr id="116" name="TextBox 115"/>
          <p:cNvSpPr txBox="1"/>
          <p:nvPr/>
        </p:nvSpPr>
        <p:spPr>
          <a:xfrm>
            <a:off x="685800" y="4191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State </a:t>
            </a:r>
            <a:r>
              <a:rPr lang="en-US" sz="1800" dirty="0" smtClean="0">
                <a:ln>
                  <a:solidFill>
                    <a:srgbClr val="FF0000"/>
                  </a:solidFill>
                </a:ln>
              </a:rPr>
              <a:t>“red”</a:t>
            </a:r>
            <a:endParaRPr lang="en-US" sz="18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85800" y="2590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Client gets</a:t>
            </a:r>
            <a:endParaRPr lang="en-US" sz="1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685800" y="3429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Record  my processing</a:t>
            </a:r>
            <a:endParaRPr lang="en-US" sz="1800" dirty="0"/>
          </a:p>
        </p:txBody>
      </p:sp>
      <p:sp>
        <p:nvSpPr>
          <p:cNvPr id="119" name="TextBox 118"/>
          <p:cNvSpPr txBox="1"/>
          <p:nvPr/>
        </p:nvSpPr>
        <p:spPr>
          <a:xfrm>
            <a:off x="685800" y="4953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Timing events</a:t>
            </a:r>
            <a:endParaRPr lang="en-US" sz="1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2514600" y="1600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my.VAL</a:t>
            </a:r>
            <a:endParaRPr lang="en-US" sz="2400" dirty="0"/>
          </a:p>
        </p:txBody>
      </p:sp>
      <p:cxnSp>
        <p:nvCxnSpPr>
          <p:cNvPr id="121" name="Straight Connector 120"/>
          <p:cNvCxnSpPr/>
          <p:nvPr/>
        </p:nvCxnSpPr>
        <p:spPr bwMode="auto">
          <a:xfrm rot="5400000">
            <a:off x="25908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 rot="5400000">
            <a:off x="35052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 rot="5400000">
            <a:off x="44196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 rot="5400000">
            <a:off x="53340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 Options: before</a:t>
            </a:r>
            <a:endParaRPr lang="en-US" dirty="0"/>
          </a:p>
        </p:txBody>
      </p:sp>
      <p:grpSp>
        <p:nvGrpSpPr>
          <p:cNvPr id="3" name="Group 40"/>
          <p:cNvGrpSpPr/>
          <p:nvPr/>
        </p:nvGrpSpPr>
        <p:grpSpPr>
          <a:xfrm>
            <a:off x="2590800" y="3657600"/>
            <a:ext cx="4800600" cy="152400"/>
            <a:chOff x="2514600" y="2362200"/>
            <a:chExt cx="4800600" cy="1524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514600" y="2514600"/>
              <a:ext cx="48006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 rot="5400000">
              <a:off x="2667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rot="5400000">
              <a:off x="2819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2971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2514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3276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3429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581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3124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3886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4038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4191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3733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4495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4648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4800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rot="5400000">
              <a:off x="4343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5105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5257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5410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4953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5715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5867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6019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5562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6324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6477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6629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6172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6934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7086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6781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 bwMode="auto">
          <a:xfrm>
            <a:off x="2590800" y="4495800"/>
            <a:ext cx="1066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 rot="5400000" flipH="1" flipV="1">
            <a:off x="35052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>
            <a:off x="3657600" y="4191000"/>
            <a:ext cx="914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 rot="5400000">
            <a:off x="44196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>
            <a:off x="4572000" y="4495800"/>
            <a:ext cx="914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 rot="5400000" flipH="1" flipV="1">
            <a:off x="53340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>
            <a:off x="5486400" y="4191000"/>
            <a:ext cx="914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 rot="5400000">
            <a:off x="62484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>
            <a:off x="6400800" y="4495800"/>
            <a:ext cx="990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2766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#17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51054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#17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41910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#42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60198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#42</a:t>
            </a:r>
            <a:endParaRPr lang="en-US" sz="1400" dirty="0"/>
          </a:p>
        </p:txBody>
      </p:sp>
      <p:cxnSp>
        <p:nvCxnSpPr>
          <p:cNvPr id="71" name="Straight Arrow Connector 70"/>
          <p:cNvCxnSpPr>
            <a:stCxn id="66" idx="0"/>
          </p:cNvCxnSpPr>
          <p:nvPr/>
        </p:nvCxnSpPr>
        <p:spPr bwMode="auto">
          <a:xfrm rot="5400000" flipH="1" flipV="1">
            <a:off x="34099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Arrow Connector 75"/>
          <p:cNvCxnSpPr>
            <a:stCxn id="68" idx="0"/>
          </p:cNvCxnSpPr>
          <p:nvPr/>
        </p:nvCxnSpPr>
        <p:spPr bwMode="auto">
          <a:xfrm rot="5400000" flipH="1" flipV="1">
            <a:off x="43243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Straight Arrow Connector 77"/>
          <p:cNvCxnSpPr>
            <a:stCxn id="67" idx="0"/>
          </p:cNvCxnSpPr>
          <p:nvPr/>
        </p:nvCxnSpPr>
        <p:spPr bwMode="auto">
          <a:xfrm rot="5400000" flipH="1" flipV="1">
            <a:off x="52387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0" name="Straight Arrow Connector 79"/>
          <p:cNvCxnSpPr>
            <a:stCxn id="69" idx="0"/>
          </p:cNvCxnSpPr>
          <p:nvPr/>
        </p:nvCxnSpPr>
        <p:spPr bwMode="auto">
          <a:xfrm rot="5400000" flipH="1" flipV="1">
            <a:off x="61531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2514600" y="1600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my.VAL{”sync”:{”m”:”</a:t>
            </a:r>
            <a:r>
              <a:rPr lang="en-US" sz="2400" dirty="0" err="1" smtClean="0"/>
              <a:t>before”,”s</a:t>
            </a:r>
            <a:r>
              <a:rPr lang="en-US" sz="2400" dirty="0" smtClean="0"/>
              <a:t>”:”red”}}</a:t>
            </a:r>
            <a:endParaRPr lang="en-US" sz="2400" dirty="0"/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2590800" y="2819400"/>
            <a:ext cx="4800600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 rot="5400000">
            <a:off x="34671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 bwMode="auto">
          <a:xfrm rot="5400000">
            <a:off x="52959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685800" y="1600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Client subscribes to</a:t>
            </a:r>
            <a:endParaRPr lang="en-US" sz="1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685800" y="4191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State </a:t>
            </a:r>
            <a:r>
              <a:rPr lang="en-US" sz="1800" dirty="0" smtClean="0">
                <a:ln>
                  <a:solidFill>
                    <a:srgbClr val="FF0000"/>
                  </a:solidFill>
                </a:ln>
              </a:rPr>
              <a:t>“red”</a:t>
            </a:r>
            <a:endParaRPr lang="en-US" sz="18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85800" y="2590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Client gets</a:t>
            </a:r>
            <a:endParaRPr lang="en-US" sz="1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685800" y="3429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Record  my processing</a:t>
            </a:r>
            <a:endParaRPr lang="en-US" sz="18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85800" y="4953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Timing events</a:t>
            </a:r>
            <a:endParaRPr lang="en-US" sz="1800" dirty="0"/>
          </a:p>
        </p:txBody>
      </p:sp>
      <p:cxnSp>
        <p:nvCxnSpPr>
          <p:cNvPr id="125" name="Straight Connector 124"/>
          <p:cNvCxnSpPr/>
          <p:nvPr/>
        </p:nvCxnSpPr>
        <p:spPr bwMode="auto">
          <a:xfrm rot="5400000">
            <a:off x="25908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 rot="5400000">
            <a:off x="35052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 rot="5400000">
            <a:off x="44196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 rot="5400000">
            <a:off x="53340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 Options: first</a:t>
            </a:r>
            <a:endParaRPr lang="en-US" dirty="0"/>
          </a:p>
        </p:txBody>
      </p:sp>
      <p:grpSp>
        <p:nvGrpSpPr>
          <p:cNvPr id="3" name="Group 40"/>
          <p:cNvGrpSpPr/>
          <p:nvPr/>
        </p:nvGrpSpPr>
        <p:grpSpPr>
          <a:xfrm>
            <a:off x="2590800" y="3657600"/>
            <a:ext cx="4800600" cy="152400"/>
            <a:chOff x="2514600" y="2362200"/>
            <a:chExt cx="4800600" cy="1524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514600" y="2514600"/>
              <a:ext cx="48006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 rot="5400000">
              <a:off x="2667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rot="5400000">
              <a:off x="2819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2971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2514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3276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3429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581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3124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3886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4038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4191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3733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4495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4648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4800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rot="5400000">
              <a:off x="4343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5105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5257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5410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4953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5715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5867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6019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5562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6324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6477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6629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6172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6934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7086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6781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 bwMode="auto">
          <a:xfrm>
            <a:off x="2590800" y="4495800"/>
            <a:ext cx="1066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 rot="5400000" flipH="1" flipV="1">
            <a:off x="35052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>
            <a:off x="3657600" y="4191000"/>
            <a:ext cx="914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 rot="5400000">
            <a:off x="44196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>
            <a:off x="4572000" y="4495800"/>
            <a:ext cx="914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 rot="5400000" flipH="1" flipV="1">
            <a:off x="53340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>
            <a:off x="5486400" y="4191000"/>
            <a:ext cx="914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 rot="5400000">
            <a:off x="62484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>
            <a:off x="6400800" y="4495800"/>
            <a:ext cx="990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2766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#17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51054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#17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41910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#42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60198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#42</a:t>
            </a:r>
            <a:endParaRPr lang="en-US" sz="1400" dirty="0"/>
          </a:p>
        </p:txBody>
      </p:sp>
      <p:cxnSp>
        <p:nvCxnSpPr>
          <p:cNvPr id="71" name="Straight Arrow Connector 70"/>
          <p:cNvCxnSpPr>
            <a:stCxn id="66" idx="0"/>
          </p:cNvCxnSpPr>
          <p:nvPr/>
        </p:nvCxnSpPr>
        <p:spPr bwMode="auto">
          <a:xfrm rot="5400000" flipH="1" flipV="1">
            <a:off x="34099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Arrow Connector 75"/>
          <p:cNvCxnSpPr>
            <a:stCxn id="68" idx="0"/>
          </p:cNvCxnSpPr>
          <p:nvPr/>
        </p:nvCxnSpPr>
        <p:spPr bwMode="auto">
          <a:xfrm rot="5400000" flipH="1" flipV="1">
            <a:off x="43243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Straight Arrow Connector 77"/>
          <p:cNvCxnSpPr>
            <a:stCxn id="67" idx="0"/>
          </p:cNvCxnSpPr>
          <p:nvPr/>
        </p:nvCxnSpPr>
        <p:spPr bwMode="auto">
          <a:xfrm rot="5400000" flipH="1" flipV="1">
            <a:off x="52387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0" name="Straight Arrow Connector 79"/>
          <p:cNvCxnSpPr>
            <a:stCxn id="69" idx="0"/>
          </p:cNvCxnSpPr>
          <p:nvPr/>
        </p:nvCxnSpPr>
        <p:spPr bwMode="auto">
          <a:xfrm rot="5400000" flipH="1" flipV="1">
            <a:off x="61531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2514600" y="1600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my.VAL{”sync”:{”m”:”</a:t>
            </a:r>
            <a:r>
              <a:rPr lang="en-US" sz="2400" dirty="0" err="1" smtClean="0"/>
              <a:t>first”,”s</a:t>
            </a:r>
            <a:r>
              <a:rPr lang="en-US" sz="2400" dirty="0" smtClean="0"/>
              <a:t>”:”red”}}</a:t>
            </a:r>
            <a:endParaRPr lang="en-US" sz="2400" dirty="0"/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2590800" y="2819400"/>
            <a:ext cx="4800600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 rot="5400000">
            <a:off x="36195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 bwMode="auto">
          <a:xfrm rot="5400000">
            <a:off x="54483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85800" y="1600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Client subscribes to</a:t>
            </a:r>
            <a:endParaRPr lang="en-US" sz="1800" dirty="0"/>
          </a:p>
        </p:txBody>
      </p:sp>
      <p:sp>
        <p:nvSpPr>
          <p:cNvPr id="72" name="TextBox 71"/>
          <p:cNvSpPr txBox="1"/>
          <p:nvPr/>
        </p:nvSpPr>
        <p:spPr>
          <a:xfrm>
            <a:off x="685800" y="4191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State </a:t>
            </a:r>
            <a:r>
              <a:rPr lang="en-US" sz="1800" dirty="0" smtClean="0">
                <a:ln>
                  <a:solidFill>
                    <a:srgbClr val="FF0000"/>
                  </a:solidFill>
                </a:ln>
              </a:rPr>
              <a:t>“red”</a:t>
            </a:r>
            <a:endParaRPr lang="en-US" sz="18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5800" y="2590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Client gets</a:t>
            </a:r>
            <a:endParaRPr lang="en-US" sz="1800" dirty="0"/>
          </a:p>
        </p:txBody>
      </p:sp>
      <p:sp>
        <p:nvSpPr>
          <p:cNvPr id="74" name="TextBox 73"/>
          <p:cNvSpPr txBox="1"/>
          <p:nvPr/>
        </p:nvSpPr>
        <p:spPr>
          <a:xfrm>
            <a:off x="685800" y="3429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Record  my processing</a:t>
            </a:r>
            <a:endParaRPr lang="en-US" sz="1800" dirty="0"/>
          </a:p>
        </p:txBody>
      </p:sp>
      <p:sp>
        <p:nvSpPr>
          <p:cNvPr id="75" name="TextBox 74"/>
          <p:cNvSpPr txBox="1"/>
          <p:nvPr/>
        </p:nvSpPr>
        <p:spPr>
          <a:xfrm>
            <a:off x="685800" y="4953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Timing events</a:t>
            </a:r>
            <a:endParaRPr lang="en-US" sz="1800" dirty="0"/>
          </a:p>
        </p:txBody>
      </p:sp>
      <p:cxnSp>
        <p:nvCxnSpPr>
          <p:cNvPr id="77" name="Straight Connector 76"/>
          <p:cNvCxnSpPr/>
          <p:nvPr/>
        </p:nvCxnSpPr>
        <p:spPr bwMode="auto">
          <a:xfrm rot="5400000">
            <a:off x="25908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rot="5400000">
            <a:off x="35052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rot="5400000">
            <a:off x="44196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rot="5400000">
            <a:off x="53340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 Options: last</a:t>
            </a:r>
            <a:endParaRPr lang="en-US" dirty="0"/>
          </a:p>
        </p:txBody>
      </p:sp>
      <p:grpSp>
        <p:nvGrpSpPr>
          <p:cNvPr id="3" name="Group 40"/>
          <p:cNvGrpSpPr/>
          <p:nvPr/>
        </p:nvGrpSpPr>
        <p:grpSpPr>
          <a:xfrm>
            <a:off x="2590800" y="3657600"/>
            <a:ext cx="4800600" cy="152400"/>
            <a:chOff x="2514600" y="2362200"/>
            <a:chExt cx="4800600" cy="1524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514600" y="2514600"/>
              <a:ext cx="48006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 rot="5400000">
              <a:off x="2667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rot="5400000">
              <a:off x="2819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2971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2514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3276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3429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581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3124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3886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4038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4191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3733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4495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4648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4800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rot="5400000">
              <a:off x="4343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5105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5257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5410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4953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5715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5867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6019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5562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6324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6477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6629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6172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6934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7086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6781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 bwMode="auto">
          <a:xfrm>
            <a:off x="2590800" y="4495800"/>
            <a:ext cx="1066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 rot="5400000" flipH="1" flipV="1">
            <a:off x="35052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>
            <a:off x="3657600" y="4191000"/>
            <a:ext cx="914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 rot="5400000">
            <a:off x="44196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>
            <a:off x="4572000" y="4495800"/>
            <a:ext cx="914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 rot="5400000" flipH="1" flipV="1">
            <a:off x="53340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>
            <a:off x="5486400" y="4191000"/>
            <a:ext cx="914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 rot="5400000">
            <a:off x="62484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>
            <a:off x="6400800" y="4495800"/>
            <a:ext cx="990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2766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#17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51054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#17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41910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#42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60198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#42</a:t>
            </a:r>
            <a:endParaRPr lang="en-US" sz="1400" dirty="0"/>
          </a:p>
        </p:txBody>
      </p:sp>
      <p:cxnSp>
        <p:nvCxnSpPr>
          <p:cNvPr id="71" name="Straight Arrow Connector 70"/>
          <p:cNvCxnSpPr>
            <a:stCxn id="66" idx="0"/>
          </p:cNvCxnSpPr>
          <p:nvPr/>
        </p:nvCxnSpPr>
        <p:spPr bwMode="auto">
          <a:xfrm rot="5400000" flipH="1" flipV="1">
            <a:off x="34099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Arrow Connector 75"/>
          <p:cNvCxnSpPr>
            <a:stCxn id="68" idx="0"/>
          </p:cNvCxnSpPr>
          <p:nvPr/>
        </p:nvCxnSpPr>
        <p:spPr bwMode="auto">
          <a:xfrm rot="5400000" flipH="1" flipV="1">
            <a:off x="43243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Straight Arrow Connector 77"/>
          <p:cNvCxnSpPr>
            <a:stCxn id="67" idx="0"/>
          </p:cNvCxnSpPr>
          <p:nvPr/>
        </p:nvCxnSpPr>
        <p:spPr bwMode="auto">
          <a:xfrm rot="5400000" flipH="1" flipV="1">
            <a:off x="52387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0" name="Straight Arrow Connector 79"/>
          <p:cNvCxnSpPr>
            <a:stCxn id="69" idx="0"/>
          </p:cNvCxnSpPr>
          <p:nvPr/>
        </p:nvCxnSpPr>
        <p:spPr bwMode="auto">
          <a:xfrm rot="5400000" flipH="1" flipV="1">
            <a:off x="61531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2514600" y="1600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my.VAL{”sync”:{”m”:”</a:t>
            </a:r>
            <a:r>
              <a:rPr lang="en-US" sz="2400" dirty="0" err="1" smtClean="0"/>
              <a:t>last”,”s</a:t>
            </a:r>
            <a:r>
              <a:rPr lang="en-US" sz="2400" dirty="0" smtClean="0"/>
              <a:t>”:”red”}}</a:t>
            </a:r>
            <a:endParaRPr lang="en-US" sz="2400" dirty="0"/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2590800" y="2819400"/>
            <a:ext cx="4800600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 rot="5400000">
            <a:off x="43815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 bwMode="auto">
          <a:xfrm rot="5400000">
            <a:off x="62103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85800" y="1600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Client subscribes to</a:t>
            </a:r>
            <a:endParaRPr lang="en-US" sz="1800" dirty="0"/>
          </a:p>
        </p:txBody>
      </p:sp>
      <p:sp>
        <p:nvSpPr>
          <p:cNvPr id="72" name="TextBox 71"/>
          <p:cNvSpPr txBox="1"/>
          <p:nvPr/>
        </p:nvSpPr>
        <p:spPr>
          <a:xfrm>
            <a:off x="685800" y="4191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State </a:t>
            </a:r>
            <a:r>
              <a:rPr lang="en-US" sz="1800" dirty="0" smtClean="0">
                <a:ln>
                  <a:solidFill>
                    <a:srgbClr val="FF0000"/>
                  </a:solidFill>
                </a:ln>
              </a:rPr>
              <a:t>“red”</a:t>
            </a:r>
            <a:endParaRPr lang="en-US" sz="18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5800" y="2590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Client gets</a:t>
            </a:r>
            <a:endParaRPr lang="en-US" sz="1800" dirty="0"/>
          </a:p>
        </p:txBody>
      </p:sp>
      <p:sp>
        <p:nvSpPr>
          <p:cNvPr id="74" name="TextBox 73"/>
          <p:cNvSpPr txBox="1"/>
          <p:nvPr/>
        </p:nvSpPr>
        <p:spPr>
          <a:xfrm>
            <a:off x="685800" y="3429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Record  my processing</a:t>
            </a:r>
            <a:endParaRPr lang="en-US" sz="1800" dirty="0"/>
          </a:p>
        </p:txBody>
      </p:sp>
      <p:sp>
        <p:nvSpPr>
          <p:cNvPr id="75" name="TextBox 74"/>
          <p:cNvSpPr txBox="1"/>
          <p:nvPr/>
        </p:nvSpPr>
        <p:spPr>
          <a:xfrm>
            <a:off x="685800" y="4953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Timing events</a:t>
            </a:r>
            <a:endParaRPr lang="en-US" sz="1800" dirty="0"/>
          </a:p>
        </p:txBody>
      </p:sp>
      <p:cxnSp>
        <p:nvCxnSpPr>
          <p:cNvPr id="77" name="Straight Connector 76"/>
          <p:cNvCxnSpPr/>
          <p:nvPr/>
        </p:nvCxnSpPr>
        <p:spPr bwMode="auto">
          <a:xfrm rot="5400000">
            <a:off x="25908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rot="5400000">
            <a:off x="35052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rot="5400000">
            <a:off x="44196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rot="5400000">
            <a:off x="53340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 Options: after</a:t>
            </a:r>
            <a:endParaRPr lang="en-US" dirty="0"/>
          </a:p>
        </p:txBody>
      </p:sp>
      <p:grpSp>
        <p:nvGrpSpPr>
          <p:cNvPr id="3" name="Group 40"/>
          <p:cNvGrpSpPr/>
          <p:nvPr/>
        </p:nvGrpSpPr>
        <p:grpSpPr>
          <a:xfrm>
            <a:off x="2590800" y="3657600"/>
            <a:ext cx="4800600" cy="152400"/>
            <a:chOff x="2514600" y="2362200"/>
            <a:chExt cx="4800600" cy="1524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514600" y="2514600"/>
              <a:ext cx="48006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 rot="5400000">
              <a:off x="2667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rot="5400000">
              <a:off x="2819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2971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2514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3276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3429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581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3124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3886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4038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4191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3733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4495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4648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4800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rot="5400000">
              <a:off x="4343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5105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5257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5410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4953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5715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5867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6019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5562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6324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6477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6629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6172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6934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7086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6781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 bwMode="auto">
          <a:xfrm>
            <a:off x="2590800" y="4495800"/>
            <a:ext cx="1066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 rot="5400000" flipH="1" flipV="1">
            <a:off x="35052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>
            <a:off x="3657600" y="4191000"/>
            <a:ext cx="914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 rot="5400000">
            <a:off x="44196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>
            <a:off x="4572000" y="4495800"/>
            <a:ext cx="914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 rot="5400000" flipH="1" flipV="1">
            <a:off x="53340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>
            <a:off x="5486400" y="4191000"/>
            <a:ext cx="914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 rot="5400000">
            <a:off x="62484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>
            <a:off x="6400800" y="4495800"/>
            <a:ext cx="990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2766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#17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51054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#17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41910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#42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60198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#42</a:t>
            </a:r>
            <a:endParaRPr lang="en-US" sz="1400" dirty="0"/>
          </a:p>
        </p:txBody>
      </p:sp>
      <p:cxnSp>
        <p:nvCxnSpPr>
          <p:cNvPr id="71" name="Straight Arrow Connector 70"/>
          <p:cNvCxnSpPr>
            <a:stCxn id="66" idx="0"/>
          </p:cNvCxnSpPr>
          <p:nvPr/>
        </p:nvCxnSpPr>
        <p:spPr bwMode="auto">
          <a:xfrm rot="5400000" flipH="1" flipV="1">
            <a:off x="34099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Arrow Connector 75"/>
          <p:cNvCxnSpPr>
            <a:stCxn id="68" idx="0"/>
          </p:cNvCxnSpPr>
          <p:nvPr/>
        </p:nvCxnSpPr>
        <p:spPr bwMode="auto">
          <a:xfrm rot="5400000" flipH="1" flipV="1">
            <a:off x="43243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Straight Arrow Connector 77"/>
          <p:cNvCxnSpPr>
            <a:stCxn id="67" idx="0"/>
          </p:cNvCxnSpPr>
          <p:nvPr/>
        </p:nvCxnSpPr>
        <p:spPr bwMode="auto">
          <a:xfrm rot="5400000" flipH="1" flipV="1">
            <a:off x="52387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0" name="Straight Arrow Connector 79"/>
          <p:cNvCxnSpPr>
            <a:stCxn id="69" idx="0"/>
          </p:cNvCxnSpPr>
          <p:nvPr/>
        </p:nvCxnSpPr>
        <p:spPr bwMode="auto">
          <a:xfrm rot="5400000" flipH="1" flipV="1">
            <a:off x="61531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2514600" y="16002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my.VAL{”sync”:{”m”:”</a:t>
            </a:r>
            <a:r>
              <a:rPr lang="en-US" sz="2400" dirty="0" err="1" smtClean="0"/>
              <a:t>after”,”s</a:t>
            </a:r>
            <a:r>
              <a:rPr lang="en-US" sz="2400" dirty="0" smtClean="0"/>
              <a:t>”:”red”}}</a:t>
            </a:r>
            <a:endParaRPr lang="en-US" sz="2400" dirty="0"/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2590800" y="2819400"/>
            <a:ext cx="4800600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 rot="5400000">
            <a:off x="45339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 bwMode="auto">
          <a:xfrm rot="5400000">
            <a:off x="63627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85800" y="1600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Client subscribes to</a:t>
            </a:r>
            <a:endParaRPr lang="en-US" sz="1800" dirty="0"/>
          </a:p>
        </p:txBody>
      </p:sp>
      <p:sp>
        <p:nvSpPr>
          <p:cNvPr id="72" name="TextBox 71"/>
          <p:cNvSpPr txBox="1"/>
          <p:nvPr/>
        </p:nvSpPr>
        <p:spPr>
          <a:xfrm>
            <a:off x="685800" y="4191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State </a:t>
            </a:r>
            <a:r>
              <a:rPr lang="en-US" sz="1800" dirty="0" smtClean="0">
                <a:ln>
                  <a:solidFill>
                    <a:srgbClr val="FF0000"/>
                  </a:solidFill>
                </a:ln>
              </a:rPr>
              <a:t>“red”</a:t>
            </a:r>
            <a:endParaRPr lang="en-US" sz="18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5800" y="2590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Client gets</a:t>
            </a:r>
            <a:endParaRPr lang="en-US" sz="1800" dirty="0"/>
          </a:p>
        </p:txBody>
      </p:sp>
      <p:sp>
        <p:nvSpPr>
          <p:cNvPr id="74" name="TextBox 73"/>
          <p:cNvSpPr txBox="1"/>
          <p:nvPr/>
        </p:nvSpPr>
        <p:spPr>
          <a:xfrm>
            <a:off x="685800" y="3429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Record  my processing</a:t>
            </a:r>
            <a:endParaRPr lang="en-US" sz="1800" dirty="0"/>
          </a:p>
        </p:txBody>
      </p:sp>
      <p:sp>
        <p:nvSpPr>
          <p:cNvPr id="75" name="TextBox 74"/>
          <p:cNvSpPr txBox="1"/>
          <p:nvPr/>
        </p:nvSpPr>
        <p:spPr>
          <a:xfrm>
            <a:off x="685800" y="4953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Timing events</a:t>
            </a:r>
            <a:endParaRPr lang="en-US" sz="1800" dirty="0"/>
          </a:p>
        </p:txBody>
      </p:sp>
      <p:cxnSp>
        <p:nvCxnSpPr>
          <p:cNvPr id="77" name="Straight Connector 76"/>
          <p:cNvCxnSpPr/>
          <p:nvPr/>
        </p:nvCxnSpPr>
        <p:spPr bwMode="auto">
          <a:xfrm rot="5400000">
            <a:off x="25908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rot="5400000">
            <a:off x="35052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rot="5400000">
            <a:off x="44196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rot="5400000">
            <a:off x="53340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 Options: while</a:t>
            </a:r>
            <a:endParaRPr lang="en-US" dirty="0"/>
          </a:p>
        </p:txBody>
      </p:sp>
      <p:grpSp>
        <p:nvGrpSpPr>
          <p:cNvPr id="3" name="Group 40"/>
          <p:cNvGrpSpPr/>
          <p:nvPr/>
        </p:nvGrpSpPr>
        <p:grpSpPr>
          <a:xfrm>
            <a:off x="2590800" y="3657600"/>
            <a:ext cx="4800600" cy="152400"/>
            <a:chOff x="2514600" y="2362200"/>
            <a:chExt cx="4800600" cy="1524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514600" y="2514600"/>
              <a:ext cx="48006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 rot="5400000">
              <a:off x="2667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rot="5400000">
              <a:off x="2819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2971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2514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3276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3429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581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3124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3886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4038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4191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3733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4495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4648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4800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rot="5400000">
              <a:off x="4343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5105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5257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5410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4953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5715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5867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6019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5562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6324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6477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6629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6172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6934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7086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6781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 bwMode="auto">
          <a:xfrm>
            <a:off x="2590800" y="4495800"/>
            <a:ext cx="1066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 rot="5400000" flipH="1" flipV="1">
            <a:off x="35052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>
            <a:off x="3657600" y="4191000"/>
            <a:ext cx="914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 rot="5400000">
            <a:off x="44196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>
            <a:off x="4572000" y="4495800"/>
            <a:ext cx="914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 rot="5400000" flipH="1" flipV="1">
            <a:off x="53340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>
            <a:off x="5486400" y="4191000"/>
            <a:ext cx="914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 rot="5400000">
            <a:off x="62484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>
            <a:off x="6400800" y="4495800"/>
            <a:ext cx="990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2766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#17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51054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#17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41910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#42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60198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#42</a:t>
            </a:r>
            <a:endParaRPr lang="en-US" sz="1400" dirty="0"/>
          </a:p>
        </p:txBody>
      </p:sp>
      <p:cxnSp>
        <p:nvCxnSpPr>
          <p:cNvPr id="71" name="Straight Arrow Connector 70"/>
          <p:cNvCxnSpPr>
            <a:stCxn id="66" idx="0"/>
          </p:cNvCxnSpPr>
          <p:nvPr/>
        </p:nvCxnSpPr>
        <p:spPr bwMode="auto">
          <a:xfrm rot="5400000" flipH="1" flipV="1">
            <a:off x="34099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Arrow Connector 75"/>
          <p:cNvCxnSpPr>
            <a:stCxn id="68" idx="0"/>
          </p:cNvCxnSpPr>
          <p:nvPr/>
        </p:nvCxnSpPr>
        <p:spPr bwMode="auto">
          <a:xfrm rot="5400000" flipH="1" flipV="1">
            <a:off x="43243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Straight Arrow Connector 77"/>
          <p:cNvCxnSpPr>
            <a:stCxn id="67" idx="0"/>
          </p:cNvCxnSpPr>
          <p:nvPr/>
        </p:nvCxnSpPr>
        <p:spPr bwMode="auto">
          <a:xfrm rot="5400000" flipH="1" flipV="1">
            <a:off x="52387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0" name="Straight Arrow Connector 79"/>
          <p:cNvCxnSpPr>
            <a:stCxn id="69" idx="0"/>
          </p:cNvCxnSpPr>
          <p:nvPr/>
        </p:nvCxnSpPr>
        <p:spPr bwMode="auto">
          <a:xfrm rot="5400000" flipH="1" flipV="1">
            <a:off x="61531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2514600" y="1600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my.VAL{”sync”:{”m”:”</a:t>
            </a:r>
            <a:r>
              <a:rPr lang="en-US" sz="2400" dirty="0" err="1" smtClean="0"/>
              <a:t>while”,”s</a:t>
            </a:r>
            <a:r>
              <a:rPr lang="en-US" sz="2400" dirty="0" smtClean="0"/>
              <a:t>”:”red”}}</a:t>
            </a:r>
            <a:endParaRPr lang="en-US" sz="2400" dirty="0"/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2590800" y="2819400"/>
            <a:ext cx="4800600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 rot="5400000">
            <a:off x="36195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 bwMode="auto">
          <a:xfrm rot="5400000">
            <a:off x="54483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 rot="5400000">
            <a:off x="37719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 bwMode="auto">
          <a:xfrm rot="5400000">
            <a:off x="56007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 bwMode="auto">
          <a:xfrm rot="5400000">
            <a:off x="39243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 bwMode="auto">
          <a:xfrm rot="5400000">
            <a:off x="57531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 bwMode="auto">
          <a:xfrm rot="5400000">
            <a:off x="40767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 bwMode="auto">
          <a:xfrm rot="5400000">
            <a:off x="59055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 bwMode="auto">
          <a:xfrm rot="5400000">
            <a:off x="42291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 rot="5400000">
            <a:off x="60579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 rot="5400000">
            <a:off x="43815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 rot="5400000">
            <a:off x="62103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85800" y="1600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Client subscribes to</a:t>
            </a:r>
            <a:endParaRPr lang="en-US" sz="1800" dirty="0"/>
          </a:p>
        </p:txBody>
      </p:sp>
      <p:sp>
        <p:nvSpPr>
          <p:cNvPr id="87" name="TextBox 86"/>
          <p:cNvSpPr txBox="1"/>
          <p:nvPr/>
        </p:nvSpPr>
        <p:spPr>
          <a:xfrm>
            <a:off x="685800" y="4191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State </a:t>
            </a:r>
            <a:r>
              <a:rPr lang="en-US" sz="1800" dirty="0" smtClean="0">
                <a:ln>
                  <a:solidFill>
                    <a:srgbClr val="FF0000"/>
                  </a:solidFill>
                </a:ln>
              </a:rPr>
              <a:t>“red”</a:t>
            </a:r>
            <a:endParaRPr lang="en-US" sz="18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85800" y="2590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Client gets</a:t>
            </a:r>
            <a:endParaRPr lang="en-US" sz="1800" dirty="0"/>
          </a:p>
        </p:txBody>
      </p:sp>
      <p:sp>
        <p:nvSpPr>
          <p:cNvPr id="90" name="TextBox 89"/>
          <p:cNvSpPr txBox="1"/>
          <p:nvPr/>
        </p:nvSpPr>
        <p:spPr>
          <a:xfrm>
            <a:off x="685800" y="3429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Record  my processing</a:t>
            </a:r>
            <a:endParaRPr lang="en-US" sz="1800" dirty="0"/>
          </a:p>
        </p:txBody>
      </p:sp>
      <p:sp>
        <p:nvSpPr>
          <p:cNvPr id="91" name="TextBox 90"/>
          <p:cNvSpPr txBox="1"/>
          <p:nvPr/>
        </p:nvSpPr>
        <p:spPr>
          <a:xfrm>
            <a:off x="685800" y="4953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Timing events</a:t>
            </a:r>
            <a:endParaRPr lang="en-US" sz="1800" dirty="0"/>
          </a:p>
        </p:txBody>
      </p:sp>
      <p:cxnSp>
        <p:nvCxnSpPr>
          <p:cNvPr id="92" name="Straight Connector 91"/>
          <p:cNvCxnSpPr/>
          <p:nvPr/>
        </p:nvCxnSpPr>
        <p:spPr bwMode="auto">
          <a:xfrm rot="5400000">
            <a:off x="25908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rot="5400000">
            <a:off x="35052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rot="5400000">
            <a:off x="44196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 rot="5400000">
            <a:off x="53340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 Options: unless</a:t>
            </a:r>
            <a:endParaRPr lang="en-US" dirty="0"/>
          </a:p>
        </p:txBody>
      </p:sp>
      <p:grpSp>
        <p:nvGrpSpPr>
          <p:cNvPr id="3" name="Group 40"/>
          <p:cNvGrpSpPr/>
          <p:nvPr/>
        </p:nvGrpSpPr>
        <p:grpSpPr>
          <a:xfrm>
            <a:off x="2590800" y="3657600"/>
            <a:ext cx="4800600" cy="152400"/>
            <a:chOff x="2514600" y="2362200"/>
            <a:chExt cx="4800600" cy="1524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514600" y="2514600"/>
              <a:ext cx="48006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 rot="5400000">
              <a:off x="2667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rot="5400000">
              <a:off x="2819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2971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2514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3276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3429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581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3124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3886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4038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4191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3733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4495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4648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4800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rot="5400000">
              <a:off x="4343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5105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5257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5410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4953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5715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5867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6019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5562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6324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64770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66294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6172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69342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70866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6781800" y="2438400"/>
              <a:ext cx="15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685800" y="1600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Client subscribes to</a:t>
            </a:r>
            <a:endParaRPr lang="en-US" sz="1800" dirty="0"/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2590800" y="4495800"/>
            <a:ext cx="1066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 rot="5400000" flipH="1" flipV="1">
            <a:off x="35052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>
            <a:off x="3657600" y="4191000"/>
            <a:ext cx="914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 rot="5400000">
            <a:off x="44196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>
            <a:off x="4572000" y="4495800"/>
            <a:ext cx="914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 rot="5400000" flipH="1" flipV="1">
            <a:off x="53340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>
            <a:off x="5486400" y="4191000"/>
            <a:ext cx="914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 rot="5400000">
            <a:off x="6248400" y="4343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>
            <a:off x="6400800" y="4495800"/>
            <a:ext cx="990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85800" y="4191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State </a:t>
            </a:r>
            <a:r>
              <a:rPr lang="en-US" sz="1800" dirty="0" smtClean="0">
                <a:ln>
                  <a:solidFill>
                    <a:srgbClr val="FF0000"/>
                  </a:solidFill>
                </a:ln>
              </a:rPr>
              <a:t>“red”</a:t>
            </a:r>
            <a:endParaRPr lang="en-US" sz="18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5800" y="2590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Client gets</a:t>
            </a:r>
            <a:endParaRPr lang="en-US" sz="1800" dirty="0"/>
          </a:p>
        </p:txBody>
      </p:sp>
      <p:sp>
        <p:nvSpPr>
          <p:cNvPr id="64" name="TextBox 63"/>
          <p:cNvSpPr txBox="1"/>
          <p:nvPr/>
        </p:nvSpPr>
        <p:spPr>
          <a:xfrm>
            <a:off x="685800" y="3429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Record  my processing</a:t>
            </a:r>
            <a:endParaRPr lang="en-US" sz="1800" dirty="0"/>
          </a:p>
        </p:txBody>
      </p:sp>
      <p:sp>
        <p:nvSpPr>
          <p:cNvPr id="65" name="TextBox 64"/>
          <p:cNvSpPr txBox="1"/>
          <p:nvPr/>
        </p:nvSpPr>
        <p:spPr>
          <a:xfrm>
            <a:off x="685800" y="4953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Timing events</a:t>
            </a:r>
            <a:endParaRPr lang="en-US" sz="1800" dirty="0"/>
          </a:p>
        </p:txBody>
      </p:sp>
      <p:sp>
        <p:nvSpPr>
          <p:cNvPr id="66" name="TextBox 65"/>
          <p:cNvSpPr txBox="1"/>
          <p:nvPr/>
        </p:nvSpPr>
        <p:spPr>
          <a:xfrm>
            <a:off x="32766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#17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51054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#17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41910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#42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6019800" y="495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#42</a:t>
            </a:r>
            <a:endParaRPr lang="en-US" sz="1400" dirty="0"/>
          </a:p>
        </p:txBody>
      </p:sp>
      <p:cxnSp>
        <p:nvCxnSpPr>
          <p:cNvPr id="71" name="Straight Arrow Connector 70"/>
          <p:cNvCxnSpPr>
            <a:stCxn id="66" idx="0"/>
          </p:cNvCxnSpPr>
          <p:nvPr/>
        </p:nvCxnSpPr>
        <p:spPr bwMode="auto">
          <a:xfrm rot="5400000" flipH="1" flipV="1">
            <a:off x="34099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Arrow Connector 75"/>
          <p:cNvCxnSpPr>
            <a:stCxn id="68" idx="0"/>
          </p:cNvCxnSpPr>
          <p:nvPr/>
        </p:nvCxnSpPr>
        <p:spPr bwMode="auto">
          <a:xfrm rot="5400000" flipH="1" flipV="1">
            <a:off x="43243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Straight Arrow Connector 77"/>
          <p:cNvCxnSpPr>
            <a:stCxn id="67" idx="0"/>
          </p:cNvCxnSpPr>
          <p:nvPr/>
        </p:nvCxnSpPr>
        <p:spPr bwMode="auto">
          <a:xfrm rot="5400000" flipH="1" flipV="1">
            <a:off x="52387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0" name="Straight Arrow Connector 79"/>
          <p:cNvCxnSpPr>
            <a:stCxn id="69" idx="0"/>
          </p:cNvCxnSpPr>
          <p:nvPr/>
        </p:nvCxnSpPr>
        <p:spPr bwMode="auto">
          <a:xfrm rot="5400000" flipH="1" flipV="1">
            <a:off x="6153150" y="4705350"/>
            <a:ext cx="381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2514600" y="16002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my.VAL{”sync”:{”m”:”</a:t>
            </a:r>
            <a:r>
              <a:rPr lang="en-US" sz="2400" dirty="0" err="1" smtClean="0"/>
              <a:t>unless”,”s</a:t>
            </a:r>
            <a:r>
              <a:rPr lang="en-US" sz="2400" dirty="0" smtClean="0"/>
              <a:t>”:”red”}}</a:t>
            </a:r>
            <a:endParaRPr lang="en-US" sz="2400" dirty="0"/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2590800" y="2819400"/>
            <a:ext cx="4800600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 rot="5400000">
            <a:off x="25527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 rot="5400000">
            <a:off x="27051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 bwMode="auto">
          <a:xfrm rot="5400000">
            <a:off x="45339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 bwMode="auto">
          <a:xfrm rot="5400000">
            <a:off x="28575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 bwMode="auto">
          <a:xfrm rot="5400000">
            <a:off x="46863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 bwMode="auto">
          <a:xfrm rot="5400000">
            <a:off x="30099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 bwMode="auto">
          <a:xfrm rot="5400000">
            <a:off x="48387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 bwMode="auto">
          <a:xfrm rot="5400000">
            <a:off x="31623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 rot="5400000">
            <a:off x="49911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 rot="5400000">
            <a:off x="33147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 rot="5400000">
            <a:off x="51435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 rot="5400000">
            <a:off x="34671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 rot="5400000">
            <a:off x="52959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 rot="5400000">
            <a:off x="63627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 bwMode="auto">
          <a:xfrm rot="5400000">
            <a:off x="65151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 bwMode="auto">
          <a:xfrm rot="5400000">
            <a:off x="66675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auto">
          <a:xfrm rot="5400000">
            <a:off x="68199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 bwMode="auto">
          <a:xfrm rot="5400000">
            <a:off x="69723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 bwMode="auto">
          <a:xfrm rot="5400000">
            <a:off x="7124700" y="2705100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 bwMode="auto">
          <a:xfrm rot="5400000">
            <a:off x="25908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 rot="5400000">
            <a:off x="35052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 rot="5400000">
            <a:off x="44196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 rot="5400000">
            <a:off x="5334000" y="3505200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Framework in place, interfaces stabilizing</a:t>
            </a:r>
          </a:p>
          <a:p>
            <a:r>
              <a:rPr lang="en-US" dirty="0" err="1" smtClean="0"/>
              <a:t>ts</a:t>
            </a:r>
            <a:r>
              <a:rPr lang="en-US" dirty="0" smtClean="0"/>
              <a:t>, </a:t>
            </a:r>
            <a:r>
              <a:rPr lang="en-US" dirty="0" err="1" smtClean="0"/>
              <a:t>dbnd</a:t>
            </a:r>
            <a:r>
              <a:rPr lang="en-US" dirty="0" smtClean="0"/>
              <a:t>, </a:t>
            </a:r>
            <a:r>
              <a:rPr lang="en-US" dirty="0" err="1" smtClean="0"/>
              <a:t>arr</a:t>
            </a:r>
            <a:r>
              <a:rPr lang="en-US" dirty="0" smtClean="0"/>
              <a:t>, sync </a:t>
            </a:r>
            <a:r>
              <a:rPr lang="en-US" dirty="0" err="1" smtClean="0"/>
              <a:t>plugins</a:t>
            </a:r>
            <a:r>
              <a:rPr lang="en-US" dirty="0" smtClean="0"/>
              <a:t>: implemented</a:t>
            </a:r>
          </a:p>
          <a:p>
            <a:r>
              <a:rPr lang="en-US" dirty="0" smtClean="0"/>
              <a:t>Unit tests for framework and </a:t>
            </a:r>
            <a:r>
              <a:rPr lang="en-US" dirty="0" err="1" smtClean="0"/>
              <a:t>plugins</a:t>
            </a:r>
            <a:r>
              <a:rPr lang="en-US" dirty="0" smtClean="0"/>
              <a:t> exist</a:t>
            </a:r>
          </a:p>
          <a:p>
            <a:r>
              <a:rPr lang="en-US" dirty="0" smtClean="0"/>
              <a:t>Working on: rate based throttling</a:t>
            </a:r>
          </a:p>
          <a:p>
            <a:r>
              <a:rPr lang="en-US" dirty="0" smtClean="0"/>
              <a:t>Planned: atomic put/get, array stats,</a:t>
            </a:r>
            <a:br>
              <a:rPr lang="en-US" dirty="0" smtClean="0"/>
            </a:br>
            <a:r>
              <a:rPr lang="en-US" dirty="0" smtClean="0"/>
              <a:t>default configuration values through info tags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get faster</a:t>
            </a:r>
            <a:br>
              <a:rPr lang="en-US" dirty="0" smtClean="0"/>
            </a:br>
            <a:r>
              <a:rPr lang="en-US" i="1" dirty="0" smtClean="0"/>
              <a:t>Not all clients want all updates</a:t>
            </a:r>
          </a:p>
          <a:p>
            <a:endParaRPr lang="en-US" dirty="0" smtClean="0"/>
          </a:p>
          <a:p>
            <a:r>
              <a:rPr lang="en-US" dirty="0" smtClean="0"/>
              <a:t>Wide use of timing/event systems</a:t>
            </a:r>
            <a:br>
              <a:rPr lang="en-US" dirty="0" smtClean="0"/>
            </a:br>
            <a:r>
              <a:rPr lang="en-US" i="1" dirty="0" smtClean="0"/>
              <a:t>Clients want to get updates only during “interesting” system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Unclear: access security integration</a:t>
            </a:r>
          </a:p>
          <a:p>
            <a:r>
              <a:rPr lang="en-US" dirty="0" smtClean="0"/>
              <a:t>3.14 code is available (please give feedback):</a:t>
            </a:r>
            <a:br>
              <a:rPr lang="en-US" dirty="0" smtClean="0"/>
            </a:br>
            <a:r>
              <a:rPr lang="en-US" dirty="0" err="1" smtClean="0"/>
              <a:t>lp</a:t>
            </a:r>
            <a:r>
              <a:rPr lang="en-US" dirty="0" smtClean="0"/>
              <a:t>:~</a:t>
            </a:r>
            <a:r>
              <a:rPr lang="en-US" dirty="0" err="1" smtClean="0"/>
              <a:t>ralph-lange</a:t>
            </a:r>
            <a:r>
              <a:rPr lang="en-US" dirty="0" smtClean="0"/>
              <a:t>/epics-base/server-side-</a:t>
            </a:r>
            <a:r>
              <a:rPr lang="en-US" dirty="0" err="1" smtClean="0"/>
              <a:t>plugins</a:t>
            </a:r>
            <a:endParaRPr lang="en-US" dirty="0" smtClean="0"/>
          </a:p>
          <a:p>
            <a:r>
              <a:rPr lang="en-US" dirty="0" smtClean="0"/>
              <a:t>Framework being merged into 3.15 trunk</a:t>
            </a:r>
          </a:p>
          <a:p>
            <a:endParaRPr lang="en-US" dirty="0" smtClean="0"/>
          </a:p>
          <a:p>
            <a:r>
              <a:rPr lang="en-US" dirty="0" smtClean="0"/>
              <a:t>Acknowledgements:</a:t>
            </a:r>
          </a:p>
          <a:p>
            <a:pPr lvl="1"/>
            <a:r>
              <a:rPr lang="en-US" dirty="0" smtClean="0"/>
              <a:t>Michael </a:t>
            </a:r>
            <a:r>
              <a:rPr lang="en-US" dirty="0" err="1" smtClean="0"/>
              <a:t>Davidsaver</a:t>
            </a:r>
            <a:endParaRPr lang="en-US" dirty="0" smtClean="0"/>
          </a:p>
          <a:p>
            <a:pPr lvl="1"/>
            <a:r>
              <a:rPr lang="en-US" sz="1600" dirty="0" smtClean="0"/>
              <a:t>Supported by Helmholtz-</a:t>
            </a:r>
            <a:r>
              <a:rPr lang="en-US" sz="1600" dirty="0" err="1" smtClean="0"/>
              <a:t>Zentrum</a:t>
            </a:r>
            <a:r>
              <a:rPr lang="en-US" sz="1600" dirty="0" smtClean="0"/>
              <a:t> Berlin / BESSY II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rate / </a:t>
            </a:r>
            <a:r>
              <a:rPr lang="en-US" dirty="0" err="1" smtClean="0"/>
              <a:t>deadband</a:t>
            </a:r>
            <a:r>
              <a:rPr lang="en-US" dirty="0" smtClean="0"/>
              <a:t> are configured in the database</a:t>
            </a:r>
            <a:br>
              <a:rPr lang="en-US" dirty="0" smtClean="0"/>
            </a:br>
            <a:r>
              <a:rPr lang="en-US" sz="2000" i="1" dirty="0" smtClean="0"/>
              <a:t>One setup for all clients</a:t>
            </a:r>
          </a:p>
          <a:p>
            <a:endParaRPr lang="en-US" dirty="0" smtClean="0"/>
          </a:p>
          <a:p>
            <a:r>
              <a:rPr lang="en-US" dirty="0" smtClean="0"/>
              <a:t>Existing timing/event system driver and support</a:t>
            </a:r>
          </a:p>
          <a:p>
            <a:pPr lvl="1"/>
            <a:r>
              <a:rPr lang="en-US" dirty="0" smtClean="0"/>
              <a:t>May cause records to process on event</a:t>
            </a:r>
          </a:p>
          <a:p>
            <a:pPr lvl="1"/>
            <a:r>
              <a:rPr lang="en-US" dirty="0" smtClean="0"/>
              <a:t>May set time stamps from hardware</a:t>
            </a:r>
          </a:p>
          <a:p>
            <a:pPr lvl="1">
              <a:buNone/>
            </a:pPr>
            <a:r>
              <a:rPr lang="en-US" i="1" dirty="0" smtClean="0"/>
              <a:t>No filtering of updates for unrelated records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 Access protocol compatibility</a:t>
            </a:r>
            <a:br>
              <a:rPr lang="en-US" dirty="0" smtClean="0"/>
            </a:br>
            <a:r>
              <a:rPr lang="en-US" i="1" dirty="0" smtClean="0"/>
              <a:t>Changes create a lot of trouble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Modularity</a:t>
            </a:r>
            <a:br>
              <a:rPr lang="en-US" dirty="0" smtClean="0"/>
            </a:br>
            <a:r>
              <a:rPr lang="en-US" i="1" dirty="0" smtClean="0"/>
              <a:t>Small systems need small footprint</a:t>
            </a:r>
          </a:p>
          <a:p>
            <a:endParaRPr lang="en-US" dirty="0" smtClean="0"/>
          </a:p>
          <a:p>
            <a:r>
              <a:rPr lang="en-US" dirty="0" smtClean="0"/>
              <a:t>API Compatibility</a:t>
            </a:r>
            <a:br>
              <a:rPr lang="en-US" dirty="0" smtClean="0"/>
            </a:br>
            <a:r>
              <a:rPr lang="en-US" i="1" dirty="0" smtClean="0"/>
              <a:t>Don’t break existing “3</a:t>
            </a:r>
            <a:r>
              <a:rPr lang="en-US" i="1" baseline="30000" dirty="0" smtClean="0"/>
              <a:t>rd</a:t>
            </a:r>
            <a:r>
              <a:rPr lang="en-US" i="1" dirty="0" smtClean="0"/>
              <a:t> party” code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1"/>
          <p:cNvGrpSpPr/>
          <p:nvPr/>
        </p:nvGrpSpPr>
        <p:grpSpPr>
          <a:xfrm>
            <a:off x="2667000" y="3733800"/>
            <a:ext cx="533400" cy="1066800"/>
            <a:chOff x="3657600" y="3429000"/>
            <a:chExt cx="533400" cy="1066800"/>
          </a:xfrm>
        </p:grpSpPr>
        <p:sp>
          <p:nvSpPr>
            <p:cNvPr id="143" name="Rectangle 142"/>
            <p:cNvSpPr/>
            <p:nvPr/>
          </p:nvSpPr>
          <p:spPr>
            <a:xfrm>
              <a:off x="3657600" y="3429000"/>
              <a:ext cx="533400" cy="106680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19050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657600" y="3429000"/>
              <a:ext cx="533400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Event</a:t>
              </a:r>
              <a:b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Queue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846612" y="3840480"/>
              <a:ext cx="152400" cy="54864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770412" y="3840480"/>
              <a:ext cx="307777" cy="570131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vert="vert270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ring buffer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Server-Side </a:t>
            </a:r>
            <a:r>
              <a:rPr lang="en-US" dirty="0" err="1" smtClean="0"/>
              <a:t>Plugins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1371600" y="4999910"/>
            <a:ext cx="3505200" cy="15240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cs typeface="+mn-cs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381000" y="2286000"/>
            <a:ext cx="4495800" cy="1588"/>
          </a:xfrm>
          <a:prstGeom prst="line">
            <a:avLst/>
          </a:prstGeom>
          <a:noFill/>
          <a:ln w="38100" cap="flat" cmpd="sng" algn="ctr">
            <a:solidFill>
              <a:srgbClr val="F79646"/>
            </a:solidFill>
            <a:prstDash val="dash"/>
          </a:ln>
          <a:effectLst/>
        </p:spPr>
      </p:cxnSp>
      <p:sp>
        <p:nvSpPr>
          <p:cNvPr id="76" name="Rectangle 75"/>
          <p:cNvSpPr/>
          <p:nvPr/>
        </p:nvSpPr>
        <p:spPr>
          <a:xfrm>
            <a:off x="381000" y="5181600"/>
            <a:ext cx="838200" cy="12192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1000" y="5181600"/>
            <a:ext cx="838200" cy="24622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Record</a:t>
            </a:r>
          </a:p>
        </p:txBody>
      </p:sp>
      <p:grpSp>
        <p:nvGrpSpPr>
          <p:cNvPr id="78" name="Group 79"/>
          <p:cNvGrpSpPr/>
          <p:nvPr/>
        </p:nvGrpSpPr>
        <p:grpSpPr>
          <a:xfrm>
            <a:off x="1371600" y="5334000"/>
            <a:ext cx="762000" cy="762000"/>
            <a:chOff x="2133600" y="4343400"/>
            <a:chExt cx="762000" cy="762000"/>
          </a:xfrm>
        </p:grpSpPr>
        <p:sp>
          <p:nvSpPr>
            <p:cNvPr id="130" name="Rectangle 129"/>
            <p:cNvSpPr/>
            <p:nvPr/>
          </p:nvSpPr>
          <p:spPr>
            <a:xfrm>
              <a:off x="2133600" y="4343400"/>
              <a:ext cx="762000" cy="76200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19050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133600" y="4343400"/>
              <a:ext cx="762000" cy="70788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Event Subscription</a:t>
              </a:r>
              <a:b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/>
              </a:r>
              <a:b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field 1</a:t>
              </a:r>
              <a:b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flags</a:t>
              </a:r>
            </a:p>
          </p:txBody>
        </p:sp>
      </p:grpSp>
      <p:grpSp>
        <p:nvGrpSpPr>
          <p:cNvPr id="80" name="Group 67"/>
          <p:cNvGrpSpPr/>
          <p:nvPr/>
        </p:nvGrpSpPr>
        <p:grpSpPr>
          <a:xfrm>
            <a:off x="1905000" y="1447800"/>
            <a:ext cx="1143000" cy="533400"/>
            <a:chOff x="1600200" y="457200"/>
            <a:chExt cx="1143000" cy="533400"/>
          </a:xfrm>
        </p:grpSpPr>
        <p:sp>
          <p:nvSpPr>
            <p:cNvPr id="124" name="Rounded Rectangle 123"/>
            <p:cNvSpPr/>
            <p:nvPr/>
          </p:nvSpPr>
          <p:spPr>
            <a:xfrm>
              <a:off x="1600200" y="457200"/>
              <a:ext cx="1143000" cy="53340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600200" y="523845"/>
              <a:ext cx="1143000" cy="40011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Channel Access Client 1</a:t>
              </a:r>
            </a:p>
          </p:txBody>
        </p:sp>
      </p:grpSp>
      <p:grpSp>
        <p:nvGrpSpPr>
          <p:cNvPr id="81" name="Group 68"/>
          <p:cNvGrpSpPr/>
          <p:nvPr/>
        </p:nvGrpSpPr>
        <p:grpSpPr>
          <a:xfrm>
            <a:off x="3657600" y="1447800"/>
            <a:ext cx="1143000" cy="533400"/>
            <a:chOff x="1600200" y="457200"/>
            <a:chExt cx="1143000" cy="533400"/>
          </a:xfrm>
        </p:grpSpPr>
        <p:sp>
          <p:nvSpPr>
            <p:cNvPr id="122" name="Rounded Rectangle 121"/>
            <p:cNvSpPr/>
            <p:nvPr/>
          </p:nvSpPr>
          <p:spPr>
            <a:xfrm>
              <a:off x="1600200" y="457200"/>
              <a:ext cx="1143000" cy="53340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600200" y="523845"/>
              <a:ext cx="1143000" cy="40011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Channel Access Client 2</a:t>
              </a: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3810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MLIS</a:t>
            </a:r>
            <a:b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field 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field 2</a:t>
            </a:r>
            <a:b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field 3</a:t>
            </a:r>
            <a:b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371600" y="2590800"/>
            <a:ext cx="3505200" cy="5334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371600" y="2657445"/>
            <a:ext cx="1219200" cy="400110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Channel Access Server</a:t>
            </a:r>
          </a:p>
        </p:txBody>
      </p:sp>
      <p:grpSp>
        <p:nvGrpSpPr>
          <p:cNvPr id="85" name="Group 71"/>
          <p:cNvGrpSpPr/>
          <p:nvPr/>
        </p:nvGrpSpPr>
        <p:grpSpPr>
          <a:xfrm>
            <a:off x="2590800" y="2667000"/>
            <a:ext cx="533400" cy="381000"/>
            <a:chOff x="2971800" y="1524000"/>
            <a:chExt cx="533400" cy="381000"/>
          </a:xfrm>
        </p:grpSpPr>
        <p:sp>
          <p:nvSpPr>
            <p:cNvPr id="120" name="Oval 119"/>
            <p:cNvSpPr/>
            <p:nvPr/>
          </p:nvSpPr>
          <p:spPr>
            <a:xfrm>
              <a:off x="3048000" y="1524000"/>
              <a:ext cx="381000" cy="381000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A7E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cs typeface="+mn-cs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971800" y="1545223"/>
              <a:ext cx="533400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Event Task 1</a:t>
              </a:r>
            </a:p>
          </p:txBody>
        </p:sp>
      </p:grpSp>
      <p:grpSp>
        <p:nvGrpSpPr>
          <p:cNvPr id="86" name="Group 76"/>
          <p:cNvGrpSpPr/>
          <p:nvPr/>
        </p:nvGrpSpPr>
        <p:grpSpPr>
          <a:xfrm>
            <a:off x="3581400" y="2667000"/>
            <a:ext cx="533400" cy="381000"/>
            <a:chOff x="2971800" y="1524000"/>
            <a:chExt cx="533400" cy="381000"/>
          </a:xfrm>
        </p:grpSpPr>
        <p:sp>
          <p:nvSpPr>
            <p:cNvPr id="118" name="Oval 117"/>
            <p:cNvSpPr/>
            <p:nvPr/>
          </p:nvSpPr>
          <p:spPr>
            <a:xfrm>
              <a:off x="3048000" y="1524000"/>
              <a:ext cx="381000" cy="381000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A7E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cs typeface="+mn-cs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971800" y="1545223"/>
              <a:ext cx="533400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Event Task 2</a:t>
              </a:r>
            </a:p>
          </p:txBody>
        </p:sp>
      </p:grpSp>
      <p:grpSp>
        <p:nvGrpSpPr>
          <p:cNvPr id="87" name="Group 80"/>
          <p:cNvGrpSpPr/>
          <p:nvPr/>
        </p:nvGrpSpPr>
        <p:grpSpPr>
          <a:xfrm>
            <a:off x="2286000" y="5334000"/>
            <a:ext cx="762000" cy="762000"/>
            <a:chOff x="2133600" y="4343400"/>
            <a:chExt cx="762000" cy="762000"/>
          </a:xfrm>
        </p:grpSpPr>
        <p:sp>
          <p:nvSpPr>
            <p:cNvPr id="116" name="Rectangle 115"/>
            <p:cNvSpPr/>
            <p:nvPr/>
          </p:nvSpPr>
          <p:spPr>
            <a:xfrm>
              <a:off x="2133600" y="4343400"/>
              <a:ext cx="762000" cy="76200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19050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133600" y="4343400"/>
              <a:ext cx="762000" cy="70788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Event Subscription</a:t>
              </a:r>
              <a:b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/>
              </a:r>
              <a:b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field 2</a:t>
              </a:r>
              <a:b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flags</a:t>
              </a:r>
            </a:p>
          </p:txBody>
        </p:sp>
      </p:grpSp>
      <p:grpSp>
        <p:nvGrpSpPr>
          <p:cNvPr id="88" name="Group 83"/>
          <p:cNvGrpSpPr/>
          <p:nvPr/>
        </p:nvGrpSpPr>
        <p:grpSpPr>
          <a:xfrm>
            <a:off x="3200400" y="5334000"/>
            <a:ext cx="762000" cy="762000"/>
            <a:chOff x="2133600" y="4343400"/>
            <a:chExt cx="762000" cy="762000"/>
          </a:xfrm>
        </p:grpSpPr>
        <p:sp>
          <p:nvSpPr>
            <p:cNvPr id="114" name="Rectangle 113"/>
            <p:cNvSpPr/>
            <p:nvPr/>
          </p:nvSpPr>
          <p:spPr>
            <a:xfrm>
              <a:off x="2133600" y="4343400"/>
              <a:ext cx="762000" cy="76200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19050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133600" y="4343400"/>
              <a:ext cx="762000" cy="70788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Event Subscription</a:t>
              </a:r>
              <a:b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/>
              </a:r>
              <a:b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field 3</a:t>
              </a:r>
              <a:b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flags</a:t>
              </a:r>
            </a:p>
          </p:txBody>
        </p:sp>
      </p:grpSp>
      <p:grpSp>
        <p:nvGrpSpPr>
          <p:cNvPr id="89" name="Group 86"/>
          <p:cNvGrpSpPr/>
          <p:nvPr/>
        </p:nvGrpSpPr>
        <p:grpSpPr>
          <a:xfrm>
            <a:off x="4114800" y="5334000"/>
            <a:ext cx="762000" cy="762000"/>
            <a:chOff x="2133600" y="4343400"/>
            <a:chExt cx="762000" cy="762000"/>
          </a:xfrm>
        </p:grpSpPr>
        <p:sp>
          <p:nvSpPr>
            <p:cNvPr id="112" name="Rectangle 111"/>
            <p:cNvSpPr/>
            <p:nvPr/>
          </p:nvSpPr>
          <p:spPr>
            <a:xfrm>
              <a:off x="2133600" y="4343400"/>
              <a:ext cx="762000" cy="76200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19050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133600" y="4343400"/>
              <a:ext cx="762000" cy="70788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Event Subscription</a:t>
              </a:r>
              <a:b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/>
              </a:r>
              <a:b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field 1</a:t>
              </a:r>
              <a:b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flags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657600" y="3733800"/>
            <a:ext cx="533400" cy="1066800"/>
            <a:chOff x="3657600" y="3429000"/>
            <a:chExt cx="533400" cy="1066800"/>
          </a:xfrm>
        </p:grpSpPr>
        <p:sp>
          <p:nvSpPr>
            <p:cNvPr id="108" name="Rectangle 107"/>
            <p:cNvSpPr/>
            <p:nvPr/>
          </p:nvSpPr>
          <p:spPr>
            <a:xfrm>
              <a:off x="3657600" y="3429000"/>
              <a:ext cx="533400" cy="106680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19050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657600" y="3429000"/>
              <a:ext cx="533400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Event</a:t>
              </a:r>
              <a:b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Queue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846612" y="3840480"/>
              <a:ext cx="152400" cy="54864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770412" y="3840480"/>
              <a:ext cx="307777" cy="570131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vert="vert270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ring buffer</a:t>
              </a:r>
            </a:p>
          </p:txBody>
        </p:sp>
      </p:grpSp>
      <p:sp>
        <p:nvSpPr>
          <p:cNvPr id="91" name="Arc 90"/>
          <p:cNvSpPr/>
          <p:nvPr/>
        </p:nvSpPr>
        <p:spPr>
          <a:xfrm>
            <a:off x="1219200" y="5486400"/>
            <a:ext cx="152400" cy="152400"/>
          </a:xfrm>
          <a:prstGeom prst="arc">
            <a:avLst>
              <a:gd name="adj1" fmla="val 10929317"/>
              <a:gd name="adj2" fmla="val 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cs typeface="+mn-cs"/>
            </a:endParaRPr>
          </a:p>
        </p:txBody>
      </p:sp>
      <p:sp>
        <p:nvSpPr>
          <p:cNvPr id="92" name="Arc 91"/>
          <p:cNvSpPr/>
          <p:nvPr/>
        </p:nvSpPr>
        <p:spPr>
          <a:xfrm>
            <a:off x="2133600" y="5486400"/>
            <a:ext cx="152400" cy="152400"/>
          </a:xfrm>
          <a:prstGeom prst="arc">
            <a:avLst>
              <a:gd name="adj1" fmla="val 10929317"/>
              <a:gd name="adj2" fmla="val 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cs typeface="+mn-cs"/>
            </a:endParaRPr>
          </a:p>
        </p:txBody>
      </p:sp>
      <p:sp>
        <p:nvSpPr>
          <p:cNvPr id="93" name="Arc 92"/>
          <p:cNvSpPr/>
          <p:nvPr/>
        </p:nvSpPr>
        <p:spPr>
          <a:xfrm>
            <a:off x="3048000" y="5486400"/>
            <a:ext cx="152400" cy="152400"/>
          </a:xfrm>
          <a:prstGeom prst="arc">
            <a:avLst>
              <a:gd name="adj1" fmla="val 10929317"/>
              <a:gd name="adj2" fmla="val 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cs typeface="+mn-cs"/>
            </a:endParaRPr>
          </a:p>
        </p:txBody>
      </p:sp>
      <p:sp>
        <p:nvSpPr>
          <p:cNvPr id="94" name="Arc 93"/>
          <p:cNvSpPr/>
          <p:nvPr/>
        </p:nvSpPr>
        <p:spPr>
          <a:xfrm>
            <a:off x="3962400" y="5486400"/>
            <a:ext cx="152400" cy="152400"/>
          </a:xfrm>
          <a:prstGeom prst="arc">
            <a:avLst>
              <a:gd name="adj1" fmla="val 10929317"/>
              <a:gd name="adj2" fmla="val 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cs typeface="+mn-cs"/>
            </a:endParaRPr>
          </a:p>
        </p:txBody>
      </p:sp>
      <p:sp>
        <p:nvSpPr>
          <p:cNvPr id="97" name="Arc 96"/>
          <p:cNvSpPr/>
          <p:nvPr/>
        </p:nvSpPr>
        <p:spPr>
          <a:xfrm>
            <a:off x="2514600" y="3733800"/>
            <a:ext cx="152400" cy="76200"/>
          </a:xfrm>
          <a:prstGeom prst="arc">
            <a:avLst>
              <a:gd name="adj1" fmla="val 8420619"/>
              <a:gd name="adj2" fmla="val 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cs typeface="+mn-cs"/>
            </a:endParaRPr>
          </a:p>
        </p:txBody>
      </p:sp>
      <p:sp>
        <p:nvSpPr>
          <p:cNvPr id="100" name="Down Arrow 99"/>
          <p:cNvSpPr/>
          <p:nvPr/>
        </p:nvSpPr>
        <p:spPr>
          <a:xfrm flipV="1">
            <a:off x="2667000" y="2133600"/>
            <a:ext cx="304800" cy="228600"/>
          </a:xfrm>
          <a:prstGeom prst="downArrow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cs typeface="+mn-cs"/>
            </a:endParaRPr>
          </a:p>
        </p:txBody>
      </p:sp>
      <p:sp>
        <p:nvSpPr>
          <p:cNvPr id="101" name="Down Arrow 100"/>
          <p:cNvSpPr/>
          <p:nvPr/>
        </p:nvSpPr>
        <p:spPr>
          <a:xfrm flipV="1">
            <a:off x="3733800" y="2133600"/>
            <a:ext cx="304800" cy="228600"/>
          </a:xfrm>
          <a:prstGeom prst="downArrow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57200" y="20574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Ethernet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04800" y="4419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Record processing or field changes cause event updates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143000" y="3886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One set of event queues per client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81000" y="1524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Client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81000" y="2590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IOC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240190" y="4953000"/>
            <a:ext cx="1640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Pre-Event-Queue</a:t>
            </a:r>
            <a:r>
              <a:rPr kumimoji="0" lang="en-US" sz="10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Filters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2362200" y="3810000"/>
            <a:ext cx="533400" cy="1066800"/>
            <a:chOff x="3657600" y="3429000"/>
            <a:chExt cx="533400" cy="1066800"/>
          </a:xfrm>
        </p:grpSpPr>
        <p:sp>
          <p:nvSpPr>
            <p:cNvPr id="138" name="Rectangle 137"/>
            <p:cNvSpPr/>
            <p:nvPr/>
          </p:nvSpPr>
          <p:spPr>
            <a:xfrm>
              <a:off x="3657600" y="3429000"/>
              <a:ext cx="533400" cy="106680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19050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657600" y="3429000"/>
              <a:ext cx="533400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Event</a:t>
              </a:r>
              <a:b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Queue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846612" y="3840480"/>
              <a:ext cx="152400" cy="54864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770412" y="3840480"/>
              <a:ext cx="307777" cy="570131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vert="vert270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ring buffer</a:t>
              </a:r>
            </a:p>
          </p:txBody>
        </p:sp>
      </p:grpSp>
      <p:sp>
        <p:nvSpPr>
          <p:cNvPr id="147" name="Rectangle 146"/>
          <p:cNvSpPr/>
          <p:nvPr/>
        </p:nvSpPr>
        <p:spPr>
          <a:xfrm>
            <a:off x="1371600" y="3352800"/>
            <a:ext cx="3505200" cy="15240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cs typeface="+mn-cs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168055" y="3305890"/>
            <a:ext cx="17123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Post-Event-Queue</a:t>
            </a:r>
            <a:r>
              <a:rPr kumimoji="0" lang="en-US" sz="10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Filters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Content Placeholder 2"/>
          <p:cNvSpPr>
            <a:spLocks noGrp="1"/>
          </p:cNvSpPr>
          <p:nvPr>
            <p:ph idx="1"/>
          </p:nvPr>
        </p:nvSpPr>
        <p:spPr>
          <a:xfrm>
            <a:off x="5181600" y="1828800"/>
            <a:ext cx="3657600" cy="4191000"/>
          </a:xfrm>
        </p:spPr>
        <p:txBody>
          <a:bodyPr/>
          <a:lstStyle/>
          <a:p>
            <a:r>
              <a:rPr lang="en-US" dirty="0" smtClean="0"/>
              <a:t>Stackable modules</a:t>
            </a:r>
          </a:p>
          <a:p>
            <a:pPr lvl="1">
              <a:buNone/>
            </a:pPr>
            <a:r>
              <a:rPr lang="en-US" dirty="0" smtClean="0"/>
              <a:t>Inserted below or above the event queue between database and Channel Access server</a:t>
            </a:r>
          </a:p>
          <a:p>
            <a:r>
              <a:rPr lang="en-US" dirty="0" smtClean="0"/>
              <a:t>Configuration and Instantiation</a:t>
            </a:r>
          </a:p>
          <a:p>
            <a:pPr lvl="1">
              <a:buNone/>
            </a:pPr>
            <a:r>
              <a:rPr lang="en-US" dirty="0" smtClean="0"/>
              <a:t>Client uses JSON modifiers in PV name</a:t>
            </a:r>
          </a:p>
          <a:p>
            <a:pPr lvl="1">
              <a:buNone/>
            </a:pPr>
            <a:r>
              <a:rPr lang="en-US" dirty="0" smtClean="0"/>
              <a:t>Plug-in framework parses configuration and calls filter function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Plugin</a:t>
            </a:r>
            <a:r>
              <a:rPr lang="en-US" dirty="0" smtClean="0"/>
              <a:t>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Plugin</a:t>
            </a:r>
            <a:r>
              <a:rPr lang="en-US" dirty="0" smtClean="0"/>
              <a:t> registers its interface (at boot-up):</a:t>
            </a:r>
          </a:p>
          <a:p>
            <a:pPr lvl="1"/>
            <a:r>
              <a:rPr lang="en-US" dirty="0" smtClean="0"/>
              <a:t>Name and interface (jump table)</a:t>
            </a:r>
          </a:p>
          <a:p>
            <a:pPr lvl="1"/>
            <a:r>
              <a:rPr lang="en-US" dirty="0" smtClean="0"/>
              <a:t>Filter function (and private pointer argument) to be inserted into the pre- or post-event-queue chain</a:t>
            </a:r>
          </a:p>
          <a:p>
            <a:pPr lvl="1"/>
            <a:r>
              <a:rPr lang="en-US" dirty="0" smtClean="0"/>
              <a:t>Description of the configuration options and </a:t>
            </a:r>
            <a:r>
              <a:rPr lang="en-US" dirty="0" err="1" smtClean="0"/>
              <a:t>config</a:t>
            </a:r>
            <a:r>
              <a:rPr lang="en-US" dirty="0" smtClean="0"/>
              <a:t> value locations</a:t>
            </a:r>
          </a:p>
          <a:p>
            <a:r>
              <a:rPr lang="en-US" dirty="0" smtClean="0"/>
              <a:t>Framework</a:t>
            </a:r>
          </a:p>
          <a:p>
            <a:pPr lvl="1"/>
            <a:r>
              <a:rPr lang="en-US" dirty="0" smtClean="0"/>
              <a:t>Creates the </a:t>
            </a:r>
            <a:r>
              <a:rPr lang="en-US" dirty="0" err="1" smtClean="0"/>
              <a:t>plugin</a:t>
            </a:r>
            <a:r>
              <a:rPr lang="en-US" dirty="0" smtClean="0"/>
              <a:t> instance</a:t>
            </a:r>
          </a:p>
          <a:p>
            <a:pPr lvl="1"/>
            <a:r>
              <a:rPr lang="en-US" dirty="0" smtClean="0"/>
              <a:t>Parses the configuration and stores results</a:t>
            </a:r>
          </a:p>
          <a:p>
            <a:pPr lvl="1"/>
            <a:r>
              <a:rPr lang="en-US" dirty="0" smtClean="0"/>
              <a:t>Calls the registered filter function when appropriate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Plugins</a:t>
            </a:r>
            <a:r>
              <a:rPr lang="en-US" dirty="0" smtClean="0"/>
              <a:t> May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Manipulate the data</a:t>
            </a:r>
          </a:p>
          <a:p>
            <a:r>
              <a:rPr lang="en-US" dirty="0" smtClean="0"/>
              <a:t>Manipulate the meta data (alarm, timestamp)</a:t>
            </a:r>
          </a:p>
          <a:p>
            <a:r>
              <a:rPr lang="en-US" dirty="0" smtClean="0"/>
              <a:t>Change the type of data</a:t>
            </a:r>
          </a:p>
          <a:p>
            <a:r>
              <a:rPr lang="en-US" dirty="0" smtClean="0"/>
              <a:t>Change the size of arrays</a:t>
            </a:r>
          </a:p>
          <a:p>
            <a:r>
              <a:rPr lang="en-US" dirty="0" smtClean="0"/>
              <a:t>Drop updates</a:t>
            </a:r>
          </a:p>
          <a:p>
            <a:r>
              <a:rPr lang="en-US" dirty="0" smtClean="0"/>
              <a:t>Insert updates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ts</a:t>
            </a:r>
            <a:r>
              <a:rPr lang="en-US" dirty="0" smtClean="0"/>
              <a:t> – Timestamp “Now”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myPv.A</a:t>
            </a:r>
            <a:r>
              <a:rPr lang="en-US" dirty="0" smtClean="0"/>
              <a:t>{”</a:t>
            </a:r>
            <a:r>
              <a:rPr lang="en-US" dirty="0" err="1" smtClean="0"/>
              <a:t>ts</a:t>
            </a:r>
            <a:r>
              <a:rPr lang="en-US" dirty="0" smtClean="0"/>
              <a:t>”:{}}</a:t>
            </a:r>
          </a:p>
          <a:p>
            <a:endParaRPr lang="en-US" dirty="0" smtClean="0"/>
          </a:p>
          <a:p>
            <a:r>
              <a:rPr lang="en-US" dirty="0" smtClean="0"/>
              <a:t>Pre-event-queue: Sets the timestamp of the data update to “now”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Works around the issue that updates to fields which do not cause record processing create data updates that always show the (older) record timestamp, leading to e.g. the </a:t>
            </a:r>
            <a:r>
              <a:rPr lang="en-US" dirty="0" err="1" smtClean="0"/>
              <a:t>archiver</a:t>
            </a:r>
            <a:r>
              <a:rPr lang="en-US" dirty="0" smtClean="0"/>
              <a:t> creating wrong entries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dbnd</a:t>
            </a:r>
            <a:r>
              <a:rPr lang="en-US" dirty="0" smtClean="0"/>
              <a:t> – </a:t>
            </a:r>
            <a:r>
              <a:rPr lang="en-US" dirty="0" err="1" smtClean="0"/>
              <a:t>Deadband</a:t>
            </a:r>
            <a:r>
              <a:rPr lang="en-US" dirty="0" smtClean="0"/>
              <a:t> Throttling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myPv.RVAL</a:t>
            </a:r>
            <a:r>
              <a:rPr lang="en-US" dirty="0" smtClean="0"/>
              <a:t>{”</a:t>
            </a:r>
            <a:r>
              <a:rPr lang="en-US" dirty="0" err="1" smtClean="0"/>
              <a:t>dbnd</a:t>
            </a:r>
            <a:r>
              <a:rPr lang="en-US" dirty="0" smtClean="0"/>
              <a:t>”{”m”:”</a:t>
            </a:r>
            <a:r>
              <a:rPr lang="en-US" dirty="0" err="1" smtClean="0"/>
              <a:t>rel”,”d</a:t>
            </a:r>
            <a:r>
              <a:rPr lang="en-US" dirty="0" smtClean="0"/>
              <a:t>”:7.5}}</a:t>
            </a:r>
          </a:p>
          <a:p>
            <a:endParaRPr lang="en-US" dirty="0" smtClean="0"/>
          </a:p>
          <a:p>
            <a:r>
              <a:rPr lang="en-US" dirty="0" smtClean="0"/>
              <a:t>Pre-event-queue: </a:t>
            </a:r>
            <a:r>
              <a:rPr lang="en-US" dirty="0" err="1" smtClean="0"/>
              <a:t>Deadband</a:t>
            </a:r>
            <a:r>
              <a:rPr lang="en-US" dirty="0" smtClean="0"/>
              <a:t> throttling similar to analog records</a:t>
            </a:r>
          </a:p>
          <a:p>
            <a:r>
              <a:rPr lang="en-US" dirty="0" smtClean="0"/>
              <a:t>Client specifies absolute or relative (%) delta</a:t>
            </a:r>
          </a:p>
          <a:p>
            <a:r>
              <a:rPr lang="en-US" dirty="0" smtClean="0"/>
              <a:t>Works for any field, not just .VAL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NL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708</Words>
  <Application>Microsoft Office PowerPoint</Application>
  <PresentationFormat>Bildschirmpräsentation (4:3)</PresentationFormat>
  <Paragraphs>184</Paragraphs>
  <Slides>20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BNL</vt:lpstr>
      <vt:lpstr>1_Blank</vt:lpstr>
      <vt:lpstr>Server-Side Plugins</vt:lpstr>
      <vt:lpstr>Motivation</vt:lpstr>
      <vt:lpstr>Current Limitations</vt:lpstr>
      <vt:lpstr>Design Considerations</vt:lpstr>
      <vt:lpstr>Server-Side Plugins</vt:lpstr>
      <vt:lpstr>Plugin Integration</vt:lpstr>
      <vt:lpstr>Plugins May</vt:lpstr>
      <vt:lpstr>ts – Timestamp “Now”</vt:lpstr>
      <vt:lpstr>dbnd – Deadband Throttling</vt:lpstr>
      <vt:lpstr>arr – Array Subset</vt:lpstr>
      <vt:lpstr>sync – Sync with Timing System</vt:lpstr>
      <vt:lpstr>sync Options</vt:lpstr>
      <vt:lpstr>sync Options: before</vt:lpstr>
      <vt:lpstr>sync Options: first</vt:lpstr>
      <vt:lpstr>sync Options: last</vt:lpstr>
      <vt:lpstr>sync Options: after</vt:lpstr>
      <vt:lpstr>sync Options: while</vt:lpstr>
      <vt:lpstr>sync Options: unless</vt:lpstr>
      <vt:lpstr>Status</vt:lpstr>
      <vt:lpstr>Status</vt:lpstr>
    </vt:vector>
  </TitlesOfParts>
  <Company>NSLS2_BNL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 etuer adipiscing elit.</dc:title>
  <dc:creator>rlange</dc:creator>
  <cp:lastModifiedBy>FMD-MSSB</cp:lastModifiedBy>
  <cp:revision>81</cp:revision>
  <cp:lastPrinted>2007-07-02T19:06:14Z</cp:lastPrinted>
  <dcterms:created xsi:type="dcterms:W3CDTF">2010-10-05T19:20:16Z</dcterms:created>
  <dcterms:modified xsi:type="dcterms:W3CDTF">2011-10-03T19:58:18Z</dcterms:modified>
</cp:coreProperties>
</file>