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56" r:id="rId2"/>
    <p:sldId id="257" r:id="rId3"/>
    <p:sldId id="258" r:id="rId4"/>
    <p:sldId id="259" r:id="rId5"/>
    <p:sldId id="260" r:id="rId6"/>
    <p:sldId id="261" r:id="rId7"/>
    <p:sldId id="263" r:id="rId8"/>
    <p:sldId id="276" r:id="rId9"/>
    <p:sldId id="264" r:id="rId10"/>
    <p:sldId id="266" r:id="rId11"/>
    <p:sldId id="265" r:id="rId12"/>
    <p:sldId id="275" r:id="rId13"/>
    <p:sldId id="269" r:id="rId14"/>
    <p:sldId id="270" r:id="rId15"/>
    <p:sldId id="271" r:id="rId16"/>
    <p:sldId id="274" r:id="rId17"/>
    <p:sldId id="27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61977" autoAdjust="0"/>
  </p:normalViewPr>
  <p:slideViewPr>
    <p:cSldViewPr>
      <p:cViewPr varScale="1">
        <p:scale>
          <a:sx n="47" d="100"/>
          <a:sy n="47" d="100"/>
        </p:scale>
        <p:origin x="-148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E038FC-67D7-4F07-A94D-AAA13E40AC89}" type="datetimeFigureOut">
              <a:rPr lang="en-GB" smtClean="0"/>
              <a:pPr/>
              <a:t>02/05/2013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554839-4528-4EB7-A6D5-488BCCADF84E}"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Good</a:t>
            </a:r>
            <a:r>
              <a:rPr lang="en-GB" baseline="0" dirty="0" smtClean="0"/>
              <a:t> morning. I am going to speak to you today about GDA. The Generic Data Acquisition software developed at Diamond. It is used on nearly all its </a:t>
            </a:r>
            <a:r>
              <a:rPr lang="en-GB" baseline="0" dirty="0" err="1" smtClean="0"/>
              <a:t>beamlines</a:t>
            </a:r>
            <a:r>
              <a:rPr lang="en-GB" baseline="0" dirty="0" smtClean="0"/>
              <a:t> as the interface between the scientists and the complexity of the </a:t>
            </a:r>
            <a:r>
              <a:rPr lang="en-GB" baseline="0" dirty="0" err="1" smtClean="0"/>
              <a:t>beamline</a:t>
            </a:r>
            <a:r>
              <a:rPr lang="en-GB" baseline="0" dirty="0" smtClean="0"/>
              <a:t> components presented by EPICS.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 </a:t>
            </a:r>
            <a:r>
              <a:rPr lang="en-GB" baseline="0" dirty="0" smtClean="0"/>
              <a:t>will first </a:t>
            </a:r>
            <a:r>
              <a:rPr lang="en-GB" dirty="0" smtClean="0"/>
              <a:t>spend</a:t>
            </a:r>
            <a:r>
              <a:rPr lang="en-GB" baseline="0" dirty="0" smtClean="0"/>
              <a:t> a few minutes on a status report, before moving on to the main topic “Generic high speed data collection with EPICS”. </a:t>
            </a:r>
          </a:p>
          <a:p>
            <a:endParaRPr lang="en-GB" baseline="0" dirty="0" smtClean="0"/>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70554839-4528-4EB7-A6D5-488BCCADF84E}"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p:sp>
      <p:sp>
        <p:nvSpPr>
          <p:cNvPr id="22531" name="Notes Placeholder 2"/>
          <p:cNvSpPr>
            <a:spLocks noGrp="1"/>
          </p:cNvSpPr>
          <p:nvPr>
            <p:ph type="body" idx="1"/>
          </p:nvPr>
        </p:nvSpPr>
        <p:spPr>
          <a:noFill/>
          <a:ln w="9525"/>
        </p:spPr>
        <p:txBody>
          <a:bodyPr/>
          <a:lstStyle/>
          <a:p>
            <a:r>
              <a:rPr lang="en-GB" dirty="0" smtClean="0"/>
              <a:t>This</a:t>
            </a:r>
            <a:r>
              <a:rPr lang="en-GB" baseline="0" dirty="0" smtClean="0"/>
              <a:t> slide attempts to show the multithreaded nature of the GDA scan system.</a:t>
            </a:r>
          </a:p>
          <a:p>
            <a:endParaRPr lang="en-GB" baseline="0" dirty="0" smtClean="0"/>
          </a:p>
          <a:p>
            <a:r>
              <a:rPr lang="en-GB" baseline="0" dirty="0" smtClean="0"/>
              <a:t>The motor moves and detector exposures take place in the command thread.</a:t>
            </a:r>
          </a:p>
          <a:p>
            <a:endParaRPr lang="en-GB" baseline="0" dirty="0" smtClean="0"/>
          </a:p>
          <a:p>
            <a:r>
              <a:rPr lang="en-GB" baseline="0" dirty="0" smtClean="0"/>
              <a:t>For each position a set of task objects is generated and put onto a pipeline . As each  </a:t>
            </a:r>
            <a:r>
              <a:rPr lang="en-GB" baseline="0" dirty="0" smtClean="0"/>
              <a:t>set of task completes </a:t>
            </a:r>
            <a:r>
              <a:rPr lang="en-GB" baseline="0" dirty="0" smtClean="0"/>
              <a:t>the resulting data is </a:t>
            </a:r>
            <a:r>
              <a:rPr lang="en-GB" baseline="0" dirty="0" smtClean="0"/>
              <a:t>sent </a:t>
            </a:r>
            <a:r>
              <a:rPr lang="en-GB" baseline="0" dirty="0" smtClean="0"/>
              <a:t>to the file writer and clients for </a:t>
            </a:r>
            <a:r>
              <a:rPr lang="en-GB" baseline="0" dirty="0" smtClean="0"/>
              <a:t>display</a:t>
            </a:r>
            <a:endParaRPr lang="en-GB" baseline="0" dirty="0" smtClean="0"/>
          </a:p>
          <a:p>
            <a:endParaRPr lang="en-GB" baseline="0" dirty="0" smtClean="0"/>
          </a:p>
          <a:p>
            <a:endParaRPr lang="en-GB"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 GDA scans do not waste</a:t>
            </a:r>
            <a:r>
              <a:rPr lang="en-GB" baseline="0" dirty="0" smtClean="0"/>
              <a:t> time. But if we think back to the time line of the step scan we see that whilst the motor is moving the precious </a:t>
            </a:r>
            <a:r>
              <a:rPr lang="en-GB" baseline="0" dirty="0" err="1" smtClean="0"/>
              <a:t>xrays</a:t>
            </a:r>
            <a:r>
              <a:rPr lang="en-GB" baseline="0" dirty="0" smtClean="0"/>
              <a:t> are being ignored. For exposure times that are long compared to the  move time this may not be a concern but where the exposure </a:t>
            </a:r>
            <a:r>
              <a:rPr lang="en-GB" baseline="0" dirty="0" smtClean="0"/>
              <a:t>time is </a:t>
            </a:r>
            <a:r>
              <a:rPr lang="en-GB" baseline="0" dirty="0" smtClean="0"/>
              <a:t>of order 10ms and motor settle time is of order 100ms it is </a:t>
            </a:r>
            <a:r>
              <a:rPr lang="en-GB" baseline="0" dirty="0" smtClean="0"/>
              <a:t>a big </a:t>
            </a:r>
            <a:r>
              <a:rPr lang="en-GB" baseline="0" dirty="0" smtClean="0"/>
              <a:t>concern. For these types of measurements we need to change from step scans to </a:t>
            </a:r>
            <a:r>
              <a:rPr lang="en-GB" baseline="0" dirty="0" err="1" smtClean="0"/>
              <a:t>flyscans</a:t>
            </a:r>
            <a:r>
              <a:rPr lang="en-GB" baseline="0" dirty="0" smtClean="0"/>
              <a:t> in which the motor moves continuously.</a:t>
            </a:r>
          </a:p>
          <a:p>
            <a:r>
              <a:rPr lang="en-GB" baseline="0" dirty="0" smtClean="0"/>
              <a:t>In a </a:t>
            </a:r>
            <a:r>
              <a:rPr lang="en-GB" baseline="0" dirty="0" err="1" smtClean="0"/>
              <a:t>flyscan</a:t>
            </a:r>
            <a:r>
              <a:rPr lang="en-GB" baseline="0" dirty="0" smtClean="0"/>
              <a:t> data is generated too fast for it to be read and captured to disk using the request mechanism used in step scans. Instead the data from the detectors needs to be sent to a store automatically from which it can be read asynchronously by the pipeline. Also the signal to expose cannot be software generated during the scan. Instead it must  be generated using hardware </a:t>
            </a:r>
            <a:r>
              <a:rPr lang="en-GB" baseline="0" dirty="0" smtClean="0"/>
              <a:t>based </a:t>
            </a:r>
            <a:r>
              <a:rPr lang="en-GB" baseline="0" dirty="0" smtClean="0"/>
              <a:t>on a preconfigured algorithm. </a:t>
            </a:r>
          </a:p>
          <a:p>
            <a:endParaRPr lang="en-GB" baseline="0" dirty="0" smtClean="0"/>
          </a:p>
          <a:p>
            <a:r>
              <a:rPr lang="en-GB" baseline="0" dirty="0" smtClean="0"/>
              <a:t>The </a:t>
            </a:r>
            <a:r>
              <a:rPr lang="en-GB" baseline="0" dirty="0" smtClean="0"/>
              <a:t>basic scan </a:t>
            </a:r>
            <a:r>
              <a:rPr lang="en-GB" baseline="0" dirty="0" smtClean="0"/>
              <a:t>framework described for step scans, can </a:t>
            </a:r>
            <a:r>
              <a:rPr lang="en-GB" baseline="0" dirty="0" smtClean="0"/>
              <a:t>still be </a:t>
            </a:r>
            <a:r>
              <a:rPr lang="en-GB" baseline="0" dirty="0" smtClean="0"/>
              <a:t>used for these types of </a:t>
            </a:r>
            <a:r>
              <a:rPr lang="en-GB" baseline="0" dirty="0" smtClean="0"/>
              <a:t>scans if we change it slightly.</a:t>
            </a:r>
          </a:p>
        </p:txBody>
      </p:sp>
      <p:sp>
        <p:nvSpPr>
          <p:cNvPr id="4" name="Slide Number Placeholder 3"/>
          <p:cNvSpPr>
            <a:spLocks noGrp="1"/>
          </p:cNvSpPr>
          <p:nvPr>
            <p:ph type="sldNum" sz="quarter" idx="10"/>
          </p:nvPr>
        </p:nvSpPr>
        <p:spPr/>
        <p:txBody>
          <a:bodyPr/>
          <a:lstStyle/>
          <a:p>
            <a:fld id="{70554839-4528-4EB7-A6D5-488BCCADF84E}"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0554839-4528-4EB7-A6D5-488BCCADF84E}"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p:sp>
      <p:sp>
        <p:nvSpPr>
          <p:cNvPr id="22531" name="Notes Placeholder 2"/>
          <p:cNvSpPr>
            <a:spLocks noGrp="1"/>
          </p:cNvSpPr>
          <p:nvPr>
            <p:ph type="body" idx="1"/>
          </p:nvPr>
        </p:nvSpPr>
        <p:spPr>
          <a:noFill/>
          <a:ln w="9525"/>
        </p:spPr>
        <p:txBody>
          <a:bodyPr/>
          <a:lstStyle/>
          <a:p>
            <a:r>
              <a:rPr lang="en-GB" dirty="0" smtClean="0"/>
              <a:t>If</a:t>
            </a:r>
            <a:r>
              <a:rPr lang="en-GB" baseline="0" dirty="0" smtClean="0"/>
              <a:t> </a:t>
            </a:r>
            <a:r>
              <a:rPr lang="en-GB" baseline="0" dirty="0" smtClean="0"/>
              <a:t>we simply change the Command thread </a:t>
            </a:r>
            <a:r>
              <a:rPr lang="en-GB" baseline="0" dirty="0" smtClean="0"/>
              <a:t>action in the step scan so </a:t>
            </a:r>
            <a:r>
              <a:rPr lang="en-GB" baseline="0" dirty="0" smtClean="0"/>
              <a:t>that instead of moving the motors it ‘pretends’ to move the motors then we end up with a collection of tasks on the pipeline for each </a:t>
            </a:r>
            <a:r>
              <a:rPr lang="en-GB" baseline="0" dirty="0" smtClean="0"/>
              <a:t>point of the scan. No task can complete however until </a:t>
            </a:r>
            <a:r>
              <a:rPr lang="en-GB" baseline="0" dirty="0" smtClean="0"/>
              <a:t>the actual move takes place later as indicated by the recording of data in the detector data store.</a:t>
            </a:r>
            <a:endParaRPr lang="en-GB"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p:sp>
      <p:sp>
        <p:nvSpPr>
          <p:cNvPr id="22531" name="Notes Placeholder 2"/>
          <p:cNvSpPr>
            <a:spLocks noGrp="1"/>
          </p:cNvSpPr>
          <p:nvPr>
            <p:ph type="body" idx="1"/>
          </p:nvPr>
        </p:nvSpPr>
        <p:spPr>
          <a:noFill/>
          <a:ln w="9525"/>
        </p:spPr>
        <p:txBody>
          <a:bodyPr/>
          <a:lstStyle/>
          <a:p>
            <a:r>
              <a:rPr lang="en-GB" dirty="0" smtClean="0"/>
              <a:t>As </a:t>
            </a:r>
            <a:r>
              <a:rPr lang="en-GB" dirty="0" smtClean="0"/>
              <a:t>well</a:t>
            </a:r>
            <a:r>
              <a:rPr lang="en-GB" baseline="0" dirty="0" smtClean="0"/>
              <a:t> as </a:t>
            </a:r>
            <a:r>
              <a:rPr lang="en-GB" dirty="0" smtClean="0"/>
              <a:t> </a:t>
            </a:r>
            <a:r>
              <a:rPr lang="en-GB" dirty="0" smtClean="0"/>
              <a:t>populating the</a:t>
            </a:r>
            <a:r>
              <a:rPr lang="en-GB" baseline="0" dirty="0" smtClean="0"/>
              <a:t> pipeline with future tasks the trigger generator and detector are configured and armed.</a:t>
            </a:r>
            <a:endParaRPr lang="en-GB"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p:sp>
      <p:sp>
        <p:nvSpPr>
          <p:cNvPr id="22531" name="Notes Placeholder 2"/>
          <p:cNvSpPr>
            <a:spLocks noGrp="1"/>
          </p:cNvSpPr>
          <p:nvPr>
            <p:ph type="body" idx="1"/>
          </p:nvPr>
        </p:nvSpPr>
        <p:spPr>
          <a:noFill/>
          <a:ln w="9525"/>
        </p:spPr>
        <p:txBody>
          <a:bodyPr/>
          <a:lstStyle/>
          <a:p>
            <a:r>
              <a:rPr lang="en-GB" dirty="0" smtClean="0"/>
              <a:t>Then  we can start the motor</a:t>
            </a:r>
            <a:r>
              <a:rPr lang="en-GB" baseline="0" dirty="0" smtClean="0"/>
              <a:t> move. As it moves the detectors will be triggered. The data stores will receive data, and the future tasks on the pipeline will detect this and complete; allowing data to be </a:t>
            </a:r>
            <a:r>
              <a:rPr lang="en-GB" baseline="0" dirty="0" smtClean="0"/>
              <a:t>sent to file writers and clients  </a:t>
            </a:r>
            <a:r>
              <a:rPr lang="en-GB" baseline="0" dirty="0" smtClean="0"/>
              <a:t>as before.</a:t>
            </a:r>
            <a:endParaRPr lang="en-GB"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0554839-4528-4EB7-A6D5-488BCCADF84E}"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 now for a quick movie showing the scanning in action</a:t>
            </a:r>
            <a:r>
              <a:rPr lang="en-GB" baseline="0" dirty="0" smtClean="0"/>
              <a:t> on a 6 circle </a:t>
            </a:r>
            <a:r>
              <a:rPr lang="en-GB" baseline="0" dirty="0" err="1" smtClean="0"/>
              <a:t>diffractometer</a:t>
            </a:r>
            <a:r>
              <a:rPr lang="en-GB" baseline="0" dirty="0" smtClean="0"/>
              <a:t>.</a:t>
            </a:r>
            <a:endParaRPr lang="en-GB" dirty="0" smtClean="0"/>
          </a:p>
          <a:p>
            <a:endParaRPr lang="en-GB" dirty="0" smtClean="0"/>
          </a:p>
          <a:p>
            <a:r>
              <a:rPr lang="en-GB" dirty="0" smtClean="0"/>
              <a:t>Two</a:t>
            </a:r>
            <a:r>
              <a:rPr lang="en-GB" baseline="0" dirty="0" smtClean="0"/>
              <a:t> scans are performed. First a step scan and then a </a:t>
            </a:r>
            <a:r>
              <a:rPr lang="en-GB" baseline="0" dirty="0" err="1" smtClean="0"/>
              <a:t>flyscan</a:t>
            </a:r>
            <a:r>
              <a:rPr lang="en-GB" baseline="0" dirty="0" smtClean="0"/>
              <a:t>. </a:t>
            </a:r>
          </a:p>
          <a:p>
            <a:endParaRPr lang="en-GB" baseline="0" dirty="0" smtClean="0"/>
          </a:p>
          <a:p>
            <a:r>
              <a:rPr lang="en-GB" baseline="0" dirty="0" smtClean="0"/>
              <a:t>The scans are over the same path in reciprocal space. </a:t>
            </a:r>
          </a:p>
          <a:p>
            <a:r>
              <a:rPr lang="en-GB" baseline="0" dirty="0" smtClean="0"/>
              <a:t>The window at the top left shows the image </a:t>
            </a:r>
            <a:r>
              <a:rPr lang="en-GB" baseline="0" dirty="0" smtClean="0"/>
              <a:t>recorded by the 2d detector</a:t>
            </a:r>
            <a:r>
              <a:rPr lang="en-GB" baseline="0" dirty="0" smtClean="0"/>
              <a:t>.</a:t>
            </a:r>
          </a:p>
          <a:p>
            <a:r>
              <a:rPr lang="en-GB" baseline="0" dirty="0" smtClean="0"/>
              <a:t>The window in bottom left is where commands are entered and scan results are printed.</a:t>
            </a:r>
          </a:p>
          <a:p>
            <a:r>
              <a:rPr lang="en-GB" baseline="0" dirty="0" smtClean="0"/>
              <a:t>The top right window is a webcam of the equipment. The beam comes from the right and the detector is on an arm  that </a:t>
            </a:r>
            <a:r>
              <a:rPr lang="en-GB" baseline="0" dirty="0" smtClean="0"/>
              <a:t>rotates around the sample.</a:t>
            </a:r>
            <a:endParaRPr lang="en-GB" baseline="0" dirty="0" smtClean="0"/>
          </a:p>
          <a:p>
            <a:r>
              <a:rPr lang="en-GB" baseline="0" dirty="0" smtClean="0"/>
              <a:t>For each point the image is written to file. Then in a processing task it is read and the total counts within a region of interest in the middle of the image is evaluated and reported.</a:t>
            </a:r>
          </a:p>
          <a:p>
            <a:r>
              <a:rPr lang="en-GB" baseline="0" dirty="0" smtClean="0"/>
              <a:t>The window on the bottom right displays the total counts at each step.</a:t>
            </a:r>
          </a:p>
          <a:p>
            <a:r>
              <a:rPr lang="en-GB" baseline="0" dirty="0" smtClean="0"/>
              <a:t>Note that the first scan has 10 points each of .2s exposure whilst the </a:t>
            </a:r>
            <a:r>
              <a:rPr lang="en-GB" baseline="0" dirty="0" err="1" smtClean="0"/>
              <a:t>flyscan</a:t>
            </a:r>
            <a:r>
              <a:rPr lang="en-GB" baseline="0" dirty="0" smtClean="0"/>
              <a:t> has 200 points each of 50ms exposure.</a:t>
            </a:r>
          </a:p>
          <a:p>
            <a:r>
              <a:rPr lang="en-GB" baseline="0" dirty="0" smtClean="0"/>
              <a:t>The bottom right is a plot of the results of the </a:t>
            </a:r>
            <a:r>
              <a:rPr lang="en-GB" baseline="0" dirty="0" smtClean="0"/>
              <a:t>scan.</a:t>
            </a:r>
            <a:endParaRPr lang="en-GB" dirty="0"/>
          </a:p>
        </p:txBody>
      </p:sp>
      <p:sp>
        <p:nvSpPr>
          <p:cNvPr id="4" name="Slide Number Placeholder 3"/>
          <p:cNvSpPr>
            <a:spLocks noGrp="1"/>
          </p:cNvSpPr>
          <p:nvPr>
            <p:ph type="sldNum" sz="quarter" idx="10"/>
          </p:nvPr>
        </p:nvSpPr>
        <p:spPr/>
        <p:txBody>
          <a:bodyPr/>
          <a:lstStyle/>
          <a:p>
            <a:fld id="{70554839-4528-4EB7-A6D5-488BCCADF84E}" type="slidenum">
              <a:rPr lang="en-GB" smtClean="0"/>
              <a:pPr/>
              <a:t>17</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status report will be a </a:t>
            </a:r>
            <a:r>
              <a:rPr lang="en-GB" baseline="0" dirty="0" smtClean="0"/>
              <a:t>description of  the range of experiments GDA supports at Diamond.</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For each experiment type I will present a slide like this one displaying</a:t>
            </a:r>
            <a:r>
              <a:rPr lang="en-GB" baseline="0" dirty="0" smtClean="0"/>
              <a:t> </a:t>
            </a:r>
            <a:r>
              <a:rPr lang="en-GB" baseline="0" dirty="0" smtClean="0"/>
              <a:t>a collection </a:t>
            </a:r>
            <a:r>
              <a:rPr lang="en-GB" baseline="0" dirty="0" smtClean="0"/>
              <a:t>of the GDA Eclipse perspectives contained in </a:t>
            </a:r>
            <a:r>
              <a:rPr lang="en-GB" baseline="0" dirty="0" smtClean="0"/>
              <a:t>that experiment’s GUI </a:t>
            </a:r>
            <a:r>
              <a:rPr lang="en-GB" baseline="0" dirty="0" smtClean="0"/>
              <a:t>and a few pertinent facts. I will not go into much more detail and I am simply trying to convey the richness and comprehensiveness of the GDA software. </a:t>
            </a:r>
          </a:p>
          <a:p>
            <a:endParaRPr lang="en-GB" baseline="0" dirty="0" smtClean="0"/>
          </a:p>
          <a:p>
            <a:r>
              <a:rPr lang="en-GB" baseline="0" dirty="0" smtClean="0"/>
              <a:t>The  first and most prominent </a:t>
            </a:r>
            <a:r>
              <a:rPr lang="en-GB" baseline="0" dirty="0" err="1" smtClean="0"/>
              <a:t>beamline</a:t>
            </a:r>
            <a:r>
              <a:rPr lang="en-GB" baseline="0" dirty="0" smtClean="0"/>
              <a:t> type at Diamond is </a:t>
            </a:r>
            <a:r>
              <a:rPr lang="en-GB" baseline="0" dirty="0" smtClean="0"/>
              <a:t>protein crystallography</a:t>
            </a:r>
            <a:r>
              <a:rPr lang="en-GB" baseline="0" dirty="0" smtClean="0"/>
              <a:t>.</a:t>
            </a:r>
          </a:p>
          <a:p>
            <a:r>
              <a:rPr lang="en-GB" baseline="0" dirty="0" smtClean="0"/>
              <a:t>There are 5 </a:t>
            </a:r>
            <a:r>
              <a:rPr lang="en-GB" baseline="0" dirty="0" err="1" smtClean="0"/>
              <a:t>beamlines</a:t>
            </a:r>
            <a:r>
              <a:rPr lang="en-GB" baseline="0" dirty="0" smtClean="0"/>
              <a:t> at present devoted to this, each dedicated to either high </a:t>
            </a:r>
            <a:r>
              <a:rPr lang="en-GB" baseline="0" dirty="0" err="1" smtClean="0"/>
              <a:t>throughtput</a:t>
            </a:r>
            <a:r>
              <a:rPr lang="en-GB" baseline="0" dirty="0" smtClean="0"/>
              <a:t>, </a:t>
            </a:r>
            <a:r>
              <a:rPr lang="en-GB" baseline="0" dirty="0" err="1" smtClean="0"/>
              <a:t>tunability</a:t>
            </a:r>
            <a:r>
              <a:rPr lang="en-GB" baseline="0" dirty="0" smtClean="0"/>
              <a:t>, or high resolution. A sixth long wavelength </a:t>
            </a:r>
            <a:r>
              <a:rPr lang="en-GB" baseline="0" dirty="0" err="1" smtClean="0"/>
              <a:t>beamline</a:t>
            </a:r>
            <a:r>
              <a:rPr lang="en-GB" baseline="0" dirty="0" smtClean="0"/>
              <a:t> is under construction. </a:t>
            </a:r>
          </a:p>
          <a:p>
            <a:endParaRPr lang="en-GB" baseline="0" dirty="0" smtClean="0"/>
          </a:p>
          <a:p>
            <a:r>
              <a:rPr lang="en-GB" baseline="0" dirty="0" smtClean="0"/>
              <a:t>Do </a:t>
            </a:r>
            <a:r>
              <a:rPr lang="en-GB" baseline="0" dirty="0" smtClean="0"/>
              <a:t>not be deceived by the nice </a:t>
            </a:r>
            <a:r>
              <a:rPr lang="en-GB" baseline="0" dirty="0" smtClean="0"/>
              <a:t>graphics of the GUI. </a:t>
            </a:r>
            <a:r>
              <a:rPr lang="en-GB" baseline="0" dirty="0" smtClean="0"/>
              <a:t>Behind </a:t>
            </a:r>
            <a:r>
              <a:rPr lang="en-GB" baseline="0" dirty="0" smtClean="0"/>
              <a:t>it lies a highly </a:t>
            </a:r>
            <a:r>
              <a:rPr lang="en-GB" baseline="0" dirty="0" smtClean="0"/>
              <a:t>automated </a:t>
            </a:r>
            <a:r>
              <a:rPr lang="en-GB" baseline="0" dirty="0" err="1" smtClean="0"/>
              <a:t>beamline</a:t>
            </a:r>
            <a:r>
              <a:rPr lang="en-GB" baseline="0" dirty="0" smtClean="0"/>
              <a:t> </a:t>
            </a:r>
            <a:r>
              <a:rPr lang="en-GB" baseline="0" dirty="0" smtClean="0"/>
              <a:t>running </a:t>
            </a:r>
            <a:r>
              <a:rPr lang="en-GB" baseline="0" dirty="0" err="1" smtClean="0"/>
              <a:t>flyscans</a:t>
            </a:r>
            <a:r>
              <a:rPr lang="en-GB" baseline="0" dirty="0" smtClean="0"/>
              <a:t> using the latest, fastest detector such as the Pilatus 6M running at 100Hz. That’s 600MB per second. Analysis of the results is run on clusters attached to </a:t>
            </a:r>
            <a:r>
              <a:rPr lang="en-GB" baseline="0" dirty="0" smtClean="0"/>
              <a:t>Diamond’s central </a:t>
            </a:r>
            <a:r>
              <a:rPr lang="en-GB" baseline="0" dirty="0" smtClean="0"/>
              <a:t>storage as the data is being collected. Both the metadata of the data collection and the analysis results are recorded in a  site wide database and displayed on the GDA GUI within minutes of completing a scan.</a:t>
            </a:r>
            <a:endParaRPr lang="en-GB" dirty="0"/>
          </a:p>
        </p:txBody>
      </p:sp>
      <p:sp>
        <p:nvSpPr>
          <p:cNvPr id="4" name="Slide Number Placeholder 3"/>
          <p:cNvSpPr>
            <a:spLocks noGrp="1"/>
          </p:cNvSpPr>
          <p:nvPr>
            <p:ph type="sldNum" sz="quarter" idx="10"/>
          </p:nvPr>
        </p:nvSpPr>
        <p:spPr/>
        <p:txBody>
          <a:bodyPr/>
          <a:lstStyle/>
          <a:p>
            <a:fld id="{70554839-4528-4EB7-A6D5-488BCCADF84E}" type="slidenum">
              <a:rPr lang="en-GB" smtClean="0"/>
              <a:pPr/>
              <a:t>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two Scattering </a:t>
            </a:r>
            <a:r>
              <a:rPr lang="en-GB" dirty="0" err="1" smtClean="0"/>
              <a:t>beamlines</a:t>
            </a:r>
            <a:r>
              <a:rPr lang="en-GB" dirty="0" smtClean="0"/>
              <a:t> at Diamond likewise have a </a:t>
            </a:r>
            <a:r>
              <a:rPr lang="en-GB" dirty="0" err="1" smtClean="0"/>
              <a:t>dedictated</a:t>
            </a:r>
            <a:r>
              <a:rPr lang="en-GB" dirty="0" smtClean="0"/>
              <a:t> GDA</a:t>
            </a:r>
            <a:r>
              <a:rPr lang="en-GB" baseline="0" dirty="0" smtClean="0"/>
              <a:t> configuration and set of perspectives.</a:t>
            </a:r>
          </a:p>
          <a:p>
            <a:r>
              <a:rPr lang="en-GB" baseline="0" dirty="0" smtClean="0"/>
              <a:t>The detectors on these </a:t>
            </a:r>
            <a:r>
              <a:rPr lang="en-GB" baseline="0" dirty="0" err="1" smtClean="0"/>
              <a:t>beamlines</a:t>
            </a:r>
            <a:r>
              <a:rPr lang="en-GB" baseline="0" dirty="0" smtClean="0"/>
              <a:t> are triggered by a </a:t>
            </a:r>
            <a:r>
              <a:rPr lang="en-GB" baseline="0" dirty="0" err="1" smtClean="0"/>
              <a:t>sophicated</a:t>
            </a:r>
            <a:r>
              <a:rPr lang="en-GB" baseline="0" dirty="0" smtClean="0"/>
              <a:t> </a:t>
            </a:r>
            <a:r>
              <a:rPr lang="en-GB" baseline="0" dirty="0" smtClean="0"/>
              <a:t>multi-time </a:t>
            </a:r>
            <a:r>
              <a:rPr lang="en-GB" baseline="0" dirty="0" smtClean="0"/>
              <a:t>frame generator </a:t>
            </a:r>
            <a:r>
              <a:rPr lang="en-GB" baseline="0" dirty="0" smtClean="0"/>
              <a:t>allowing </a:t>
            </a:r>
            <a:r>
              <a:rPr lang="en-GB" baseline="0" dirty="0" smtClean="0"/>
              <a:t>time resolved experiments to be performed. </a:t>
            </a:r>
          </a:p>
          <a:p>
            <a:r>
              <a:rPr lang="en-GB" baseline="0" dirty="0" smtClean="0"/>
              <a:t>Recently a Pilatus 2M was successfully used on the </a:t>
            </a:r>
            <a:r>
              <a:rPr lang="en-GB" baseline="0" dirty="0" err="1" smtClean="0"/>
              <a:t>beamline</a:t>
            </a:r>
            <a:r>
              <a:rPr lang="en-GB" baseline="0" dirty="0" smtClean="0"/>
              <a:t> running at 250Hz – 500MB/s</a:t>
            </a:r>
            <a:endParaRPr lang="en-GB" dirty="0"/>
          </a:p>
        </p:txBody>
      </p:sp>
      <p:sp>
        <p:nvSpPr>
          <p:cNvPr id="4" name="Slide Number Placeholder 3"/>
          <p:cNvSpPr>
            <a:spLocks noGrp="1"/>
          </p:cNvSpPr>
          <p:nvPr>
            <p:ph type="sldNum" sz="quarter" idx="10"/>
          </p:nvPr>
        </p:nvSpPr>
        <p:spPr/>
        <p:txBody>
          <a:bodyPr/>
          <a:lstStyle/>
          <a:p>
            <a:fld id="{70554839-4528-4EB7-A6D5-488BCCADF84E}" type="slidenum">
              <a:rPr lang="en-GB" smtClean="0"/>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Spectroscopy used to be</a:t>
            </a:r>
            <a:r>
              <a:rPr lang="en-GB" baseline="0" dirty="0" smtClean="0"/>
              <a:t> a</a:t>
            </a:r>
            <a:r>
              <a:rPr lang="en-GB" dirty="0" smtClean="0"/>
              <a:t> small data rate technique but that  now changed with the introduction</a:t>
            </a:r>
            <a:r>
              <a:rPr lang="en-GB" baseline="0" dirty="0" smtClean="0"/>
              <a:t> of new multi-cell detectors, the desire to keep whole spectra and perform raster scans over </a:t>
            </a:r>
            <a:r>
              <a:rPr lang="en-GB" baseline="0" dirty="0" smtClean="0"/>
              <a:t>samples </a:t>
            </a:r>
            <a:r>
              <a:rPr lang="en-GB" baseline="0" dirty="0" smtClean="0"/>
              <a:t>such as the image </a:t>
            </a:r>
            <a:r>
              <a:rPr lang="en-GB" baseline="0" dirty="0" smtClean="0"/>
              <a:t>on </a:t>
            </a:r>
            <a:r>
              <a:rPr lang="en-GB" baseline="0" dirty="0" smtClean="0"/>
              <a:t>the </a:t>
            </a:r>
            <a:r>
              <a:rPr lang="en-GB" baseline="0" dirty="0" smtClean="0"/>
              <a:t>right hand screen shot.</a:t>
            </a:r>
            <a:endParaRPr lang="en-GB" baseline="0" dirty="0" smtClean="0"/>
          </a:p>
          <a:p>
            <a:endParaRPr lang="en-GB" baseline="0" dirty="0" smtClean="0"/>
          </a:p>
          <a:p>
            <a:r>
              <a:rPr lang="en-GB" baseline="0" dirty="0" smtClean="0"/>
              <a:t>A recent  raster scan produced </a:t>
            </a:r>
            <a:r>
              <a:rPr lang="en-GB" dirty="0" smtClean="0"/>
              <a:t>10 GB in 2 </a:t>
            </a:r>
            <a:r>
              <a:rPr lang="en-GB" dirty="0" smtClean="0"/>
              <a:t>hours</a:t>
            </a:r>
            <a:r>
              <a:rPr lang="en-GB" baseline="0" dirty="0" smtClean="0"/>
              <a:t> recording 34pts/s</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70554839-4528-4EB7-A6D5-488BCCADF84E}"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Diamond’s 2 Tomography </a:t>
            </a:r>
            <a:r>
              <a:rPr lang="en-GB" dirty="0" err="1" smtClean="0"/>
              <a:t>beamlines</a:t>
            </a:r>
            <a:r>
              <a:rPr lang="en-GB" baseline="0" dirty="0" smtClean="0"/>
              <a:t> also have dedicated perspectives to perform sample alignment, data collection definition and monitoring and reconstruction.</a:t>
            </a:r>
          </a:p>
          <a:p>
            <a:endParaRPr lang="en-GB" baseline="0" dirty="0" smtClean="0"/>
          </a:p>
          <a:p>
            <a:r>
              <a:rPr lang="en-GB" baseline="0" dirty="0" smtClean="0"/>
              <a:t>In </a:t>
            </a:r>
            <a:r>
              <a:rPr lang="en-GB" baseline="0" dirty="0" err="1" smtClean="0"/>
              <a:t>flyscan</a:t>
            </a:r>
            <a:r>
              <a:rPr lang="en-GB" baseline="0" dirty="0" smtClean="0"/>
              <a:t> mode a whole set of </a:t>
            </a:r>
            <a:r>
              <a:rPr lang="en-GB" baseline="0" dirty="0" smtClean="0"/>
              <a:t>1800 tomography </a:t>
            </a:r>
            <a:r>
              <a:rPr lang="en-GB" baseline="0" dirty="0" smtClean="0"/>
              <a:t>images </a:t>
            </a:r>
            <a:r>
              <a:rPr lang="en-GB" baseline="0" dirty="0" smtClean="0"/>
              <a:t>can </a:t>
            </a:r>
            <a:r>
              <a:rPr lang="en-GB" baseline="0" dirty="0" smtClean="0"/>
              <a:t>be taken in 10s as the image rotates 180 degrees. That is a data acquisition rate of </a:t>
            </a:r>
          </a:p>
          <a:p>
            <a:r>
              <a:rPr lang="en-GB" baseline="0" dirty="0" smtClean="0"/>
              <a:t>1.4GB/s.  </a:t>
            </a:r>
          </a:p>
          <a:p>
            <a:endParaRPr lang="en-GB" baseline="0" dirty="0" smtClean="0"/>
          </a:p>
        </p:txBody>
      </p:sp>
      <p:sp>
        <p:nvSpPr>
          <p:cNvPr id="4" name="Slide Number Placeholder 3"/>
          <p:cNvSpPr>
            <a:spLocks noGrp="1"/>
          </p:cNvSpPr>
          <p:nvPr>
            <p:ph type="sldNum" sz="quarter" idx="10"/>
          </p:nvPr>
        </p:nvSpPr>
        <p:spPr/>
        <p:txBody>
          <a:bodyPr/>
          <a:lstStyle/>
          <a:p>
            <a:fld id="{70554839-4528-4EB7-A6D5-488BCCADF84E}"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There are anoth</a:t>
            </a:r>
            <a:r>
              <a:rPr lang="en-GB" baseline="0" dirty="0" smtClean="0"/>
              <a:t>er 9 </a:t>
            </a:r>
            <a:r>
              <a:rPr lang="en-GB" baseline="0" dirty="0" err="1" smtClean="0"/>
              <a:t>beamlines</a:t>
            </a:r>
            <a:r>
              <a:rPr lang="en-GB" baseline="0" dirty="0" smtClean="0"/>
              <a:t> which run </a:t>
            </a:r>
            <a:r>
              <a:rPr lang="en-GB" baseline="0" dirty="0" smtClean="0"/>
              <a:t>GDA at Diamond. </a:t>
            </a:r>
            <a:r>
              <a:rPr lang="en-GB" baseline="0" dirty="0" smtClean="0"/>
              <a:t>Some perspectives have been developed specifically for these but most of them use the GDA client out of the box with differently configured control objects and scripts on the server.</a:t>
            </a:r>
          </a:p>
          <a:p>
            <a:endParaRPr lang="en-GB" dirty="0"/>
          </a:p>
        </p:txBody>
      </p:sp>
      <p:sp>
        <p:nvSpPr>
          <p:cNvPr id="4" name="Slide Number Placeholder 3"/>
          <p:cNvSpPr>
            <a:spLocks noGrp="1"/>
          </p:cNvSpPr>
          <p:nvPr>
            <p:ph type="sldNum" sz="quarter" idx="10"/>
          </p:nvPr>
        </p:nvSpPr>
        <p:spPr/>
        <p:txBody>
          <a:bodyPr/>
          <a:lstStyle/>
          <a:p>
            <a:fld id="{70554839-4528-4EB7-A6D5-488BCCADF84E}"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a:t>
            </a:r>
            <a:r>
              <a:rPr lang="en-GB" dirty="0" smtClean="0"/>
              <a:t>Scientific Software </a:t>
            </a:r>
            <a:r>
              <a:rPr lang="en-GB" dirty="0" smtClean="0"/>
              <a:t>team at Diamond </a:t>
            </a:r>
            <a:r>
              <a:rPr lang="en-GB" baseline="0" dirty="0" smtClean="0"/>
              <a:t>develop another </a:t>
            </a:r>
            <a:r>
              <a:rPr lang="en-GB" baseline="0" dirty="0" smtClean="0"/>
              <a:t>Eclipse product called DAWN with provides data visualisation and analysis through a rich set of </a:t>
            </a:r>
            <a:r>
              <a:rPr lang="en-GB" baseline="0" dirty="0" smtClean="0"/>
              <a:t>features </a:t>
            </a:r>
            <a:r>
              <a:rPr lang="en-GB" baseline="0" dirty="0" smtClean="0"/>
              <a:t>and </a:t>
            </a:r>
            <a:r>
              <a:rPr lang="en-GB" baseline="0" dirty="0" err="1" smtClean="0"/>
              <a:t>plugins</a:t>
            </a:r>
            <a:r>
              <a:rPr lang="en-GB" baseline="0" dirty="0" smtClean="0"/>
              <a:t>. Many of those </a:t>
            </a:r>
            <a:r>
              <a:rPr lang="en-GB" baseline="0" dirty="0" err="1" smtClean="0"/>
              <a:t>plugins</a:t>
            </a:r>
            <a:r>
              <a:rPr lang="en-GB" baseline="0" dirty="0" smtClean="0"/>
              <a:t> are used within GDA clients and server code so it is essential I recognise the major input they have made to the success of GDA.</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70554839-4528-4EB7-A6D5-488BCCADF84E}"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If you want to know more about GDA please grab me or go to www.opengda.org.</a:t>
            </a:r>
            <a:endParaRPr lang="en-GB" baseline="0" dirty="0" smtClean="0"/>
          </a:p>
        </p:txBody>
      </p:sp>
      <p:sp>
        <p:nvSpPr>
          <p:cNvPr id="4" name="Slide Number Placeholder 3"/>
          <p:cNvSpPr>
            <a:spLocks noGrp="1"/>
          </p:cNvSpPr>
          <p:nvPr>
            <p:ph type="sldNum" sz="quarter" idx="10"/>
          </p:nvPr>
        </p:nvSpPr>
        <p:spPr/>
        <p:txBody>
          <a:bodyPr/>
          <a:lstStyle/>
          <a:p>
            <a:fld id="{70554839-4528-4EB7-A6D5-488BCCADF84E}"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smtClean="0"/>
          </a:p>
          <a:p>
            <a:r>
              <a:rPr lang="en-GB" dirty="0" smtClean="0"/>
              <a:t>So</a:t>
            </a:r>
            <a:r>
              <a:rPr lang="en-GB" baseline="0" dirty="0" smtClean="0"/>
              <a:t> after that brief status report I will move onto a </a:t>
            </a:r>
            <a:r>
              <a:rPr lang="en-GB" baseline="0" dirty="0" smtClean="0"/>
              <a:t>short but </a:t>
            </a:r>
            <a:r>
              <a:rPr lang="en-GB" baseline="0" dirty="0" smtClean="0"/>
              <a:t>hopefully illuminating description of scanning in GDA. </a:t>
            </a:r>
          </a:p>
          <a:p>
            <a:endParaRPr lang="en-GB" baseline="0" dirty="0" smtClean="0"/>
          </a:p>
          <a:p>
            <a:r>
              <a:rPr lang="en-GB" baseline="0" dirty="0" smtClean="0"/>
              <a:t>At Diamond a </a:t>
            </a:r>
            <a:r>
              <a:rPr lang="en-GB" baseline="0" dirty="0" smtClean="0"/>
              <a:t>scan is a series of measurements of a set of variables over one or more dimensions of some other dependent variables.</a:t>
            </a:r>
          </a:p>
          <a:p>
            <a:r>
              <a:rPr lang="en-GB" baseline="0" dirty="0" smtClean="0"/>
              <a:t>So for example a series of </a:t>
            </a:r>
            <a:r>
              <a:rPr lang="en-GB" baseline="0" dirty="0" smtClean="0"/>
              <a:t>measurements </a:t>
            </a:r>
            <a:r>
              <a:rPr lang="en-GB" baseline="0" dirty="0" smtClean="0"/>
              <a:t>of the number of </a:t>
            </a:r>
            <a:r>
              <a:rPr lang="en-GB" baseline="0" dirty="0" err="1" smtClean="0"/>
              <a:t>xrays</a:t>
            </a:r>
            <a:r>
              <a:rPr lang="en-GB" baseline="0" dirty="0" smtClean="0"/>
              <a:t> passing through a material as the material is rotated. </a:t>
            </a:r>
          </a:p>
          <a:p>
            <a:endParaRPr lang="en-GB" baseline="0" dirty="0" smtClean="0"/>
          </a:p>
          <a:p>
            <a:r>
              <a:rPr lang="en-GB" baseline="0" dirty="0" smtClean="0"/>
              <a:t>The result of a scan is a collation of these measurements along with some metadata. Normally the collation takes the form of 1 or more data files.</a:t>
            </a:r>
          </a:p>
          <a:p>
            <a:endParaRPr lang="en-GB" baseline="0" dirty="0" smtClean="0"/>
          </a:p>
          <a:p>
            <a:r>
              <a:rPr lang="en-GB" baseline="0" dirty="0" smtClean="0"/>
              <a:t>In </a:t>
            </a:r>
            <a:r>
              <a:rPr lang="en-GB" baseline="0" dirty="0" smtClean="0"/>
              <a:t>the slide I present a simple command to perform a scan  of a motor from 0. to 1000. in steps of 1. At each position the detector is to be exposed for 1 </a:t>
            </a:r>
            <a:r>
              <a:rPr lang="en-GB" baseline="0" dirty="0" smtClean="0"/>
              <a:t>second. The resulting image is then processed by the task called process..</a:t>
            </a:r>
            <a:endParaRPr lang="en-GB" baseline="0" dirty="0" smtClean="0"/>
          </a:p>
          <a:p>
            <a:endParaRPr lang="en-GB" baseline="0" dirty="0" smtClean="0"/>
          </a:p>
          <a:p>
            <a:r>
              <a:rPr lang="en-GB" baseline="0" dirty="0" smtClean="0"/>
              <a:t>The </a:t>
            </a:r>
            <a:r>
              <a:rPr lang="en-GB" baseline="0" dirty="0" smtClean="0"/>
              <a:t>bottom section of the slide tries </a:t>
            </a:r>
            <a:r>
              <a:rPr lang="en-GB" baseline="0" dirty="0" smtClean="0"/>
              <a:t>to represent the different actions in time that GDA takes to perform this scan. In step 1 the motor is moved to the first position. Next the detector is exposed. After exposure you see 2 actions take place simultaneously. The next motor move and detector exposure takes place whilst at the same time the readout of the detector and its processing also takes place.  So you see, although this is a simple step scan GDA does not waste time waiting for the detector readout and processing.</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648207EE-4937-4EBB-A0EC-3DA4F63963A7}"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576" y="404664"/>
            <a:ext cx="7772400" cy="1470025"/>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2348880"/>
            <a:ext cx="6400800" cy="328992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p>
            <a:fld id="{7AF72B90-111B-4E8B-9E74-AFF1F3285BB7}" type="datetimeFigureOut">
              <a:rPr lang="en-GB" smtClean="0"/>
              <a:pPr/>
              <a:t>02/05/2013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197BA1-57D6-4C8F-BBE2-3685A5BE1234}"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AF72B90-111B-4E8B-9E74-AFF1F3285BB7}" type="datetimeFigureOut">
              <a:rPr lang="en-GB" smtClean="0"/>
              <a:pPr/>
              <a:t>02/05/2013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197BA1-57D6-4C8F-BBE2-3685A5BE1234}"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AF72B90-111B-4E8B-9E74-AFF1F3285BB7}" type="datetimeFigureOut">
              <a:rPr lang="en-GB" smtClean="0"/>
              <a:pPr/>
              <a:t>02/05/2013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197BA1-57D6-4C8F-BBE2-3685A5BE1234}"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7AF72B90-111B-4E8B-9E74-AFF1F3285BB7}" type="datetimeFigureOut">
              <a:rPr lang="en-GB" smtClean="0"/>
              <a:pPr/>
              <a:t>02/05/2013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197BA1-57D6-4C8F-BBE2-3685A5BE1234}"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F72B90-111B-4E8B-9E74-AFF1F3285BB7}" type="datetimeFigureOut">
              <a:rPr lang="en-GB" smtClean="0"/>
              <a:pPr/>
              <a:t>02/05/2013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197BA1-57D6-4C8F-BBE2-3685A5BE1234}"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AF72B90-111B-4E8B-9E74-AFF1F3285BB7}" type="datetimeFigureOut">
              <a:rPr lang="en-GB" smtClean="0"/>
              <a:pPr/>
              <a:t>02/05/2013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197BA1-57D6-4C8F-BBE2-3685A5BE1234}"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AF72B90-111B-4E8B-9E74-AFF1F3285BB7}" type="datetimeFigureOut">
              <a:rPr lang="en-GB" smtClean="0"/>
              <a:pPr/>
              <a:t>02/05/2013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6197BA1-57D6-4C8F-BBE2-3685A5BE1234}"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AF72B90-111B-4E8B-9E74-AFF1F3285BB7}" type="datetimeFigureOut">
              <a:rPr lang="en-GB" smtClean="0"/>
              <a:pPr/>
              <a:t>02/05/2013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6197BA1-57D6-4C8F-BBE2-3685A5BE1234}"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F72B90-111B-4E8B-9E74-AFF1F3285BB7}" type="datetimeFigureOut">
              <a:rPr lang="en-GB" smtClean="0"/>
              <a:pPr/>
              <a:t>02/05/2013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6197BA1-57D6-4C8F-BBE2-3685A5BE1234}"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F72B90-111B-4E8B-9E74-AFF1F3285BB7}" type="datetimeFigureOut">
              <a:rPr lang="en-GB" smtClean="0"/>
              <a:pPr/>
              <a:t>02/05/2013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197BA1-57D6-4C8F-BBE2-3685A5BE1234}"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F72B90-111B-4E8B-9E74-AFF1F3285BB7}" type="datetimeFigureOut">
              <a:rPr lang="en-GB" smtClean="0"/>
              <a:pPr/>
              <a:t>02/05/2013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197BA1-57D6-4C8F-BBE2-3685A5BE1234}"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F72B90-111B-4E8B-9E74-AFF1F3285BB7}" type="datetimeFigureOut">
              <a:rPr lang="en-GB" smtClean="0"/>
              <a:pPr/>
              <a:t>02/05/2013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197BA1-57D6-4C8F-BBE2-3685A5BE1234}"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GDA - Generic high speed data collection with EPICS</a:t>
            </a:r>
            <a:endParaRPr lang="en-GB" dirty="0"/>
          </a:p>
        </p:txBody>
      </p:sp>
      <p:sp>
        <p:nvSpPr>
          <p:cNvPr id="3" name="Subtitle 2"/>
          <p:cNvSpPr>
            <a:spLocks noGrp="1"/>
          </p:cNvSpPr>
          <p:nvPr>
            <p:ph type="subTitle" idx="1"/>
          </p:nvPr>
        </p:nvSpPr>
        <p:spPr>
          <a:xfrm>
            <a:off x="611560" y="4437112"/>
            <a:ext cx="8136904" cy="2420888"/>
          </a:xfrm>
        </p:spPr>
        <p:txBody>
          <a:bodyPr>
            <a:normAutofit/>
          </a:bodyPr>
          <a:lstStyle/>
          <a:p>
            <a:r>
              <a:rPr lang="en-GB" sz="3600" dirty="0" smtClean="0"/>
              <a:t>Paul Gibbons </a:t>
            </a:r>
          </a:p>
          <a:p>
            <a:r>
              <a:rPr lang="en-GB" sz="3600" dirty="0" smtClean="0"/>
              <a:t>Data Acquisition Team Leader</a:t>
            </a:r>
          </a:p>
          <a:p>
            <a:r>
              <a:rPr lang="en-GB" sz="3600" dirty="0" smtClean="0"/>
              <a:t>Diamond Light Source</a:t>
            </a:r>
            <a:endParaRPr lang="en-GB" sz="3600" dirty="0"/>
          </a:p>
        </p:txBody>
      </p:sp>
      <p:pic>
        <p:nvPicPr>
          <p:cNvPr id="4" name="Picture 3" descr="GDA Logo.jpg"/>
          <p:cNvPicPr>
            <a:picLocks noChangeAspect="1"/>
          </p:cNvPicPr>
          <p:nvPr/>
        </p:nvPicPr>
        <p:blipFill>
          <a:blip r:embed="rId3" cstate="print"/>
          <a:stretch>
            <a:fillRect/>
          </a:stretch>
        </p:blipFill>
        <p:spPr>
          <a:xfrm>
            <a:off x="1259632" y="2564904"/>
            <a:ext cx="6003951" cy="1592560"/>
          </a:xfrm>
          <a:prstGeom prst="rect">
            <a:avLst/>
          </a:prstGeom>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178594"/>
            <a:ext cx="9144000" cy="1383506"/>
          </a:xfrm>
        </p:spPr>
        <p:txBody>
          <a:bodyPr/>
          <a:lstStyle/>
          <a:p>
            <a:r>
              <a:rPr lang="en-GB" sz="5100" dirty="0"/>
              <a:t>Task executing pipeline</a:t>
            </a:r>
          </a:p>
        </p:txBody>
      </p:sp>
      <p:sp>
        <p:nvSpPr>
          <p:cNvPr id="4" name="Rectangle 3"/>
          <p:cNvSpPr/>
          <p:nvPr/>
        </p:nvSpPr>
        <p:spPr bwMode="auto">
          <a:xfrm>
            <a:off x="596305" y="2910296"/>
            <a:ext cx="1679898" cy="2375297"/>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r>
              <a:rPr lang="en-GB" sz="2000" dirty="0" smtClean="0">
                <a:solidFill>
                  <a:srgbClr val="000000"/>
                </a:solidFill>
              </a:rPr>
              <a:t>Move Motor</a:t>
            </a:r>
          </a:p>
          <a:p>
            <a:pPr>
              <a:defRPr/>
            </a:pPr>
            <a:r>
              <a:rPr lang="en-GB" sz="2000" dirty="0" smtClean="0">
                <a:solidFill>
                  <a:srgbClr val="000000"/>
                </a:solidFill>
              </a:rPr>
              <a:t>Expose </a:t>
            </a:r>
            <a:r>
              <a:rPr lang="en-GB" sz="2000" dirty="0" err="1" smtClean="0">
                <a:solidFill>
                  <a:srgbClr val="000000"/>
                </a:solidFill>
              </a:rPr>
              <a:t>Det</a:t>
            </a:r>
            <a:endParaRPr lang="en-GB" sz="2000" dirty="0">
              <a:solidFill>
                <a:srgbClr val="000000"/>
              </a:solidFill>
            </a:endParaRPr>
          </a:p>
        </p:txBody>
      </p:sp>
      <p:sp>
        <p:nvSpPr>
          <p:cNvPr id="5" name="Rectangle 4"/>
          <p:cNvSpPr/>
          <p:nvPr/>
        </p:nvSpPr>
        <p:spPr bwMode="auto">
          <a:xfrm>
            <a:off x="3192612" y="3421520"/>
            <a:ext cx="2155404" cy="135284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r>
              <a:rPr lang="en-GB" sz="2000" dirty="0">
                <a:solidFill>
                  <a:srgbClr val="000000"/>
                </a:solidFill>
              </a:rPr>
              <a:t>Pipeline</a:t>
            </a:r>
          </a:p>
        </p:txBody>
      </p:sp>
      <p:sp>
        <p:nvSpPr>
          <p:cNvPr id="7" name="Rectangle 6"/>
          <p:cNvSpPr/>
          <p:nvPr/>
        </p:nvSpPr>
        <p:spPr bwMode="auto">
          <a:xfrm>
            <a:off x="6660232" y="4221088"/>
            <a:ext cx="1444377" cy="67642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r>
              <a:rPr lang="en-GB" sz="2000" dirty="0">
                <a:solidFill>
                  <a:srgbClr val="000000"/>
                </a:solidFill>
              </a:rPr>
              <a:t>(</a:t>
            </a:r>
            <a:r>
              <a:rPr lang="en-GB" sz="2000" dirty="0" err="1">
                <a:solidFill>
                  <a:srgbClr val="000000"/>
                </a:solidFill>
              </a:rPr>
              <a:t>NeXus</a:t>
            </a:r>
            <a:r>
              <a:rPr lang="en-GB" sz="2000" dirty="0">
                <a:solidFill>
                  <a:srgbClr val="000000"/>
                </a:solidFill>
              </a:rPr>
              <a:t>)</a:t>
            </a:r>
          </a:p>
        </p:txBody>
      </p:sp>
      <p:sp>
        <p:nvSpPr>
          <p:cNvPr id="9" name="Rectangle 8"/>
          <p:cNvSpPr/>
          <p:nvPr/>
        </p:nvSpPr>
        <p:spPr bwMode="auto">
          <a:xfrm>
            <a:off x="6679655" y="2351074"/>
            <a:ext cx="1444377" cy="67642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r>
              <a:rPr lang="en-GB" sz="2000" dirty="0">
                <a:solidFill>
                  <a:srgbClr val="000000"/>
                </a:solidFill>
              </a:rPr>
              <a:t>Terminal</a:t>
            </a:r>
          </a:p>
          <a:p>
            <a:pPr>
              <a:defRPr/>
            </a:pPr>
            <a:r>
              <a:rPr lang="en-GB" sz="2000" dirty="0">
                <a:solidFill>
                  <a:srgbClr val="000000"/>
                </a:solidFill>
              </a:rPr>
              <a:t>View</a:t>
            </a:r>
          </a:p>
        </p:txBody>
      </p:sp>
      <p:sp>
        <p:nvSpPr>
          <p:cNvPr id="10" name="Rectangle 9"/>
          <p:cNvSpPr/>
          <p:nvPr/>
        </p:nvSpPr>
        <p:spPr bwMode="auto">
          <a:xfrm>
            <a:off x="6679655" y="3278646"/>
            <a:ext cx="1444377" cy="67642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r>
              <a:rPr lang="en-GB" sz="2000" dirty="0">
                <a:solidFill>
                  <a:srgbClr val="000000"/>
                </a:solidFill>
              </a:rPr>
              <a:t>Plot View</a:t>
            </a:r>
          </a:p>
        </p:txBody>
      </p:sp>
      <p:cxnSp>
        <p:nvCxnSpPr>
          <p:cNvPr id="9225" name="Straight Arrow Connector 5"/>
          <p:cNvCxnSpPr>
            <a:cxnSpLocks noChangeShapeType="1"/>
            <a:stCxn id="4" idx="3"/>
            <a:endCxn id="5" idx="1"/>
          </p:cNvCxnSpPr>
          <p:nvPr/>
        </p:nvCxnSpPr>
        <p:spPr bwMode="auto">
          <a:xfrm flipV="1">
            <a:off x="2276203" y="4097944"/>
            <a:ext cx="916409" cy="0"/>
          </a:xfrm>
          <a:prstGeom prst="straightConnector1">
            <a:avLst/>
          </a:prstGeom>
          <a:noFill/>
          <a:ln w="38100" algn="ctr">
            <a:solidFill>
              <a:schemeClr val="tx2"/>
            </a:solidFill>
            <a:miter lim="0"/>
            <a:headEnd/>
            <a:tailEnd type="arrow" w="med" len="med"/>
          </a:ln>
        </p:spPr>
      </p:cxnSp>
      <p:sp>
        <p:nvSpPr>
          <p:cNvPr id="29" name="Oval 28"/>
          <p:cNvSpPr/>
          <p:nvPr/>
        </p:nvSpPr>
        <p:spPr bwMode="auto">
          <a:xfrm>
            <a:off x="2190254" y="1438013"/>
            <a:ext cx="1619746" cy="1455539"/>
          </a:xfrm>
          <a:prstGeom prst="ellipse">
            <a:avLst/>
          </a:prstGeom>
          <a:solidFill>
            <a:schemeClr val="accent6">
              <a:lumMod val="20000"/>
              <a:lumOff val="80000"/>
            </a:schemeClr>
          </a:solidFill>
          <a:ln w="12700" cap="flat" cmpd="sng" algn="ctr">
            <a:noFill/>
            <a:prstDash val="solid"/>
            <a:miter lim="0"/>
            <a:headEnd type="none" w="med" len="med"/>
            <a:tailEnd type="none" w="med" len="med"/>
          </a:ln>
          <a:effectLst/>
        </p:spPr>
        <p:txBody>
          <a:bodyPr lIns="64291" tIns="32146" rIns="64291" bIns="32146" anchor="ctr"/>
          <a:lstStyle/>
          <a:p>
            <a:pPr algn="l">
              <a:defRPr/>
            </a:pPr>
            <a:r>
              <a:rPr lang="en-GB" sz="2000" dirty="0"/>
              <a:t>scna:10 scnb:20</a:t>
            </a:r>
          </a:p>
          <a:p>
            <a:pPr algn="l">
              <a:defRPr/>
            </a:pPr>
            <a:r>
              <a:rPr lang="en-GB" sz="2000" dirty="0" err="1"/>
              <a:t>det:</a:t>
            </a:r>
            <a:r>
              <a:rPr lang="en-GB" sz="2000" b="1" dirty="0" err="1"/>
              <a:t>task</a:t>
            </a:r>
            <a:r>
              <a:rPr lang="en-GB" sz="2000" dirty="0"/>
              <a:t>   </a:t>
            </a:r>
          </a:p>
        </p:txBody>
      </p:sp>
      <p:sp>
        <p:nvSpPr>
          <p:cNvPr id="9234" name="AutoShape 15"/>
          <p:cNvSpPr>
            <a:spLocks/>
          </p:cNvSpPr>
          <p:nvPr/>
        </p:nvSpPr>
        <p:spPr bwMode="auto">
          <a:xfrm>
            <a:off x="921123" y="3588953"/>
            <a:ext cx="1030262" cy="456530"/>
          </a:xfrm>
          <a:prstGeom prst="roundRect">
            <a:avLst>
              <a:gd name="adj" fmla="val 41542"/>
            </a:avLst>
          </a:prstGeom>
          <a:solidFill>
            <a:srgbClr val="095CC4">
              <a:alpha val="69019"/>
            </a:srgbClr>
          </a:solidFill>
          <a:ln w="12700">
            <a:noFill/>
            <a:miter lim="0"/>
            <a:headEnd/>
            <a:tailEnd/>
          </a:ln>
        </p:spPr>
        <p:txBody>
          <a:bodyPr lIns="0" tIns="0" rIns="0" bIns="0" anchor="ctr"/>
          <a:lstStyle/>
          <a:p>
            <a:r>
              <a:rPr lang="en-US" sz="1400" dirty="0" err="1">
                <a:solidFill>
                  <a:srgbClr val="FFFFFF"/>
                </a:solidFill>
              </a:rPr>
              <a:t>scna</a:t>
            </a:r>
            <a:endParaRPr lang="en-US" sz="3100" dirty="0"/>
          </a:p>
        </p:txBody>
      </p:sp>
      <p:sp>
        <p:nvSpPr>
          <p:cNvPr id="9235" name="AutoShape 15"/>
          <p:cNvSpPr>
            <a:spLocks/>
          </p:cNvSpPr>
          <p:nvPr/>
        </p:nvSpPr>
        <p:spPr bwMode="auto">
          <a:xfrm>
            <a:off x="921123" y="4154871"/>
            <a:ext cx="1030262" cy="456531"/>
          </a:xfrm>
          <a:prstGeom prst="roundRect">
            <a:avLst>
              <a:gd name="adj" fmla="val 41542"/>
            </a:avLst>
          </a:prstGeom>
          <a:solidFill>
            <a:srgbClr val="095CC4">
              <a:alpha val="69019"/>
            </a:srgbClr>
          </a:solidFill>
          <a:ln w="12700">
            <a:noFill/>
            <a:miter lim="0"/>
            <a:headEnd/>
            <a:tailEnd/>
          </a:ln>
        </p:spPr>
        <p:txBody>
          <a:bodyPr lIns="0" tIns="0" rIns="0" bIns="0" anchor="ctr"/>
          <a:lstStyle/>
          <a:p>
            <a:r>
              <a:rPr lang="en-US" sz="1400" dirty="0" err="1">
                <a:solidFill>
                  <a:srgbClr val="FFFFFF"/>
                </a:solidFill>
              </a:rPr>
              <a:t>scnb</a:t>
            </a:r>
            <a:endParaRPr lang="en-US" sz="3100" dirty="0"/>
          </a:p>
        </p:txBody>
      </p:sp>
      <p:sp>
        <p:nvSpPr>
          <p:cNvPr id="9236" name="AutoShape 15"/>
          <p:cNvSpPr>
            <a:spLocks/>
          </p:cNvSpPr>
          <p:nvPr/>
        </p:nvSpPr>
        <p:spPr bwMode="auto">
          <a:xfrm>
            <a:off x="921123" y="4755392"/>
            <a:ext cx="1030262" cy="456531"/>
          </a:xfrm>
          <a:prstGeom prst="roundRect">
            <a:avLst>
              <a:gd name="adj" fmla="val 41542"/>
            </a:avLst>
          </a:prstGeom>
          <a:solidFill>
            <a:srgbClr val="095CC4">
              <a:alpha val="69019"/>
            </a:srgbClr>
          </a:solidFill>
          <a:ln w="12700">
            <a:noFill/>
            <a:miter lim="0"/>
            <a:headEnd/>
            <a:tailEnd/>
          </a:ln>
        </p:spPr>
        <p:txBody>
          <a:bodyPr lIns="0" tIns="0" rIns="0" bIns="0" anchor="ctr"/>
          <a:lstStyle/>
          <a:p>
            <a:r>
              <a:rPr lang="en-US" sz="1400" dirty="0" err="1">
                <a:solidFill>
                  <a:srgbClr val="FFFFFF"/>
                </a:solidFill>
              </a:rPr>
              <a:t>det</a:t>
            </a:r>
            <a:endParaRPr lang="en-US" sz="3100" dirty="0"/>
          </a:p>
        </p:txBody>
      </p:sp>
      <p:sp>
        <p:nvSpPr>
          <p:cNvPr id="43" name="Oval 42"/>
          <p:cNvSpPr/>
          <p:nvPr/>
        </p:nvSpPr>
        <p:spPr bwMode="auto">
          <a:xfrm>
            <a:off x="4749726" y="1438013"/>
            <a:ext cx="1496839" cy="1455539"/>
          </a:xfrm>
          <a:prstGeom prst="ellipse">
            <a:avLst/>
          </a:prstGeom>
          <a:solidFill>
            <a:schemeClr val="accent6">
              <a:lumMod val="20000"/>
              <a:lumOff val="80000"/>
            </a:schemeClr>
          </a:solidFill>
          <a:ln w="12700" cap="flat" cmpd="sng" algn="ctr">
            <a:noFill/>
            <a:prstDash val="solid"/>
            <a:miter lim="0"/>
            <a:headEnd type="none" w="med" len="med"/>
            <a:tailEnd type="none" w="med" len="med"/>
          </a:ln>
          <a:effectLst/>
        </p:spPr>
        <p:txBody>
          <a:bodyPr lIns="64291" tIns="32146" rIns="64291" bIns="32146" anchor="ctr"/>
          <a:lstStyle/>
          <a:p>
            <a:pPr algn="l">
              <a:defRPr/>
            </a:pPr>
            <a:r>
              <a:rPr lang="en-GB" sz="2000" dirty="0" err="1"/>
              <a:t>scna</a:t>
            </a:r>
            <a:r>
              <a:rPr lang="en-GB" sz="2000" dirty="0"/>
              <a:t>: 1</a:t>
            </a:r>
          </a:p>
          <a:p>
            <a:pPr algn="l">
              <a:defRPr/>
            </a:pPr>
            <a:r>
              <a:rPr lang="en-GB" sz="2000" dirty="0" err="1"/>
              <a:t>scnb</a:t>
            </a:r>
            <a:r>
              <a:rPr lang="en-GB" sz="2000" dirty="0"/>
              <a:t>: 2</a:t>
            </a:r>
          </a:p>
          <a:p>
            <a:pPr algn="l">
              <a:defRPr/>
            </a:pPr>
            <a:r>
              <a:rPr lang="en-GB" sz="2000" dirty="0"/>
              <a:t>scnc:25   </a:t>
            </a:r>
          </a:p>
        </p:txBody>
      </p:sp>
      <p:sp>
        <p:nvSpPr>
          <p:cNvPr id="54" name="Rectangle 53"/>
          <p:cNvSpPr/>
          <p:nvPr/>
        </p:nvSpPr>
        <p:spPr bwMode="auto">
          <a:xfrm>
            <a:off x="3891360" y="4048831"/>
            <a:ext cx="252264" cy="48666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55" name="Rectangle 54"/>
          <p:cNvSpPr/>
          <p:nvPr/>
        </p:nvSpPr>
        <p:spPr bwMode="auto">
          <a:xfrm>
            <a:off x="4143624" y="4048831"/>
            <a:ext cx="253380" cy="48778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56" name="Rectangle 55"/>
          <p:cNvSpPr/>
          <p:nvPr/>
        </p:nvSpPr>
        <p:spPr bwMode="auto">
          <a:xfrm>
            <a:off x="4397003" y="4048831"/>
            <a:ext cx="253380" cy="48666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57" name="Rectangle 56"/>
          <p:cNvSpPr/>
          <p:nvPr/>
        </p:nvSpPr>
        <p:spPr bwMode="auto">
          <a:xfrm>
            <a:off x="4650383" y="4048831"/>
            <a:ext cx="253380" cy="48778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58" name="Rectangle 57"/>
          <p:cNvSpPr/>
          <p:nvPr/>
        </p:nvSpPr>
        <p:spPr bwMode="auto">
          <a:xfrm>
            <a:off x="4903763" y="4048831"/>
            <a:ext cx="253380" cy="48666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59" name="Rectangle 58"/>
          <p:cNvSpPr/>
          <p:nvPr/>
        </p:nvSpPr>
        <p:spPr bwMode="auto">
          <a:xfrm>
            <a:off x="3644677" y="4048831"/>
            <a:ext cx="253380" cy="48666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60" name="Rectangle 59"/>
          <p:cNvSpPr/>
          <p:nvPr/>
        </p:nvSpPr>
        <p:spPr bwMode="auto">
          <a:xfrm>
            <a:off x="3391297" y="4048831"/>
            <a:ext cx="253380" cy="48666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cxnSp>
        <p:nvCxnSpPr>
          <p:cNvPr id="9246" name="Elbow Connector 69"/>
          <p:cNvCxnSpPr>
            <a:cxnSpLocks noChangeShapeType="1"/>
            <a:stCxn id="5" idx="3"/>
            <a:endCxn id="7" idx="1"/>
          </p:cNvCxnSpPr>
          <p:nvPr/>
        </p:nvCxnSpPr>
        <p:spPr bwMode="auto">
          <a:xfrm>
            <a:off x="5348016" y="4097944"/>
            <a:ext cx="1312216" cy="461356"/>
          </a:xfrm>
          <a:prstGeom prst="bentConnector3">
            <a:avLst>
              <a:gd name="adj1" fmla="val 50000"/>
            </a:avLst>
          </a:prstGeom>
          <a:noFill/>
          <a:ln w="38100" algn="ctr">
            <a:solidFill>
              <a:schemeClr val="tx2"/>
            </a:solidFill>
            <a:miter lim="0"/>
            <a:headEnd/>
            <a:tailEnd type="arrow" w="med" len="med"/>
          </a:ln>
        </p:spPr>
      </p:cxnSp>
      <p:cxnSp>
        <p:nvCxnSpPr>
          <p:cNvPr id="9247" name="Elbow Connector 71"/>
          <p:cNvCxnSpPr>
            <a:cxnSpLocks noChangeShapeType="1"/>
            <a:stCxn id="5" idx="3"/>
            <a:endCxn id="10" idx="1"/>
          </p:cNvCxnSpPr>
          <p:nvPr/>
        </p:nvCxnSpPr>
        <p:spPr bwMode="auto">
          <a:xfrm flipV="1">
            <a:off x="5348016" y="3616858"/>
            <a:ext cx="1331639" cy="481087"/>
          </a:xfrm>
          <a:prstGeom prst="bentConnector3">
            <a:avLst>
              <a:gd name="adj1" fmla="val 50000"/>
            </a:avLst>
          </a:prstGeom>
          <a:noFill/>
          <a:ln w="38100" algn="ctr">
            <a:solidFill>
              <a:schemeClr val="tx2"/>
            </a:solidFill>
            <a:miter lim="0"/>
            <a:headEnd/>
            <a:tailEnd type="arrow" w="med" len="med"/>
          </a:ln>
        </p:spPr>
      </p:cxnSp>
      <p:cxnSp>
        <p:nvCxnSpPr>
          <p:cNvPr id="9248" name="Elbow Connector 75"/>
          <p:cNvCxnSpPr>
            <a:cxnSpLocks noChangeShapeType="1"/>
            <a:stCxn id="5" idx="3"/>
            <a:endCxn id="9" idx="1"/>
          </p:cNvCxnSpPr>
          <p:nvPr/>
        </p:nvCxnSpPr>
        <p:spPr bwMode="auto">
          <a:xfrm flipV="1">
            <a:off x="5348016" y="2689287"/>
            <a:ext cx="1331639" cy="1408658"/>
          </a:xfrm>
          <a:prstGeom prst="bentConnector3">
            <a:avLst>
              <a:gd name="adj1" fmla="val 50000"/>
            </a:avLst>
          </a:prstGeom>
          <a:noFill/>
          <a:ln w="38100" algn="ctr">
            <a:solidFill>
              <a:schemeClr val="tx2"/>
            </a:solidFill>
            <a:miter lim="0"/>
            <a:headEnd/>
            <a:tailEnd type="arrow" w="med" len="med"/>
          </a:ln>
        </p:spPr>
      </p:cxnSp>
      <p:sp>
        <p:nvSpPr>
          <p:cNvPr id="39" name="Arc 38"/>
          <p:cNvSpPr/>
          <p:nvPr/>
        </p:nvSpPr>
        <p:spPr bwMode="auto">
          <a:xfrm>
            <a:off x="1815469" y="5454009"/>
            <a:ext cx="621468" cy="621468"/>
          </a:xfrm>
          <a:prstGeom prst="arc">
            <a:avLst>
              <a:gd name="adj1" fmla="val 16200000"/>
              <a:gd name="adj2" fmla="val 13808751"/>
            </a:avLst>
          </a:prstGeom>
          <a:ln w="57150">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lIns="64291" tIns="32146" rIns="64291" bIns="32146" anchor="ctr"/>
          <a:lstStyle/>
          <a:p>
            <a:pPr>
              <a:defRPr/>
            </a:pPr>
            <a:endParaRPr lang="en-GB"/>
          </a:p>
        </p:txBody>
      </p:sp>
      <p:sp>
        <p:nvSpPr>
          <p:cNvPr id="40" name="TextBox 34"/>
          <p:cNvSpPr txBox="1">
            <a:spLocks noChangeArrowheads="1"/>
          </p:cNvSpPr>
          <p:nvPr/>
        </p:nvSpPr>
        <p:spPr bwMode="auto">
          <a:xfrm>
            <a:off x="499275" y="5406539"/>
            <a:ext cx="1312854" cy="680473"/>
          </a:xfrm>
          <a:prstGeom prst="rect">
            <a:avLst/>
          </a:prstGeom>
          <a:noFill/>
          <a:ln w="9525">
            <a:noFill/>
            <a:miter lim="800000"/>
            <a:headEnd/>
            <a:tailEnd/>
          </a:ln>
        </p:spPr>
        <p:txBody>
          <a:bodyPr wrap="none" lIns="64291" tIns="32146" rIns="64291" bIns="32146">
            <a:spAutoFit/>
          </a:bodyPr>
          <a:lstStyle/>
          <a:p>
            <a:r>
              <a:rPr lang="en-GB" sz="2000" dirty="0" smtClean="0"/>
              <a:t>Command</a:t>
            </a:r>
            <a:br>
              <a:rPr lang="en-GB" sz="2000" dirty="0" smtClean="0"/>
            </a:br>
            <a:r>
              <a:rPr lang="en-GB" sz="2000" dirty="0" smtClean="0"/>
              <a:t>Thread</a:t>
            </a:r>
            <a:endParaRPr lang="en-GB" sz="2000" dirty="0"/>
          </a:p>
        </p:txBody>
      </p:sp>
      <p:sp>
        <p:nvSpPr>
          <p:cNvPr id="42" name="Arc 41"/>
          <p:cNvSpPr/>
          <p:nvPr/>
        </p:nvSpPr>
        <p:spPr bwMode="auto">
          <a:xfrm>
            <a:off x="5657469" y="5517337"/>
            <a:ext cx="621468" cy="621468"/>
          </a:xfrm>
          <a:prstGeom prst="arc">
            <a:avLst>
              <a:gd name="adj1" fmla="val 16200000"/>
              <a:gd name="adj2" fmla="val 13808751"/>
            </a:avLst>
          </a:prstGeom>
          <a:ln w="57150">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lIns="64291" tIns="32146" rIns="64291" bIns="32146" anchor="ctr"/>
          <a:lstStyle/>
          <a:p>
            <a:pPr>
              <a:defRPr/>
            </a:pPr>
            <a:endParaRPr lang="en-GB"/>
          </a:p>
        </p:txBody>
      </p:sp>
      <p:sp>
        <p:nvSpPr>
          <p:cNvPr id="44" name="TextBox 34"/>
          <p:cNvSpPr txBox="1">
            <a:spLocks noChangeArrowheads="1"/>
          </p:cNvSpPr>
          <p:nvPr/>
        </p:nvSpPr>
        <p:spPr bwMode="auto">
          <a:xfrm>
            <a:off x="4746715" y="5469867"/>
            <a:ext cx="973017" cy="680473"/>
          </a:xfrm>
          <a:prstGeom prst="rect">
            <a:avLst/>
          </a:prstGeom>
          <a:noFill/>
          <a:ln w="9525">
            <a:noFill/>
            <a:miter lim="800000"/>
            <a:headEnd/>
            <a:tailEnd/>
          </a:ln>
        </p:spPr>
        <p:txBody>
          <a:bodyPr wrap="none" lIns="64291" tIns="32146" rIns="64291" bIns="32146">
            <a:spAutoFit/>
          </a:bodyPr>
          <a:lstStyle/>
          <a:p>
            <a:r>
              <a:rPr lang="en-GB" sz="2000" dirty="0" smtClean="0"/>
              <a:t>Publish</a:t>
            </a:r>
            <a:br>
              <a:rPr lang="en-GB" sz="2000" dirty="0" smtClean="0"/>
            </a:br>
            <a:r>
              <a:rPr lang="en-GB" sz="2000" dirty="0" smtClean="0"/>
              <a:t>Thread</a:t>
            </a:r>
            <a:endParaRPr lang="en-GB" sz="2000" dirty="0"/>
          </a:p>
        </p:txBody>
      </p:sp>
      <p:grpSp>
        <p:nvGrpSpPr>
          <p:cNvPr id="2" name="Group 48"/>
          <p:cNvGrpSpPr/>
          <p:nvPr/>
        </p:nvGrpSpPr>
        <p:grpSpPr>
          <a:xfrm>
            <a:off x="2941073" y="4768944"/>
            <a:ext cx="2211474" cy="707886"/>
            <a:chOff x="4363481" y="7728173"/>
            <a:chExt cx="3145207" cy="1006772"/>
          </a:xfrm>
        </p:grpSpPr>
        <p:sp>
          <p:nvSpPr>
            <p:cNvPr id="45" name="Arc 44"/>
            <p:cNvSpPr/>
            <p:nvPr/>
          </p:nvSpPr>
          <p:spPr bwMode="auto">
            <a:xfrm>
              <a:off x="7041355" y="7935305"/>
              <a:ext cx="467333" cy="467333"/>
            </a:xfrm>
            <a:prstGeom prst="arc">
              <a:avLst>
                <a:gd name="adj1" fmla="val 16200000"/>
                <a:gd name="adj2" fmla="val 13808751"/>
              </a:avLst>
            </a:prstGeom>
            <a:ln w="57150">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anchor="ctr"/>
            <a:lstStyle/>
            <a:p>
              <a:pPr>
                <a:defRPr/>
              </a:pPr>
              <a:endParaRPr lang="en-GB"/>
            </a:p>
          </p:txBody>
        </p:sp>
        <p:sp>
          <p:nvSpPr>
            <p:cNvPr id="46" name="TextBox 34"/>
            <p:cNvSpPr txBox="1">
              <a:spLocks noChangeArrowheads="1"/>
            </p:cNvSpPr>
            <p:nvPr/>
          </p:nvSpPr>
          <p:spPr bwMode="auto">
            <a:xfrm>
              <a:off x="4363481" y="7728173"/>
              <a:ext cx="1701207" cy="1006772"/>
            </a:xfrm>
            <a:prstGeom prst="rect">
              <a:avLst/>
            </a:prstGeom>
            <a:noFill/>
            <a:ln w="9525">
              <a:noFill/>
              <a:miter lim="800000"/>
              <a:headEnd/>
              <a:tailEnd/>
            </a:ln>
          </p:spPr>
          <p:txBody>
            <a:bodyPr wrap="none">
              <a:spAutoFit/>
            </a:bodyPr>
            <a:lstStyle/>
            <a:p>
              <a:r>
                <a:rPr lang="en-GB" sz="2000" dirty="0" smtClean="0"/>
                <a:t>Executor</a:t>
              </a:r>
            </a:p>
            <a:p>
              <a:r>
                <a:rPr lang="en-GB" sz="2000" dirty="0" smtClean="0"/>
                <a:t>Service</a:t>
              </a:r>
              <a:endParaRPr lang="en-GB" sz="2000" dirty="0"/>
            </a:p>
          </p:txBody>
        </p:sp>
        <p:sp>
          <p:nvSpPr>
            <p:cNvPr id="47" name="Arc 46"/>
            <p:cNvSpPr/>
            <p:nvPr/>
          </p:nvSpPr>
          <p:spPr bwMode="auto">
            <a:xfrm>
              <a:off x="6495349" y="7935305"/>
              <a:ext cx="467333" cy="467333"/>
            </a:xfrm>
            <a:prstGeom prst="arc">
              <a:avLst>
                <a:gd name="adj1" fmla="val 16200000"/>
                <a:gd name="adj2" fmla="val 13808751"/>
              </a:avLst>
            </a:prstGeom>
            <a:ln w="57150">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anchor="ctr"/>
            <a:lstStyle/>
            <a:p>
              <a:pPr>
                <a:defRPr/>
              </a:pPr>
              <a:endParaRPr lang="en-GB"/>
            </a:p>
          </p:txBody>
        </p:sp>
        <p:sp>
          <p:nvSpPr>
            <p:cNvPr id="48" name="Arc 47"/>
            <p:cNvSpPr/>
            <p:nvPr/>
          </p:nvSpPr>
          <p:spPr bwMode="auto">
            <a:xfrm>
              <a:off x="5966805" y="7942892"/>
              <a:ext cx="467333" cy="467333"/>
            </a:xfrm>
            <a:prstGeom prst="arc">
              <a:avLst>
                <a:gd name="adj1" fmla="val 16200000"/>
                <a:gd name="adj2" fmla="val 13808751"/>
              </a:avLst>
            </a:prstGeom>
            <a:ln w="57150">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anchor="ctr"/>
            <a:lstStyle/>
            <a:p>
              <a:pPr>
                <a:defRPr/>
              </a:pPr>
              <a:endParaRPr lang="en-GB"/>
            </a:p>
          </p:txBody>
        </p:sp>
      </p:grpSp>
      <p:pic>
        <p:nvPicPr>
          <p:cNvPr id="50" name="Picture 2" descr="http://nobugs2012.org/NOBUGS/mainColumnParagraphs/01/text_files/file0/dlsLogo.png"/>
          <p:cNvPicPr>
            <a:picLocks noChangeAspect="1" noChangeArrowheads="1"/>
          </p:cNvPicPr>
          <p:nvPr/>
        </p:nvPicPr>
        <p:blipFill>
          <a:blip r:embed="rId3" cstate="print"/>
          <a:srcRect/>
          <a:stretch>
            <a:fillRect/>
          </a:stretch>
        </p:blipFill>
        <p:spPr bwMode="auto">
          <a:xfrm>
            <a:off x="6657975" y="6191249"/>
            <a:ext cx="2324100" cy="666751"/>
          </a:xfrm>
          <a:prstGeom prst="rect">
            <a:avLst/>
          </a:prstGeom>
          <a:noFill/>
        </p:spPr>
      </p:pic>
      <p:cxnSp>
        <p:nvCxnSpPr>
          <p:cNvPr id="52" name="Straight Arrow Connector 51"/>
          <p:cNvCxnSpPr/>
          <p:nvPr/>
        </p:nvCxnSpPr>
        <p:spPr>
          <a:xfrm flipH="1">
            <a:off x="2771800" y="3068960"/>
            <a:ext cx="72008" cy="864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436096" y="3068960"/>
            <a:ext cx="360040"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0"/>
          <p:cNvSpPr>
            <a:spLocks noChangeArrowheads="1"/>
          </p:cNvSpPr>
          <p:nvPr/>
        </p:nvSpPr>
        <p:spPr bwMode="auto">
          <a:xfrm>
            <a:off x="7938865" y="4148014"/>
            <a:ext cx="160734" cy="122783"/>
          </a:xfrm>
          <a:prstGeom prst="rect">
            <a:avLst/>
          </a:prstGeom>
          <a:solidFill>
            <a:srgbClr val="095CC4"/>
          </a:solidFill>
          <a:ln w="12700" algn="ctr">
            <a:noFill/>
            <a:miter lim="0"/>
            <a:headEnd/>
            <a:tailEnd/>
          </a:ln>
        </p:spPr>
        <p:txBody>
          <a:bodyPr lIns="64291" tIns="32146" rIns="64291" bIns="32146"/>
          <a:lstStyle/>
          <a:p>
            <a:endParaRPr lang="en-GB"/>
          </a:p>
        </p:txBody>
      </p:sp>
      <p:sp>
        <p:nvSpPr>
          <p:cNvPr id="4099" name="Rectangle 71"/>
          <p:cNvSpPr>
            <a:spLocks noChangeArrowheads="1"/>
          </p:cNvSpPr>
          <p:nvPr/>
        </p:nvSpPr>
        <p:spPr bwMode="auto">
          <a:xfrm>
            <a:off x="8099599" y="4098901"/>
            <a:ext cx="158502" cy="171896"/>
          </a:xfrm>
          <a:prstGeom prst="rect">
            <a:avLst/>
          </a:prstGeom>
          <a:solidFill>
            <a:srgbClr val="095CC4"/>
          </a:solidFill>
          <a:ln w="12700" algn="ctr">
            <a:noFill/>
            <a:miter lim="0"/>
            <a:headEnd/>
            <a:tailEnd/>
          </a:ln>
        </p:spPr>
        <p:txBody>
          <a:bodyPr lIns="64291" tIns="32146" rIns="64291" bIns="32146"/>
          <a:lstStyle/>
          <a:p>
            <a:endParaRPr lang="en-GB"/>
          </a:p>
        </p:txBody>
      </p:sp>
      <p:sp>
        <p:nvSpPr>
          <p:cNvPr id="4100" name="Rectangle 72"/>
          <p:cNvSpPr>
            <a:spLocks noChangeArrowheads="1"/>
          </p:cNvSpPr>
          <p:nvPr/>
        </p:nvSpPr>
        <p:spPr bwMode="auto">
          <a:xfrm>
            <a:off x="8260334" y="4184848"/>
            <a:ext cx="160734" cy="85949"/>
          </a:xfrm>
          <a:prstGeom prst="rect">
            <a:avLst/>
          </a:prstGeom>
          <a:solidFill>
            <a:srgbClr val="095CC4"/>
          </a:solidFill>
          <a:ln w="12700" algn="ctr">
            <a:noFill/>
            <a:miter lim="0"/>
            <a:headEnd/>
            <a:tailEnd/>
          </a:ln>
        </p:spPr>
        <p:txBody>
          <a:bodyPr lIns="64291" tIns="32146" rIns="64291" bIns="32146"/>
          <a:lstStyle/>
          <a:p>
            <a:endParaRPr lang="en-GB"/>
          </a:p>
        </p:txBody>
      </p:sp>
      <p:sp>
        <p:nvSpPr>
          <p:cNvPr id="4101" name="Title 1"/>
          <p:cNvSpPr>
            <a:spLocks noGrp="1"/>
          </p:cNvSpPr>
          <p:nvPr>
            <p:ph type="title"/>
          </p:nvPr>
        </p:nvSpPr>
        <p:spPr>
          <a:xfrm>
            <a:off x="892969" y="178594"/>
            <a:ext cx="7358063" cy="874142"/>
          </a:xfrm>
        </p:spPr>
        <p:txBody>
          <a:bodyPr/>
          <a:lstStyle/>
          <a:p>
            <a:r>
              <a:rPr lang="en-GB" dirty="0" smtClean="0"/>
              <a:t>Fly scans</a:t>
            </a:r>
          </a:p>
        </p:txBody>
      </p:sp>
      <p:sp>
        <p:nvSpPr>
          <p:cNvPr id="4102" name="Content Placeholder 2"/>
          <p:cNvSpPr>
            <a:spLocks noGrp="1"/>
          </p:cNvSpPr>
          <p:nvPr>
            <p:ph sz="half" idx="1"/>
          </p:nvPr>
        </p:nvSpPr>
        <p:spPr>
          <a:xfrm>
            <a:off x="1115616" y="980728"/>
            <a:ext cx="7404944" cy="1840632"/>
          </a:xfrm>
        </p:spPr>
        <p:txBody>
          <a:bodyPr/>
          <a:lstStyle/>
          <a:p>
            <a:r>
              <a:rPr lang="en-GB" dirty="0" smtClean="0"/>
              <a:t>Big stages take ~500ms to settle but exposure time is &lt;100ms, so:</a:t>
            </a:r>
          </a:p>
          <a:p>
            <a:pPr lvl="1"/>
            <a:r>
              <a:rPr lang="en-GB" dirty="0" smtClean="0"/>
              <a:t>Constant velocity</a:t>
            </a:r>
          </a:p>
          <a:p>
            <a:pPr lvl="1"/>
            <a:r>
              <a:rPr lang="en-GB" b="1" dirty="0" smtClean="0"/>
              <a:t>Trajectory</a:t>
            </a:r>
          </a:p>
        </p:txBody>
      </p:sp>
      <p:pic>
        <p:nvPicPr>
          <p:cNvPr id="4103" name="Picture 5" descr="wide diffractometer"/>
          <p:cNvPicPr>
            <a:picLocks noChangeAspect="1" noChangeArrowheads="1"/>
          </p:cNvPicPr>
          <p:nvPr/>
        </p:nvPicPr>
        <p:blipFill>
          <a:blip r:embed="rId3" cstate="print"/>
          <a:srcRect r="32243" b="1410"/>
          <a:stretch>
            <a:fillRect/>
          </a:stretch>
        </p:blipFill>
        <p:spPr bwMode="auto">
          <a:xfrm>
            <a:off x="778074" y="3013894"/>
            <a:ext cx="2664396" cy="3050604"/>
          </a:xfrm>
          <a:prstGeom prst="rect">
            <a:avLst/>
          </a:prstGeom>
          <a:noFill/>
          <a:ln w="28575">
            <a:solidFill>
              <a:schemeClr val="tx1"/>
            </a:solidFill>
            <a:miter lim="800000"/>
            <a:headEnd/>
            <a:tailEnd/>
          </a:ln>
        </p:spPr>
      </p:pic>
      <p:sp>
        <p:nvSpPr>
          <p:cNvPr id="20" name="Rectangle 19"/>
          <p:cNvSpPr/>
          <p:nvPr/>
        </p:nvSpPr>
        <p:spPr bwMode="auto">
          <a:xfrm>
            <a:off x="3995936" y="3068959"/>
            <a:ext cx="1444377" cy="2160241"/>
          </a:xfrm>
          <a:prstGeom prst="rect">
            <a:avLst/>
          </a:prstGeom>
          <a:ln w="57150">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nchor="ctr"/>
          <a:lstStyle/>
          <a:p>
            <a:pPr>
              <a:defRPr/>
            </a:pPr>
            <a:r>
              <a:rPr lang="en-GB" sz="2000" dirty="0">
                <a:solidFill>
                  <a:srgbClr val="000000"/>
                </a:solidFill>
              </a:rPr>
              <a:t>Motor </a:t>
            </a:r>
            <a:r>
              <a:rPr lang="en-GB" sz="2000" dirty="0" smtClean="0">
                <a:solidFill>
                  <a:srgbClr val="000000"/>
                </a:solidFill>
              </a:rPr>
              <a:t>controller</a:t>
            </a:r>
          </a:p>
          <a:p>
            <a:pPr>
              <a:defRPr/>
            </a:pPr>
            <a:r>
              <a:rPr lang="en-GB" sz="2000" dirty="0" smtClean="0">
                <a:solidFill>
                  <a:srgbClr val="000000"/>
                </a:solidFill>
              </a:rPr>
              <a:t>Trigger Generator</a:t>
            </a:r>
          </a:p>
          <a:p>
            <a:pPr>
              <a:defRPr/>
            </a:pPr>
            <a:endParaRPr lang="en-GB" sz="2000" dirty="0">
              <a:solidFill>
                <a:srgbClr val="000000"/>
              </a:solidFill>
            </a:endParaRPr>
          </a:p>
        </p:txBody>
      </p:sp>
      <p:sp>
        <p:nvSpPr>
          <p:cNvPr id="21" name="Rectangle 20"/>
          <p:cNvSpPr/>
          <p:nvPr/>
        </p:nvSpPr>
        <p:spPr bwMode="auto">
          <a:xfrm>
            <a:off x="6328172" y="2645594"/>
            <a:ext cx="1251273" cy="67642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nchor="ctr"/>
          <a:lstStyle/>
          <a:p>
            <a:pPr>
              <a:defRPr/>
            </a:pPr>
            <a:r>
              <a:rPr lang="en-GB" sz="2000" dirty="0">
                <a:solidFill>
                  <a:srgbClr val="000000"/>
                </a:solidFill>
              </a:rPr>
              <a:t>2D detector</a:t>
            </a:r>
          </a:p>
        </p:txBody>
      </p:sp>
      <p:sp>
        <p:nvSpPr>
          <p:cNvPr id="22" name="Rectangle 21"/>
          <p:cNvSpPr/>
          <p:nvPr/>
        </p:nvSpPr>
        <p:spPr bwMode="auto">
          <a:xfrm>
            <a:off x="6334869" y="3833243"/>
            <a:ext cx="1244576" cy="67642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nchor="ctr"/>
          <a:lstStyle/>
          <a:p>
            <a:pPr>
              <a:defRPr/>
            </a:pPr>
            <a:r>
              <a:rPr lang="en-GB" sz="2000" dirty="0">
                <a:solidFill>
                  <a:srgbClr val="000000"/>
                </a:solidFill>
              </a:rPr>
              <a:t>MCS</a:t>
            </a:r>
          </a:p>
        </p:txBody>
      </p:sp>
      <p:cxnSp>
        <p:nvCxnSpPr>
          <p:cNvPr id="4107" name="Straight Arrow Connector 25"/>
          <p:cNvCxnSpPr>
            <a:cxnSpLocks noChangeShapeType="1"/>
            <a:stCxn id="20" idx="1"/>
          </p:cNvCxnSpPr>
          <p:nvPr/>
        </p:nvCxnSpPr>
        <p:spPr bwMode="auto">
          <a:xfrm flipH="1">
            <a:off x="3424436" y="4149080"/>
            <a:ext cx="571500" cy="36788"/>
          </a:xfrm>
          <a:prstGeom prst="straightConnector1">
            <a:avLst/>
          </a:prstGeom>
          <a:noFill/>
          <a:ln w="76200" algn="ctr">
            <a:solidFill>
              <a:schemeClr val="tx2"/>
            </a:solidFill>
            <a:miter lim="0"/>
            <a:headEnd/>
            <a:tailEnd type="triangle" w="med" len="med"/>
          </a:ln>
        </p:spPr>
      </p:cxnSp>
      <p:cxnSp>
        <p:nvCxnSpPr>
          <p:cNvPr id="4108" name="Straight Arrow Connector 27"/>
          <p:cNvCxnSpPr>
            <a:cxnSpLocks noChangeShapeType="1"/>
            <a:stCxn id="20" idx="3"/>
            <a:endCxn id="22" idx="1"/>
          </p:cNvCxnSpPr>
          <p:nvPr/>
        </p:nvCxnSpPr>
        <p:spPr bwMode="auto">
          <a:xfrm>
            <a:off x="5440313" y="4149080"/>
            <a:ext cx="894556" cy="22375"/>
          </a:xfrm>
          <a:prstGeom prst="straightConnector1">
            <a:avLst/>
          </a:prstGeom>
          <a:noFill/>
          <a:ln w="76200" algn="ctr">
            <a:solidFill>
              <a:schemeClr val="tx2"/>
            </a:solidFill>
            <a:prstDash val="sysDot"/>
            <a:miter lim="0"/>
            <a:headEnd/>
            <a:tailEnd type="triangle" w="med" len="med"/>
          </a:ln>
        </p:spPr>
      </p:cxnSp>
      <p:cxnSp>
        <p:nvCxnSpPr>
          <p:cNvPr id="4109" name="Elbow Connector 31"/>
          <p:cNvCxnSpPr>
            <a:cxnSpLocks noChangeShapeType="1"/>
            <a:endCxn id="21" idx="1"/>
          </p:cNvCxnSpPr>
          <p:nvPr/>
        </p:nvCxnSpPr>
        <p:spPr bwMode="auto">
          <a:xfrm rot="5400000" flipH="1" flipV="1">
            <a:off x="5545150" y="3401826"/>
            <a:ext cx="1201043" cy="365001"/>
          </a:xfrm>
          <a:prstGeom prst="bentConnector2">
            <a:avLst/>
          </a:prstGeom>
          <a:noFill/>
          <a:ln w="76200" algn="ctr">
            <a:solidFill>
              <a:schemeClr val="tx2"/>
            </a:solidFill>
            <a:prstDash val="sysDot"/>
            <a:miter lim="0"/>
            <a:headEnd/>
            <a:tailEnd type="triangle" w="med" len="med"/>
          </a:ln>
        </p:spPr>
      </p:cxnSp>
      <p:sp>
        <p:nvSpPr>
          <p:cNvPr id="38" name="Rectangle 37"/>
          <p:cNvSpPr/>
          <p:nvPr/>
        </p:nvSpPr>
        <p:spPr bwMode="auto">
          <a:xfrm>
            <a:off x="6334869" y="4955034"/>
            <a:ext cx="1244576" cy="67642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nchor="ctr"/>
          <a:lstStyle/>
          <a:p>
            <a:pPr>
              <a:defRPr/>
            </a:pPr>
            <a:r>
              <a:rPr lang="en-GB" sz="2000" dirty="0">
                <a:solidFill>
                  <a:srgbClr val="000000"/>
                </a:solidFill>
              </a:rPr>
              <a:t>MCS</a:t>
            </a:r>
          </a:p>
        </p:txBody>
      </p:sp>
      <p:cxnSp>
        <p:nvCxnSpPr>
          <p:cNvPr id="4111" name="Elbow Connector 50"/>
          <p:cNvCxnSpPr>
            <a:cxnSpLocks noChangeShapeType="1"/>
            <a:endCxn id="38" idx="1"/>
          </p:cNvCxnSpPr>
          <p:nvPr/>
        </p:nvCxnSpPr>
        <p:spPr bwMode="auto">
          <a:xfrm rot="16200000" flipH="1">
            <a:off x="5594822" y="4553198"/>
            <a:ext cx="1108398" cy="371698"/>
          </a:xfrm>
          <a:prstGeom prst="bentConnector2">
            <a:avLst/>
          </a:prstGeom>
          <a:noFill/>
          <a:ln w="76200" algn="ctr">
            <a:solidFill>
              <a:schemeClr val="tx2"/>
            </a:solidFill>
            <a:prstDash val="sysDot"/>
            <a:miter lim="0"/>
            <a:headEnd/>
            <a:tailEnd type="triangle" w="med" len="med"/>
          </a:ln>
        </p:spPr>
      </p:cxnSp>
      <p:sp>
        <p:nvSpPr>
          <p:cNvPr id="4112" name="TextBox 53"/>
          <p:cNvSpPr txBox="1">
            <a:spLocks noChangeArrowheads="1"/>
          </p:cNvSpPr>
          <p:nvPr/>
        </p:nvSpPr>
        <p:spPr bwMode="auto">
          <a:xfrm>
            <a:off x="6224365" y="2237061"/>
            <a:ext cx="1458887" cy="324817"/>
          </a:xfrm>
          <a:prstGeom prst="rect">
            <a:avLst/>
          </a:prstGeom>
          <a:noFill/>
          <a:ln w="9525">
            <a:noFill/>
            <a:miter lim="800000"/>
            <a:headEnd/>
            <a:tailEnd/>
          </a:ln>
        </p:spPr>
        <p:txBody>
          <a:bodyPr wrap="none" lIns="64291" tIns="32146" rIns="64291" bIns="32146">
            <a:spAutoFit/>
          </a:bodyPr>
          <a:lstStyle/>
          <a:p>
            <a:r>
              <a:rPr lang="en-GB" sz="1700" dirty="0"/>
              <a:t>Trigger image</a:t>
            </a:r>
          </a:p>
        </p:txBody>
      </p:sp>
      <p:sp>
        <p:nvSpPr>
          <p:cNvPr id="4113" name="TextBox 54"/>
          <p:cNvSpPr txBox="1">
            <a:spLocks noChangeArrowheads="1"/>
          </p:cNvSpPr>
          <p:nvPr/>
        </p:nvSpPr>
        <p:spPr bwMode="auto">
          <a:xfrm>
            <a:off x="6320359" y="3508425"/>
            <a:ext cx="1322710" cy="324818"/>
          </a:xfrm>
          <a:prstGeom prst="rect">
            <a:avLst/>
          </a:prstGeom>
          <a:noFill/>
          <a:ln w="9525">
            <a:noFill/>
            <a:miter lim="800000"/>
            <a:headEnd/>
            <a:tailEnd/>
          </a:ln>
        </p:spPr>
        <p:txBody>
          <a:bodyPr wrap="none" lIns="64291" tIns="32146" rIns="64291" bIns="32146">
            <a:spAutoFit/>
          </a:bodyPr>
          <a:lstStyle/>
          <a:p>
            <a:r>
              <a:rPr lang="en-GB" sz="1700" dirty="0"/>
              <a:t>Advance bin</a:t>
            </a:r>
          </a:p>
        </p:txBody>
      </p:sp>
      <p:cxnSp>
        <p:nvCxnSpPr>
          <p:cNvPr id="4114" name="Straight Connector 56"/>
          <p:cNvCxnSpPr>
            <a:cxnSpLocks noChangeShapeType="1"/>
          </p:cNvCxnSpPr>
          <p:nvPr/>
        </p:nvCxnSpPr>
        <p:spPr bwMode="auto">
          <a:xfrm>
            <a:off x="7938865" y="4020766"/>
            <a:ext cx="0" cy="255612"/>
          </a:xfrm>
          <a:prstGeom prst="line">
            <a:avLst/>
          </a:prstGeom>
          <a:noFill/>
          <a:ln w="38100" algn="ctr">
            <a:solidFill>
              <a:schemeClr val="tx2"/>
            </a:solidFill>
            <a:miter lim="0"/>
            <a:headEnd/>
            <a:tailEnd/>
          </a:ln>
        </p:spPr>
      </p:cxnSp>
      <p:cxnSp>
        <p:nvCxnSpPr>
          <p:cNvPr id="4115" name="Straight Connector 59"/>
          <p:cNvCxnSpPr>
            <a:cxnSpLocks noChangeShapeType="1"/>
          </p:cNvCxnSpPr>
          <p:nvPr/>
        </p:nvCxnSpPr>
        <p:spPr bwMode="auto">
          <a:xfrm>
            <a:off x="7938865" y="4276378"/>
            <a:ext cx="637356" cy="0"/>
          </a:xfrm>
          <a:prstGeom prst="line">
            <a:avLst/>
          </a:prstGeom>
          <a:noFill/>
          <a:ln w="38100" algn="ctr">
            <a:solidFill>
              <a:schemeClr val="tx2"/>
            </a:solidFill>
            <a:miter lim="0"/>
            <a:headEnd/>
            <a:tailEnd/>
          </a:ln>
        </p:spPr>
      </p:cxnSp>
      <p:cxnSp>
        <p:nvCxnSpPr>
          <p:cNvPr id="4116" name="Straight Connector 61"/>
          <p:cNvCxnSpPr>
            <a:cxnSpLocks noChangeShapeType="1"/>
          </p:cNvCxnSpPr>
          <p:nvPr/>
        </p:nvCxnSpPr>
        <p:spPr bwMode="auto">
          <a:xfrm>
            <a:off x="8099599" y="4015184"/>
            <a:ext cx="0" cy="255613"/>
          </a:xfrm>
          <a:prstGeom prst="line">
            <a:avLst/>
          </a:prstGeom>
          <a:noFill/>
          <a:ln w="38100" algn="ctr">
            <a:solidFill>
              <a:schemeClr val="tx2"/>
            </a:solidFill>
            <a:miter lim="0"/>
            <a:headEnd/>
            <a:tailEnd/>
          </a:ln>
        </p:spPr>
      </p:cxnSp>
      <p:cxnSp>
        <p:nvCxnSpPr>
          <p:cNvPr id="4117" name="Straight Connector 63"/>
          <p:cNvCxnSpPr>
            <a:cxnSpLocks noChangeShapeType="1"/>
          </p:cNvCxnSpPr>
          <p:nvPr/>
        </p:nvCxnSpPr>
        <p:spPr bwMode="auto">
          <a:xfrm>
            <a:off x="8260333" y="4020766"/>
            <a:ext cx="0" cy="255612"/>
          </a:xfrm>
          <a:prstGeom prst="line">
            <a:avLst/>
          </a:prstGeom>
          <a:noFill/>
          <a:ln w="38100" algn="ctr">
            <a:solidFill>
              <a:schemeClr val="tx2"/>
            </a:solidFill>
            <a:miter lim="0"/>
            <a:headEnd/>
            <a:tailEnd/>
          </a:ln>
        </p:spPr>
      </p:cxnSp>
      <p:cxnSp>
        <p:nvCxnSpPr>
          <p:cNvPr id="4118" name="Straight Connector 65"/>
          <p:cNvCxnSpPr>
            <a:cxnSpLocks noChangeShapeType="1"/>
          </p:cNvCxnSpPr>
          <p:nvPr/>
        </p:nvCxnSpPr>
        <p:spPr bwMode="auto">
          <a:xfrm>
            <a:off x="8421068" y="4020766"/>
            <a:ext cx="0" cy="255612"/>
          </a:xfrm>
          <a:prstGeom prst="line">
            <a:avLst/>
          </a:prstGeom>
          <a:noFill/>
          <a:ln w="38100" algn="ctr">
            <a:solidFill>
              <a:schemeClr val="tx2"/>
            </a:solidFill>
            <a:miter lim="0"/>
            <a:headEnd/>
            <a:tailEnd/>
          </a:ln>
        </p:spPr>
      </p:cxnSp>
      <p:cxnSp>
        <p:nvCxnSpPr>
          <p:cNvPr id="4119" name="Straight Connector 69"/>
          <p:cNvCxnSpPr>
            <a:cxnSpLocks noChangeShapeType="1"/>
          </p:cNvCxnSpPr>
          <p:nvPr/>
        </p:nvCxnSpPr>
        <p:spPr bwMode="auto">
          <a:xfrm>
            <a:off x="8571756" y="4020766"/>
            <a:ext cx="0" cy="255612"/>
          </a:xfrm>
          <a:prstGeom prst="line">
            <a:avLst/>
          </a:prstGeom>
          <a:noFill/>
          <a:ln w="38100" algn="ctr">
            <a:solidFill>
              <a:schemeClr val="tx2"/>
            </a:solidFill>
            <a:miter lim="0"/>
            <a:headEnd/>
            <a:tailEnd/>
          </a:ln>
        </p:spPr>
      </p:cxnSp>
      <p:cxnSp>
        <p:nvCxnSpPr>
          <p:cNvPr id="4120" name="Straight Arrow Connector 74"/>
          <p:cNvCxnSpPr>
            <a:cxnSpLocks noChangeShapeType="1"/>
          </p:cNvCxnSpPr>
          <p:nvPr/>
        </p:nvCxnSpPr>
        <p:spPr bwMode="auto">
          <a:xfrm>
            <a:off x="8503667" y="3670276"/>
            <a:ext cx="0" cy="291331"/>
          </a:xfrm>
          <a:prstGeom prst="straightConnector1">
            <a:avLst/>
          </a:prstGeom>
          <a:noFill/>
          <a:ln w="38100" algn="ctr">
            <a:solidFill>
              <a:schemeClr val="tx2"/>
            </a:solidFill>
            <a:miter lim="0"/>
            <a:headEnd/>
            <a:tailEnd type="arrow" w="med" len="med"/>
          </a:ln>
        </p:spPr>
      </p:cxnSp>
      <p:sp>
        <p:nvSpPr>
          <p:cNvPr id="4121" name="Rectangle 75"/>
          <p:cNvSpPr>
            <a:spLocks noChangeArrowheads="1"/>
          </p:cNvSpPr>
          <p:nvPr/>
        </p:nvSpPr>
        <p:spPr bwMode="auto">
          <a:xfrm>
            <a:off x="8137178" y="6296547"/>
            <a:ext cx="152921" cy="171896"/>
          </a:xfrm>
          <a:prstGeom prst="rect">
            <a:avLst/>
          </a:prstGeom>
          <a:solidFill>
            <a:srgbClr val="095CC4"/>
          </a:solidFill>
          <a:ln w="12700" algn="ctr">
            <a:noFill/>
            <a:miter lim="0"/>
            <a:headEnd/>
            <a:tailEnd/>
          </a:ln>
        </p:spPr>
        <p:txBody>
          <a:bodyPr lIns="64291" tIns="32146" rIns="64291" bIns="32146"/>
          <a:lstStyle/>
          <a:p>
            <a:endParaRPr lang="en-GB"/>
          </a:p>
        </p:txBody>
      </p:sp>
      <p:sp>
        <p:nvSpPr>
          <p:cNvPr id="4122" name="Rectangle 76"/>
          <p:cNvSpPr>
            <a:spLocks noChangeArrowheads="1"/>
          </p:cNvSpPr>
          <p:nvPr/>
        </p:nvSpPr>
        <p:spPr bwMode="auto">
          <a:xfrm>
            <a:off x="8297912" y="6407051"/>
            <a:ext cx="150689" cy="61392"/>
          </a:xfrm>
          <a:prstGeom prst="rect">
            <a:avLst/>
          </a:prstGeom>
          <a:solidFill>
            <a:srgbClr val="095CC4"/>
          </a:solidFill>
          <a:ln w="12700" algn="ctr">
            <a:noFill/>
            <a:miter lim="0"/>
            <a:headEnd/>
            <a:tailEnd/>
          </a:ln>
        </p:spPr>
        <p:txBody>
          <a:bodyPr lIns="64291" tIns="32146" rIns="64291" bIns="32146"/>
          <a:lstStyle/>
          <a:p>
            <a:endParaRPr lang="en-GB"/>
          </a:p>
        </p:txBody>
      </p:sp>
      <p:sp>
        <p:nvSpPr>
          <p:cNvPr id="4123" name="Rectangle 77"/>
          <p:cNvSpPr>
            <a:spLocks noChangeArrowheads="1"/>
          </p:cNvSpPr>
          <p:nvPr/>
        </p:nvSpPr>
        <p:spPr bwMode="auto">
          <a:xfrm>
            <a:off x="8458647" y="6345660"/>
            <a:ext cx="160734" cy="122783"/>
          </a:xfrm>
          <a:prstGeom prst="rect">
            <a:avLst/>
          </a:prstGeom>
          <a:solidFill>
            <a:srgbClr val="095CC4"/>
          </a:solidFill>
          <a:ln w="12700" algn="ctr">
            <a:noFill/>
            <a:miter lim="0"/>
            <a:headEnd/>
            <a:tailEnd/>
          </a:ln>
        </p:spPr>
        <p:txBody>
          <a:bodyPr lIns="64291" tIns="32146" rIns="64291" bIns="32146"/>
          <a:lstStyle/>
          <a:p>
            <a:endParaRPr lang="en-GB"/>
          </a:p>
        </p:txBody>
      </p:sp>
      <p:cxnSp>
        <p:nvCxnSpPr>
          <p:cNvPr id="4124" name="Straight Connector 78"/>
          <p:cNvCxnSpPr>
            <a:cxnSpLocks noChangeShapeType="1"/>
          </p:cNvCxnSpPr>
          <p:nvPr/>
        </p:nvCxnSpPr>
        <p:spPr bwMode="auto">
          <a:xfrm>
            <a:off x="8137178" y="6218412"/>
            <a:ext cx="0" cy="255612"/>
          </a:xfrm>
          <a:prstGeom prst="line">
            <a:avLst/>
          </a:prstGeom>
          <a:noFill/>
          <a:ln w="38100" algn="ctr">
            <a:solidFill>
              <a:schemeClr val="tx2"/>
            </a:solidFill>
            <a:miter lim="0"/>
            <a:headEnd/>
            <a:tailEnd/>
          </a:ln>
        </p:spPr>
      </p:cxnSp>
      <p:cxnSp>
        <p:nvCxnSpPr>
          <p:cNvPr id="4125" name="Straight Connector 79"/>
          <p:cNvCxnSpPr>
            <a:cxnSpLocks noChangeShapeType="1"/>
          </p:cNvCxnSpPr>
          <p:nvPr/>
        </p:nvCxnSpPr>
        <p:spPr bwMode="auto">
          <a:xfrm>
            <a:off x="8137178" y="6474023"/>
            <a:ext cx="637357" cy="0"/>
          </a:xfrm>
          <a:prstGeom prst="line">
            <a:avLst/>
          </a:prstGeom>
          <a:noFill/>
          <a:ln w="38100" algn="ctr">
            <a:solidFill>
              <a:schemeClr val="tx2"/>
            </a:solidFill>
            <a:miter lim="0"/>
            <a:headEnd/>
            <a:tailEnd/>
          </a:ln>
        </p:spPr>
      </p:cxnSp>
      <p:cxnSp>
        <p:nvCxnSpPr>
          <p:cNvPr id="4126" name="Straight Connector 80"/>
          <p:cNvCxnSpPr>
            <a:cxnSpLocks noChangeShapeType="1"/>
          </p:cNvCxnSpPr>
          <p:nvPr/>
        </p:nvCxnSpPr>
        <p:spPr bwMode="auto">
          <a:xfrm>
            <a:off x="8297912" y="6212830"/>
            <a:ext cx="0" cy="255613"/>
          </a:xfrm>
          <a:prstGeom prst="line">
            <a:avLst/>
          </a:prstGeom>
          <a:noFill/>
          <a:ln w="38100" algn="ctr">
            <a:solidFill>
              <a:schemeClr val="tx2"/>
            </a:solidFill>
            <a:miter lim="0"/>
            <a:headEnd/>
            <a:tailEnd/>
          </a:ln>
        </p:spPr>
      </p:cxnSp>
      <p:cxnSp>
        <p:nvCxnSpPr>
          <p:cNvPr id="4127" name="Straight Connector 81"/>
          <p:cNvCxnSpPr>
            <a:cxnSpLocks noChangeShapeType="1"/>
          </p:cNvCxnSpPr>
          <p:nvPr/>
        </p:nvCxnSpPr>
        <p:spPr bwMode="auto">
          <a:xfrm>
            <a:off x="8458646" y="6218412"/>
            <a:ext cx="0" cy="255612"/>
          </a:xfrm>
          <a:prstGeom prst="line">
            <a:avLst/>
          </a:prstGeom>
          <a:noFill/>
          <a:ln w="38100" algn="ctr">
            <a:solidFill>
              <a:schemeClr val="tx2"/>
            </a:solidFill>
            <a:miter lim="0"/>
            <a:headEnd/>
            <a:tailEnd/>
          </a:ln>
        </p:spPr>
      </p:cxnSp>
      <p:cxnSp>
        <p:nvCxnSpPr>
          <p:cNvPr id="4128" name="Straight Connector 82"/>
          <p:cNvCxnSpPr>
            <a:cxnSpLocks noChangeShapeType="1"/>
          </p:cNvCxnSpPr>
          <p:nvPr/>
        </p:nvCxnSpPr>
        <p:spPr bwMode="auto">
          <a:xfrm>
            <a:off x="8619381" y="6218412"/>
            <a:ext cx="0" cy="255612"/>
          </a:xfrm>
          <a:prstGeom prst="line">
            <a:avLst/>
          </a:prstGeom>
          <a:noFill/>
          <a:ln w="38100" algn="ctr">
            <a:solidFill>
              <a:schemeClr val="tx2"/>
            </a:solidFill>
            <a:miter lim="0"/>
            <a:headEnd/>
            <a:tailEnd/>
          </a:ln>
        </p:spPr>
      </p:cxnSp>
      <p:cxnSp>
        <p:nvCxnSpPr>
          <p:cNvPr id="4129" name="Straight Connector 83"/>
          <p:cNvCxnSpPr>
            <a:cxnSpLocks noChangeShapeType="1"/>
          </p:cNvCxnSpPr>
          <p:nvPr/>
        </p:nvCxnSpPr>
        <p:spPr bwMode="auto">
          <a:xfrm>
            <a:off x="8768953" y="6218412"/>
            <a:ext cx="0" cy="255612"/>
          </a:xfrm>
          <a:prstGeom prst="line">
            <a:avLst/>
          </a:prstGeom>
          <a:noFill/>
          <a:ln w="38100" algn="ctr">
            <a:solidFill>
              <a:schemeClr val="tx2"/>
            </a:solidFill>
            <a:miter lim="0"/>
            <a:headEnd/>
            <a:tailEnd/>
          </a:ln>
        </p:spPr>
      </p:cxnSp>
      <p:sp>
        <p:nvSpPr>
          <p:cNvPr id="88" name="Rectangle 87"/>
          <p:cNvSpPr/>
          <p:nvPr/>
        </p:nvSpPr>
        <p:spPr bwMode="auto">
          <a:xfrm>
            <a:off x="7813849" y="2704753"/>
            <a:ext cx="396255" cy="396255"/>
          </a:xfrm>
          <a:prstGeom prst="rect">
            <a:avLst/>
          </a:prstGeom>
          <a:solidFill>
            <a:schemeClr val="bg2">
              <a:lumMod val="40000"/>
              <a:lumOff val="60000"/>
            </a:schemeClr>
          </a:solidFill>
          <a:ln w="38100" cap="flat" cmpd="sng" algn="ctr">
            <a:solidFill>
              <a:schemeClr val="accent4"/>
            </a:solidFill>
            <a:prstDash val="solid"/>
            <a:miter lim="0"/>
            <a:headEnd type="none" w="med" len="med"/>
            <a:tailEnd type="none" w="med" len="med"/>
          </a:ln>
          <a:effectLst/>
        </p:spPr>
        <p:txBody>
          <a:bodyPr lIns="64291" tIns="32146" rIns="64291" bIns="32146"/>
          <a:lstStyle/>
          <a:p>
            <a:pPr>
              <a:defRPr/>
            </a:pPr>
            <a:endParaRPr lang="en-GB"/>
          </a:p>
        </p:txBody>
      </p:sp>
      <p:sp>
        <p:nvSpPr>
          <p:cNvPr id="87" name="Rectangle 86"/>
          <p:cNvSpPr/>
          <p:nvPr/>
        </p:nvSpPr>
        <p:spPr bwMode="auto">
          <a:xfrm>
            <a:off x="7908727" y="2785120"/>
            <a:ext cx="396255" cy="397371"/>
          </a:xfrm>
          <a:prstGeom prst="rect">
            <a:avLst/>
          </a:prstGeom>
          <a:solidFill>
            <a:schemeClr val="bg2">
              <a:lumMod val="40000"/>
              <a:lumOff val="60000"/>
            </a:schemeClr>
          </a:solidFill>
          <a:ln w="38100" cap="flat" cmpd="sng" algn="ctr">
            <a:solidFill>
              <a:schemeClr val="accent4"/>
            </a:solidFill>
            <a:prstDash val="solid"/>
            <a:miter lim="0"/>
            <a:headEnd type="none" w="med" len="med"/>
            <a:tailEnd type="none" w="med" len="med"/>
          </a:ln>
          <a:effectLst/>
        </p:spPr>
        <p:txBody>
          <a:bodyPr lIns="64291" tIns="32146" rIns="64291" bIns="32146"/>
          <a:lstStyle/>
          <a:p>
            <a:pPr>
              <a:defRPr/>
            </a:pPr>
            <a:endParaRPr lang="en-GB"/>
          </a:p>
        </p:txBody>
      </p:sp>
      <p:sp>
        <p:nvSpPr>
          <p:cNvPr id="89" name="Rectangle 88"/>
          <p:cNvSpPr/>
          <p:nvPr/>
        </p:nvSpPr>
        <p:spPr bwMode="auto">
          <a:xfrm>
            <a:off x="8015883" y="2892276"/>
            <a:ext cx="396255" cy="397371"/>
          </a:xfrm>
          <a:prstGeom prst="rect">
            <a:avLst/>
          </a:prstGeom>
          <a:solidFill>
            <a:schemeClr val="bg2">
              <a:lumMod val="40000"/>
              <a:lumOff val="60000"/>
            </a:schemeClr>
          </a:solidFill>
          <a:ln w="38100" cap="flat" cmpd="sng" algn="ctr">
            <a:solidFill>
              <a:schemeClr val="accent4"/>
            </a:solidFill>
            <a:prstDash val="solid"/>
            <a:miter lim="0"/>
            <a:headEnd type="none" w="med" len="med"/>
            <a:tailEnd type="none" w="med" len="med"/>
          </a:ln>
          <a:effectLst/>
        </p:spPr>
        <p:txBody>
          <a:bodyPr lIns="64291" tIns="32146" rIns="64291" bIns="32146"/>
          <a:lstStyle/>
          <a:p>
            <a:pPr>
              <a:defRPr/>
            </a:pPr>
            <a:endParaRPr lang="en-GB"/>
          </a:p>
        </p:txBody>
      </p:sp>
      <p:sp>
        <p:nvSpPr>
          <p:cNvPr id="90" name="Rectangle 89"/>
          <p:cNvSpPr/>
          <p:nvPr/>
        </p:nvSpPr>
        <p:spPr bwMode="auto">
          <a:xfrm>
            <a:off x="8123040" y="2999432"/>
            <a:ext cx="396255" cy="397371"/>
          </a:xfrm>
          <a:prstGeom prst="rect">
            <a:avLst/>
          </a:prstGeom>
          <a:solidFill>
            <a:srgbClr val="0070C0"/>
          </a:solidFill>
          <a:ln w="38100" cap="flat" cmpd="sng" algn="ctr">
            <a:solidFill>
              <a:schemeClr val="accent4"/>
            </a:solidFill>
            <a:prstDash val="solid"/>
            <a:miter lim="0"/>
            <a:headEnd type="none" w="med" len="med"/>
            <a:tailEnd type="none" w="med" len="med"/>
          </a:ln>
          <a:effectLst/>
        </p:spPr>
        <p:txBody>
          <a:bodyPr lIns="64291" tIns="32146" rIns="64291" bIns="32146"/>
          <a:lstStyle/>
          <a:p>
            <a:pPr>
              <a:defRPr/>
            </a:pPr>
            <a:endParaRPr lang="en-GB"/>
          </a:p>
        </p:txBody>
      </p:sp>
      <p:pic>
        <p:nvPicPr>
          <p:cNvPr id="39" name="Picture 2" descr="http://nobugs2012.org/NOBUGS/mainColumnParagraphs/01/text_files/file0/dlsLogo.png"/>
          <p:cNvPicPr>
            <a:picLocks noChangeAspect="1" noChangeArrowheads="1"/>
          </p:cNvPicPr>
          <p:nvPr/>
        </p:nvPicPr>
        <p:blipFill>
          <a:blip r:embed="rId4" cstate="print"/>
          <a:srcRect/>
          <a:stretch>
            <a:fillRect/>
          </a:stretch>
        </p:blipFill>
        <p:spPr bwMode="auto">
          <a:xfrm>
            <a:off x="6657975" y="6191249"/>
            <a:ext cx="2324100" cy="666751"/>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467544" y="1196752"/>
            <a:ext cx="7992888"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t>Tomography Scan</a:t>
            </a:r>
          </a:p>
          <a:p>
            <a:pPr algn="ctr"/>
            <a:endParaRPr lang="en-GB" sz="3600" dirty="0" smtClean="0"/>
          </a:p>
          <a:p>
            <a:pPr algn="ctr"/>
            <a:r>
              <a:rPr lang="en-GB" sz="3600" dirty="0" smtClean="0"/>
              <a:t>&gt;scan m 0. 180. 0.1 </a:t>
            </a:r>
            <a:r>
              <a:rPr lang="en-GB" sz="3600" dirty="0" err="1" smtClean="0"/>
              <a:t>det</a:t>
            </a:r>
            <a:r>
              <a:rPr lang="en-GB" sz="3600" dirty="0" smtClean="0"/>
              <a:t> .005 </a:t>
            </a:r>
            <a:endParaRPr lang="en-GB" sz="3600" dirty="0"/>
          </a:p>
        </p:txBody>
      </p:sp>
      <p:sp>
        <p:nvSpPr>
          <p:cNvPr id="6" name="Rectangle 5"/>
          <p:cNvSpPr/>
          <p:nvPr/>
        </p:nvSpPr>
        <p:spPr>
          <a:xfrm>
            <a:off x="755576" y="3933056"/>
            <a:ext cx="4572000" cy="2308324"/>
          </a:xfrm>
          <a:prstGeom prst="rect">
            <a:avLst/>
          </a:prstGeom>
        </p:spPr>
        <p:txBody>
          <a:bodyPr>
            <a:spAutoFit/>
          </a:bodyPr>
          <a:lstStyle/>
          <a:p>
            <a:r>
              <a:rPr lang="en-GB" sz="3600" dirty="0" smtClean="0">
                <a:latin typeface="Arial Rounded MT Bold" pitchFamily="34" charset="0"/>
              </a:rPr>
              <a:t>5ms per point. </a:t>
            </a:r>
          </a:p>
          <a:p>
            <a:r>
              <a:rPr lang="en-GB" sz="3600" dirty="0" smtClean="0">
                <a:latin typeface="Arial Rounded MT Bold" pitchFamily="34" charset="0"/>
              </a:rPr>
              <a:t>8MB per point.</a:t>
            </a:r>
          </a:p>
          <a:p>
            <a:r>
              <a:rPr lang="en-GB" sz="3600" dirty="0" smtClean="0">
                <a:latin typeface="Arial Rounded MT Bold" pitchFamily="34" charset="0"/>
              </a:rPr>
              <a:t>Whole scan 10s. 14GB per sca</a:t>
            </a:r>
            <a:r>
              <a:rPr lang="en-GB" sz="3600" dirty="0" smtClean="0"/>
              <a:t>n</a:t>
            </a:r>
            <a:endParaRPr lang="en-GB" sz="3600"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178594"/>
            <a:ext cx="9144000" cy="1383506"/>
          </a:xfrm>
        </p:spPr>
        <p:txBody>
          <a:bodyPr/>
          <a:lstStyle/>
          <a:p>
            <a:r>
              <a:rPr lang="en-GB" sz="5100" dirty="0"/>
              <a:t>Task executing pipeline</a:t>
            </a:r>
          </a:p>
        </p:txBody>
      </p:sp>
      <p:sp>
        <p:nvSpPr>
          <p:cNvPr id="4" name="Rectangle 3"/>
          <p:cNvSpPr/>
          <p:nvPr/>
        </p:nvSpPr>
        <p:spPr bwMode="auto">
          <a:xfrm>
            <a:off x="596305" y="2910296"/>
            <a:ext cx="1679898" cy="2375297"/>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5" name="Rectangle 4"/>
          <p:cNvSpPr/>
          <p:nvPr/>
        </p:nvSpPr>
        <p:spPr bwMode="auto">
          <a:xfrm>
            <a:off x="3192612" y="3421520"/>
            <a:ext cx="2155404" cy="135284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r>
              <a:rPr lang="en-GB" sz="2000" dirty="0">
                <a:solidFill>
                  <a:srgbClr val="000000"/>
                </a:solidFill>
              </a:rPr>
              <a:t>Pipeline</a:t>
            </a:r>
          </a:p>
        </p:txBody>
      </p:sp>
      <p:sp>
        <p:nvSpPr>
          <p:cNvPr id="7" name="Rectangle 6"/>
          <p:cNvSpPr/>
          <p:nvPr/>
        </p:nvSpPr>
        <p:spPr bwMode="auto">
          <a:xfrm>
            <a:off x="6732240" y="4293096"/>
            <a:ext cx="1444377" cy="67642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r>
              <a:rPr lang="en-GB" sz="2000" dirty="0">
                <a:solidFill>
                  <a:srgbClr val="000000"/>
                </a:solidFill>
              </a:rPr>
              <a:t>(</a:t>
            </a:r>
            <a:r>
              <a:rPr lang="en-GB" sz="2000" dirty="0" err="1">
                <a:solidFill>
                  <a:srgbClr val="000000"/>
                </a:solidFill>
              </a:rPr>
              <a:t>NeXus</a:t>
            </a:r>
            <a:r>
              <a:rPr lang="en-GB" sz="2000" dirty="0">
                <a:solidFill>
                  <a:srgbClr val="000000"/>
                </a:solidFill>
              </a:rPr>
              <a:t>)</a:t>
            </a:r>
          </a:p>
        </p:txBody>
      </p:sp>
      <p:sp>
        <p:nvSpPr>
          <p:cNvPr id="9" name="Rectangle 8"/>
          <p:cNvSpPr/>
          <p:nvPr/>
        </p:nvSpPr>
        <p:spPr bwMode="auto">
          <a:xfrm>
            <a:off x="6679655" y="2351074"/>
            <a:ext cx="1444377" cy="67642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r>
              <a:rPr lang="en-GB" sz="2000" dirty="0">
                <a:solidFill>
                  <a:srgbClr val="000000"/>
                </a:solidFill>
              </a:rPr>
              <a:t>Terminal</a:t>
            </a:r>
          </a:p>
          <a:p>
            <a:pPr>
              <a:defRPr/>
            </a:pPr>
            <a:r>
              <a:rPr lang="en-GB" sz="2000" dirty="0">
                <a:solidFill>
                  <a:srgbClr val="000000"/>
                </a:solidFill>
              </a:rPr>
              <a:t>View</a:t>
            </a:r>
          </a:p>
        </p:txBody>
      </p:sp>
      <p:sp>
        <p:nvSpPr>
          <p:cNvPr id="10" name="Rectangle 9"/>
          <p:cNvSpPr/>
          <p:nvPr/>
        </p:nvSpPr>
        <p:spPr bwMode="auto">
          <a:xfrm>
            <a:off x="6679655" y="3278646"/>
            <a:ext cx="1444377" cy="67642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r>
              <a:rPr lang="en-GB" sz="2000" dirty="0">
                <a:solidFill>
                  <a:srgbClr val="000000"/>
                </a:solidFill>
              </a:rPr>
              <a:t>Plot View</a:t>
            </a:r>
          </a:p>
        </p:txBody>
      </p:sp>
      <p:cxnSp>
        <p:nvCxnSpPr>
          <p:cNvPr id="9225" name="Straight Arrow Connector 5"/>
          <p:cNvCxnSpPr>
            <a:cxnSpLocks noChangeShapeType="1"/>
            <a:stCxn id="4" idx="3"/>
            <a:endCxn id="5" idx="1"/>
          </p:cNvCxnSpPr>
          <p:nvPr/>
        </p:nvCxnSpPr>
        <p:spPr bwMode="auto">
          <a:xfrm flipV="1">
            <a:off x="2276203" y="4097944"/>
            <a:ext cx="916409" cy="0"/>
          </a:xfrm>
          <a:prstGeom prst="straightConnector1">
            <a:avLst/>
          </a:prstGeom>
          <a:noFill/>
          <a:ln w="38100" algn="ctr">
            <a:solidFill>
              <a:schemeClr val="tx2"/>
            </a:solidFill>
            <a:miter lim="0"/>
            <a:headEnd/>
            <a:tailEnd type="arrow" w="med" len="med"/>
          </a:ln>
        </p:spPr>
      </p:cxnSp>
      <p:sp>
        <p:nvSpPr>
          <p:cNvPr id="29" name="Oval 28"/>
          <p:cNvSpPr/>
          <p:nvPr/>
        </p:nvSpPr>
        <p:spPr bwMode="auto">
          <a:xfrm>
            <a:off x="2190254" y="1438013"/>
            <a:ext cx="1619746" cy="1455539"/>
          </a:xfrm>
          <a:prstGeom prst="ellipse">
            <a:avLst/>
          </a:prstGeom>
          <a:solidFill>
            <a:schemeClr val="accent6">
              <a:lumMod val="20000"/>
              <a:lumOff val="80000"/>
            </a:schemeClr>
          </a:solidFill>
          <a:ln w="12700" cap="flat" cmpd="sng" algn="ctr">
            <a:noFill/>
            <a:prstDash val="solid"/>
            <a:miter lim="0"/>
            <a:headEnd type="none" w="med" len="med"/>
            <a:tailEnd type="none" w="med" len="med"/>
          </a:ln>
          <a:effectLst/>
        </p:spPr>
        <p:txBody>
          <a:bodyPr lIns="64291" tIns="32146" rIns="64291" bIns="32146" anchor="ctr"/>
          <a:lstStyle/>
          <a:p>
            <a:pPr algn="l">
              <a:defRPr/>
            </a:pPr>
            <a:r>
              <a:rPr lang="en-GB" sz="2000" dirty="0"/>
              <a:t>scna:10 scnb:20</a:t>
            </a:r>
          </a:p>
          <a:p>
            <a:pPr algn="l">
              <a:defRPr/>
            </a:pPr>
            <a:r>
              <a:rPr lang="en-GB" sz="2000" dirty="0" err="1"/>
              <a:t>det:</a:t>
            </a:r>
            <a:r>
              <a:rPr lang="en-GB" sz="2000" b="1" dirty="0" err="1"/>
              <a:t>task</a:t>
            </a:r>
            <a:r>
              <a:rPr lang="en-GB" sz="2000" dirty="0"/>
              <a:t>   </a:t>
            </a:r>
          </a:p>
        </p:txBody>
      </p:sp>
      <p:sp>
        <p:nvSpPr>
          <p:cNvPr id="9234" name="AutoShape 15"/>
          <p:cNvSpPr>
            <a:spLocks/>
          </p:cNvSpPr>
          <p:nvPr/>
        </p:nvSpPr>
        <p:spPr bwMode="auto">
          <a:xfrm>
            <a:off x="921123" y="3588953"/>
            <a:ext cx="1030262" cy="456530"/>
          </a:xfrm>
          <a:prstGeom prst="roundRect">
            <a:avLst>
              <a:gd name="adj" fmla="val 41542"/>
            </a:avLst>
          </a:prstGeom>
          <a:solidFill>
            <a:srgbClr val="095CC4">
              <a:alpha val="69019"/>
            </a:srgbClr>
          </a:solidFill>
          <a:ln w="12700">
            <a:noFill/>
            <a:miter lim="0"/>
            <a:headEnd/>
            <a:tailEnd/>
          </a:ln>
        </p:spPr>
        <p:txBody>
          <a:bodyPr lIns="0" tIns="0" rIns="0" bIns="0" anchor="ctr"/>
          <a:lstStyle/>
          <a:p>
            <a:r>
              <a:rPr lang="en-US" sz="1400" dirty="0" err="1">
                <a:solidFill>
                  <a:srgbClr val="FFFFFF"/>
                </a:solidFill>
              </a:rPr>
              <a:t>scna</a:t>
            </a:r>
            <a:endParaRPr lang="en-US" sz="3100" dirty="0"/>
          </a:p>
        </p:txBody>
      </p:sp>
      <p:sp>
        <p:nvSpPr>
          <p:cNvPr id="9235" name="AutoShape 15"/>
          <p:cNvSpPr>
            <a:spLocks/>
          </p:cNvSpPr>
          <p:nvPr/>
        </p:nvSpPr>
        <p:spPr bwMode="auto">
          <a:xfrm>
            <a:off x="921123" y="4154871"/>
            <a:ext cx="1030262" cy="456531"/>
          </a:xfrm>
          <a:prstGeom prst="roundRect">
            <a:avLst>
              <a:gd name="adj" fmla="val 41542"/>
            </a:avLst>
          </a:prstGeom>
          <a:solidFill>
            <a:srgbClr val="095CC4">
              <a:alpha val="69019"/>
            </a:srgbClr>
          </a:solidFill>
          <a:ln w="12700">
            <a:noFill/>
            <a:miter lim="0"/>
            <a:headEnd/>
            <a:tailEnd/>
          </a:ln>
        </p:spPr>
        <p:txBody>
          <a:bodyPr lIns="0" tIns="0" rIns="0" bIns="0" anchor="ctr"/>
          <a:lstStyle/>
          <a:p>
            <a:r>
              <a:rPr lang="en-US" sz="1400" dirty="0" err="1">
                <a:solidFill>
                  <a:srgbClr val="FFFFFF"/>
                </a:solidFill>
              </a:rPr>
              <a:t>scnb</a:t>
            </a:r>
            <a:endParaRPr lang="en-US" sz="3100" dirty="0"/>
          </a:p>
        </p:txBody>
      </p:sp>
      <p:sp>
        <p:nvSpPr>
          <p:cNvPr id="9236" name="AutoShape 15"/>
          <p:cNvSpPr>
            <a:spLocks/>
          </p:cNvSpPr>
          <p:nvPr/>
        </p:nvSpPr>
        <p:spPr bwMode="auto">
          <a:xfrm>
            <a:off x="921123" y="4755392"/>
            <a:ext cx="1030262" cy="456531"/>
          </a:xfrm>
          <a:prstGeom prst="roundRect">
            <a:avLst>
              <a:gd name="adj" fmla="val 41542"/>
            </a:avLst>
          </a:prstGeom>
          <a:solidFill>
            <a:srgbClr val="095CC4">
              <a:alpha val="69019"/>
            </a:srgbClr>
          </a:solidFill>
          <a:ln w="12700">
            <a:noFill/>
            <a:miter lim="0"/>
            <a:headEnd/>
            <a:tailEnd/>
          </a:ln>
        </p:spPr>
        <p:txBody>
          <a:bodyPr lIns="0" tIns="0" rIns="0" bIns="0" anchor="ctr"/>
          <a:lstStyle/>
          <a:p>
            <a:r>
              <a:rPr lang="en-US" sz="1400" dirty="0" err="1">
                <a:solidFill>
                  <a:srgbClr val="FFFFFF"/>
                </a:solidFill>
              </a:rPr>
              <a:t>det</a:t>
            </a:r>
            <a:endParaRPr lang="en-US" sz="3100" dirty="0"/>
          </a:p>
        </p:txBody>
      </p:sp>
      <p:sp>
        <p:nvSpPr>
          <p:cNvPr id="43" name="Oval 42"/>
          <p:cNvSpPr/>
          <p:nvPr/>
        </p:nvSpPr>
        <p:spPr bwMode="auto">
          <a:xfrm>
            <a:off x="4749726" y="1438013"/>
            <a:ext cx="1496839" cy="1455539"/>
          </a:xfrm>
          <a:prstGeom prst="ellipse">
            <a:avLst/>
          </a:prstGeom>
          <a:solidFill>
            <a:schemeClr val="accent6">
              <a:lumMod val="20000"/>
              <a:lumOff val="80000"/>
            </a:schemeClr>
          </a:solidFill>
          <a:ln w="12700" cap="flat" cmpd="sng" algn="ctr">
            <a:noFill/>
            <a:prstDash val="solid"/>
            <a:miter lim="0"/>
            <a:headEnd type="none" w="med" len="med"/>
            <a:tailEnd type="none" w="med" len="med"/>
          </a:ln>
          <a:effectLst/>
        </p:spPr>
        <p:txBody>
          <a:bodyPr lIns="64291" tIns="32146" rIns="64291" bIns="32146" anchor="ctr"/>
          <a:lstStyle/>
          <a:p>
            <a:pPr algn="l">
              <a:defRPr/>
            </a:pPr>
            <a:r>
              <a:rPr lang="en-GB" sz="2000" dirty="0" err="1"/>
              <a:t>scna</a:t>
            </a:r>
            <a:r>
              <a:rPr lang="en-GB" sz="2000" dirty="0"/>
              <a:t>: 1</a:t>
            </a:r>
          </a:p>
          <a:p>
            <a:pPr algn="l">
              <a:defRPr/>
            </a:pPr>
            <a:r>
              <a:rPr lang="en-GB" sz="2000" dirty="0" err="1"/>
              <a:t>scnb</a:t>
            </a:r>
            <a:r>
              <a:rPr lang="en-GB" sz="2000" dirty="0"/>
              <a:t>: 2</a:t>
            </a:r>
          </a:p>
          <a:p>
            <a:pPr algn="l">
              <a:defRPr/>
            </a:pPr>
            <a:r>
              <a:rPr lang="en-GB" sz="2000" dirty="0"/>
              <a:t>scnc:25   </a:t>
            </a:r>
          </a:p>
        </p:txBody>
      </p:sp>
      <p:sp>
        <p:nvSpPr>
          <p:cNvPr id="54" name="Rectangle 53"/>
          <p:cNvSpPr/>
          <p:nvPr/>
        </p:nvSpPr>
        <p:spPr bwMode="auto">
          <a:xfrm>
            <a:off x="3891360" y="4048831"/>
            <a:ext cx="252264" cy="48666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55" name="Rectangle 54"/>
          <p:cNvSpPr/>
          <p:nvPr/>
        </p:nvSpPr>
        <p:spPr bwMode="auto">
          <a:xfrm>
            <a:off x="4143624" y="4048831"/>
            <a:ext cx="253380" cy="48778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56" name="Rectangle 55"/>
          <p:cNvSpPr/>
          <p:nvPr/>
        </p:nvSpPr>
        <p:spPr bwMode="auto">
          <a:xfrm>
            <a:off x="4397003" y="4048831"/>
            <a:ext cx="253380" cy="48666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57" name="Rectangle 56"/>
          <p:cNvSpPr/>
          <p:nvPr/>
        </p:nvSpPr>
        <p:spPr bwMode="auto">
          <a:xfrm>
            <a:off x="4650383" y="4048831"/>
            <a:ext cx="253380" cy="48778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58" name="Rectangle 57"/>
          <p:cNvSpPr/>
          <p:nvPr/>
        </p:nvSpPr>
        <p:spPr bwMode="auto">
          <a:xfrm>
            <a:off x="4903763" y="4048831"/>
            <a:ext cx="253380" cy="48666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59" name="Rectangle 58"/>
          <p:cNvSpPr/>
          <p:nvPr/>
        </p:nvSpPr>
        <p:spPr bwMode="auto">
          <a:xfrm>
            <a:off x="3644677" y="4048831"/>
            <a:ext cx="253380" cy="48666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60" name="Rectangle 59"/>
          <p:cNvSpPr/>
          <p:nvPr/>
        </p:nvSpPr>
        <p:spPr bwMode="auto">
          <a:xfrm>
            <a:off x="3391297" y="4048831"/>
            <a:ext cx="253380" cy="48666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cxnSp>
        <p:nvCxnSpPr>
          <p:cNvPr id="9246" name="Elbow Connector 69"/>
          <p:cNvCxnSpPr>
            <a:cxnSpLocks noChangeShapeType="1"/>
            <a:stCxn id="5" idx="3"/>
            <a:endCxn id="7" idx="1"/>
          </p:cNvCxnSpPr>
          <p:nvPr/>
        </p:nvCxnSpPr>
        <p:spPr bwMode="auto">
          <a:xfrm>
            <a:off x="5348016" y="4097944"/>
            <a:ext cx="1384224" cy="533364"/>
          </a:xfrm>
          <a:prstGeom prst="bentConnector3">
            <a:avLst>
              <a:gd name="adj1" fmla="val 50000"/>
            </a:avLst>
          </a:prstGeom>
          <a:noFill/>
          <a:ln w="38100" algn="ctr">
            <a:solidFill>
              <a:schemeClr val="tx2"/>
            </a:solidFill>
            <a:miter lim="0"/>
            <a:headEnd/>
            <a:tailEnd type="arrow" w="med" len="med"/>
          </a:ln>
        </p:spPr>
      </p:cxnSp>
      <p:cxnSp>
        <p:nvCxnSpPr>
          <p:cNvPr id="9247" name="Elbow Connector 71"/>
          <p:cNvCxnSpPr>
            <a:cxnSpLocks noChangeShapeType="1"/>
            <a:stCxn id="5" idx="3"/>
            <a:endCxn id="10" idx="1"/>
          </p:cNvCxnSpPr>
          <p:nvPr/>
        </p:nvCxnSpPr>
        <p:spPr bwMode="auto">
          <a:xfrm flipV="1">
            <a:off x="5348016" y="3616858"/>
            <a:ext cx="1331639" cy="481087"/>
          </a:xfrm>
          <a:prstGeom prst="bentConnector3">
            <a:avLst>
              <a:gd name="adj1" fmla="val 50000"/>
            </a:avLst>
          </a:prstGeom>
          <a:noFill/>
          <a:ln w="38100" algn="ctr">
            <a:solidFill>
              <a:schemeClr val="tx2"/>
            </a:solidFill>
            <a:miter lim="0"/>
            <a:headEnd/>
            <a:tailEnd type="arrow" w="med" len="med"/>
          </a:ln>
        </p:spPr>
      </p:cxnSp>
      <p:cxnSp>
        <p:nvCxnSpPr>
          <p:cNvPr id="9248" name="Elbow Connector 75"/>
          <p:cNvCxnSpPr>
            <a:cxnSpLocks noChangeShapeType="1"/>
            <a:stCxn id="5" idx="3"/>
            <a:endCxn id="9" idx="1"/>
          </p:cNvCxnSpPr>
          <p:nvPr/>
        </p:nvCxnSpPr>
        <p:spPr bwMode="auto">
          <a:xfrm flipV="1">
            <a:off x="5348016" y="2689287"/>
            <a:ext cx="1331639" cy="1408658"/>
          </a:xfrm>
          <a:prstGeom prst="bentConnector3">
            <a:avLst>
              <a:gd name="adj1" fmla="val 50000"/>
            </a:avLst>
          </a:prstGeom>
          <a:noFill/>
          <a:ln w="38100" algn="ctr">
            <a:solidFill>
              <a:schemeClr val="tx2"/>
            </a:solidFill>
            <a:miter lim="0"/>
            <a:headEnd/>
            <a:tailEnd type="arrow" w="med" len="med"/>
          </a:ln>
        </p:spPr>
      </p:cxnSp>
      <p:sp>
        <p:nvSpPr>
          <p:cNvPr id="9249" name="Right Arrow 76"/>
          <p:cNvSpPr>
            <a:spLocks noChangeArrowheads="1"/>
          </p:cNvSpPr>
          <p:nvPr/>
        </p:nvSpPr>
        <p:spPr bwMode="auto">
          <a:xfrm>
            <a:off x="2448100" y="3057636"/>
            <a:ext cx="600521" cy="299145"/>
          </a:xfrm>
          <a:prstGeom prst="rightArrow">
            <a:avLst>
              <a:gd name="adj1" fmla="val 50000"/>
              <a:gd name="adj2" fmla="val 50205"/>
            </a:avLst>
          </a:prstGeom>
          <a:solidFill>
            <a:srgbClr val="095CC4"/>
          </a:solidFill>
          <a:ln w="12700" algn="ctr">
            <a:noFill/>
            <a:miter lim="0"/>
            <a:headEnd/>
            <a:tailEnd/>
          </a:ln>
        </p:spPr>
        <p:txBody>
          <a:bodyPr lIns="64291" tIns="32146" rIns="64291" bIns="32146"/>
          <a:lstStyle/>
          <a:p>
            <a:endParaRPr lang="en-GB"/>
          </a:p>
        </p:txBody>
      </p:sp>
      <p:sp>
        <p:nvSpPr>
          <p:cNvPr id="9250" name="Right Arrow 77"/>
          <p:cNvSpPr>
            <a:spLocks noChangeArrowheads="1"/>
          </p:cNvSpPr>
          <p:nvPr/>
        </p:nvSpPr>
        <p:spPr bwMode="auto">
          <a:xfrm>
            <a:off x="5461869" y="3056519"/>
            <a:ext cx="431973" cy="300261"/>
          </a:xfrm>
          <a:prstGeom prst="rightArrow">
            <a:avLst>
              <a:gd name="adj1" fmla="val 50000"/>
              <a:gd name="adj2" fmla="val 50007"/>
            </a:avLst>
          </a:prstGeom>
          <a:solidFill>
            <a:srgbClr val="095CC4"/>
          </a:solidFill>
          <a:ln w="12700" algn="ctr">
            <a:noFill/>
            <a:miter lim="0"/>
            <a:headEnd/>
            <a:tailEnd/>
          </a:ln>
        </p:spPr>
        <p:txBody>
          <a:bodyPr lIns="64291" tIns="32146" rIns="64291" bIns="32146"/>
          <a:lstStyle/>
          <a:p>
            <a:endParaRPr lang="en-GB"/>
          </a:p>
        </p:txBody>
      </p:sp>
      <p:sp>
        <p:nvSpPr>
          <p:cNvPr id="39" name="Arc 38"/>
          <p:cNvSpPr/>
          <p:nvPr/>
        </p:nvSpPr>
        <p:spPr bwMode="auto">
          <a:xfrm>
            <a:off x="1815469" y="5454009"/>
            <a:ext cx="621468" cy="621468"/>
          </a:xfrm>
          <a:prstGeom prst="arc">
            <a:avLst>
              <a:gd name="adj1" fmla="val 16200000"/>
              <a:gd name="adj2" fmla="val 13808751"/>
            </a:avLst>
          </a:prstGeom>
          <a:ln w="57150">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lIns="64291" tIns="32146" rIns="64291" bIns="32146" anchor="ctr"/>
          <a:lstStyle/>
          <a:p>
            <a:pPr>
              <a:defRPr/>
            </a:pPr>
            <a:endParaRPr lang="en-GB"/>
          </a:p>
        </p:txBody>
      </p:sp>
      <p:sp>
        <p:nvSpPr>
          <p:cNvPr id="40" name="TextBox 34"/>
          <p:cNvSpPr txBox="1">
            <a:spLocks noChangeArrowheads="1"/>
          </p:cNvSpPr>
          <p:nvPr/>
        </p:nvSpPr>
        <p:spPr bwMode="auto">
          <a:xfrm>
            <a:off x="499275" y="5406539"/>
            <a:ext cx="1312854" cy="680473"/>
          </a:xfrm>
          <a:prstGeom prst="rect">
            <a:avLst/>
          </a:prstGeom>
          <a:noFill/>
          <a:ln w="9525">
            <a:noFill/>
            <a:miter lim="800000"/>
            <a:headEnd/>
            <a:tailEnd/>
          </a:ln>
        </p:spPr>
        <p:txBody>
          <a:bodyPr wrap="none" lIns="64291" tIns="32146" rIns="64291" bIns="32146">
            <a:spAutoFit/>
          </a:bodyPr>
          <a:lstStyle/>
          <a:p>
            <a:r>
              <a:rPr lang="en-GB" sz="2000" dirty="0" smtClean="0"/>
              <a:t>Command</a:t>
            </a:r>
            <a:br>
              <a:rPr lang="en-GB" sz="2000" dirty="0" smtClean="0"/>
            </a:br>
            <a:r>
              <a:rPr lang="en-GB" sz="2000" dirty="0" smtClean="0"/>
              <a:t>Thread</a:t>
            </a:r>
            <a:endParaRPr lang="en-GB" sz="2000" dirty="0"/>
          </a:p>
        </p:txBody>
      </p:sp>
      <p:sp>
        <p:nvSpPr>
          <p:cNvPr id="42" name="Arc 41"/>
          <p:cNvSpPr/>
          <p:nvPr/>
        </p:nvSpPr>
        <p:spPr bwMode="auto">
          <a:xfrm>
            <a:off x="5657469" y="5517337"/>
            <a:ext cx="621468" cy="621468"/>
          </a:xfrm>
          <a:prstGeom prst="arc">
            <a:avLst>
              <a:gd name="adj1" fmla="val 16200000"/>
              <a:gd name="adj2" fmla="val 13808751"/>
            </a:avLst>
          </a:prstGeom>
          <a:ln w="57150">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lIns="64291" tIns="32146" rIns="64291" bIns="32146" anchor="ctr"/>
          <a:lstStyle/>
          <a:p>
            <a:pPr>
              <a:defRPr/>
            </a:pPr>
            <a:endParaRPr lang="en-GB"/>
          </a:p>
        </p:txBody>
      </p:sp>
      <p:sp>
        <p:nvSpPr>
          <p:cNvPr id="44" name="TextBox 34"/>
          <p:cNvSpPr txBox="1">
            <a:spLocks noChangeArrowheads="1"/>
          </p:cNvSpPr>
          <p:nvPr/>
        </p:nvSpPr>
        <p:spPr bwMode="auto">
          <a:xfrm>
            <a:off x="4746715" y="5469867"/>
            <a:ext cx="973017" cy="680473"/>
          </a:xfrm>
          <a:prstGeom prst="rect">
            <a:avLst/>
          </a:prstGeom>
          <a:noFill/>
          <a:ln w="9525">
            <a:noFill/>
            <a:miter lim="800000"/>
            <a:headEnd/>
            <a:tailEnd/>
          </a:ln>
        </p:spPr>
        <p:txBody>
          <a:bodyPr wrap="none" lIns="64291" tIns="32146" rIns="64291" bIns="32146">
            <a:spAutoFit/>
          </a:bodyPr>
          <a:lstStyle/>
          <a:p>
            <a:r>
              <a:rPr lang="en-GB" sz="2000" dirty="0" smtClean="0"/>
              <a:t>Publish</a:t>
            </a:r>
            <a:br>
              <a:rPr lang="en-GB" sz="2000" dirty="0" smtClean="0"/>
            </a:br>
            <a:r>
              <a:rPr lang="en-GB" sz="2000" dirty="0" smtClean="0"/>
              <a:t>Thread</a:t>
            </a:r>
            <a:endParaRPr lang="en-GB" sz="2000" dirty="0"/>
          </a:p>
        </p:txBody>
      </p:sp>
      <p:grpSp>
        <p:nvGrpSpPr>
          <p:cNvPr id="2" name="Group 48"/>
          <p:cNvGrpSpPr/>
          <p:nvPr/>
        </p:nvGrpSpPr>
        <p:grpSpPr>
          <a:xfrm>
            <a:off x="2941073" y="4768944"/>
            <a:ext cx="2211474" cy="707886"/>
            <a:chOff x="4363481" y="7728173"/>
            <a:chExt cx="3145207" cy="1006772"/>
          </a:xfrm>
        </p:grpSpPr>
        <p:sp>
          <p:nvSpPr>
            <p:cNvPr id="45" name="Arc 44"/>
            <p:cNvSpPr/>
            <p:nvPr/>
          </p:nvSpPr>
          <p:spPr bwMode="auto">
            <a:xfrm>
              <a:off x="7041355" y="7935305"/>
              <a:ext cx="467333" cy="467333"/>
            </a:xfrm>
            <a:prstGeom prst="arc">
              <a:avLst>
                <a:gd name="adj1" fmla="val 16200000"/>
                <a:gd name="adj2" fmla="val 13808751"/>
              </a:avLst>
            </a:prstGeom>
            <a:ln w="57150">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anchor="ctr"/>
            <a:lstStyle/>
            <a:p>
              <a:pPr>
                <a:defRPr/>
              </a:pPr>
              <a:endParaRPr lang="en-GB"/>
            </a:p>
          </p:txBody>
        </p:sp>
        <p:sp>
          <p:nvSpPr>
            <p:cNvPr id="46" name="TextBox 34"/>
            <p:cNvSpPr txBox="1">
              <a:spLocks noChangeArrowheads="1"/>
            </p:cNvSpPr>
            <p:nvPr/>
          </p:nvSpPr>
          <p:spPr bwMode="auto">
            <a:xfrm>
              <a:off x="4363481" y="7728173"/>
              <a:ext cx="1701207" cy="1006772"/>
            </a:xfrm>
            <a:prstGeom prst="rect">
              <a:avLst/>
            </a:prstGeom>
            <a:noFill/>
            <a:ln w="9525">
              <a:noFill/>
              <a:miter lim="800000"/>
              <a:headEnd/>
              <a:tailEnd/>
            </a:ln>
          </p:spPr>
          <p:txBody>
            <a:bodyPr wrap="none">
              <a:spAutoFit/>
            </a:bodyPr>
            <a:lstStyle/>
            <a:p>
              <a:r>
                <a:rPr lang="en-GB" sz="2000" dirty="0" smtClean="0"/>
                <a:t>Executor</a:t>
              </a:r>
            </a:p>
            <a:p>
              <a:r>
                <a:rPr lang="en-GB" sz="2000" dirty="0" smtClean="0"/>
                <a:t>Service</a:t>
              </a:r>
              <a:endParaRPr lang="en-GB" sz="2000" dirty="0"/>
            </a:p>
          </p:txBody>
        </p:sp>
        <p:sp>
          <p:nvSpPr>
            <p:cNvPr id="47" name="Arc 46"/>
            <p:cNvSpPr/>
            <p:nvPr/>
          </p:nvSpPr>
          <p:spPr bwMode="auto">
            <a:xfrm>
              <a:off x="6495349" y="7935305"/>
              <a:ext cx="467333" cy="467333"/>
            </a:xfrm>
            <a:prstGeom prst="arc">
              <a:avLst>
                <a:gd name="adj1" fmla="val 16200000"/>
                <a:gd name="adj2" fmla="val 13808751"/>
              </a:avLst>
            </a:prstGeom>
            <a:ln w="57150">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anchor="ctr"/>
            <a:lstStyle/>
            <a:p>
              <a:pPr>
                <a:defRPr/>
              </a:pPr>
              <a:endParaRPr lang="en-GB"/>
            </a:p>
          </p:txBody>
        </p:sp>
        <p:sp>
          <p:nvSpPr>
            <p:cNvPr id="48" name="Arc 47"/>
            <p:cNvSpPr/>
            <p:nvPr/>
          </p:nvSpPr>
          <p:spPr bwMode="auto">
            <a:xfrm>
              <a:off x="5966805" y="7942892"/>
              <a:ext cx="467333" cy="467333"/>
            </a:xfrm>
            <a:prstGeom prst="arc">
              <a:avLst>
                <a:gd name="adj1" fmla="val 16200000"/>
                <a:gd name="adj2" fmla="val 13808751"/>
              </a:avLst>
            </a:prstGeom>
            <a:ln w="57150">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anchor="ctr"/>
            <a:lstStyle/>
            <a:p>
              <a:pPr>
                <a:defRPr/>
              </a:pPr>
              <a:endParaRPr lang="en-GB"/>
            </a:p>
          </p:txBody>
        </p:sp>
      </p:grpSp>
      <p:sp>
        <p:nvSpPr>
          <p:cNvPr id="49" name="Rectangle 48"/>
          <p:cNvSpPr/>
          <p:nvPr/>
        </p:nvSpPr>
        <p:spPr>
          <a:xfrm>
            <a:off x="3044584" y="2825234"/>
            <a:ext cx="2800831" cy="369332"/>
          </a:xfrm>
          <a:prstGeom prst="rect">
            <a:avLst/>
          </a:prstGeom>
        </p:spPr>
        <p:txBody>
          <a:bodyPr wrap="none">
            <a:spAutoFit/>
          </a:bodyPr>
          <a:lstStyle/>
          <a:p>
            <a:r>
              <a:rPr lang="en-GB" dirty="0" smtClean="0"/>
              <a:t>Features of the Data </a:t>
            </a:r>
            <a:r>
              <a:rPr lang="en-GB" dirty="0" err="1" smtClean="0"/>
              <a:t>Acq</a:t>
            </a:r>
            <a:r>
              <a:rPr lang="en-GB" dirty="0" smtClean="0"/>
              <a:t>.</a:t>
            </a:r>
            <a:endParaRPr lang="en-GB" dirty="0"/>
          </a:p>
        </p:txBody>
      </p:sp>
      <p:pic>
        <p:nvPicPr>
          <p:cNvPr id="50" name="Picture 2" descr="http://nobugs2012.org/NOBUGS/mainColumnParagraphs/01/text_files/file0/dlsLogo.png"/>
          <p:cNvPicPr>
            <a:picLocks noChangeAspect="1" noChangeArrowheads="1"/>
          </p:cNvPicPr>
          <p:nvPr/>
        </p:nvPicPr>
        <p:blipFill>
          <a:blip r:embed="rId3" cstate="print"/>
          <a:srcRect/>
          <a:stretch>
            <a:fillRect/>
          </a:stretch>
        </p:blipFill>
        <p:spPr bwMode="auto">
          <a:xfrm>
            <a:off x="6657975" y="6191249"/>
            <a:ext cx="2324100" cy="666751"/>
          </a:xfrm>
          <a:prstGeom prst="rect">
            <a:avLst/>
          </a:prstGeom>
          <a:noFill/>
        </p:spPr>
      </p:pic>
      <p:grpSp>
        <p:nvGrpSpPr>
          <p:cNvPr id="62" name="Group 61"/>
          <p:cNvGrpSpPr/>
          <p:nvPr/>
        </p:nvGrpSpPr>
        <p:grpSpPr>
          <a:xfrm>
            <a:off x="1115616" y="476672"/>
            <a:ext cx="7416824" cy="3668916"/>
            <a:chOff x="1115616" y="476672"/>
            <a:chExt cx="7416824" cy="3668916"/>
          </a:xfrm>
          <a:effectLst/>
        </p:grpSpPr>
        <p:sp>
          <p:nvSpPr>
            <p:cNvPr id="51" name="Rectangle 50"/>
            <p:cNvSpPr/>
            <p:nvPr/>
          </p:nvSpPr>
          <p:spPr>
            <a:xfrm>
              <a:off x="1115616" y="476672"/>
              <a:ext cx="7416824" cy="2016224"/>
            </a:xfrm>
            <a:prstGeom prst="rect">
              <a:avLst/>
            </a:prstGeom>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t>Populate Pipeline with tasks for </a:t>
              </a:r>
            </a:p>
            <a:p>
              <a:pPr algn="ctr"/>
              <a:r>
                <a:rPr lang="en-GB" sz="3600" dirty="0" smtClean="0"/>
                <a:t>Motor and detector for each point </a:t>
              </a:r>
              <a:endParaRPr lang="en-GB" sz="3600" dirty="0"/>
            </a:p>
          </p:txBody>
        </p:sp>
        <p:sp>
          <p:nvSpPr>
            <p:cNvPr id="52" name="Down Arrow 51"/>
            <p:cNvSpPr/>
            <p:nvPr/>
          </p:nvSpPr>
          <p:spPr>
            <a:xfrm rot="2153261">
              <a:off x="1480890" y="2591969"/>
              <a:ext cx="1224136" cy="15536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178594"/>
            <a:ext cx="9144000" cy="1383506"/>
          </a:xfrm>
        </p:spPr>
        <p:txBody>
          <a:bodyPr/>
          <a:lstStyle/>
          <a:p>
            <a:r>
              <a:rPr lang="en-GB" sz="5100" dirty="0"/>
              <a:t>Task executing pipeline</a:t>
            </a:r>
          </a:p>
        </p:txBody>
      </p:sp>
      <p:sp>
        <p:nvSpPr>
          <p:cNvPr id="4" name="Rectangle 3"/>
          <p:cNvSpPr/>
          <p:nvPr/>
        </p:nvSpPr>
        <p:spPr bwMode="auto">
          <a:xfrm>
            <a:off x="596305" y="2910296"/>
            <a:ext cx="1679898" cy="2375297"/>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5" name="Rectangle 4"/>
          <p:cNvSpPr/>
          <p:nvPr/>
        </p:nvSpPr>
        <p:spPr bwMode="auto">
          <a:xfrm>
            <a:off x="3192612" y="3421520"/>
            <a:ext cx="2155404" cy="135284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r>
              <a:rPr lang="en-GB" sz="2000" dirty="0">
                <a:solidFill>
                  <a:srgbClr val="000000"/>
                </a:solidFill>
              </a:rPr>
              <a:t>Pipeline</a:t>
            </a:r>
          </a:p>
        </p:txBody>
      </p:sp>
      <p:sp>
        <p:nvSpPr>
          <p:cNvPr id="7" name="Rectangle 6"/>
          <p:cNvSpPr/>
          <p:nvPr/>
        </p:nvSpPr>
        <p:spPr bwMode="auto">
          <a:xfrm>
            <a:off x="6679655" y="5151648"/>
            <a:ext cx="1444377" cy="67642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r>
              <a:rPr lang="en-GB" sz="2000" dirty="0">
                <a:solidFill>
                  <a:srgbClr val="000000"/>
                </a:solidFill>
              </a:rPr>
              <a:t>(</a:t>
            </a:r>
            <a:r>
              <a:rPr lang="en-GB" sz="2000" dirty="0" err="1">
                <a:solidFill>
                  <a:srgbClr val="000000"/>
                </a:solidFill>
              </a:rPr>
              <a:t>NeXus</a:t>
            </a:r>
            <a:r>
              <a:rPr lang="en-GB" sz="2000" dirty="0">
                <a:solidFill>
                  <a:srgbClr val="000000"/>
                </a:solidFill>
              </a:rPr>
              <a:t>)</a:t>
            </a:r>
          </a:p>
        </p:txBody>
      </p:sp>
      <p:sp>
        <p:nvSpPr>
          <p:cNvPr id="9" name="Rectangle 8"/>
          <p:cNvSpPr/>
          <p:nvPr/>
        </p:nvSpPr>
        <p:spPr bwMode="auto">
          <a:xfrm>
            <a:off x="6679655" y="2351074"/>
            <a:ext cx="1444377" cy="67642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r>
              <a:rPr lang="en-GB" sz="2000" dirty="0">
                <a:solidFill>
                  <a:srgbClr val="000000"/>
                </a:solidFill>
              </a:rPr>
              <a:t>Terminal</a:t>
            </a:r>
          </a:p>
          <a:p>
            <a:pPr>
              <a:defRPr/>
            </a:pPr>
            <a:r>
              <a:rPr lang="en-GB" sz="2000" dirty="0">
                <a:solidFill>
                  <a:srgbClr val="000000"/>
                </a:solidFill>
              </a:rPr>
              <a:t>View</a:t>
            </a:r>
          </a:p>
        </p:txBody>
      </p:sp>
      <p:sp>
        <p:nvSpPr>
          <p:cNvPr id="10" name="Rectangle 9"/>
          <p:cNvSpPr/>
          <p:nvPr/>
        </p:nvSpPr>
        <p:spPr bwMode="auto">
          <a:xfrm>
            <a:off x="6679655" y="3278646"/>
            <a:ext cx="1444377" cy="67642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r>
              <a:rPr lang="en-GB" sz="2000" dirty="0">
                <a:solidFill>
                  <a:srgbClr val="000000"/>
                </a:solidFill>
              </a:rPr>
              <a:t>Plot View</a:t>
            </a:r>
          </a:p>
        </p:txBody>
      </p:sp>
      <p:sp>
        <p:nvSpPr>
          <p:cNvPr id="11" name="Rectangle 10"/>
          <p:cNvSpPr/>
          <p:nvPr/>
        </p:nvSpPr>
        <p:spPr bwMode="auto">
          <a:xfrm>
            <a:off x="6679655" y="4245285"/>
            <a:ext cx="1444377" cy="67642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r>
              <a:rPr lang="en-GB" sz="2000" dirty="0">
                <a:solidFill>
                  <a:srgbClr val="000000"/>
                </a:solidFill>
              </a:rPr>
              <a:t>Terminal</a:t>
            </a:r>
          </a:p>
          <a:p>
            <a:pPr>
              <a:defRPr/>
            </a:pPr>
            <a:r>
              <a:rPr lang="en-GB" sz="2000" dirty="0">
                <a:solidFill>
                  <a:srgbClr val="000000"/>
                </a:solidFill>
              </a:rPr>
              <a:t>Logger</a:t>
            </a:r>
          </a:p>
        </p:txBody>
      </p:sp>
      <p:cxnSp>
        <p:nvCxnSpPr>
          <p:cNvPr id="9225" name="Straight Arrow Connector 5"/>
          <p:cNvCxnSpPr>
            <a:cxnSpLocks noChangeShapeType="1"/>
            <a:stCxn id="4" idx="3"/>
            <a:endCxn id="5" idx="1"/>
          </p:cNvCxnSpPr>
          <p:nvPr/>
        </p:nvCxnSpPr>
        <p:spPr bwMode="auto">
          <a:xfrm flipV="1">
            <a:off x="2276203" y="4097944"/>
            <a:ext cx="916409" cy="0"/>
          </a:xfrm>
          <a:prstGeom prst="straightConnector1">
            <a:avLst/>
          </a:prstGeom>
          <a:noFill/>
          <a:ln w="38100" algn="ctr">
            <a:solidFill>
              <a:schemeClr val="tx2"/>
            </a:solidFill>
            <a:miter lim="0"/>
            <a:headEnd/>
            <a:tailEnd type="arrow" w="med" len="med"/>
          </a:ln>
        </p:spPr>
      </p:cxnSp>
      <p:sp>
        <p:nvSpPr>
          <p:cNvPr id="29" name="Oval 28"/>
          <p:cNvSpPr/>
          <p:nvPr/>
        </p:nvSpPr>
        <p:spPr bwMode="auto">
          <a:xfrm>
            <a:off x="2190254" y="1438013"/>
            <a:ext cx="1619746" cy="1455539"/>
          </a:xfrm>
          <a:prstGeom prst="ellipse">
            <a:avLst/>
          </a:prstGeom>
          <a:solidFill>
            <a:schemeClr val="accent6">
              <a:lumMod val="20000"/>
              <a:lumOff val="80000"/>
            </a:schemeClr>
          </a:solidFill>
          <a:ln w="12700" cap="flat" cmpd="sng" algn="ctr">
            <a:noFill/>
            <a:prstDash val="solid"/>
            <a:miter lim="0"/>
            <a:headEnd type="none" w="med" len="med"/>
            <a:tailEnd type="none" w="med" len="med"/>
          </a:ln>
          <a:effectLst/>
        </p:spPr>
        <p:txBody>
          <a:bodyPr lIns="64291" tIns="32146" rIns="64291" bIns="32146" anchor="ctr"/>
          <a:lstStyle/>
          <a:p>
            <a:pPr algn="l">
              <a:defRPr/>
            </a:pPr>
            <a:r>
              <a:rPr lang="en-GB" sz="2000" dirty="0"/>
              <a:t>scna:10 scnb:20</a:t>
            </a:r>
          </a:p>
          <a:p>
            <a:pPr algn="l">
              <a:defRPr/>
            </a:pPr>
            <a:r>
              <a:rPr lang="en-GB" sz="2000" dirty="0" err="1"/>
              <a:t>det:</a:t>
            </a:r>
            <a:r>
              <a:rPr lang="en-GB" sz="2000" b="1" dirty="0" err="1"/>
              <a:t>task</a:t>
            </a:r>
            <a:r>
              <a:rPr lang="en-GB" sz="2000" dirty="0"/>
              <a:t>   </a:t>
            </a:r>
          </a:p>
        </p:txBody>
      </p:sp>
      <p:sp>
        <p:nvSpPr>
          <p:cNvPr id="9234" name="AutoShape 15"/>
          <p:cNvSpPr>
            <a:spLocks/>
          </p:cNvSpPr>
          <p:nvPr/>
        </p:nvSpPr>
        <p:spPr bwMode="auto">
          <a:xfrm>
            <a:off x="921123" y="3588953"/>
            <a:ext cx="1030262" cy="456530"/>
          </a:xfrm>
          <a:prstGeom prst="roundRect">
            <a:avLst>
              <a:gd name="adj" fmla="val 41542"/>
            </a:avLst>
          </a:prstGeom>
          <a:solidFill>
            <a:srgbClr val="095CC4">
              <a:alpha val="69019"/>
            </a:srgbClr>
          </a:solidFill>
          <a:ln w="12700">
            <a:noFill/>
            <a:miter lim="0"/>
            <a:headEnd/>
            <a:tailEnd/>
          </a:ln>
        </p:spPr>
        <p:txBody>
          <a:bodyPr lIns="0" tIns="0" rIns="0" bIns="0" anchor="ctr"/>
          <a:lstStyle/>
          <a:p>
            <a:r>
              <a:rPr lang="en-US" sz="1400" dirty="0" err="1">
                <a:solidFill>
                  <a:srgbClr val="FFFFFF"/>
                </a:solidFill>
              </a:rPr>
              <a:t>scna</a:t>
            </a:r>
            <a:endParaRPr lang="en-US" sz="3100" dirty="0"/>
          </a:p>
        </p:txBody>
      </p:sp>
      <p:sp>
        <p:nvSpPr>
          <p:cNvPr id="9235" name="AutoShape 15"/>
          <p:cNvSpPr>
            <a:spLocks/>
          </p:cNvSpPr>
          <p:nvPr/>
        </p:nvSpPr>
        <p:spPr bwMode="auto">
          <a:xfrm>
            <a:off x="921123" y="4154871"/>
            <a:ext cx="1030262" cy="456531"/>
          </a:xfrm>
          <a:prstGeom prst="roundRect">
            <a:avLst>
              <a:gd name="adj" fmla="val 41542"/>
            </a:avLst>
          </a:prstGeom>
          <a:solidFill>
            <a:srgbClr val="095CC4">
              <a:alpha val="69019"/>
            </a:srgbClr>
          </a:solidFill>
          <a:ln w="12700">
            <a:noFill/>
            <a:miter lim="0"/>
            <a:headEnd/>
            <a:tailEnd/>
          </a:ln>
        </p:spPr>
        <p:txBody>
          <a:bodyPr lIns="0" tIns="0" rIns="0" bIns="0" anchor="ctr"/>
          <a:lstStyle/>
          <a:p>
            <a:r>
              <a:rPr lang="en-US" sz="1400" dirty="0" err="1">
                <a:solidFill>
                  <a:srgbClr val="FFFFFF"/>
                </a:solidFill>
              </a:rPr>
              <a:t>scnb</a:t>
            </a:r>
            <a:endParaRPr lang="en-US" sz="3100" dirty="0"/>
          </a:p>
        </p:txBody>
      </p:sp>
      <p:sp>
        <p:nvSpPr>
          <p:cNvPr id="9236" name="AutoShape 15"/>
          <p:cNvSpPr>
            <a:spLocks/>
          </p:cNvSpPr>
          <p:nvPr/>
        </p:nvSpPr>
        <p:spPr bwMode="auto">
          <a:xfrm>
            <a:off x="921123" y="4755392"/>
            <a:ext cx="1030262" cy="456531"/>
          </a:xfrm>
          <a:prstGeom prst="roundRect">
            <a:avLst>
              <a:gd name="adj" fmla="val 41542"/>
            </a:avLst>
          </a:prstGeom>
          <a:solidFill>
            <a:srgbClr val="095CC4">
              <a:alpha val="69019"/>
            </a:srgbClr>
          </a:solidFill>
          <a:ln w="12700">
            <a:noFill/>
            <a:miter lim="0"/>
            <a:headEnd/>
            <a:tailEnd/>
          </a:ln>
        </p:spPr>
        <p:txBody>
          <a:bodyPr lIns="0" tIns="0" rIns="0" bIns="0" anchor="ctr"/>
          <a:lstStyle/>
          <a:p>
            <a:r>
              <a:rPr lang="en-US" sz="1400" dirty="0" err="1">
                <a:solidFill>
                  <a:srgbClr val="FFFFFF"/>
                </a:solidFill>
              </a:rPr>
              <a:t>det</a:t>
            </a:r>
            <a:endParaRPr lang="en-US" sz="3100" dirty="0"/>
          </a:p>
        </p:txBody>
      </p:sp>
      <p:sp>
        <p:nvSpPr>
          <p:cNvPr id="43" name="Oval 42"/>
          <p:cNvSpPr/>
          <p:nvPr/>
        </p:nvSpPr>
        <p:spPr bwMode="auto">
          <a:xfrm>
            <a:off x="4749726" y="1438013"/>
            <a:ext cx="1496839" cy="1455539"/>
          </a:xfrm>
          <a:prstGeom prst="ellipse">
            <a:avLst/>
          </a:prstGeom>
          <a:solidFill>
            <a:schemeClr val="accent6">
              <a:lumMod val="20000"/>
              <a:lumOff val="80000"/>
            </a:schemeClr>
          </a:solidFill>
          <a:ln w="12700" cap="flat" cmpd="sng" algn="ctr">
            <a:noFill/>
            <a:prstDash val="solid"/>
            <a:miter lim="0"/>
            <a:headEnd type="none" w="med" len="med"/>
            <a:tailEnd type="none" w="med" len="med"/>
          </a:ln>
          <a:effectLst/>
        </p:spPr>
        <p:txBody>
          <a:bodyPr lIns="64291" tIns="32146" rIns="64291" bIns="32146" anchor="ctr"/>
          <a:lstStyle/>
          <a:p>
            <a:pPr algn="l">
              <a:defRPr/>
            </a:pPr>
            <a:r>
              <a:rPr lang="en-GB" sz="2000" dirty="0" err="1"/>
              <a:t>scna</a:t>
            </a:r>
            <a:r>
              <a:rPr lang="en-GB" sz="2000" dirty="0"/>
              <a:t>: 1</a:t>
            </a:r>
          </a:p>
          <a:p>
            <a:pPr algn="l">
              <a:defRPr/>
            </a:pPr>
            <a:r>
              <a:rPr lang="en-GB" sz="2000" dirty="0" err="1"/>
              <a:t>scnb</a:t>
            </a:r>
            <a:r>
              <a:rPr lang="en-GB" sz="2000" dirty="0"/>
              <a:t>: 2</a:t>
            </a:r>
          </a:p>
          <a:p>
            <a:pPr algn="l">
              <a:defRPr/>
            </a:pPr>
            <a:r>
              <a:rPr lang="en-GB" sz="2000" dirty="0"/>
              <a:t>scnc:25   </a:t>
            </a:r>
          </a:p>
        </p:txBody>
      </p:sp>
      <p:sp>
        <p:nvSpPr>
          <p:cNvPr id="54" name="Rectangle 53"/>
          <p:cNvSpPr/>
          <p:nvPr/>
        </p:nvSpPr>
        <p:spPr bwMode="auto">
          <a:xfrm>
            <a:off x="3891360" y="4048831"/>
            <a:ext cx="252264" cy="48666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55" name="Rectangle 54"/>
          <p:cNvSpPr/>
          <p:nvPr/>
        </p:nvSpPr>
        <p:spPr bwMode="auto">
          <a:xfrm>
            <a:off x="4143624" y="4048831"/>
            <a:ext cx="253380" cy="48778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56" name="Rectangle 55"/>
          <p:cNvSpPr/>
          <p:nvPr/>
        </p:nvSpPr>
        <p:spPr bwMode="auto">
          <a:xfrm>
            <a:off x="4397003" y="4048831"/>
            <a:ext cx="253380" cy="48666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57" name="Rectangle 56"/>
          <p:cNvSpPr/>
          <p:nvPr/>
        </p:nvSpPr>
        <p:spPr bwMode="auto">
          <a:xfrm>
            <a:off x="4650383" y="4048831"/>
            <a:ext cx="253380" cy="48778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58" name="Rectangle 57"/>
          <p:cNvSpPr/>
          <p:nvPr/>
        </p:nvSpPr>
        <p:spPr bwMode="auto">
          <a:xfrm>
            <a:off x="4903763" y="4048831"/>
            <a:ext cx="253380" cy="48666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59" name="Rectangle 58"/>
          <p:cNvSpPr/>
          <p:nvPr/>
        </p:nvSpPr>
        <p:spPr bwMode="auto">
          <a:xfrm>
            <a:off x="3644677" y="4048831"/>
            <a:ext cx="253380" cy="48666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60" name="Rectangle 59"/>
          <p:cNvSpPr/>
          <p:nvPr/>
        </p:nvSpPr>
        <p:spPr bwMode="auto">
          <a:xfrm>
            <a:off x="3391297" y="4048831"/>
            <a:ext cx="253380" cy="48666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cxnSp>
        <p:nvCxnSpPr>
          <p:cNvPr id="9245" name="Elbow Connector 67"/>
          <p:cNvCxnSpPr>
            <a:cxnSpLocks noChangeShapeType="1"/>
            <a:stCxn id="5" idx="3"/>
            <a:endCxn id="11" idx="1"/>
          </p:cNvCxnSpPr>
          <p:nvPr/>
        </p:nvCxnSpPr>
        <p:spPr bwMode="auto">
          <a:xfrm>
            <a:off x="5348016" y="4097945"/>
            <a:ext cx="1331639" cy="485551"/>
          </a:xfrm>
          <a:prstGeom prst="bentConnector3">
            <a:avLst>
              <a:gd name="adj1" fmla="val 50000"/>
            </a:avLst>
          </a:prstGeom>
          <a:noFill/>
          <a:ln w="38100" algn="ctr">
            <a:solidFill>
              <a:schemeClr val="tx2"/>
            </a:solidFill>
            <a:miter lim="0"/>
            <a:headEnd/>
            <a:tailEnd type="arrow" w="med" len="med"/>
          </a:ln>
        </p:spPr>
      </p:cxnSp>
      <p:cxnSp>
        <p:nvCxnSpPr>
          <p:cNvPr id="9246" name="Elbow Connector 69"/>
          <p:cNvCxnSpPr>
            <a:cxnSpLocks noChangeShapeType="1"/>
            <a:stCxn id="5" idx="3"/>
            <a:endCxn id="7" idx="1"/>
          </p:cNvCxnSpPr>
          <p:nvPr/>
        </p:nvCxnSpPr>
        <p:spPr bwMode="auto">
          <a:xfrm>
            <a:off x="5348016" y="4097944"/>
            <a:ext cx="1331639" cy="1391915"/>
          </a:xfrm>
          <a:prstGeom prst="bentConnector3">
            <a:avLst>
              <a:gd name="adj1" fmla="val 50000"/>
            </a:avLst>
          </a:prstGeom>
          <a:noFill/>
          <a:ln w="38100" algn="ctr">
            <a:solidFill>
              <a:schemeClr val="tx2"/>
            </a:solidFill>
            <a:miter lim="0"/>
            <a:headEnd/>
            <a:tailEnd type="arrow" w="med" len="med"/>
          </a:ln>
        </p:spPr>
      </p:cxnSp>
      <p:cxnSp>
        <p:nvCxnSpPr>
          <p:cNvPr id="9247" name="Elbow Connector 71"/>
          <p:cNvCxnSpPr>
            <a:cxnSpLocks noChangeShapeType="1"/>
            <a:stCxn id="5" idx="3"/>
            <a:endCxn id="10" idx="1"/>
          </p:cNvCxnSpPr>
          <p:nvPr/>
        </p:nvCxnSpPr>
        <p:spPr bwMode="auto">
          <a:xfrm flipV="1">
            <a:off x="5348016" y="3616858"/>
            <a:ext cx="1331639" cy="481087"/>
          </a:xfrm>
          <a:prstGeom prst="bentConnector3">
            <a:avLst>
              <a:gd name="adj1" fmla="val 50000"/>
            </a:avLst>
          </a:prstGeom>
          <a:noFill/>
          <a:ln w="38100" algn="ctr">
            <a:solidFill>
              <a:schemeClr val="tx2"/>
            </a:solidFill>
            <a:miter lim="0"/>
            <a:headEnd/>
            <a:tailEnd type="arrow" w="med" len="med"/>
          </a:ln>
        </p:spPr>
      </p:cxnSp>
      <p:cxnSp>
        <p:nvCxnSpPr>
          <p:cNvPr id="9248" name="Elbow Connector 75"/>
          <p:cNvCxnSpPr>
            <a:cxnSpLocks noChangeShapeType="1"/>
            <a:stCxn id="5" idx="3"/>
            <a:endCxn id="9" idx="1"/>
          </p:cNvCxnSpPr>
          <p:nvPr/>
        </p:nvCxnSpPr>
        <p:spPr bwMode="auto">
          <a:xfrm flipV="1">
            <a:off x="5348016" y="2689287"/>
            <a:ext cx="1331639" cy="1408658"/>
          </a:xfrm>
          <a:prstGeom prst="bentConnector3">
            <a:avLst>
              <a:gd name="adj1" fmla="val 50000"/>
            </a:avLst>
          </a:prstGeom>
          <a:noFill/>
          <a:ln w="38100" algn="ctr">
            <a:solidFill>
              <a:schemeClr val="tx2"/>
            </a:solidFill>
            <a:miter lim="0"/>
            <a:headEnd/>
            <a:tailEnd type="arrow" w="med" len="med"/>
          </a:ln>
        </p:spPr>
      </p:cxnSp>
      <p:sp>
        <p:nvSpPr>
          <p:cNvPr id="9249" name="Right Arrow 76"/>
          <p:cNvSpPr>
            <a:spLocks noChangeArrowheads="1"/>
          </p:cNvSpPr>
          <p:nvPr/>
        </p:nvSpPr>
        <p:spPr bwMode="auto">
          <a:xfrm>
            <a:off x="2448100" y="3057636"/>
            <a:ext cx="600521" cy="299145"/>
          </a:xfrm>
          <a:prstGeom prst="rightArrow">
            <a:avLst>
              <a:gd name="adj1" fmla="val 50000"/>
              <a:gd name="adj2" fmla="val 50205"/>
            </a:avLst>
          </a:prstGeom>
          <a:solidFill>
            <a:srgbClr val="095CC4"/>
          </a:solidFill>
          <a:ln w="12700" algn="ctr">
            <a:noFill/>
            <a:miter lim="0"/>
            <a:headEnd/>
            <a:tailEnd/>
          </a:ln>
        </p:spPr>
        <p:txBody>
          <a:bodyPr lIns="64291" tIns="32146" rIns="64291" bIns="32146"/>
          <a:lstStyle/>
          <a:p>
            <a:endParaRPr lang="en-GB"/>
          </a:p>
        </p:txBody>
      </p:sp>
      <p:sp>
        <p:nvSpPr>
          <p:cNvPr id="9250" name="Right Arrow 77"/>
          <p:cNvSpPr>
            <a:spLocks noChangeArrowheads="1"/>
          </p:cNvSpPr>
          <p:nvPr/>
        </p:nvSpPr>
        <p:spPr bwMode="auto">
          <a:xfrm>
            <a:off x="5461869" y="3056519"/>
            <a:ext cx="431973" cy="300261"/>
          </a:xfrm>
          <a:prstGeom prst="rightArrow">
            <a:avLst>
              <a:gd name="adj1" fmla="val 50000"/>
              <a:gd name="adj2" fmla="val 50007"/>
            </a:avLst>
          </a:prstGeom>
          <a:solidFill>
            <a:srgbClr val="095CC4"/>
          </a:solidFill>
          <a:ln w="12700" algn="ctr">
            <a:noFill/>
            <a:miter lim="0"/>
            <a:headEnd/>
            <a:tailEnd/>
          </a:ln>
        </p:spPr>
        <p:txBody>
          <a:bodyPr lIns="64291" tIns="32146" rIns="64291" bIns="32146"/>
          <a:lstStyle/>
          <a:p>
            <a:endParaRPr lang="en-GB"/>
          </a:p>
        </p:txBody>
      </p:sp>
      <p:sp>
        <p:nvSpPr>
          <p:cNvPr id="81" name="AutoShape 15"/>
          <p:cNvSpPr>
            <a:spLocks/>
          </p:cNvSpPr>
          <p:nvPr/>
        </p:nvSpPr>
        <p:spPr bwMode="auto">
          <a:xfrm>
            <a:off x="530449" y="1709253"/>
            <a:ext cx="1030262" cy="456530"/>
          </a:xfrm>
          <a:prstGeom prst="roundRect">
            <a:avLst>
              <a:gd name="adj" fmla="val 41542"/>
            </a:avLst>
          </a:prstGeom>
          <a:solidFill>
            <a:schemeClr val="accent4">
              <a:lumMod val="75000"/>
              <a:lumOff val="25000"/>
              <a:alpha val="69019"/>
            </a:schemeClr>
          </a:solidFill>
          <a:ln>
            <a:noFill/>
          </a:ln>
          <a:extLst/>
        </p:spPr>
        <p:txBody>
          <a:bodyPr lIns="0" tIns="0" rIns="0" bIns="0" anchor="ctr"/>
          <a:lstStyle/>
          <a:p>
            <a:pPr>
              <a:defRPr/>
            </a:pPr>
            <a:r>
              <a:rPr lang="en-US" sz="1400" dirty="0" err="1">
                <a:solidFill>
                  <a:srgbClr val="FFFFFF"/>
                </a:solidFill>
              </a:rPr>
              <a:t>args</a:t>
            </a:r>
            <a:endParaRPr lang="en-US" sz="3100" dirty="0"/>
          </a:p>
        </p:txBody>
      </p:sp>
      <p:sp>
        <p:nvSpPr>
          <p:cNvPr id="9253" name="Right Arrow 81"/>
          <p:cNvSpPr>
            <a:spLocks noChangeArrowheads="1"/>
          </p:cNvSpPr>
          <p:nvPr/>
        </p:nvSpPr>
        <p:spPr bwMode="auto">
          <a:xfrm rot="5400000">
            <a:off x="733041" y="2443162"/>
            <a:ext cx="600521" cy="300260"/>
          </a:xfrm>
          <a:prstGeom prst="rightArrow">
            <a:avLst>
              <a:gd name="adj1" fmla="val 50000"/>
              <a:gd name="adj2" fmla="val 50019"/>
            </a:avLst>
          </a:prstGeom>
          <a:solidFill>
            <a:srgbClr val="095CC4"/>
          </a:solidFill>
          <a:ln w="12700" algn="ctr">
            <a:noFill/>
            <a:miter lim="0"/>
            <a:headEnd/>
            <a:tailEnd/>
          </a:ln>
        </p:spPr>
        <p:txBody>
          <a:bodyPr lIns="64291" tIns="32146" rIns="64291" bIns="32146"/>
          <a:lstStyle/>
          <a:p>
            <a:endParaRPr lang="en-GB"/>
          </a:p>
        </p:txBody>
      </p:sp>
      <p:sp>
        <p:nvSpPr>
          <p:cNvPr id="39" name="Arc 38"/>
          <p:cNvSpPr/>
          <p:nvPr/>
        </p:nvSpPr>
        <p:spPr bwMode="auto">
          <a:xfrm>
            <a:off x="1815469" y="5454009"/>
            <a:ext cx="621468" cy="621468"/>
          </a:xfrm>
          <a:prstGeom prst="arc">
            <a:avLst>
              <a:gd name="adj1" fmla="val 16200000"/>
              <a:gd name="adj2" fmla="val 13808751"/>
            </a:avLst>
          </a:prstGeom>
          <a:ln w="57150">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lIns="64291" tIns="32146" rIns="64291" bIns="32146" anchor="ctr"/>
          <a:lstStyle/>
          <a:p>
            <a:pPr>
              <a:defRPr/>
            </a:pPr>
            <a:endParaRPr lang="en-GB"/>
          </a:p>
        </p:txBody>
      </p:sp>
      <p:sp>
        <p:nvSpPr>
          <p:cNvPr id="40" name="TextBox 34"/>
          <p:cNvSpPr txBox="1">
            <a:spLocks noChangeArrowheads="1"/>
          </p:cNvSpPr>
          <p:nvPr/>
        </p:nvSpPr>
        <p:spPr bwMode="auto">
          <a:xfrm>
            <a:off x="499275" y="5406539"/>
            <a:ext cx="1312854" cy="680473"/>
          </a:xfrm>
          <a:prstGeom prst="rect">
            <a:avLst/>
          </a:prstGeom>
          <a:noFill/>
          <a:ln w="9525">
            <a:noFill/>
            <a:miter lim="800000"/>
            <a:headEnd/>
            <a:tailEnd/>
          </a:ln>
        </p:spPr>
        <p:txBody>
          <a:bodyPr wrap="none" lIns="64291" tIns="32146" rIns="64291" bIns="32146">
            <a:spAutoFit/>
          </a:bodyPr>
          <a:lstStyle/>
          <a:p>
            <a:r>
              <a:rPr lang="en-GB" sz="2000" dirty="0" smtClean="0"/>
              <a:t>Command</a:t>
            </a:r>
            <a:br>
              <a:rPr lang="en-GB" sz="2000" dirty="0" smtClean="0"/>
            </a:br>
            <a:r>
              <a:rPr lang="en-GB" sz="2000" dirty="0" smtClean="0"/>
              <a:t>Thread</a:t>
            </a:r>
            <a:endParaRPr lang="en-GB" sz="2000" dirty="0"/>
          </a:p>
        </p:txBody>
      </p:sp>
      <p:sp>
        <p:nvSpPr>
          <p:cNvPr id="42" name="Arc 41"/>
          <p:cNvSpPr/>
          <p:nvPr/>
        </p:nvSpPr>
        <p:spPr bwMode="auto">
          <a:xfrm>
            <a:off x="5657469" y="5517337"/>
            <a:ext cx="621468" cy="621468"/>
          </a:xfrm>
          <a:prstGeom prst="arc">
            <a:avLst>
              <a:gd name="adj1" fmla="val 16200000"/>
              <a:gd name="adj2" fmla="val 13808751"/>
            </a:avLst>
          </a:prstGeom>
          <a:ln w="57150">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lIns="64291" tIns="32146" rIns="64291" bIns="32146" anchor="ctr"/>
          <a:lstStyle/>
          <a:p>
            <a:pPr>
              <a:defRPr/>
            </a:pPr>
            <a:endParaRPr lang="en-GB"/>
          </a:p>
        </p:txBody>
      </p:sp>
      <p:sp>
        <p:nvSpPr>
          <p:cNvPr id="44" name="TextBox 34"/>
          <p:cNvSpPr txBox="1">
            <a:spLocks noChangeArrowheads="1"/>
          </p:cNvSpPr>
          <p:nvPr/>
        </p:nvSpPr>
        <p:spPr bwMode="auto">
          <a:xfrm>
            <a:off x="4746715" y="5469867"/>
            <a:ext cx="973017" cy="680473"/>
          </a:xfrm>
          <a:prstGeom prst="rect">
            <a:avLst/>
          </a:prstGeom>
          <a:noFill/>
          <a:ln w="9525">
            <a:noFill/>
            <a:miter lim="800000"/>
            <a:headEnd/>
            <a:tailEnd/>
          </a:ln>
        </p:spPr>
        <p:txBody>
          <a:bodyPr wrap="none" lIns="64291" tIns="32146" rIns="64291" bIns="32146">
            <a:spAutoFit/>
          </a:bodyPr>
          <a:lstStyle/>
          <a:p>
            <a:r>
              <a:rPr lang="en-GB" sz="2000" dirty="0" smtClean="0"/>
              <a:t>Publish</a:t>
            </a:r>
            <a:br>
              <a:rPr lang="en-GB" sz="2000" dirty="0" smtClean="0"/>
            </a:br>
            <a:r>
              <a:rPr lang="en-GB" sz="2000" dirty="0" smtClean="0"/>
              <a:t>Thread</a:t>
            </a:r>
            <a:endParaRPr lang="en-GB" sz="2000" dirty="0"/>
          </a:p>
        </p:txBody>
      </p:sp>
      <p:grpSp>
        <p:nvGrpSpPr>
          <p:cNvPr id="2" name="Group 48"/>
          <p:cNvGrpSpPr/>
          <p:nvPr/>
        </p:nvGrpSpPr>
        <p:grpSpPr>
          <a:xfrm>
            <a:off x="2941073" y="4768944"/>
            <a:ext cx="2211474" cy="707886"/>
            <a:chOff x="4363481" y="7728173"/>
            <a:chExt cx="3145207" cy="1006772"/>
          </a:xfrm>
        </p:grpSpPr>
        <p:sp>
          <p:nvSpPr>
            <p:cNvPr id="45" name="Arc 44"/>
            <p:cNvSpPr/>
            <p:nvPr/>
          </p:nvSpPr>
          <p:spPr bwMode="auto">
            <a:xfrm>
              <a:off x="7041355" y="7935305"/>
              <a:ext cx="467333" cy="467333"/>
            </a:xfrm>
            <a:prstGeom prst="arc">
              <a:avLst>
                <a:gd name="adj1" fmla="val 16200000"/>
                <a:gd name="adj2" fmla="val 13808751"/>
              </a:avLst>
            </a:prstGeom>
            <a:ln w="57150">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anchor="ctr"/>
            <a:lstStyle/>
            <a:p>
              <a:pPr>
                <a:defRPr/>
              </a:pPr>
              <a:endParaRPr lang="en-GB"/>
            </a:p>
          </p:txBody>
        </p:sp>
        <p:sp>
          <p:nvSpPr>
            <p:cNvPr id="46" name="TextBox 34"/>
            <p:cNvSpPr txBox="1">
              <a:spLocks noChangeArrowheads="1"/>
            </p:cNvSpPr>
            <p:nvPr/>
          </p:nvSpPr>
          <p:spPr bwMode="auto">
            <a:xfrm>
              <a:off x="4363481" y="7728173"/>
              <a:ext cx="1701207" cy="1006772"/>
            </a:xfrm>
            <a:prstGeom prst="rect">
              <a:avLst/>
            </a:prstGeom>
            <a:noFill/>
            <a:ln w="9525">
              <a:noFill/>
              <a:miter lim="800000"/>
              <a:headEnd/>
              <a:tailEnd/>
            </a:ln>
          </p:spPr>
          <p:txBody>
            <a:bodyPr wrap="none">
              <a:spAutoFit/>
            </a:bodyPr>
            <a:lstStyle/>
            <a:p>
              <a:r>
                <a:rPr lang="en-GB" sz="2000" dirty="0" smtClean="0"/>
                <a:t>Executor</a:t>
              </a:r>
            </a:p>
            <a:p>
              <a:r>
                <a:rPr lang="en-GB" sz="2000" dirty="0" smtClean="0"/>
                <a:t>Service</a:t>
              </a:r>
              <a:endParaRPr lang="en-GB" sz="2000" dirty="0"/>
            </a:p>
          </p:txBody>
        </p:sp>
        <p:sp>
          <p:nvSpPr>
            <p:cNvPr id="47" name="Arc 46"/>
            <p:cNvSpPr/>
            <p:nvPr/>
          </p:nvSpPr>
          <p:spPr bwMode="auto">
            <a:xfrm>
              <a:off x="6495349" y="7935305"/>
              <a:ext cx="467333" cy="467333"/>
            </a:xfrm>
            <a:prstGeom prst="arc">
              <a:avLst>
                <a:gd name="adj1" fmla="val 16200000"/>
                <a:gd name="adj2" fmla="val 13808751"/>
              </a:avLst>
            </a:prstGeom>
            <a:ln w="57150">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anchor="ctr"/>
            <a:lstStyle/>
            <a:p>
              <a:pPr>
                <a:defRPr/>
              </a:pPr>
              <a:endParaRPr lang="en-GB"/>
            </a:p>
          </p:txBody>
        </p:sp>
        <p:sp>
          <p:nvSpPr>
            <p:cNvPr id="48" name="Arc 47"/>
            <p:cNvSpPr/>
            <p:nvPr/>
          </p:nvSpPr>
          <p:spPr bwMode="auto">
            <a:xfrm>
              <a:off x="5966805" y="7942892"/>
              <a:ext cx="467333" cy="467333"/>
            </a:xfrm>
            <a:prstGeom prst="arc">
              <a:avLst>
                <a:gd name="adj1" fmla="val 16200000"/>
                <a:gd name="adj2" fmla="val 13808751"/>
              </a:avLst>
            </a:prstGeom>
            <a:ln w="57150">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anchor="ctr"/>
            <a:lstStyle/>
            <a:p>
              <a:pPr>
                <a:defRPr/>
              </a:pPr>
              <a:endParaRPr lang="en-GB"/>
            </a:p>
          </p:txBody>
        </p:sp>
      </p:grpSp>
      <p:sp>
        <p:nvSpPr>
          <p:cNvPr id="49" name="Rectangle 48"/>
          <p:cNvSpPr/>
          <p:nvPr/>
        </p:nvSpPr>
        <p:spPr>
          <a:xfrm>
            <a:off x="3044584" y="2825234"/>
            <a:ext cx="2800831" cy="369332"/>
          </a:xfrm>
          <a:prstGeom prst="rect">
            <a:avLst/>
          </a:prstGeom>
        </p:spPr>
        <p:txBody>
          <a:bodyPr wrap="none">
            <a:spAutoFit/>
          </a:bodyPr>
          <a:lstStyle/>
          <a:p>
            <a:r>
              <a:rPr lang="en-GB" dirty="0" smtClean="0"/>
              <a:t>Features of the Data </a:t>
            </a:r>
            <a:r>
              <a:rPr lang="en-GB" dirty="0" err="1" smtClean="0"/>
              <a:t>Acq</a:t>
            </a:r>
            <a:r>
              <a:rPr lang="en-GB" dirty="0" smtClean="0"/>
              <a:t>.</a:t>
            </a:r>
            <a:endParaRPr lang="en-GB" dirty="0"/>
          </a:p>
        </p:txBody>
      </p:sp>
      <p:pic>
        <p:nvPicPr>
          <p:cNvPr id="50" name="Picture 2" descr="http://nobugs2012.org/NOBUGS/mainColumnParagraphs/01/text_files/file0/dlsLogo.png"/>
          <p:cNvPicPr>
            <a:picLocks noChangeAspect="1" noChangeArrowheads="1"/>
          </p:cNvPicPr>
          <p:nvPr/>
        </p:nvPicPr>
        <p:blipFill>
          <a:blip r:embed="rId3" cstate="print"/>
          <a:srcRect/>
          <a:stretch>
            <a:fillRect/>
          </a:stretch>
        </p:blipFill>
        <p:spPr bwMode="auto">
          <a:xfrm>
            <a:off x="6657975" y="6191249"/>
            <a:ext cx="2324100" cy="666751"/>
          </a:xfrm>
          <a:prstGeom prst="rect">
            <a:avLst/>
          </a:prstGeom>
          <a:noFill/>
        </p:spPr>
      </p:pic>
      <p:grpSp>
        <p:nvGrpSpPr>
          <p:cNvPr id="53" name="Group 52"/>
          <p:cNvGrpSpPr/>
          <p:nvPr/>
        </p:nvGrpSpPr>
        <p:grpSpPr>
          <a:xfrm>
            <a:off x="611560" y="404664"/>
            <a:ext cx="8280920" cy="3528392"/>
            <a:chOff x="611560" y="404664"/>
            <a:chExt cx="8280920" cy="3528392"/>
          </a:xfrm>
        </p:grpSpPr>
        <p:sp>
          <p:nvSpPr>
            <p:cNvPr id="51" name="Rectangle 50"/>
            <p:cNvSpPr/>
            <p:nvPr/>
          </p:nvSpPr>
          <p:spPr>
            <a:xfrm>
              <a:off x="611560" y="404664"/>
              <a:ext cx="8280920"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t>Configure and arm trigger generator</a:t>
              </a:r>
            </a:p>
            <a:p>
              <a:pPr algn="ctr"/>
              <a:r>
                <a:rPr lang="en-GB" sz="3600" dirty="0" smtClean="0"/>
                <a:t>and detector</a:t>
              </a:r>
              <a:endParaRPr lang="en-GB" sz="3600" dirty="0"/>
            </a:p>
          </p:txBody>
        </p:sp>
        <p:sp>
          <p:nvSpPr>
            <p:cNvPr id="52" name="Down Arrow 51"/>
            <p:cNvSpPr/>
            <p:nvPr/>
          </p:nvSpPr>
          <p:spPr>
            <a:xfrm>
              <a:off x="2483768" y="2708920"/>
              <a:ext cx="1296144" cy="1224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178594"/>
            <a:ext cx="9144000" cy="1383506"/>
          </a:xfrm>
        </p:spPr>
        <p:txBody>
          <a:bodyPr/>
          <a:lstStyle/>
          <a:p>
            <a:r>
              <a:rPr lang="en-GB" sz="5100" dirty="0"/>
              <a:t>Task executing pipeline</a:t>
            </a:r>
          </a:p>
        </p:txBody>
      </p:sp>
      <p:sp>
        <p:nvSpPr>
          <p:cNvPr id="4" name="Rectangle 3"/>
          <p:cNvSpPr/>
          <p:nvPr/>
        </p:nvSpPr>
        <p:spPr bwMode="auto">
          <a:xfrm>
            <a:off x="596305" y="2910296"/>
            <a:ext cx="1679898" cy="2375297"/>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5" name="Rectangle 4"/>
          <p:cNvSpPr/>
          <p:nvPr/>
        </p:nvSpPr>
        <p:spPr bwMode="auto">
          <a:xfrm>
            <a:off x="3192612" y="3421520"/>
            <a:ext cx="2155404" cy="135284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r>
              <a:rPr lang="en-GB" sz="2000" dirty="0">
                <a:solidFill>
                  <a:srgbClr val="000000"/>
                </a:solidFill>
              </a:rPr>
              <a:t>Pipeline</a:t>
            </a:r>
          </a:p>
        </p:txBody>
      </p:sp>
      <p:sp>
        <p:nvSpPr>
          <p:cNvPr id="7" name="Rectangle 6"/>
          <p:cNvSpPr/>
          <p:nvPr/>
        </p:nvSpPr>
        <p:spPr bwMode="auto">
          <a:xfrm>
            <a:off x="6679655" y="5151648"/>
            <a:ext cx="1444377" cy="67642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r>
              <a:rPr lang="en-GB" sz="2000" dirty="0">
                <a:solidFill>
                  <a:srgbClr val="000000"/>
                </a:solidFill>
              </a:rPr>
              <a:t>(</a:t>
            </a:r>
            <a:r>
              <a:rPr lang="en-GB" sz="2000" dirty="0" err="1">
                <a:solidFill>
                  <a:srgbClr val="000000"/>
                </a:solidFill>
              </a:rPr>
              <a:t>NeXus</a:t>
            </a:r>
            <a:r>
              <a:rPr lang="en-GB" sz="2000" dirty="0">
                <a:solidFill>
                  <a:srgbClr val="000000"/>
                </a:solidFill>
              </a:rPr>
              <a:t>)</a:t>
            </a:r>
          </a:p>
        </p:txBody>
      </p:sp>
      <p:sp>
        <p:nvSpPr>
          <p:cNvPr id="9" name="Rectangle 8"/>
          <p:cNvSpPr/>
          <p:nvPr/>
        </p:nvSpPr>
        <p:spPr bwMode="auto">
          <a:xfrm>
            <a:off x="6679655" y="2351074"/>
            <a:ext cx="1444377" cy="67642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r>
              <a:rPr lang="en-GB" sz="2000" dirty="0">
                <a:solidFill>
                  <a:srgbClr val="000000"/>
                </a:solidFill>
              </a:rPr>
              <a:t>Terminal</a:t>
            </a:r>
          </a:p>
          <a:p>
            <a:pPr>
              <a:defRPr/>
            </a:pPr>
            <a:r>
              <a:rPr lang="en-GB" sz="2000" dirty="0">
                <a:solidFill>
                  <a:srgbClr val="000000"/>
                </a:solidFill>
              </a:rPr>
              <a:t>View</a:t>
            </a:r>
          </a:p>
        </p:txBody>
      </p:sp>
      <p:sp>
        <p:nvSpPr>
          <p:cNvPr id="10" name="Rectangle 9"/>
          <p:cNvSpPr/>
          <p:nvPr/>
        </p:nvSpPr>
        <p:spPr bwMode="auto">
          <a:xfrm>
            <a:off x="6679655" y="3278646"/>
            <a:ext cx="1444377" cy="67642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r>
              <a:rPr lang="en-GB" sz="2000" dirty="0">
                <a:solidFill>
                  <a:srgbClr val="000000"/>
                </a:solidFill>
              </a:rPr>
              <a:t>Plot View</a:t>
            </a:r>
          </a:p>
        </p:txBody>
      </p:sp>
      <p:sp>
        <p:nvSpPr>
          <p:cNvPr id="11" name="Rectangle 10"/>
          <p:cNvSpPr/>
          <p:nvPr/>
        </p:nvSpPr>
        <p:spPr bwMode="auto">
          <a:xfrm>
            <a:off x="6679655" y="4245285"/>
            <a:ext cx="1444377" cy="67642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r>
              <a:rPr lang="en-GB" sz="2000" dirty="0">
                <a:solidFill>
                  <a:srgbClr val="000000"/>
                </a:solidFill>
              </a:rPr>
              <a:t>Terminal</a:t>
            </a:r>
          </a:p>
          <a:p>
            <a:pPr>
              <a:defRPr/>
            </a:pPr>
            <a:r>
              <a:rPr lang="en-GB" sz="2000" dirty="0">
                <a:solidFill>
                  <a:srgbClr val="000000"/>
                </a:solidFill>
              </a:rPr>
              <a:t>Logger</a:t>
            </a:r>
          </a:p>
        </p:txBody>
      </p:sp>
      <p:cxnSp>
        <p:nvCxnSpPr>
          <p:cNvPr id="9225" name="Straight Arrow Connector 5"/>
          <p:cNvCxnSpPr>
            <a:cxnSpLocks noChangeShapeType="1"/>
            <a:stCxn id="4" idx="3"/>
            <a:endCxn id="5" idx="1"/>
          </p:cNvCxnSpPr>
          <p:nvPr/>
        </p:nvCxnSpPr>
        <p:spPr bwMode="auto">
          <a:xfrm flipV="1">
            <a:off x="2276203" y="4097944"/>
            <a:ext cx="916409" cy="0"/>
          </a:xfrm>
          <a:prstGeom prst="straightConnector1">
            <a:avLst/>
          </a:prstGeom>
          <a:noFill/>
          <a:ln w="38100" algn="ctr">
            <a:solidFill>
              <a:schemeClr val="tx2"/>
            </a:solidFill>
            <a:miter lim="0"/>
            <a:headEnd/>
            <a:tailEnd type="arrow" w="med" len="med"/>
          </a:ln>
        </p:spPr>
      </p:cxnSp>
      <p:sp>
        <p:nvSpPr>
          <p:cNvPr id="29" name="Oval 28"/>
          <p:cNvSpPr/>
          <p:nvPr/>
        </p:nvSpPr>
        <p:spPr bwMode="auto">
          <a:xfrm>
            <a:off x="2190254" y="1438013"/>
            <a:ext cx="1619746" cy="1455539"/>
          </a:xfrm>
          <a:prstGeom prst="ellipse">
            <a:avLst/>
          </a:prstGeom>
          <a:solidFill>
            <a:schemeClr val="accent6">
              <a:lumMod val="20000"/>
              <a:lumOff val="80000"/>
            </a:schemeClr>
          </a:solidFill>
          <a:ln w="12700" cap="flat" cmpd="sng" algn="ctr">
            <a:noFill/>
            <a:prstDash val="solid"/>
            <a:miter lim="0"/>
            <a:headEnd type="none" w="med" len="med"/>
            <a:tailEnd type="none" w="med" len="med"/>
          </a:ln>
          <a:effectLst/>
        </p:spPr>
        <p:txBody>
          <a:bodyPr lIns="64291" tIns="32146" rIns="64291" bIns="32146" anchor="ctr"/>
          <a:lstStyle/>
          <a:p>
            <a:pPr algn="l">
              <a:defRPr/>
            </a:pPr>
            <a:r>
              <a:rPr lang="en-GB" sz="2000" dirty="0"/>
              <a:t>scna:10 scnb:20</a:t>
            </a:r>
          </a:p>
          <a:p>
            <a:pPr algn="l">
              <a:defRPr/>
            </a:pPr>
            <a:r>
              <a:rPr lang="en-GB" sz="2000" dirty="0" err="1"/>
              <a:t>det:</a:t>
            </a:r>
            <a:r>
              <a:rPr lang="en-GB" sz="2000" b="1" dirty="0" err="1"/>
              <a:t>task</a:t>
            </a:r>
            <a:r>
              <a:rPr lang="en-GB" sz="2000" dirty="0"/>
              <a:t>   </a:t>
            </a:r>
          </a:p>
        </p:txBody>
      </p:sp>
      <p:sp>
        <p:nvSpPr>
          <p:cNvPr id="9234" name="AutoShape 15"/>
          <p:cNvSpPr>
            <a:spLocks/>
          </p:cNvSpPr>
          <p:nvPr/>
        </p:nvSpPr>
        <p:spPr bwMode="auto">
          <a:xfrm>
            <a:off x="921123" y="3588953"/>
            <a:ext cx="1030262" cy="456530"/>
          </a:xfrm>
          <a:prstGeom prst="roundRect">
            <a:avLst>
              <a:gd name="adj" fmla="val 41542"/>
            </a:avLst>
          </a:prstGeom>
          <a:solidFill>
            <a:srgbClr val="095CC4">
              <a:alpha val="69019"/>
            </a:srgbClr>
          </a:solidFill>
          <a:ln w="12700">
            <a:noFill/>
            <a:miter lim="0"/>
            <a:headEnd/>
            <a:tailEnd/>
          </a:ln>
        </p:spPr>
        <p:txBody>
          <a:bodyPr lIns="0" tIns="0" rIns="0" bIns="0" anchor="ctr"/>
          <a:lstStyle/>
          <a:p>
            <a:r>
              <a:rPr lang="en-US" sz="1400" dirty="0" err="1">
                <a:solidFill>
                  <a:srgbClr val="FFFFFF"/>
                </a:solidFill>
              </a:rPr>
              <a:t>scna</a:t>
            </a:r>
            <a:endParaRPr lang="en-US" sz="3100" dirty="0"/>
          </a:p>
        </p:txBody>
      </p:sp>
      <p:sp>
        <p:nvSpPr>
          <p:cNvPr id="9235" name="AutoShape 15"/>
          <p:cNvSpPr>
            <a:spLocks/>
          </p:cNvSpPr>
          <p:nvPr/>
        </p:nvSpPr>
        <p:spPr bwMode="auto">
          <a:xfrm>
            <a:off x="921123" y="4154871"/>
            <a:ext cx="1030262" cy="456531"/>
          </a:xfrm>
          <a:prstGeom prst="roundRect">
            <a:avLst>
              <a:gd name="adj" fmla="val 41542"/>
            </a:avLst>
          </a:prstGeom>
          <a:solidFill>
            <a:srgbClr val="095CC4">
              <a:alpha val="69019"/>
            </a:srgbClr>
          </a:solidFill>
          <a:ln w="12700">
            <a:noFill/>
            <a:miter lim="0"/>
            <a:headEnd/>
            <a:tailEnd/>
          </a:ln>
        </p:spPr>
        <p:txBody>
          <a:bodyPr lIns="0" tIns="0" rIns="0" bIns="0" anchor="ctr"/>
          <a:lstStyle/>
          <a:p>
            <a:r>
              <a:rPr lang="en-US" sz="1400" dirty="0" err="1">
                <a:solidFill>
                  <a:srgbClr val="FFFFFF"/>
                </a:solidFill>
              </a:rPr>
              <a:t>scnb</a:t>
            </a:r>
            <a:endParaRPr lang="en-US" sz="3100" dirty="0"/>
          </a:p>
        </p:txBody>
      </p:sp>
      <p:sp>
        <p:nvSpPr>
          <p:cNvPr id="9236" name="AutoShape 15"/>
          <p:cNvSpPr>
            <a:spLocks/>
          </p:cNvSpPr>
          <p:nvPr/>
        </p:nvSpPr>
        <p:spPr bwMode="auto">
          <a:xfrm>
            <a:off x="921123" y="4755392"/>
            <a:ext cx="1030262" cy="456531"/>
          </a:xfrm>
          <a:prstGeom prst="roundRect">
            <a:avLst>
              <a:gd name="adj" fmla="val 41542"/>
            </a:avLst>
          </a:prstGeom>
          <a:solidFill>
            <a:srgbClr val="095CC4">
              <a:alpha val="69019"/>
            </a:srgbClr>
          </a:solidFill>
          <a:ln w="12700">
            <a:noFill/>
            <a:miter lim="0"/>
            <a:headEnd/>
            <a:tailEnd/>
          </a:ln>
        </p:spPr>
        <p:txBody>
          <a:bodyPr lIns="0" tIns="0" rIns="0" bIns="0" anchor="ctr"/>
          <a:lstStyle/>
          <a:p>
            <a:r>
              <a:rPr lang="en-US" sz="1400" dirty="0" err="1">
                <a:solidFill>
                  <a:srgbClr val="FFFFFF"/>
                </a:solidFill>
              </a:rPr>
              <a:t>det</a:t>
            </a:r>
            <a:endParaRPr lang="en-US" sz="3100" dirty="0"/>
          </a:p>
        </p:txBody>
      </p:sp>
      <p:sp>
        <p:nvSpPr>
          <p:cNvPr id="43" name="Oval 42"/>
          <p:cNvSpPr/>
          <p:nvPr/>
        </p:nvSpPr>
        <p:spPr bwMode="auto">
          <a:xfrm>
            <a:off x="4749726" y="1438013"/>
            <a:ext cx="1496839" cy="1455539"/>
          </a:xfrm>
          <a:prstGeom prst="ellipse">
            <a:avLst/>
          </a:prstGeom>
          <a:solidFill>
            <a:schemeClr val="accent6">
              <a:lumMod val="20000"/>
              <a:lumOff val="80000"/>
            </a:schemeClr>
          </a:solidFill>
          <a:ln w="12700" cap="flat" cmpd="sng" algn="ctr">
            <a:noFill/>
            <a:prstDash val="solid"/>
            <a:miter lim="0"/>
            <a:headEnd type="none" w="med" len="med"/>
            <a:tailEnd type="none" w="med" len="med"/>
          </a:ln>
          <a:effectLst/>
        </p:spPr>
        <p:txBody>
          <a:bodyPr lIns="64291" tIns="32146" rIns="64291" bIns="32146" anchor="ctr"/>
          <a:lstStyle/>
          <a:p>
            <a:pPr algn="l">
              <a:defRPr/>
            </a:pPr>
            <a:r>
              <a:rPr lang="en-GB" sz="2000" dirty="0" err="1"/>
              <a:t>scna</a:t>
            </a:r>
            <a:r>
              <a:rPr lang="en-GB" sz="2000" dirty="0"/>
              <a:t>: 1</a:t>
            </a:r>
          </a:p>
          <a:p>
            <a:pPr algn="l">
              <a:defRPr/>
            </a:pPr>
            <a:r>
              <a:rPr lang="en-GB" sz="2000" dirty="0" err="1"/>
              <a:t>scnb</a:t>
            </a:r>
            <a:r>
              <a:rPr lang="en-GB" sz="2000" dirty="0"/>
              <a:t>: 2</a:t>
            </a:r>
          </a:p>
          <a:p>
            <a:pPr algn="l">
              <a:defRPr/>
            </a:pPr>
            <a:r>
              <a:rPr lang="en-GB" sz="2000" dirty="0"/>
              <a:t>scnc:25   </a:t>
            </a:r>
          </a:p>
        </p:txBody>
      </p:sp>
      <p:sp>
        <p:nvSpPr>
          <p:cNvPr id="54" name="Rectangle 53"/>
          <p:cNvSpPr/>
          <p:nvPr/>
        </p:nvSpPr>
        <p:spPr bwMode="auto">
          <a:xfrm>
            <a:off x="3891360" y="4048831"/>
            <a:ext cx="252264" cy="48666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55" name="Rectangle 54"/>
          <p:cNvSpPr/>
          <p:nvPr/>
        </p:nvSpPr>
        <p:spPr bwMode="auto">
          <a:xfrm>
            <a:off x="4143624" y="4048831"/>
            <a:ext cx="253380" cy="48778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56" name="Rectangle 55"/>
          <p:cNvSpPr/>
          <p:nvPr/>
        </p:nvSpPr>
        <p:spPr bwMode="auto">
          <a:xfrm>
            <a:off x="4397003" y="4048831"/>
            <a:ext cx="253380" cy="48666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57" name="Rectangle 56"/>
          <p:cNvSpPr/>
          <p:nvPr/>
        </p:nvSpPr>
        <p:spPr bwMode="auto">
          <a:xfrm>
            <a:off x="4650383" y="4048831"/>
            <a:ext cx="253380" cy="48778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58" name="Rectangle 57"/>
          <p:cNvSpPr/>
          <p:nvPr/>
        </p:nvSpPr>
        <p:spPr bwMode="auto">
          <a:xfrm>
            <a:off x="4903763" y="4048831"/>
            <a:ext cx="253380" cy="48666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59" name="Rectangle 58"/>
          <p:cNvSpPr/>
          <p:nvPr/>
        </p:nvSpPr>
        <p:spPr bwMode="auto">
          <a:xfrm>
            <a:off x="3644677" y="4048831"/>
            <a:ext cx="253380" cy="48666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sp>
        <p:nvSpPr>
          <p:cNvPr id="60" name="Rectangle 59"/>
          <p:cNvSpPr/>
          <p:nvPr/>
        </p:nvSpPr>
        <p:spPr bwMode="auto">
          <a:xfrm>
            <a:off x="3391297" y="4048831"/>
            <a:ext cx="253380" cy="48666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4291" tIns="32146" rIns="64291" bIns="32146"/>
          <a:lstStyle/>
          <a:p>
            <a:pPr>
              <a:defRPr/>
            </a:pPr>
            <a:endParaRPr lang="en-GB" sz="2000" dirty="0">
              <a:solidFill>
                <a:srgbClr val="000000"/>
              </a:solidFill>
            </a:endParaRPr>
          </a:p>
        </p:txBody>
      </p:sp>
      <p:cxnSp>
        <p:nvCxnSpPr>
          <p:cNvPr id="9245" name="Elbow Connector 67"/>
          <p:cNvCxnSpPr>
            <a:cxnSpLocks noChangeShapeType="1"/>
            <a:stCxn id="5" idx="3"/>
            <a:endCxn id="11" idx="1"/>
          </p:cNvCxnSpPr>
          <p:nvPr/>
        </p:nvCxnSpPr>
        <p:spPr bwMode="auto">
          <a:xfrm>
            <a:off x="5348016" y="4097945"/>
            <a:ext cx="1331639" cy="485551"/>
          </a:xfrm>
          <a:prstGeom prst="bentConnector3">
            <a:avLst>
              <a:gd name="adj1" fmla="val 50000"/>
            </a:avLst>
          </a:prstGeom>
          <a:noFill/>
          <a:ln w="38100" algn="ctr">
            <a:solidFill>
              <a:schemeClr val="tx2"/>
            </a:solidFill>
            <a:miter lim="0"/>
            <a:headEnd/>
            <a:tailEnd type="arrow" w="med" len="med"/>
          </a:ln>
        </p:spPr>
      </p:cxnSp>
      <p:cxnSp>
        <p:nvCxnSpPr>
          <p:cNvPr id="9246" name="Elbow Connector 69"/>
          <p:cNvCxnSpPr>
            <a:cxnSpLocks noChangeShapeType="1"/>
            <a:stCxn id="5" idx="3"/>
            <a:endCxn id="7" idx="1"/>
          </p:cNvCxnSpPr>
          <p:nvPr/>
        </p:nvCxnSpPr>
        <p:spPr bwMode="auto">
          <a:xfrm>
            <a:off x="5348016" y="4097944"/>
            <a:ext cx="1331639" cy="1391915"/>
          </a:xfrm>
          <a:prstGeom prst="bentConnector3">
            <a:avLst>
              <a:gd name="adj1" fmla="val 50000"/>
            </a:avLst>
          </a:prstGeom>
          <a:noFill/>
          <a:ln w="38100" algn="ctr">
            <a:solidFill>
              <a:schemeClr val="tx2"/>
            </a:solidFill>
            <a:miter lim="0"/>
            <a:headEnd/>
            <a:tailEnd type="arrow" w="med" len="med"/>
          </a:ln>
        </p:spPr>
      </p:cxnSp>
      <p:cxnSp>
        <p:nvCxnSpPr>
          <p:cNvPr id="9247" name="Elbow Connector 71"/>
          <p:cNvCxnSpPr>
            <a:cxnSpLocks noChangeShapeType="1"/>
            <a:stCxn id="5" idx="3"/>
            <a:endCxn id="10" idx="1"/>
          </p:cNvCxnSpPr>
          <p:nvPr/>
        </p:nvCxnSpPr>
        <p:spPr bwMode="auto">
          <a:xfrm flipV="1">
            <a:off x="5348016" y="3616858"/>
            <a:ext cx="1331639" cy="481087"/>
          </a:xfrm>
          <a:prstGeom prst="bentConnector3">
            <a:avLst>
              <a:gd name="adj1" fmla="val 50000"/>
            </a:avLst>
          </a:prstGeom>
          <a:noFill/>
          <a:ln w="38100" algn="ctr">
            <a:solidFill>
              <a:schemeClr val="tx2"/>
            </a:solidFill>
            <a:miter lim="0"/>
            <a:headEnd/>
            <a:tailEnd type="arrow" w="med" len="med"/>
          </a:ln>
        </p:spPr>
      </p:cxnSp>
      <p:cxnSp>
        <p:nvCxnSpPr>
          <p:cNvPr id="9248" name="Elbow Connector 75"/>
          <p:cNvCxnSpPr>
            <a:cxnSpLocks noChangeShapeType="1"/>
            <a:stCxn id="5" idx="3"/>
            <a:endCxn id="9" idx="1"/>
          </p:cNvCxnSpPr>
          <p:nvPr/>
        </p:nvCxnSpPr>
        <p:spPr bwMode="auto">
          <a:xfrm flipV="1">
            <a:off x="5348016" y="2689287"/>
            <a:ext cx="1331639" cy="1408658"/>
          </a:xfrm>
          <a:prstGeom prst="bentConnector3">
            <a:avLst>
              <a:gd name="adj1" fmla="val 50000"/>
            </a:avLst>
          </a:prstGeom>
          <a:noFill/>
          <a:ln w="38100" algn="ctr">
            <a:solidFill>
              <a:schemeClr val="tx2"/>
            </a:solidFill>
            <a:miter lim="0"/>
            <a:headEnd/>
            <a:tailEnd type="arrow" w="med" len="med"/>
          </a:ln>
        </p:spPr>
      </p:cxnSp>
      <p:sp>
        <p:nvSpPr>
          <p:cNvPr id="9249" name="Right Arrow 76"/>
          <p:cNvSpPr>
            <a:spLocks noChangeArrowheads="1"/>
          </p:cNvSpPr>
          <p:nvPr/>
        </p:nvSpPr>
        <p:spPr bwMode="auto">
          <a:xfrm>
            <a:off x="2448100" y="3057636"/>
            <a:ext cx="600521" cy="299145"/>
          </a:xfrm>
          <a:prstGeom prst="rightArrow">
            <a:avLst>
              <a:gd name="adj1" fmla="val 50000"/>
              <a:gd name="adj2" fmla="val 50205"/>
            </a:avLst>
          </a:prstGeom>
          <a:solidFill>
            <a:srgbClr val="095CC4"/>
          </a:solidFill>
          <a:ln w="12700" algn="ctr">
            <a:noFill/>
            <a:miter lim="0"/>
            <a:headEnd/>
            <a:tailEnd/>
          </a:ln>
        </p:spPr>
        <p:txBody>
          <a:bodyPr lIns="64291" tIns="32146" rIns="64291" bIns="32146"/>
          <a:lstStyle/>
          <a:p>
            <a:endParaRPr lang="en-GB"/>
          </a:p>
        </p:txBody>
      </p:sp>
      <p:sp>
        <p:nvSpPr>
          <p:cNvPr id="9250" name="Right Arrow 77"/>
          <p:cNvSpPr>
            <a:spLocks noChangeArrowheads="1"/>
          </p:cNvSpPr>
          <p:nvPr/>
        </p:nvSpPr>
        <p:spPr bwMode="auto">
          <a:xfrm>
            <a:off x="5461869" y="3056519"/>
            <a:ext cx="431973" cy="300261"/>
          </a:xfrm>
          <a:prstGeom prst="rightArrow">
            <a:avLst>
              <a:gd name="adj1" fmla="val 50000"/>
              <a:gd name="adj2" fmla="val 50007"/>
            </a:avLst>
          </a:prstGeom>
          <a:solidFill>
            <a:srgbClr val="095CC4"/>
          </a:solidFill>
          <a:ln w="12700" algn="ctr">
            <a:noFill/>
            <a:miter lim="0"/>
            <a:headEnd/>
            <a:tailEnd/>
          </a:ln>
        </p:spPr>
        <p:txBody>
          <a:bodyPr lIns="64291" tIns="32146" rIns="64291" bIns="32146"/>
          <a:lstStyle/>
          <a:p>
            <a:endParaRPr lang="en-GB"/>
          </a:p>
        </p:txBody>
      </p:sp>
      <p:sp>
        <p:nvSpPr>
          <p:cNvPr id="81" name="AutoShape 15"/>
          <p:cNvSpPr>
            <a:spLocks/>
          </p:cNvSpPr>
          <p:nvPr/>
        </p:nvSpPr>
        <p:spPr bwMode="auto">
          <a:xfrm>
            <a:off x="530449" y="1709253"/>
            <a:ext cx="1030262" cy="456530"/>
          </a:xfrm>
          <a:prstGeom prst="roundRect">
            <a:avLst>
              <a:gd name="adj" fmla="val 41542"/>
            </a:avLst>
          </a:prstGeom>
          <a:solidFill>
            <a:schemeClr val="accent4">
              <a:lumMod val="75000"/>
              <a:lumOff val="25000"/>
              <a:alpha val="69019"/>
            </a:schemeClr>
          </a:solidFill>
          <a:ln>
            <a:noFill/>
          </a:ln>
          <a:extLst/>
        </p:spPr>
        <p:txBody>
          <a:bodyPr lIns="0" tIns="0" rIns="0" bIns="0" anchor="ctr"/>
          <a:lstStyle/>
          <a:p>
            <a:pPr>
              <a:defRPr/>
            </a:pPr>
            <a:r>
              <a:rPr lang="en-US" sz="1400" dirty="0" err="1">
                <a:solidFill>
                  <a:srgbClr val="FFFFFF"/>
                </a:solidFill>
              </a:rPr>
              <a:t>args</a:t>
            </a:r>
            <a:endParaRPr lang="en-US" sz="3100" dirty="0"/>
          </a:p>
        </p:txBody>
      </p:sp>
      <p:sp>
        <p:nvSpPr>
          <p:cNvPr id="9253" name="Right Arrow 81"/>
          <p:cNvSpPr>
            <a:spLocks noChangeArrowheads="1"/>
          </p:cNvSpPr>
          <p:nvPr/>
        </p:nvSpPr>
        <p:spPr bwMode="auto">
          <a:xfrm rot="5400000">
            <a:off x="733041" y="2443162"/>
            <a:ext cx="600521" cy="300260"/>
          </a:xfrm>
          <a:prstGeom prst="rightArrow">
            <a:avLst>
              <a:gd name="adj1" fmla="val 50000"/>
              <a:gd name="adj2" fmla="val 50019"/>
            </a:avLst>
          </a:prstGeom>
          <a:solidFill>
            <a:srgbClr val="095CC4"/>
          </a:solidFill>
          <a:ln w="12700" algn="ctr">
            <a:noFill/>
            <a:miter lim="0"/>
            <a:headEnd/>
            <a:tailEnd/>
          </a:ln>
        </p:spPr>
        <p:txBody>
          <a:bodyPr lIns="64291" tIns="32146" rIns="64291" bIns="32146"/>
          <a:lstStyle/>
          <a:p>
            <a:endParaRPr lang="en-GB"/>
          </a:p>
        </p:txBody>
      </p:sp>
      <p:sp>
        <p:nvSpPr>
          <p:cNvPr id="39" name="Arc 38"/>
          <p:cNvSpPr/>
          <p:nvPr/>
        </p:nvSpPr>
        <p:spPr bwMode="auto">
          <a:xfrm>
            <a:off x="1815469" y="5454009"/>
            <a:ext cx="621468" cy="621468"/>
          </a:xfrm>
          <a:prstGeom prst="arc">
            <a:avLst>
              <a:gd name="adj1" fmla="val 16200000"/>
              <a:gd name="adj2" fmla="val 13808751"/>
            </a:avLst>
          </a:prstGeom>
          <a:ln w="57150">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lIns="64291" tIns="32146" rIns="64291" bIns="32146" anchor="ctr"/>
          <a:lstStyle/>
          <a:p>
            <a:pPr>
              <a:defRPr/>
            </a:pPr>
            <a:endParaRPr lang="en-GB"/>
          </a:p>
        </p:txBody>
      </p:sp>
      <p:sp>
        <p:nvSpPr>
          <p:cNvPr id="40" name="TextBox 34"/>
          <p:cNvSpPr txBox="1">
            <a:spLocks noChangeArrowheads="1"/>
          </p:cNvSpPr>
          <p:nvPr/>
        </p:nvSpPr>
        <p:spPr bwMode="auto">
          <a:xfrm>
            <a:off x="499275" y="5406539"/>
            <a:ext cx="1312854" cy="680473"/>
          </a:xfrm>
          <a:prstGeom prst="rect">
            <a:avLst/>
          </a:prstGeom>
          <a:noFill/>
          <a:ln w="9525">
            <a:noFill/>
            <a:miter lim="800000"/>
            <a:headEnd/>
            <a:tailEnd/>
          </a:ln>
        </p:spPr>
        <p:txBody>
          <a:bodyPr wrap="none" lIns="64291" tIns="32146" rIns="64291" bIns="32146">
            <a:spAutoFit/>
          </a:bodyPr>
          <a:lstStyle/>
          <a:p>
            <a:r>
              <a:rPr lang="en-GB" sz="2000" dirty="0" smtClean="0"/>
              <a:t>Command</a:t>
            </a:r>
            <a:br>
              <a:rPr lang="en-GB" sz="2000" dirty="0" smtClean="0"/>
            </a:br>
            <a:r>
              <a:rPr lang="en-GB" sz="2000" dirty="0" smtClean="0"/>
              <a:t>Thread</a:t>
            </a:r>
            <a:endParaRPr lang="en-GB" sz="2000" dirty="0"/>
          </a:p>
        </p:txBody>
      </p:sp>
      <p:sp>
        <p:nvSpPr>
          <p:cNvPr id="42" name="Arc 41"/>
          <p:cNvSpPr/>
          <p:nvPr/>
        </p:nvSpPr>
        <p:spPr bwMode="auto">
          <a:xfrm>
            <a:off x="5657469" y="5517337"/>
            <a:ext cx="621468" cy="621468"/>
          </a:xfrm>
          <a:prstGeom prst="arc">
            <a:avLst>
              <a:gd name="adj1" fmla="val 16200000"/>
              <a:gd name="adj2" fmla="val 13808751"/>
            </a:avLst>
          </a:prstGeom>
          <a:ln w="57150">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lIns="64291" tIns="32146" rIns="64291" bIns="32146" anchor="ctr"/>
          <a:lstStyle/>
          <a:p>
            <a:pPr>
              <a:defRPr/>
            </a:pPr>
            <a:endParaRPr lang="en-GB"/>
          </a:p>
        </p:txBody>
      </p:sp>
      <p:sp>
        <p:nvSpPr>
          <p:cNvPr id="44" name="TextBox 34"/>
          <p:cNvSpPr txBox="1">
            <a:spLocks noChangeArrowheads="1"/>
          </p:cNvSpPr>
          <p:nvPr/>
        </p:nvSpPr>
        <p:spPr bwMode="auto">
          <a:xfrm>
            <a:off x="4746715" y="5469867"/>
            <a:ext cx="973017" cy="680473"/>
          </a:xfrm>
          <a:prstGeom prst="rect">
            <a:avLst/>
          </a:prstGeom>
          <a:noFill/>
          <a:ln w="9525">
            <a:noFill/>
            <a:miter lim="800000"/>
            <a:headEnd/>
            <a:tailEnd/>
          </a:ln>
        </p:spPr>
        <p:txBody>
          <a:bodyPr wrap="none" lIns="64291" tIns="32146" rIns="64291" bIns="32146">
            <a:spAutoFit/>
          </a:bodyPr>
          <a:lstStyle/>
          <a:p>
            <a:r>
              <a:rPr lang="en-GB" sz="2000" dirty="0" smtClean="0"/>
              <a:t>Publish</a:t>
            </a:r>
            <a:br>
              <a:rPr lang="en-GB" sz="2000" dirty="0" smtClean="0"/>
            </a:br>
            <a:r>
              <a:rPr lang="en-GB" sz="2000" dirty="0" smtClean="0"/>
              <a:t>Thread</a:t>
            </a:r>
            <a:endParaRPr lang="en-GB" sz="2000" dirty="0"/>
          </a:p>
        </p:txBody>
      </p:sp>
      <p:grpSp>
        <p:nvGrpSpPr>
          <p:cNvPr id="2" name="Group 48"/>
          <p:cNvGrpSpPr/>
          <p:nvPr/>
        </p:nvGrpSpPr>
        <p:grpSpPr>
          <a:xfrm>
            <a:off x="2941073" y="4768944"/>
            <a:ext cx="2211474" cy="707886"/>
            <a:chOff x="4363481" y="7728173"/>
            <a:chExt cx="3145207" cy="1006772"/>
          </a:xfrm>
        </p:grpSpPr>
        <p:sp>
          <p:nvSpPr>
            <p:cNvPr id="45" name="Arc 44"/>
            <p:cNvSpPr/>
            <p:nvPr/>
          </p:nvSpPr>
          <p:spPr bwMode="auto">
            <a:xfrm>
              <a:off x="7041355" y="7935305"/>
              <a:ext cx="467333" cy="467333"/>
            </a:xfrm>
            <a:prstGeom prst="arc">
              <a:avLst>
                <a:gd name="adj1" fmla="val 16200000"/>
                <a:gd name="adj2" fmla="val 13808751"/>
              </a:avLst>
            </a:prstGeom>
            <a:ln w="57150">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anchor="ctr"/>
            <a:lstStyle/>
            <a:p>
              <a:pPr>
                <a:defRPr/>
              </a:pPr>
              <a:endParaRPr lang="en-GB"/>
            </a:p>
          </p:txBody>
        </p:sp>
        <p:sp>
          <p:nvSpPr>
            <p:cNvPr id="46" name="TextBox 34"/>
            <p:cNvSpPr txBox="1">
              <a:spLocks noChangeArrowheads="1"/>
            </p:cNvSpPr>
            <p:nvPr/>
          </p:nvSpPr>
          <p:spPr bwMode="auto">
            <a:xfrm>
              <a:off x="4363481" y="7728173"/>
              <a:ext cx="1701207" cy="1006772"/>
            </a:xfrm>
            <a:prstGeom prst="rect">
              <a:avLst/>
            </a:prstGeom>
            <a:noFill/>
            <a:ln w="9525">
              <a:noFill/>
              <a:miter lim="800000"/>
              <a:headEnd/>
              <a:tailEnd/>
            </a:ln>
          </p:spPr>
          <p:txBody>
            <a:bodyPr wrap="none">
              <a:spAutoFit/>
            </a:bodyPr>
            <a:lstStyle/>
            <a:p>
              <a:r>
                <a:rPr lang="en-GB" sz="2000" dirty="0" smtClean="0"/>
                <a:t>Executor</a:t>
              </a:r>
            </a:p>
            <a:p>
              <a:r>
                <a:rPr lang="en-GB" sz="2000" dirty="0" smtClean="0"/>
                <a:t>Service</a:t>
              </a:r>
              <a:endParaRPr lang="en-GB" sz="2000" dirty="0"/>
            </a:p>
          </p:txBody>
        </p:sp>
        <p:sp>
          <p:nvSpPr>
            <p:cNvPr id="47" name="Arc 46"/>
            <p:cNvSpPr/>
            <p:nvPr/>
          </p:nvSpPr>
          <p:spPr bwMode="auto">
            <a:xfrm>
              <a:off x="6495349" y="7935305"/>
              <a:ext cx="467333" cy="467333"/>
            </a:xfrm>
            <a:prstGeom prst="arc">
              <a:avLst>
                <a:gd name="adj1" fmla="val 16200000"/>
                <a:gd name="adj2" fmla="val 13808751"/>
              </a:avLst>
            </a:prstGeom>
            <a:ln w="57150">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anchor="ctr"/>
            <a:lstStyle/>
            <a:p>
              <a:pPr>
                <a:defRPr/>
              </a:pPr>
              <a:endParaRPr lang="en-GB"/>
            </a:p>
          </p:txBody>
        </p:sp>
        <p:sp>
          <p:nvSpPr>
            <p:cNvPr id="48" name="Arc 47"/>
            <p:cNvSpPr/>
            <p:nvPr/>
          </p:nvSpPr>
          <p:spPr bwMode="auto">
            <a:xfrm>
              <a:off x="5966805" y="7942892"/>
              <a:ext cx="467333" cy="467333"/>
            </a:xfrm>
            <a:prstGeom prst="arc">
              <a:avLst>
                <a:gd name="adj1" fmla="val 16200000"/>
                <a:gd name="adj2" fmla="val 13808751"/>
              </a:avLst>
            </a:prstGeom>
            <a:ln w="57150">
              <a:solidFill>
                <a:srgbClr val="C0000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anchor="ctr"/>
            <a:lstStyle/>
            <a:p>
              <a:pPr>
                <a:defRPr/>
              </a:pPr>
              <a:endParaRPr lang="en-GB"/>
            </a:p>
          </p:txBody>
        </p:sp>
      </p:grpSp>
      <p:sp>
        <p:nvSpPr>
          <p:cNvPr id="49" name="Rectangle 48"/>
          <p:cNvSpPr/>
          <p:nvPr/>
        </p:nvSpPr>
        <p:spPr>
          <a:xfrm>
            <a:off x="3044584" y="2825234"/>
            <a:ext cx="2800831" cy="369332"/>
          </a:xfrm>
          <a:prstGeom prst="rect">
            <a:avLst/>
          </a:prstGeom>
        </p:spPr>
        <p:txBody>
          <a:bodyPr wrap="none">
            <a:spAutoFit/>
          </a:bodyPr>
          <a:lstStyle/>
          <a:p>
            <a:r>
              <a:rPr lang="en-GB" dirty="0" smtClean="0"/>
              <a:t>Features of the Data </a:t>
            </a:r>
            <a:r>
              <a:rPr lang="en-GB" dirty="0" err="1" smtClean="0"/>
              <a:t>Acq</a:t>
            </a:r>
            <a:r>
              <a:rPr lang="en-GB" dirty="0" smtClean="0"/>
              <a:t>.</a:t>
            </a:r>
            <a:endParaRPr lang="en-GB" dirty="0"/>
          </a:p>
        </p:txBody>
      </p:sp>
      <p:pic>
        <p:nvPicPr>
          <p:cNvPr id="50" name="Picture 2" descr="http://nobugs2012.org/NOBUGS/mainColumnParagraphs/01/text_files/file0/dlsLogo.png"/>
          <p:cNvPicPr>
            <a:picLocks noChangeAspect="1" noChangeArrowheads="1"/>
          </p:cNvPicPr>
          <p:nvPr/>
        </p:nvPicPr>
        <p:blipFill>
          <a:blip r:embed="rId3" cstate="print"/>
          <a:srcRect/>
          <a:stretch>
            <a:fillRect/>
          </a:stretch>
        </p:blipFill>
        <p:spPr bwMode="auto">
          <a:xfrm>
            <a:off x="6657975" y="6191249"/>
            <a:ext cx="2324100" cy="666751"/>
          </a:xfrm>
          <a:prstGeom prst="rect">
            <a:avLst/>
          </a:prstGeom>
          <a:noFill/>
        </p:spPr>
      </p:pic>
      <p:grpSp>
        <p:nvGrpSpPr>
          <p:cNvPr id="3" name="Group 52"/>
          <p:cNvGrpSpPr/>
          <p:nvPr/>
        </p:nvGrpSpPr>
        <p:grpSpPr>
          <a:xfrm>
            <a:off x="755576" y="260648"/>
            <a:ext cx="8136904" cy="3600400"/>
            <a:chOff x="755576" y="260648"/>
            <a:chExt cx="8136904" cy="3600400"/>
          </a:xfrm>
        </p:grpSpPr>
        <p:sp>
          <p:nvSpPr>
            <p:cNvPr id="51" name="Rectangle 50"/>
            <p:cNvSpPr/>
            <p:nvPr/>
          </p:nvSpPr>
          <p:spPr>
            <a:xfrm>
              <a:off x="755576" y="260648"/>
              <a:ext cx="8136904"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t>Start motor and monitor the data stores</a:t>
              </a:r>
              <a:endParaRPr lang="en-GB" sz="3600" dirty="0"/>
            </a:p>
          </p:txBody>
        </p:sp>
        <p:sp>
          <p:nvSpPr>
            <p:cNvPr id="52" name="Down Arrow 51"/>
            <p:cNvSpPr/>
            <p:nvPr/>
          </p:nvSpPr>
          <p:spPr>
            <a:xfrm>
              <a:off x="4716016" y="2636912"/>
              <a:ext cx="1296144" cy="1224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confluence.diamond.ac.uk/download/attachments/21400296/7794_theta_zoom.png?version=2&amp;modificationDate=1363951977000&amp;api=v2"/>
          <p:cNvPicPr>
            <a:picLocks noChangeAspect="1" noChangeArrowheads="1"/>
          </p:cNvPicPr>
          <p:nvPr/>
        </p:nvPicPr>
        <p:blipFill>
          <a:blip r:embed="rId3" cstate="print"/>
          <a:srcRect/>
          <a:stretch>
            <a:fillRect/>
          </a:stretch>
        </p:blipFill>
        <p:spPr bwMode="auto">
          <a:xfrm>
            <a:off x="971600" y="764704"/>
            <a:ext cx="7317308" cy="4032449"/>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lat_for_Linux-Movies-42-Movies_256x256.png-256x256.png"/>
          <p:cNvPicPr>
            <a:picLocks noGrp="1" noChangeAspect="1"/>
          </p:cNvPicPr>
          <p:nvPr>
            <p:ph idx="1"/>
          </p:nvPr>
        </p:nvPicPr>
        <p:blipFill>
          <a:blip r:embed="rId3" cstate="print"/>
          <a:stretch>
            <a:fillRect/>
          </a:stretch>
        </p:blipFill>
        <p:spPr>
          <a:xfrm>
            <a:off x="179512" y="476672"/>
            <a:ext cx="2915816" cy="2915816"/>
          </a:xfrm>
        </p:spPr>
      </p:pic>
      <p:sp>
        <p:nvSpPr>
          <p:cNvPr id="5" name="TextBox 4"/>
          <p:cNvSpPr txBox="1"/>
          <p:nvPr/>
        </p:nvSpPr>
        <p:spPr>
          <a:xfrm>
            <a:off x="359024" y="4611231"/>
            <a:ext cx="8784976" cy="2246769"/>
          </a:xfrm>
          <a:prstGeom prst="rect">
            <a:avLst/>
          </a:prstGeom>
          <a:noFill/>
        </p:spPr>
        <p:txBody>
          <a:bodyPr wrap="square" rtlCol="0">
            <a:spAutoFit/>
          </a:bodyPr>
          <a:lstStyle/>
          <a:p>
            <a:r>
              <a:rPr lang="en-GB" sz="2800" dirty="0" smtClean="0">
                <a:latin typeface="Arial Narrow" pitchFamily="34" charset="0"/>
              </a:rPr>
              <a:t>Part 1 Step Scan: 10 points. 200ms exposure</a:t>
            </a:r>
          </a:p>
          <a:p>
            <a:r>
              <a:rPr lang="en-GB" sz="2800" dirty="0" smtClean="0">
                <a:latin typeface="Arial Narrow" pitchFamily="34" charset="0"/>
              </a:rPr>
              <a:t>&gt;scan </a:t>
            </a:r>
            <a:r>
              <a:rPr lang="en-GB" sz="2800" dirty="0" err="1" smtClean="0">
                <a:latin typeface="Arial Narrow" pitchFamily="34" charset="0"/>
              </a:rPr>
              <a:t>hkl</a:t>
            </a:r>
            <a:r>
              <a:rPr lang="en-GB" sz="2800" dirty="0" smtClean="0">
                <a:latin typeface="Arial Narrow" pitchFamily="34" charset="0"/>
              </a:rPr>
              <a:t> [0,0,3.92] [0,0,4.10] [0,0,.02] </a:t>
            </a:r>
            <a:r>
              <a:rPr lang="en-GB" sz="2800" dirty="0" err="1" smtClean="0">
                <a:latin typeface="Arial Narrow" pitchFamily="34" charset="0"/>
              </a:rPr>
              <a:t>pil</a:t>
            </a:r>
            <a:r>
              <a:rPr lang="en-GB" sz="2800" dirty="0" smtClean="0">
                <a:latin typeface="Arial Narrow" pitchFamily="34" charset="0"/>
              </a:rPr>
              <a:t> .2 max2d </a:t>
            </a:r>
          </a:p>
          <a:p>
            <a:endParaRPr lang="en-GB" sz="2800" dirty="0" smtClean="0">
              <a:latin typeface="Arial Narrow" pitchFamily="34" charset="0"/>
            </a:endParaRPr>
          </a:p>
          <a:p>
            <a:r>
              <a:rPr lang="en-GB" sz="2800" dirty="0" smtClean="0">
                <a:latin typeface="Arial Narrow" pitchFamily="34" charset="0"/>
              </a:rPr>
              <a:t>Part 2 </a:t>
            </a:r>
            <a:r>
              <a:rPr lang="en-GB" sz="2800" dirty="0" err="1" smtClean="0">
                <a:latin typeface="Arial Narrow" pitchFamily="34" charset="0"/>
              </a:rPr>
              <a:t>TrajScan</a:t>
            </a:r>
            <a:r>
              <a:rPr lang="en-GB" sz="2800" dirty="0" smtClean="0">
                <a:latin typeface="Arial Narrow" pitchFamily="34" charset="0"/>
              </a:rPr>
              <a:t>:  200 points. 50ms exposure.</a:t>
            </a:r>
          </a:p>
          <a:p>
            <a:r>
              <a:rPr lang="en-GB" sz="2800" dirty="0" smtClean="0">
                <a:latin typeface="Arial Narrow" pitchFamily="34" charset="0"/>
              </a:rPr>
              <a:t>&gt;</a:t>
            </a:r>
            <a:r>
              <a:rPr lang="en-GB" sz="2800" dirty="0" err="1" smtClean="0">
                <a:latin typeface="Arial Narrow" pitchFamily="34" charset="0"/>
              </a:rPr>
              <a:t>trajscan</a:t>
            </a:r>
            <a:r>
              <a:rPr lang="en-GB" sz="2800" dirty="0" smtClean="0">
                <a:latin typeface="Arial Narrow" pitchFamily="34" charset="0"/>
              </a:rPr>
              <a:t> </a:t>
            </a:r>
            <a:r>
              <a:rPr lang="en-GB" sz="2800" dirty="0" err="1" smtClean="0">
                <a:latin typeface="Arial Narrow" pitchFamily="34" charset="0"/>
              </a:rPr>
              <a:t>hkl</a:t>
            </a:r>
            <a:r>
              <a:rPr lang="en-GB" sz="2800" dirty="0" smtClean="0">
                <a:latin typeface="Arial Narrow" pitchFamily="34" charset="0"/>
              </a:rPr>
              <a:t> [0,0,3.92] [0,0, 4.1] [0,0, .001] </a:t>
            </a:r>
            <a:r>
              <a:rPr lang="en-GB" sz="2800" dirty="0" err="1" smtClean="0">
                <a:latin typeface="Arial Narrow" pitchFamily="34" charset="0"/>
              </a:rPr>
              <a:t>pil</a:t>
            </a:r>
            <a:r>
              <a:rPr lang="en-GB" sz="2800" dirty="0" smtClean="0">
                <a:latin typeface="Arial Narrow" pitchFamily="34" charset="0"/>
              </a:rPr>
              <a:t> .05 max2d </a:t>
            </a:r>
            <a:endParaRPr lang="en-GB" sz="2800" dirty="0">
              <a:latin typeface="Arial Narrow" pitchFamily="34" charset="0"/>
            </a:endParaRPr>
          </a:p>
        </p:txBody>
      </p:sp>
      <p:pic>
        <p:nvPicPr>
          <p:cNvPr id="6" name="Picture 2"/>
          <p:cNvPicPr>
            <a:picLocks noChangeAspect="1" noChangeArrowheads="1"/>
          </p:cNvPicPr>
          <p:nvPr/>
        </p:nvPicPr>
        <p:blipFill>
          <a:blip r:embed="rId4" cstate="print"/>
          <a:srcRect/>
          <a:stretch>
            <a:fillRect/>
          </a:stretch>
        </p:blipFill>
        <p:spPr bwMode="auto">
          <a:xfrm>
            <a:off x="3383360" y="0"/>
            <a:ext cx="5760640" cy="44121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5496" y="2132856"/>
            <a:ext cx="9030880" cy="4021473"/>
            <a:chOff x="1115616" y="2060848"/>
            <a:chExt cx="9030880" cy="4021473"/>
          </a:xfrm>
        </p:grpSpPr>
        <p:pic>
          <p:nvPicPr>
            <p:cNvPr id="7" name="Picture 6" descr="mx3.png"/>
            <p:cNvPicPr>
              <a:picLocks noChangeAspect="1"/>
            </p:cNvPicPr>
            <p:nvPr/>
          </p:nvPicPr>
          <p:blipFill>
            <a:blip r:embed="rId3" cstate="print"/>
            <a:stretch>
              <a:fillRect/>
            </a:stretch>
          </p:blipFill>
          <p:spPr>
            <a:xfrm>
              <a:off x="5148064" y="2060848"/>
              <a:ext cx="4998432" cy="3376170"/>
            </a:xfrm>
            <a:prstGeom prst="rect">
              <a:avLst/>
            </a:prstGeom>
            <a:scene3d>
              <a:camera prst="isometricLeftDown"/>
              <a:lightRig rig="threePt" dir="t"/>
            </a:scene3d>
          </p:spPr>
        </p:pic>
        <p:pic>
          <p:nvPicPr>
            <p:cNvPr id="6" name="Picture 5" descr="mx2.png"/>
            <p:cNvPicPr>
              <a:picLocks noChangeAspect="1"/>
            </p:cNvPicPr>
            <p:nvPr/>
          </p:nvPicPr>
          <p:blipFill>
            <a:blip r:embed="rId4" cstate="print"/>
            <a:stretch>
              <a:fillRect/>
            </a:stretch>
          </p:blipFill>
          <p:spPr>
            <a:xfrm>
              <a:off x="3203848" y="2348880"/>
              <a:ext cx="4536504" cy="3064163"/>
            </a:xfrm>
            <a:prstGeom prst="rect">
              <a:avLst/>
            </a:prstGeom>
            <a:scene3d>
              <a:camera prst="isometricLeftDown"/>
              <a:lightRig rig="threePt" dir="t"/>
            </a:scene3d>
          </p:spPr>
        </p:pic>
        <p:pic>
          <p:nvPicPr>
            <p:cNvPr id="5" name="Picture 4" descr="mx1.png"/>
            <p:cNvPicPr>
              <a:picLocks noChangeAspect="1"/>
            </p:cNvPicPr>
            <p:nvPr/>
          </p:nvPicPr>
          <p:blipFill>
            <a:blip r:embed="rId5" cstate="print"/>
            <a:stretch>
              <a:fillRect/>
            </a:stretch>
          </p:blipFill>
          <p:spPr>
            <a:xfrm>
              <a:off x="1115616" y="2780928"/>
              <a:ext cx="4248472" cy="3301393"/>
            </a:xfrm>
            <a:prstGeom prst="rect">
              <a:avLst/>
            </a:prstGeom>
            <a:scene3d>
              <a:camera prst="isometricLeftDown"/>
              <a:lightRig rig="threePt" dir="t"/>
            </a:scene3d>
          </p:spPr>
        </p:pic>
      </p:grpSp>
      <p:sp>
        <p:nvSpPr>
          <p:cNvPr id="12" name="Rectangle 11"/>
          <p:cNvSpPr/>
          <p:nvPr/>
        </p:nvSpPr>
        <p:spPr>
          <a:xfrm>
            <a:off x="179512" y="260648"/>
            <a:ext cx="8728800" cy="923330"/>
          </a:xfrm>
          <a:prstGeom prst="rect">
            <a:avLst/>
          </a:prstGeom>
          <a:noFill/>
        </p:spPr>
        <p:txBody>
          <a:bodyPr wrap="squar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Protein Crystallography</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tjs15132\AppData\Local\Microsoft\Windows\Temporary Internet Files\Content.Outlook\9WMUBF4B\setup (2).png"/>
          <p:cNvPicPr>
            <a:picLocks noChangeAspect="1" noChangeArrowheads="1"/>
          </p:cNvPicPr>
          <p:nvPr/>
        </p:nvPicPr>
        <p:blipFill>
          <a:blip r:embed="rId3" cstate="print"/>
          <a:srcRect/>
          <a:stretch>
            <a:fillRect/>
          </a:stretch>
        </p:blipFill>
        <p:spPr bwMode="auto">
          <a:xfrm>
            <a:off x="3960440" y="2060848"/>
            <a:ext cx="5724128" cy="3503047"/>
          </a:xfrm>
          <a:prstGeom prst="rect">
            <a:avLst/>
          </a:prstGeom>
          <a:noFill/>
          <a:scene3d>
            <a:camera prst="isometricLeftDown"/>
            <a:lightRig rig="threePt" dir="t"/>
          </a:scene3d>
        </p:spPr>
      </p:pic>
      <p:pic>
        <p:nvPicPr>
          <p:cNvPr id="22529" name="Picture 1" descr="C:\Users\tjs15132\AppData\Local\Microsoft\Windows\Temporary Internet Files\Content.Outlook\9WMUBF4B\Screenshot-Data Acquisition Client - Beamline I22 - 8 26 0 .png"/>
          <p:cNvPicPr>
            <a:picLocks noChangeAspect="1" noChangeArrowheads="1"/>
          </p:cNvPicPr>
          <p:nvPr/>
        </p:nvPicPr>
        <p:blipFill>
          <a:blip r:embed="rId4" cstate="print"/>
          <a:srcRect/>
          <a:stretch>
            <a:fillRect/>
          </a:stretch>
        </p:blipFill>
        <p:spPr bwMode="auto">
          <a:xfrm>
            <a:off x="1763688" y="2274967"/>
            <a:ext cx="5760640" cy="3525392"/>
          </a:xfrm>
          <a:prstGeom prst="rect">
            <a:avLst/>
          </a:prstGeom>
          <a:noFill/>
          <a:scene3d>
            <a:camera prst="isometricLeftDown"/>
            <a:lightRig rig="threePt" dir="t"/>
          </a:scene3d>
        </p:spPr>
      </p:pic>
      <p:sp>
        <p:nvSpPr>
          <p:cNvPr id="12" name="Rectangle 11"/>
          <p:cNvSpPr/>
          <p:nvPr/>
        </p:nvSpPr>
        <p:spPr>
          <a:xfrm>
            <a:off x="699920" y="404664"/>
            <a:ext cx="7515071"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Small Angle Scattering</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8" name="Picture 2" descr="U:\presentations\NoBUGS 2012\liveWaxs.png"/>
          <p:cNvPicPr>
            <a:picLocks noChangeAspect="1" noChangeArrowheads="1"/>
          </p:cNvPicPr>
          <p:nvPr/>
        </p:nvPicPr>
        <p:blipFill>
          <a:blip r:embed="rId5" cstate="print"/>
          <a:srcRect/>
          <a:stretch>
            <a:fillRect/>
          </a:stretch>
        </p:blipFill>
        <p:spPr bwMode="auto">
          <a:xfrm>
            <a:off x="-180528" y="2420888"/>
            <a:ext cx="5472608" cy="3349122"/>
          </a:xfrm>
          <a:prstGeom prst="rect">
            <a:avLst/>
          </a:prstGeom>
          <a:noFill/>
          <a:scene3d>
            <a:camera prst="isometricLeftDown"/>
            <a:lightRig rig="threePt" dir="t"/>
          </a:scene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Science\DASC\Meetings\2012_09_28_NOBUGS_GDA_WORKSHOP\Continuous Scanning from OpenGDA - Poster\I18's Rat's eye.JPG"/>
          <p:cNvPicPr>
            <a:picLocks noChangeAspect="1" noChangeArrowheads="1"/>
          </p:cNvPicPr>
          <p:nvPr/>
        </p:nvPicPr>
        <p:blipFill>
          <a:blip r:embed="rId3" cstate="print"/>
          <a:srcRect/>
          <a:stretch>
            <a:fillRect/>
          </a:stretch>
        </p:blipFill>
        <p:spPr bwMode="auto">
          <a:xfrm>
            <a:off x="5868144" y="1652365"/>
            <a:ext cx="3627997" cy="4584947"/>
          </a:xfrm>
          <a:prstGeom prst="rect">
            <a:avLst/>
          </a:prstGeom>
          <a:noFill/>
          <a:scene3d>
            <a:camera prst="isometricLeftDown"/>
            <a:lightRig rig="threePt" dir="t"/>
          </a:scene3d>
        </p:spPr>
      </p:pic>
      <p:pic>
        <p:nvPicPr>
          <p:cNvPr id="13" name="Picture 3" descr="U:\presentations\NoBUGS 2012\GDE_screenshot_onlineanalysis.png"/>
          <p:cNvPicPr>
            <a:picLocks noChangeAspect="1" noChangeArrowheads="1"/>
          </p:cNvPicPr>
          <p:nvPr/>
        </p:nvPicPr>
        <p:blipFill>
          <a:blip r:embed="rId4" cstate="print"/>
          <a:srcRect/>
          <a:stretch>
            <a:fillRect/>
          </a:stretch>
        </p:blipFill>
        <p:spPr bwMode="auto">
          <a:xfrm>
            <a:off x="3203848" y="2132856"/>
            <a:ext cx="5409992" cy="3240360"/>
          </a:xfrm>
          <a:prstGeom prst="rect">
            <a:avLst/>
          </a:prstGeom>
          <a:noFill/>
          <a:scene3d>
            <a:camera prst="isometricLeftDown"/>
            <a:lightRig rig="threePt" dir="t"/>
          </a:scene3d>
        </p:spPr>
      </p:pic>
      <p:pic>
        <p:nvPicPr>
          <p:cNvPr id="10" name="Picture 2"/>
          <p:cNvPicPr>
            <a:picLocks noChangeAspect="1" noChangeArrowheads="1"/>
          </p:cNvPicPr>
          <p:nvPr/>
        </p:nvPicPr>
        <p:blipFill>
          <a:blip r:embed="rId5" cstate="print"/>
          <a:srcRect l="51216" t="4997" r="34341" b="68146"/>
          <a:stretch>
            <a:fillRect/>
          </a:stretch>
        </p:blipFill>
        <p:spPr bwMode="auto">
          <a:xfrm>
            <a:off x="899592" y="2276872"/>
            <a:ext cx="6365397" cy="3578798"/>
          </a:xfrm>
          <a:prstGeom prst="rect">
            <a:avLst/>
          </a:prstGeom>
          <a:noFill/>
          <a:ln w="9525">
            <a:noFill/>
            <a:miter lim="800000"/>
            <a:headEnd/>
            <a:tailEnd/>
          </a:ln>
          <a:scene3d>
            <a:camera prst="isometricLeftDown"/>
            <a:lightRig rig="threePt" dir="t"/>
          </a:scene3d>
        </p:spPr>
      </p:pic>
      <p:sp>
        <p:nvSpPr>
          <p:cNvPr id="12" name="Rectangle 11"/>
          <p:cNvSpPr/>
          <p:nvPr/>
        </p:nvSpPr>
        <p:spPr>
          <a:xfrm>
            <a:off x="2217197" y="404664"/>
            <a:ext cx="4480522"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Spectroscopy</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4" name="Group 3"/>
          <p:cNvGrpSpPr/>
          <p:nvPr/>
        </p:nvGrpSpPr>
        <p:grpSpPr>
          <a:xfrm>
            <a:off x="-684584" y="2348880"/>
            <a:ext cx="5616624" cy="3564396"/>
            <a:chOff x="107504" y="908720"/>
            <a:chExt cx="8928992" cy="5580620"/>
          </a:xfrm>
          <a:scene3d>
            <a:camera prst="isometricLeftDown"/>
            <a:lightRig rig="threePt" dir="t"/>
          </a:scene3d>
        </p:grpSpPr>
        <p:pic>
          <p:nvPicPr>
            <p:cNvPr id="5" name="Picture 2" descr="U:\presentations\NoBUGS 2012\screenshot_i20.png"/>
            <p:cNvPicPr>
              <a:picLocks noChangeAspect="1" noChangeArrowheads="1"/>
            </p:cNvPicPr>
            <p:nvPr/>
          </p:nvPicPr>
          <p:blipFill>
            <a:blip r:embed="rId6" cstate="print"/>
            <a:srcRect/>
            <a:stretch>
              <a:fillRect/>
            </a:stretch>
          </p:blipFill>
          <p:spPr bwMode="auto">
            <a:xfrm>
              <a:off x="107504" y="908720"/>
              <a:ext cx="8928992" cy="5580620"/>
            </a:xfrm>
            <a:prstGeom prst="rect">
              <a:avLst/>
            </a:prstGeom>
            <a:noFill/>
          </p:spPr>
        </p:pic>
        <p:pic>
          <p:nvPicPr>
            <p:cNvPr id="6" name="Picture 3" descr="U:\presentations\NoBUGS 2012\i20_xas_ed.png"/>
            <p:cNvPicPr>
              <a:picLocks noChangeAspect="1" noChangeArrowheads="1"/>
            </p:cNvPicPr>
            <p:nvPr/>
          </p:nvPicPr>
          <p:blipFill>
            <a:blip r:embed="rId7" cstate="print"/>
            <a:srcRect l="62636" t="19382" r="1151" b="34393"/>
            <a:stretch>
              <a:fillRect/>
            </a:stretch>
          </p:blipFill>
          <p:spPr bwMode="auto">
            <a:xfrm>
              <a:off x="5580111" y="1988839"/>
              <a:ext cx="3168353" cy="2527719"/>
            </a:xfrm>
            <a:prstGeom prst="rect">
              <a:avLst/>
            </a:prstGeom>
            <a:noFill/>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http://confluence.diamond.ac.uk/download/attachments/21400296/7794_0.png?version=1&amp;modificationDate=1363951977000&amp;api=v2"/>
          <p:cNvPicPr>
            <a:picLocks noChangeAspect="1" noChangeArrowheads="1"/>
          </p:cNvPicPr>
          <p:nvPr/>
        </p:nvPicPr>
        <p:blipFill>
          <a:blip r:embed="rId3" cstate="print"/>
          <a:srcRect/>
          <a:stretch>
            <a:fillRect/>
          </a:stretch>
        </p:blipFill>
        <p:spPr bwMode="auto">
          <a:xfrm>
            <a:off x="5771476" y="260648"/>
            <a:ext cx="3409036" cy="6373417"/>
          </a:xfrm>
          <a:prstGeom prst="rect">
            <a:avLst/>
          </a:prstGeom>
          <a:noFill/>
          <a:scene3d>
            <a:camera prst="isometricLeftDown"/>
            <a:lightRig rig="threePt" dir="t"/>
          </a:scene3d>
        </p:spPr>
      </p:pic>
      <p:pic>
        <p:nvPicPr>
          <p:cNvPr id="16386" name="Picture 2" descr="C:\Users\tjs15132\AppData\Local\Microsoft\Windows\Temporary Internet Files\Content.Outlook\9WMUBF4B\TomoRecon_Colour.png"/>
          <p:cNvPicPr>
            <a:picLocks noChangeAspect="1" noChangeArrowheads="1"/>
          </p:cNvPicPr>
          <p:nvPr/>
        </p:nvPicPr>
        <p:blipFill>
          <a:blip r:embed="rId4" cstate="print"/>
          <a:srcRect/>
          <a:stretch>
            <a:fillRect/>
          </a:stretch>
        </p:blipFill>
        <p:spPr bwMode="auto">
          <a:xfrm>
            <a:off x="2627784" y="1988840"/>
            <a:ext cx="4763407" cy="4042415"/>
          </a:xfrm>
          <a:prstGeom prst="rect">
            <a:avLst/>
          </a:prstGeom>
          <a:noFill/>
          <a:scene3d>
            <a:camera prst="isometricLeftDown"/>
            <a:lightRig rig="threePt" dir="t"/>
          </a:scene3d>
        </p:spPr>
      </p:pic>
      <p:sp>
        <p:nvSpPr>
          <p:cNvPr id="12" name="Rectangle 11"/>
          <p:cNvSpPr/>
          <p:nvPr/>
        </p:nvSpPr>
        <p:spPr>
          <a:xfrm>
            <a:off x="539552" y="332656"/>
            <a:ext cx="4277326"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Tomography</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9" name="Picture 8" descr="electricTree.png"/>
          <p:cNvPicPr>
            <a:picLocks noChangeAspect="1"/>
          </p:cNvPicPr>
          <p:nvPr/>
        </p:nvPicPr>
        <p:blipFill>
          <a:blip r:embed="rId5" cstate="print"/>
          <a:stretch>
            <a:fillRect/>
          </a:stretch>
        </p:blipFill>
        <p:spPr>
          <a:xfrm>
            <a:off x="-252536" y="2348880"/>
            <a:ext cx="5898954" cy="3521214"/>
          </a:xfrm>
          <a:prstGeom prst="rect">
            <a:avLst/>
          </a:prstGeom>
          <a:scene3d>
            <a:camera prst="isometricLeftDown"/>
            <a:lightRig rig="threePt" dir="t"/>
          </a:scene3d>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49706" y="404664"/>
            <a:ext cx="7426135" cy="2585323"/>
          </a:xfrm>
          <a:prstGeom prst="rect">
            <a:avLst/>
          </a:prstGeom>
          <a:noFill/>
        </p:spPr>
        <p:txBody>
          <a:bodyPr wrap="none" lIns="91440" tIns="45720" rIns="91440" bIns="45720">
            <a:spAutoFit/>
          </a:bodyPr>
          <a:lstStyle/>
          <a:p>
            <a:pPr algn="ct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Others:</a:t>
            </a:r>
          </a:p>
          <a:p>
            <a:pPr algn="ct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Electron Spectroscopy</a:t>
            </a:r>
          </a:p>
          <a:p>
            <a:pPr algn="ct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Powder Diffraction…</a:t>
            </a:r>
          </a:p>
        </p:txBody>
      </p:sp>
      <p:pic>
        <p:nvPicPr>
          <p:cNvPr id="6" name="Picture 2" descr="S:\Science\DASC\Meetings\2010_10_GDA_Brookhaven\synoptic1.png"/>
          <p:cNvPicPr>
            <a:picLocks noChangeAspect="1" noChangeArrowheads="1"/>
          </p:cNvPicPr>
          <p:nvPr/>
        </p:nvPicPr>
        <p:blipFill>
          <a:blip r:embed="rId3" cstate="print"/>
          <a:srcRect/>
          <a:stretch>
            <a:fillRect/>
          </a:stretch>
        </p:blipFill>
        <p:spPr bwMode="auto">
          <a:xfrm>
            <a:off x="4067542" y="2996952"/>
            <a:ext cx="4732653" cy="371703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827584" y="548680"/>
            <a:ext cx="3024336" cy="1456162"/>
          </a:xfrm>
          <a:prstGeom prst="rect">
            <a:avLst/>
          </a:prstGeom>
          <a:noFill/>
          <a:ln w="9525">
            <a:noFill/>
            <a:miter lim="800000"/>
            <a:headEnd/>
            <a:tailEnd/>
          </a:ln>
          <a:effectLst/>
        </p:spPr>
      </p:pic>
      <p:sp>
        <p:nvSpPr>
          <p:cNvPr id="8" name="Rectangle 7"/>
          <p:cNvSpPr/>
          <p:nvPr/>
        </p:nvSpPr>
        <p:spPr>
          <a:xfrm>
            <a:off x="467544" y="2204864"/>
            <a:ext cx="5850833" cy="923330"/>
          </a:xfrm>
          <a:prstGeom prst="rect">
            <a:avLst/>
          </a:prstGeom>
          <a:noFill/>
        </p:spPr>
        <p:txBody>
          <a:bodyPr wrap="none" lIns="91440" tIns="45720" rIns="91440" bIns="45720">
            <a:spAutoFit/>
          </a:bodyPr>
          <a:lstStyle/>
          <a:p>
            <a:pPr algn="ct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www.dawnsci.org</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9" name="Picture 8" descr="130412AnnualReviewP1V1.tif"/>
          <p:cNvPicPr>
            <a:picLocks noChangeAspect="1"/>
          </p:cNvPicPr>
          <p:nvPr/>
        </p:nvPicPr>
        <p:blipFill>
          <a:blip r:embed="rId4" cstate="print"/>
          <a:stretch>
            <a:fillRect/>
          </a:stretch>
        </p:blipFill>
        <p:spPr>
          <a:xfrm>
            <a:off x="467544" y="3429000"/>
            <a:ext cx="8243069" cy="2712696"/>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36912"/>
            <a:ext cx="8229600" cy="1143000"/>
          </a:xfrm>
        </p:spPr>
        <p:txBody>
          <a:bodyPr/>
          <a:lstStyle/>
          <a:p>
            <a:r>
              <a:rPr lang="en-GB" dirty="0" smtClean="0"/>
              <a:t>www.opengda.org</a:t>
            </a:r>
            <a:endParaRPr lang="en-GB"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p:cNvSpPr>
          <p:nvPr/>
        </p:nvSpPr>
        <p:spPr bwMode="auto">
          <a:xfrm>
            <a:off x="323528" y="404664"/>
            <a:ext cx="8455298" cy="792088"/>
          </a:xfrm>
          <a:prstGeom prst="rect">
            <a:avLst/>
          </a:prstGeom>
          <a:noFill/>
          <a:ln w="12700">
            <a:noFill/>
            <a:miter lim="0"/>
            <a:headEnd/>
            <a:tailEnd/>
          </a:ln>
        </p:spPr>
        <p:txBody>
          <a:bodyPr lIns="0" tIns="0" rIns="0" bIns="0" anchor="ctr"/>
          <a:lstStyle/>
          <a:p>
            <a:pPr algn="l"/>
            <a:r>
              <a:rPr lang="en-US" sz="2800" dirty="0" smtClean="0"/>
              <a:t> </a:t>
            </a:r>
            <a:r>
              <a:rPr lang="en-US" sz="2800" dirty="0" smtClean="0"/>
              <a:t>&gt; </a:t>
            </a:r>
            <a:r>
              <a:rPr lang="en-US" sz="2800" dirty="0" smtClean="0"/>
              <a:t>scan </a:t>
            </a:r>
            <a:r>
              <a:rPr lang="en-US" sz="2800" dirty="0" smtClean="0">
                <a:solidFill>
                  <a:srgbClr val="0070C0"/>
                </a:solidFill>
              </a:rPr>
              <a:t>motor  0. 1000. 1.</a:t>
            </a:r>
            <a:r>
              <a:rPr lang="en-US" sz="2800" dirty="0" smtClean="0"/>
              <a:t> </a:t>
            </a:r>
            <a:r>
              <a:rPr lang="en-US" sz="2800" b="1" dirty="0" err="1">
                <a:solidFill>
                  <a:srgbClr val="0070C0"/>
                </a:solidFill>
              </a:rPr>
              <a:t>det</a:t>
            </a:r>
            <a:r>
              <a:rPr lang="en-US" sz="2800" dirty="0">
                <a:solidFill>
                  <a:srgbClr val="0070C0"/>
                </a:solidFill>
              </a:rPr>
              <a:t> </a:t>
            </a:r>
            <a:r>
              <a:rPr lang="en-US" sz="2800" dirty="0"/>
              <a:t>1 </a:t>
            </a:r>
            <a:r>
              <a:rPr lang="en-US" sz="2800" b="1" dirty="0">
                <a:solidFill>
                  <a:srgbClr val="0070C0"/>
                </a:solidFill>
              </a:rPr>
              <a:t>process</a:t>
            </a:r>
            <a:endParaRPr lang="en-US" b="1" dirty="0">
              <a:solidFill>
                <a:srgbClr val="0070C0"/>
              </a:solidFill>
            </a:endParaRPr>
          </a:p>
        </p:txBody>
      </p:sp>
      <p:sp>
        <p:nvSpPr>
          <p:cNvPr id="23560" name="AutoShape 5"/>
          <p:cNvSpPr>
            <a:spLocks/>
          </p:cNvSpPr>
          <p:nvPr/>
        </p:nvSpPr>
        <p:spPr bwMode="auto">
          <a:xfrm>
            <a:off x="366117" y="3780607"/>
            <a:ext cx="911945" cy="456530"/>
          </a:xfrm>
          <a:prstGeom prst="roundRect">
            <a:avLst>
              <a:gd name="adj" fmla="val 29329"/>
            </a:avLst>
          </a:prstGeom>
          <a:solidFill>
            <a:srgbClr val="095CC4"/>
          </a:solidFill>
          <a:ln w="12700">
            <a:noFill/>
            <a:miter lim="0"/>
            <a:headEnd/>
            <a:tailEnd/>
          </a:ln>
        </p:spPr>
        <p:txBody>
          <a:bodyPr lIns="35717" tIns="35717" rIns="35717" bIns="35717" anchor="ctr"/>
          <a:lstStyle/>
          <a:p>
            <a:r>
              <a:rPr lang="en-US" sz="1700" dirty="0">
                <a:solidFill>
                  <a:srgbClr val="FFFFFF"/>
                </a:solidFill>
              </a:rPr>
              <a:t>motor</a:t>
            </a:r>
            <a:endParaRPr lang="en-US" dirty="0"/>
          </a:p>
        </p:txBody>
      </p:sp>
      <p:sp>
        <p:nvSpPr>
          <p:cNvPr id="23561" name="AutoShape 5"/>
          <p:cNvSpPr>
            <a:spLocks/>
          </p:cNvSpPr>
          <p:nvPr/>
        </p:nvSpPr>
        <p:spPr bwMode="auto">
          <a:xfrm>
            <a:off x="366117" y="4344293"/>
            <a:ext cx="911945" cy="456531"/>
          </a:xfrm>
          <a:prstGeom prst="roundRect">
            <a:avLst>
              <a:gd name="adj" fmla="val 29329"/>
            </a:avLst>
          </a:prstGeom>
          <a:solidFill>
            <a:srgbClr val="095CC4"/>
          </a:solidFill>
          <a:ln w="12700">
            <a:noFill/>
            <a:miter lim="0"/>
            <a:headEnd/>
            <a:tailEnd/>
          </a:ln>
        </p:spPr>
        <p:txBody>
          <a:bodyPr lIns="35717" tIns="35717" rIns="35717" bIns="35717" anchor="ctr"/>
          <a:lstStyle/>
          <a:p>
            <a:r>
              <a:rPr lang="en-US" sz="1700" dirty="0" err="1">
                <a:solidFill>
                  <a:srgbClr val="FFFFFF"/>
                </a:solidFill>
              </a:rPr>
              <a:t>det</a:t>
            </a:r>
            <a:endParaRPr lang="en-US" dirty="0"/>
          </a:p>
        </p:txBody>
      </p:sp>
      <p:sp>
        <p:nvSpPr>
          <p:cNvPr id="23562" name="AutoShape 5"/>
          <p:cNvSpPr>
            <a:spLocks/>
          </p:cNvSpPr>
          <p:nvPr/>
        </p:nvSpPr>
        <p:spPr bwMode="auto">
          <a:xfrm>
            <a:off x="366117" y="4911328"/>
            <a:ext cx="911945" cy="456531"/>
          </a:xfrm>
          <a:prstGeom prst="roundRect">
            <a:avLst>
              <a:gd name="adj" fmla="val 29329"/>
            </a:avLst>
          </a:prstGeom>
          <a:solidFill>
            <a:srgbClr val="095CC4"/>
          </a:solidFill>
          <a:ln w="12700">
            <a:noFill/>
            <a:miter lim="0"/>
            <a:headEnd/>
            <a:tailEnd/>
          </a:ln>
        </p:spPr>
        <p:txBody>
          <a:bodyPr lIns="35717" tIns="35717" rIns="35717" bIns="35717" anchor="ctr"/>
          <a:lstStyle/>
          <a:p>
            <a:r>
              <a:rPr lang="en-US" sz="1700" dirty="0">
                <a:solidFill>
                  <a:srgbClr val="FFFFFF"/>
                </a:solidFill>
              </a:rPr>
              <a:t>process</a:t>
            </a:r>
            <a:endParaRPr lang="en-US" dirty="0"/>
          </a:p>
        </p:txBody>
      </p:sp>
      <p:cxnSp>
        <p:nvCxnSpPr>
          <p:cNvPr id="16" name="Straight Connector 15"/>
          <p:cNvCxnSpPr/>
          <p:nvPr/>
        </p:nvCxnSpPr>
        <p:spPr bwMode="auto">
          <a:xfrm>
            <a:off x="2380878" y="3789537"/>
            <a:ext cx="0" cy="1515814"/>
          </a:xfrm>
          <a:prstGeom prst="line">
            <a:avLst/>
          </a:prstGeom>
          <a:solidFill>
            <a:srgbClr val="095CC4"/>
          </a:solidFill>
          <a:ln w="76200" cap="flat" cmpd="sng" algn="ctr">
            <a:solidFill>
              <a:schemeClr val="accent4">
                <a:lumMod val="75000"/>
                <a:lumOff val="25000"/>
              </a:schemeClr>
            </a:solidFill>
            <a:prstDash val="solid"/>
            <a:miter lim="0"/>
            <a:headEnd type="none" w="med" len="med"/>
            <a:tailEnd type="none" w="med" len="med"/>
          </a:ln>
          <a:effectLst/>
        </p:spPr>
      </p:cxnSp>
      <p:grpSp>
        <p:nvGrpSpPr>
          <p:cNvPr id="2" name="Group 23552"/>
          <p:cNvGrpSpPr>
            <a:grpSpLocks/>
          </p:cNvGrpSpPr>
          <p:nvPr/>
        </p:nvGrpSpPr>
        <p:grpSpPr bwMode="auto">
          <a:xfrm>
            <a:off x="2392040" y="3789537"/>
            <a:ext cx="3789536" cy="1515814"/>
            <a:chOff x="3401577" y="5389563"/>
            <a:chExt cx="5389879" cy="2155635"/>
          </a:xfrm>
        </p:grpSpPr>
        <p:sp>
          <p:nvSpPr>
            <p:cNvPr id="23576" name="Right Arrow 25"/>
            <p:cNvSpPr>
              <a:spLocks noChangeArrowheads="1"/>
            </p:cNvSpPr>
            <p:nvPr/>
          </p:nvSpPr>
          <p:spPr bwMode="auto">
            <a:xfrm>
              <a:off x="3401577" y="5490369"/>
              <a:ext cx="1152525" cy="441325"/>
            </a:xfrm>
            <a:prstGeom prst="rightArrow">
              <a:avLst>
                <a:gd name="adj1" fmla="val 50000"/>
                <a:gd name="adj2" fmla="val 49994"/>
              </a:avLst>
            </a:prstGeom>
            <a:solidFill>
              <a:srgbClr val="095CC4"/>
            </a:solidFill>
            <a:ln w="9525">
              <a:noFill/>
              <a:miter lim="800000"/>
              <a:headEnd/>
              <a:tailEnd/>
            </a:ln>
          </p:spPr>
          <p:txBody>
            <a:bodyPr lIns="50800" tIns="50800" rIns="50800" bIns="50800" anchor="ctr"/>
            <a:lstStyle/>
            <a:p>
              <a:endParaRPr lang="en-GB" sz="1700" dirty="0">
                <a:solidFill>
                  <a:srgbClr val="FFFFFF"/>
                </a:solidFill>
              </a:endParaRPr>
            </a:p>
          </p:txBody>
        </p:sp>
        <p:sp>
          <p:nvSpPr>
            <p:cNvPr id="23577" name="Right Arrow 26"/>
            <p:cNvSpPr>
              <a:spLocks noChangeArrowheads="1"/>
            </p:cNvSpPr>
            <p:nvPr/>
          </p:nvSpPr>
          <p:spPr bwMode="auto">
            <a:xfrm>
              <a:off x="4554102" y="6220888"/>
              <a:ext cx="877212" cy="441325"/>
            </a:xfrm>
            <a:prstGeom prst="rightArrow">
              <a:avLst>
                <a:gd name="adj1" fmla="val 50000"/>
                <a:gd name="adj2" fmla="val 50005"/>
              </a:avLst>
            </a:prstGeom>
            <a:solidFill>
              <a:srgbClr val="095CC4"/>
            </a:solidFill>
            <a:ln w="9525">
              <a:noFill/>
              <a:miter lim="800000"/>
              <a:headEnd/>
              <a:tailEnd/>
            </a:ln>
          </p:spPr>
          <p:txBody>
            <a:bodyPr lIns="50800" tIns="50800" rIns="50800" bIns="50800" anchor="ctr"/>
            <a:lstStyle/>
            <a:p>
              <a:endParaRPr lang="en-GB" sz="1700" dirty="0">
                <a:solidFill>
                  <a:srgbClr val="FFFFFF"/>
                </a:solidFill>
              </a:endParaRPr>
            </a:p>
          </p:txBody>
        </p:sp>
        <p:sp>
          <p:nvSpPr>
            <p:cNvPr id="23578" name="Right Arrow 27"/>
            <p:cNvSpPr>
              <a:spLocks noChangeArrowheads="1"/>
            </p:cNvSpPr>
            <p:nvPr/>
          </p:nvSpPr>
          <p:spPr bwMode="auto">
            <a:xfrm>
              <a:off x="5431313" y="7103873"/>
              <a:ext cx="3360143" cy="441325"/>
            </a:xfrm>
            <a:prstGeom prst="rightArrow">
              <a:avLst>
                <a:gd name="adj1" fmla="val 50000"/>
                <a:gd name="adj2" fmla="val 50018"/>
              </a:avLst>
            </a:prstGeom>
            <a:solidFill>
              <a:srgbClr val="095CC4"/>
            </a:solidFill>
            <a:ln w="9525">
              <a:noFill/>
              <a:miter lim="800000"/>
              <a:headEnd/>
              <a:tailEnd/>
            </a:ln>
          </p:spPr>
          <p:txBody>
            <a:bodyPr lIns="50800" tIns="50800" rIns="50800" bIns="50800" anchor="ctr"/>
            <a:lstStyle/>
            <a:p>
              <a:endParaRPr lang="en-GB" sz="1700" dirty="0">
                <a:solidFill>
                  <a:srgbClr val="FFFFFF"/>
                </a:solidFill>
              </a:endParaRPr>
            </a:p>
          </p:txBody>
        </p:sp>
        <p:cxnSp>
          <p:nvCxnSpPr>
            <p:cNvPr id="34" name="Straight Connector 33"/>
            <p:cNvCxnSpPr/>
            <p:nvPr/>
          </p:nvCxnSpPr>
          <p:spPr bwMode="auto">
            <a:xfrm>
              <a:off x="5430521" y="5389563"/>
              <a:ext cx="0" cy="2155635"/>
            </a:xfrm>
            <a:prstGeom prst="line">
              <a:avLst/>
            </a:prstGeom>
            <a:solidFill>
              <a:srgbClr val="095CC4"/>
            </a:solidFill>
            <a:ln w="76200" cap="flat" cmpd="sng" algn="ctr">
              <a:solidFill>
                <a:schemeClr val="accent4">
                  <a:lumMod val="75000"/>
                  <a:lumOff val="25000"/>
                </a:schemeClr>
              </a:solidFill>
              <a:prstDash val="solid"/>
              <a:miter lim="0"/>
              <a:headEnd type="none" w="med" len="med"/>
              <a:tailEnd type="none" w="med" len="med"/>
            </a:ln>
            <a:effectLst/>
          </p:spPr>
        </p:cxnSp>
      </p:grpSp>
      <p:grpSp>
        <p:nvGrpSpPr>
          <p:cNvPr id="3" name="Group 23555"/>
          <p:cNvGrpSpPr>
            <a:grpSpLocks/>
          </p:cNvGrpSpPr>
          <p:nvPr/>
        </p:nvGrpSpPr>
        <p:grpSpPr bwMode="auto">
          <a:xfrm>
            <a:off x="3792885" y="3836417"/>
            <a:ext cx="3789536" cy="1968996"/>
            <a:chOff x="5393794" y="5456619"/>
            <a:chExt cx="5389880" cy="2800477"/>
          </a:xfrm>
        </p:grpSpPr>
        <p:sp>
          <p:nvSpPr>
            <p:cNvPr id="23572" name="Right Arrow 25"/>
            <p:cNvSpPr>
              <a:spLocks noChangeArrowheads="1"/>
            </p:cNvSpPr>
            <p:nvPr/>
          </p:nvSpPr>
          <p:spPr bwMode="auto">
            <a:xfrm>
              <a:off x="5393794" y="5508204"/>
              <a:ext cx="1152525" cy="441325"/>
            </a:xfrm>
            <a:prstGeom prst="rightArrow">
              <a:avLst>
                <a:gd name="adj1" fmla="val 50000"/>
                <a:gd name="adj2" fmla="val 49994"/>
              </a:avLst>
            </a:prstGeom>
            <a:solidFill>
              <a:srgbClr val="00B050"/>
            </a:solidFill>
            <a:ln w="9525">
              <a:noFill/>
              <a:miter lim="800000"/>
              <a:headEnd/>
              <a:tailEnd/>
            </a:ln>
          </p:spPr>
          <p:txBody>
            <a:bodyPr lIns="50800" tIns="50800" rIns="50800" bIns="50800" anchor="ctr"/>
            <a:lstStyle/>
            <a:p>
              <a:endParaRPr lang="en-GB" sz="1700" dirty="0">
                <a:solidFill>
                  <a:srgbClr val="FFFFFF"/>
                </a:solidFill>
              </a:endParaRPr>
            </a:p>
          </p:txBody>
        </p:sp>
        <p:sp>
          <p:nvSpPr>
            <p:cNvPr id="23573" name="Right Arrow 26"/>
            <p:cNvSpPr>
              <a:spLocks noChangeArrowheads="1"/>
            </p:cNvSpPr>
            <p:nvPr/>
          </p:nvSpPr>
          <p:spPr bwMode="auto">
            <a:xfrm>
              <a:off x="6546319" y="6238723"/>
              <a:ext cx="877212" cy="441325"/>
            </a:xfrm>
            <a:prstGeom prst="rightArrow">
              <a:avLst>
                <a:gd name="adj1" fmla="val 50000"/>
                <a:gd name="adj2" fmla="val 50005"/>
              </a:avLst>
            </a:prstGeom>
            <a:solidFill>
              <a:srgbClr val="00B050"/>
            </a:solidFill>
            <a:ln w="9525">
              <a:noFill/>
              <a:miter lim="800000"/>
              <a:headEnd/>
              <a:tailEnd/>
            </a:ln>
          </p:spPr>
          <p:txBody>
            <a:bodyPr lIns="50800" tIns="50800" rIns="50800" bIns="50800" anchor="ctr"/>
            <a:lstStyle/>
            <a:p>
              <a:endParaRPr lang="en-GB" sz="1700" dirty="0">
                <a:solidFill>
                  <a:srgbClr val="FFFFFF"/>
                </a:solidFill>
              </a:endParaRPr>
            </a:p>
          </p:txBody>
        </p:sp>
        <p:sp>
          <p:nvSpPr>
            <p:cNvPr id="23574" name="Right Arrow 27"/>
            <p:cNvSpPr>
              <a:spLocks noChangeArrowheads="1"/>
            </p:cNvSpPr>
            <p:nvPr/>
          </p:nvSpPr>
          <p:spPr bwMode="auto">
            <a:xfrm>
              <a:off x="7423531" y="7815771"/>
              <a:ext cx="3360143" cy="441325"/>
            </a:xfrm>
            <a:prstGeom prst="rightArrow">
              <a:avLst>
                <a:gd name="adj1" fmla="val 50000"/>
                <a:gd name="adj2" fmla="val 50018"/>
              </a:avLst>
            </a:prstGeom>
            <a:solidFill>
              <a:srgbClr val="00B050"/>
            </a:solidFill>
            <a:ln w="9525">
              <a:noFill/>
              <a:miter lim="800000"/>
              <a:headEnd/>
              <a:tailEnd/>
            </a:ln>
          </p:spPr>
          <p:txBody>
            <a:bodyPr lIns="50800" tIns="50800" rIns="50800" bIns="50800" anchor="ctr"/>
            <a:lstStyle/>
            <a:p>
              <a:endParaRPr lang="en-GB" sz="1700" dirty="0">
                <a:solidFill>
                  <a:srgbClr val="FFFFFF"/>
                </a:solidFill>
              </a:endParaRPr>
            </a:p>
          </p:txBody>
        </p:sp>
        <p:cxnSp>
          <p:nvCxnSpPr>
            <p:cNvPr id="38" name="Straight Connector 37"/>
            <p:cNvCxnSpPr/>
            <p:nvPr/>
          </p:nvCxnSpPr>
          <p:spPr bwMode="auto">
            <a:xfrm>
              <a:off x="7422738" y="5456619"/>
              <a:ext cx="9526" cy="2800477"/>
            </a:xfrm>
            <a:prstGeom prst="line">
              <a:avLst/>
            </a:prstGeom>
            <a:solidFill>
              <a:srgbClr val="095CC4"/>
            </a:solidFill>
            <a:ln w="76200" cap="flat" cmpd="sng" algn="ctr">
              <a:solidFill>
                <a:schemeClr val="accent4">
                  <a:lumMod val="75000"/>
                  <a:lumOff val="25000"/>
                </a:schemeClr>
              </a:solidFill>
              <a:prstDash val="solid"/>
              <a:miter lim="0"/>
              <a:headEnd type="none" w="med" len="med"/>
              <a:tailEnd type="none" w="med" len="med"/>
            </a:ln>
            <a:effectLst/>
          </p:spPr>
        </p:cxnSp>
      </p:grpSp>
      <p:grpSp>
        <p:nvGrpSpPr>
          <p:cNvPr id="4" name="Group 23556"/>
          <p:cNvGrpSpPr>
            <a:grpSpLocks/>
          </p:cNvGrpSpPr>
          <p:nvPr/>
        </p:nvGrpSpPr>
        <p:grpSpPr bwMode="auto">
          <a:xfrm>
            <a:off x="5226100" y="3867671"/>
            <a:ext cx="3789536" cy="2361902"/>
            <a:chOff x="7432946" y="5500427"/>
            <a:chExt cx="5389879" cy="3359256"/>
          </a:xfrm>
        </p:grpSpPr>
        <p:sp>
          <p:nvSpPr>
            <p:cNvPr id="23568" name="Right Arrow 25"/>
            <p:cNvSpPr>
              <a:spLocks noChangeArrowheads="1"/>
            </p:cNvSpPr>
            <p:nvPr/>
          </p:nvSpPr>
          <p:spPr bwMode="auto">
            <a:xfrm>
              <a:off x="7432946" y="5552012"/>
              <a:ext cx="1152525" cy="441325"/>
            </a:xfrm>
            <a:prstGeom prst="rightArrow">
              <a:avLst>
                <a:gd name="adj1" fmla="val 50000"/>
                <a:gd name="adj2" fmla="val 49994"/>
              </a:avLst>
            </a:prstGeom>
            <a:solidFill>
              <a:srgbClr val="FFC000"/>
            </a:solidFill>
            <a:ln w="9525">
              <a:noFill/>
              <a:miter lim="800000"/>
              <a:headEnd/>
              <a:tailEnd/>
            </a:ln>
          </p:spPr>
          <p:txBody>
            <a:bodyPr lIns="50800" tIns="50800" rIns="50800" bIns="50800" anchor="ctr"/>
            <a:lstStyle/>
            <a:p>
              <a:endParaRPr lang="en-GB" sz="1700" dirty="0">
                <a:solidFill>
                  <a:srgbClr val="FFFFFF"/>
                </a:solidFill>
              </a:endParaRPr>
            </a:p>
          </p:txBody>
        </p:sp>
        <p:sp>
          <p:nvSpPr>
            <p:cNvPr id="23569" name="Right Arrow 26"/>
            <p:cNvSpPr>
              <a:spLocks noChangeArrowheads="1"/>
            </p:cNvSpPr>
            <p:nvPr/>
          </p:nvSpPr>
          <p:spPr bwMode="auto">
            <a:xfrm>
              <a:off x="8585471" y="6282531"/>
              <a:ext cx="877212" cy="441325"/>
            </a:xfrm>
            <a:prstGeom prst="rightArrow">
              <a:avLst>
                <a:gd name="adj1" fmla="val 50000"/>
                <a:gd name="adj2" fmla="val 50005"/>
              </a:avLst>
            </a:prstGeom>
            <a:solidFill>
              <a:srgbClr val="FFC000"/>
            </a:solidFill>
            <a:ln w="9525">
              <a:noFill/>
              <a:miter lim="800000"/>
              <a:headEnd/>
              <a:tailEnd/>
            </a:ln>
          </p:spPr>
          <p:txBody>
            <a:bodyPr lIns="50800" tIns="50800" rIns="50800" bIns="50800" anchor="ctr"/>
            <a:lstStyle/>
            <a:p>
              <a:endParaRPr lang="en-GB" sz="1700" dirty="0">
                <a:solidFill>
                  <a:srgbClr val="FFFFFF"/>
                </a:solidFill>
              </a:endParaRPr>
            </a:p>
          </p:txBody>
        </p:sp>
        <p:sp>
          <p:nvSpPr>
            <p:cNvPr id="23570" name="Right Arrow 27"/>
            <p:cNvSpPr>
              <a:spLocks noChangeArrowheads="1"/>
            </p:cNvSpPr>
            <p:nvPr/>
          </p:nvSpPr>
          <p:spPr bwMode="auto">
            <a:xfrm>
              <a:off x="9462682" y="8418358"/>
              <a:ext cx="3360143" cy="441325"/>
            </a:xfrm>
            <a:prstGeom prst="rightArrow">
              <a:avLst>
                <a:gd name="adj1" fmla="val 50000"/>
                <a:gd name="adj2" fmla="val 50018"/>
              </a:avLst>
            </a:prstGeom>
            <a:solidFill>
              <a:srgbClr val="FFC000"/>
            </a:solidFill>
            <a:ln w="9525">
              <a:noFill/>
              <a:miter lim="800000"/>
              <a:headEnd/>
              <a:tailEnd/>
            </a:ln>
          </p:spPr>
          <p:txBody>
            <a:bodyPr lIns="50800" tIns="50800" rIns="50800" bIns="50800" anchor="ctr"/>
            <a:lstStyle/>
            <a:p>
              <a:endParaRPr lang="en-GB" sz="1700" dirty="0">
                <a:solidFill>
                  <a:srgbClr val="FFFFFF"/>
                </a:solidFill>
              </a:endParaRPr>
            </a:p>
          </p:txBody>
        </p:sp>
        <p:cxnSp>
          <p:nvCxnSpPr>
            <p:cNvPr id="42" name="Straight Connector 41"/>
            <p:cNvCxnSpPr/>
            <p:nvPr/>
          </p:nvCxnSpPr>
          <p:spPr bwMode="auto">
            <a:xfrm>
              <a:off x="9461890" y="5500427"/>
              <a:ext cx="0" cy="3359256"/>
            </a:xfrm>
            <a:prstGeom prst="line">
              <a:avLst/>
            </a:prstGeom>
            <a:solidFill>
              <a:srgbClr val="095CC4"/>
            </a:solidFill>
            <a:ln w="76200" cap="flat" cmpd="sng" algn="ctr">
              <a:solidFill>
                <a:schemeClr val="accent4">
                  <a:lumMod val="75000"/>
                  <a:lumOff val="25000"/>
                </a:schemeClr>
              </a:solidFill>
              <a:prstDash val="solid"/>
              <a:miter lim="0"/>
              <a:headEnd type="none" w="med" len="med"/>
              <a:tailEnd type="none" w="med" len="med"/>
            </a:ln>
            <a:effectLst/>
          </p:spPr>
        </p:cxnSp>
      </p:grpSp>
      <p:grpSp>
        <p:nvGrpSpPr>
          <p:cNvPr id="31" name="Group 30"/>
          <p:cNvGrpSpPr/>
          <p:nvPr/>
        </p:nvGrpSpPr>
        <p:grpSpPr>
          <a:xfrm>
            <a:off x="1619672" y="4293096"/>
            <a:ext cx="1312854" cy="2120633"/>
            <a:chOff x="1619672" y="4293096"/>
            <a:chExt cx="1312854" cy="2120633"/>
          </a:xfrm>
        </p:grpSpPr>
        <p:sp>
          <p:nvSpPr>
            <p:cNvPr id="28" name="TextBox 34"/>
            <p:cNvSpPr txBox="1">
              <a:spLocks noChangeArrowheads="1"/>
            </p:cNvSpPr>
            <p:nvPr/>
          </p:nvSpPr>
          <p:spPr bwMode="auto">
            <a:xfrm>
              <a:off x="1619672" y="5733256"/>
              <a:ext cx="1312854" cy="680473"/>
            </a:xfrm>
            <a:prstGeom prst="rect">
              <a:avLst/>
            </a:prstGeom>
            <a:noFill/>
            <a:ln w="9525">
              <a:noFill/>
              <a:miter lim="800000"/>
              <a:headEnd/>
              <a:tailEnd/>
            </a:ln>
          </p:spPr>
          <p:txBody>
            <a:bodyPr wrap="none" lIns="64291" tIns="32146" rIns="64291" bIns="32146">
              <a:spAutoFit/>
            </a:bodyPr>
            <a:lstStyle/>
            <a:p>
              <a:r>
                <a:rPr lang="en-GB" sz="2000" dirty="0" smtClean="0"/>
                <a:t>Command</a:t>
              </a:r>
              <a:br>
                <a:rPr lang="en-GB" sz="2000" dirty="0" smtClean="0"/>
              </a:br>
              <a:r>
                <a:rPr lang="en-GB" sz="2000" dirty="0" smtClean="0"/>
                <a:t>Thread</a:t>
              </a:r>
              <a:endParaRPr lang="en-GB" sz="2000" dirty="0"/>
            </a:p>
          </p:txBody>
        </p:sp>
        <p:cxnSp>
          <p:nvCxnSpPr>
            <p:cNvPr id="30" name="Straight Arrow Connector 29"/>
            <p:cNvCxnSpPr/>
            <p:nvPr/>
          </p:nvCxnSpPr>
          <p:spPr>
            <a:xfrm flipV="1">
              <a:off x="2483768" y="4293096"/>
              <a:ext cx="144016" cy="12241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3779912" y="5517232"/>
            <a:ext cx="2894312" cy="1112521"/>
            <a:chOff x="3779912" y="5517232"/>
            <a:chExt cx="2894312" cy="1112521"/>
          </a:xfrm>
        </p:grpSpPr>
        <p:sp>
          <p:nvSpPr>
            <p:cNvPr id="32" name="TextBox 34"/>
            <p:cNvSpPr txBox="1">
              <a:spLocks noChangeArrowheads="1"/>
            </p:cNvSpPr>
            <p:nvPr/>
          </p:nvSpPr>
          <p:spPr bwMode="auto">
            <a:xfrm>
              <a:off x="3779912" y="5949280"/>
              <a:ext cx="2894312" cy="680473"/>
            </a:xfrm>
            <a:prstGeom prst="rect">
              <a:avLst/>
            </a:prstGeom>
            <a:noFill/>
            <a:ln w="9525">
              <a:noFill/>
              <a:miter lim="800000"/>
              <a:headEnd/>
              <a:tailEnd/>
            </a:ln>
          </p:spPr>
          <p:txBody>
            <a:bodyPr wrap="none" lIns="64291" tIns="32146" rIns="64291" bIns="32146">
              <a:spAutoFit/>
            </a:bodyPr>
            <a:lstStyle/>
            <a:p>
              <a:r>
                <a:rPr lang="en-GB" sz="2000" dirty="0" smtClean="0"/>
                <a:t>Task threads and Publish</a:t>
              </a:r>
              <a:br>
                <a:rPr lang="en-GB" sz="2000" dirty="0" smtClean="0"/>
              </a:br>
              <a:r>
                <a:rPr lang="en-GB" sz="2000" dirty="0" smtClean="0"/>
                <a:t>Thread</a:t>
              </a:r>
              <a:endParaRPr lang="en-GB" sz="2000" dirty="0"/>
            </a:p>
          </p:txBody>
        </p:sp>
        <p:cxnSp>
          <p:nvCxnSpPr>
            <p:cNvPr id="35" name="Straight Arrow Connector 34"/>
            <p:cNvCxnSpPr/>
            <p:nvPr/>
          </p:nvCxnSpPr>
          <p:spPr>
            <a:xfrm flipV="1">
              <a:off x="4644008" y="5517232"/>
              <a:ext cx="360040"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9" name="Right Arrow 28"/>
          <p:cNvSpPr/>
          <p:nvPr/>
        </p:nvSpPr>
        <p:spPr>
          <a:xfrm>
            <a:off x="1619672" y="2348880"/>
            <a:ext cx="7056784"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t>Time</a:t>
            </a:r>
            <a:endParaRPr lang="en-GB" sz="3600" dirty="0"/>
          </a:p>
        </p:txBody>
      </p:sp>
      <p:sp>
        <p:nvSpPr>
          <p:cNvPr id="36" name="TextBox 35"/>
          <p:cNvSpPr txBox="1"/>
          <p:nvPr/>
        </p:nvSpPr>
        <p:spPr>
          <a:xfrm>
            <a:off x="2699792" y="3068960"/>
            <a:ext cx="328936" cy="646331"/>
          </a:xfrm>
          <a:prstGeom prst="rect">
            <a:avLst/>
          </a:prstGeom>
          <a:noFill/>
        </p:spPr>
        <p:txBody>
          <a:bodyPr wrap="none" rtlCol="0">
            <a:spAutoFit/>
          </a:bodyPr>
          <a:lstStyle/>
          <a:p>
            <a:r>
              <a:rPr lang="en-GB" sz="3600" dirty="0" smtClean="0"/>
              <a:t>1</a:t>
            </a:r>
            <a:endParaRPr lang="en-GB" sz="3600" dirty="0"/>
          </a:p>
        </p:txBody>
      </p:sp>
      <p:sp>
        <p:nvSpPr>
          <p:cNvPr id="37" name="TextBox 36"/>
          <p:cNvSpPr txBox="1"/>
          <p:nvPr/>
        </p:nvSpPr>
        <p:spPr>
          <a:xfrm>
            <a:off x="4211960" y="3068960"/>
            <a:ext cx="409086" cy="646331"/>
          </a:xfrm>
          <a:prstGeom prst="rect">
            <a:avLst/>
          </a:prstGeom>
          <a:noFill/>
        </p:spPr>
        <p:txBody>
          <a:bodyPr wrap="none" rtlCol="0">
            <a:spAutoFit/>
          </a:bodyPr>
          <a:lstStyle/>
          <a:p>
            <a:r>
              <a:rPr lang="en-GB" sz="3600" dirty="0" smtClean="0"/>
              <a:t>2</a:t>
            </a:r>
            <a:endParaRPr lang="en-GB" sz="3600" dirty="0"/>
          </a:p>
        </p:txBody>
      </p:sp>
      <p:sp>
        <p:nvSpPr>
          <p:cNvPr id="39" name="TextBox 38"/>
          <p:cNvSpPr txBox="1"/>
          <p:nvPr/>
        </p:nvSpPr>
        <p:spPr>
          <a:xfrm>
            <a:off x="5580112" y="2996952"/>
            <a:ext cx="409086" cy="646331"/>
          </a:xfrm>
          <a:prstGeom prst="rect">
            <a:avLst/>
          </a:prstGeom>
          <a:noFill/>
        </p:spPr>
        <p:txBody>
          <a:bodyPr wrap="none" rtlCol="0">
            <a:spAutoFit/>
          </a:bodyPr>
          <a:lstStyle/>
          <a:p>
            <a:r>
              <a:rPr lang="en-GB" sz="3600" dirty="0" smtClean="0"/>
              <a:t>3</a:t>
            </a:r>
            <a:endParaRPr lang="en-GB" sz="3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480</TotalTime>
  <Words>1759</Words>
  <Application>Microsoft Office PowerPoint</Application>
  <PresentationFormat>On-screen Show (4:3)</PresentationFormat>
  <Paragraphs>205</Paragraphs>
  <Slides>17</Slides>
  <Notes>17</Notes>
  <HiddenSlides>3</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GDA - Generic high speed data collection with EPICS</vt:lpstr>
      <vt:lpstr>Slide 2</vt:lpstr>
      <vt:lpstr>Slide 3</vt:lpstr>
      <vt:lpstr>Slide 4</vt:lpstr>
      <vt:lpstr>Slide 5</vt:lpstr>
      <vt:lpstr>Slide 6</vt:lpstr>
      <vt:lpstr>Slide 7</vt:lpstr>
      <vt:lpstr>www.opengda.org</vt:lpstr>
      <vt:lpstr>Slide 9</vt:lpstr>
      <vt:lpstr>Task executing pipeline</vt:lpstr>
      <vt:lpstr>Fly scans</vt:lpstr>
      <vt:lpstr>Slide 12</vt:lpstr>
      <vt:lpstr>Task executing pipeline</vt:lpstr>
      <vt:lpstr>Task executing pipeline</vt:lpstr>
      <vt:lpstr>Task executing pipeline</vt:lpstr>
      <vt:lpstr>Slide 16</vt:lpstr>
      <vt:lpstr>Slide 17</vt:lpstr>
    </vt:vector>
  </TitlesOfParts>
  <Company>Authorised User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tjs15132</dc:creator>
  <cp:lastModifiedBy>tjs15132</cp:lastModifiedBy>
  <cp:revision>83</cp:revision>
  <dcterms:created xsi:type="dcterms:W3CDTF">2013-05-01T09:38:33Z</dcterms:created>
  <dcterms:modified xsi:type="dcterms:W3CDTF">2013-05-02T06:34:55Z</dcterms:modified>
</cp:coreProperties>
</file>