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373" r:id="rId3"/>
    <p:sldId id="365" r:id="rId4"/>
    <p:sldId id="383" r:id="rId5"/>
    <p:sldId id="382" r:id="rId6"/>
    <p:sldId id="386" r:id="rId7"/>
    <p:sldId id="384" r:id="rId8"/>
    <p:sldId id="385" r:id="rId9"/>
    <p:sldId id="387" r:id="rId10"/>
    <p:sldId id="388" r:id="rId11"/>
    <p:sldId id="389" r:id="rId12"/>
    <p:sldId id="390" r:id="rId13"/>
    <p:sldId id="391" r:id="rId14"/>
    <p:sldId id="401" r:id="rId15"/>
    <p:sldId id="392" r:id="rId16"/>
    <p:sldId id="393" r:id="rId17"/>
    <p:sldId id="394" r:id="rId18"/>
    <p:sldId id="395" r:id="rId19"/>
    <p:sldId id="396" r:id="rId20"/>
    <p:sldId id="397" r:id="rId21"/>
    <p:sldId id="398" r:id="rId22"/>
    <p:sldId id="399" r:id="rId23"/>
    <p:sldId id="400" r:id="rId24"/>
    <p:sldId id="402" r:id="rId25"/>
  </p:sldIdLst>
  <p:sldSz cx="9144000" cy="6858000" type="screen4x3"/>
  <p:notesSz cx="6797675" cy="987425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B050"/>
    <a:srgbClr val="FF6600"/>
    <a:srgbClr val="E345BA"/>
    <a:srgbClr val="777777"/>
    <a:srgbClr val="DDDDDD"/>
    <a:srgbClr val="F8F8F8"/>
    <a:srgbClr val="EAEAEA"/>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76" autoAdjust="0"/>
    <p:restoredTop sz="94692" autoAdjust="0"/>
  </p:normalViewPr>
  <p:slideViewPr>
    <p:cSldViewPr snapToGrid="0">
      <p:cViewPr varScale="1">
        <p:scale>
          <a:sx n="74" d="100"/>
          <a:sy n="74" d="100"/>
        </p:scale>
        <p:origin x="-10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486403" name="Rectangle 3"/>
          <p:cNvSpPr>
            <a:spLocks noGrp="1" noChangeArrowheads="1"/>
          </p:cNvSpPr>
          <p:nvPr>
            <p:ph type="dt" sz="quarter" idx="1"/>
          </p:nvPr>
        </p:nvSpPr>
        <p:spPr bwMode="auto">
          <a:xfrm>
            <a:off x="3850443"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486404" name="Rectangle 4"/>
          <p:cNvSpPr>
            <a:spLocks noGrp="1" noChangeArrowheads="1"/>
          </p:cNvSpPr>
          <p:nvPr>
            <p:ph type="ftr" sz="quarter" idx="2"/>
          </p:nvPr>
        </p:nvSpPr>
        <p:spPr bwMode="auto">
          <a:xfrm>
            <a:off x="0"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486405" name="Rectangle 5"/>
          <p:cNvSpPr>
            <a:spLocks noGrp="1" noChangeArrowheads="1"/>
          </p:cNvSpPr>
          <p:nvPr>
            <p:ph type="sldNum" sz="quarter" idx="3"/>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3D115C8-6442-4772-A441-24A9E8CD6059}" type="slidenum">
              <a:rPr lang="en-GB"/>
              <a:pPr>
                <a:defRPr/>
              </a:pPr>
              <a:t>‹Nr.›</a:t>
            </a:fld>
            <a:endParaRPr lang="en-GB" dirty="0"/>
          </a:p>
        </p:txBody>
      </p:sp>
    </p:spTree>
    <p:extLst>
      <p:ext uri="{BB962C8B-B14F-4D97-AF65-F5344CB8AC3E}">
        <p14:creationId xmlns:p14="http://schemas.microsoft.com/office/powerpoint/2010/main" val="3076131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446467" name="Rectangle 3"/>
          <p:cNvSpPr>
            <a:spLocks noGrp="1" noChangeArrowheads="1"/>
          </p:cNvSpPr>
          <p:nvPr>
            <p:ph type="dt" idx="1"/>
          </p:nvPr>
        </p:nvSpPr>
        <p:spPr bwMode="auto">
          <a:xfrm>
            <a:off x="3850443"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3686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6469" name="Rectangle 5"/>
          <p:cNvSpPr>
            <a:spLocks noGrp="1" noChangeArrowheads="1"/>
          </p:cNvSpPr>
          <p:nvPr>
            <p:ph type="body" sz="quarter" idx="3"/>
          </p:nvPr>
        </p:nvSpPr>
        <p:spPr bwMode="auto">
          <a:xfrm>
            <a:off x="679768" y="4690269"/>
            <a:ext cx="5438140"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Textmasterformate durch Klicken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446470" name="Rectangle 6"/>
          <p:cNvSpPr>
            <a:spLocks noGrp="1" noChangeArrowheads="1"/>
          </p:cNvSpPr>
          <p:nvPr>
            <p:ph type="ftr" sz="quarter" idx="4"/>
          </p:nvPr>
        </p:nvSpPr>
        <p:spPr bwMode="auto">
          <a:xfrm>
            <a:off x="0"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446471" name="Rectangle 7"/>
          <p:cNvSpPr>
            <a:spLocks noGrp="1" noChangeArrowheads="1"/>
          </p:cNvSpPr>
          <p:nvPr>
            <p:ph type="sldNum" sz="quarter" idx="5"/>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BCE0EF0-2B9D-4C50-961A-01BC37AA85DB}" type="slidenum">
              <a:rPr lang="en-GB"/>
              <a:pPr>
                <a:defRPr/>
              </a:pPr>
              <a:t>‹Nr.›</a:t>
            </a:fld>
            <a:endParaRPr lang="en-GB" dirty="0"/>
          </a:p>
        </p:txBody>
      </p:sp>
    </p:spTree>
    <p:extLst>
      <p:ext uri="{BB962C8B-B14F-4D97-AF65-F5344CB8AC3E}">
        <p14:creationId xmlns:p14="http://schemas.microsoft.com/office/powerpoint/2010/main" val="1505904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B4A338-68BE-434C-BF6B-D1319C7366FB}" type="slidenum">
              <a:rPr lang="en-GB" smtClean="0"/>
              <a:pPr eaLnBrk="1" hangingPunct="1"/>
              <a:t>1</a:t>
            </a:fld>
            <a:endParaRPr lang="en-GB"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vorl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0" y="512763"/>
            <a:ext cx="8767763" cy="760412"/>
          </a:xfrm>
          <a:prstGeom prst="rect">
            <a:avLst/>
          </a:prstGeom>
          <a:solidFill>
            <a:srgbClr val="FFB7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016" tIns="10008" rIns="20016" bIns="10008" anchor="ctr"/>
          <a:lstStyle/>
          <a:p>
            <a:pPr defTabSz="438150">
              <a:lnSpc>
                <a:spcPts val="2188"/>
              </a:lnSpc>
            </a:pPr>
            <a:endParaRPr lang="en-US" sz="1900" dirty="0">
              <a:solidFill>
                <a:srgbClr val="26004D"/>
              </a:solidFill>
            </a:endParaRPr>
          </a:p>
        </p:txBody>
      </p:sp>
      <p:grpSp>
        <p:nvGrpSpPr>
          <p:cNvPr id="6" name="Group 10"/>
          <p:cNvGrpSpPr>
            <a:grpSpLocks noChangeAspect="1"/>
          </p:cNvGrpSpPr>
          <p:nvPr/>
        </p:nvGrpSpPr>
        <p:grpSpPr bwMode="auto">
          <a:xfrm>
            <a:off x="7837488" y="6400800"/>
            <a:ext cx="776287" cy="430213"/>
            <a:chOff x="15513" y="25379"/>
            <a:chExt cx="2608" cy="1360"/>
          </a:xfrm>
        </p:grpSpPr>
        <p:pic>
          <p:nvPicPr>
            <p:cNvPr id="7" name="Picture 11" descr="DESY-Logo-white 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4" y="25424"/>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D_pos_wei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13" y="25379"/>
              <a:ext cx="1047"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6"/>
          <p:cNvGrpSpPr>
            <a:grpSpLocks/>
          </p:cNvGrpSpPr>
          <p:nvPr/>
        </p:nvGrpSpPr>
        <p:grpSpPr bwMode="auto">
          <a:xfrm>
            <a:off x="5740400" y="-53975"/>
            <a:ext cx="2898775" cy="609600"/>
            <a:chOff x="3616" y="-34"/>
            <a:chExt cx="1826" cy="384"/>
          </a:xfrm>
        </p:grpSpPr>
        <p:sp>
          <p:nvSpPr>
            <p:cNvPr id="10" name="Text Box 14"/>
            <p:cNvSpPr txBox="1">
              <a:spLocks noChangeArrowheads="1"/>
            </p:cNvSpPr>
            <p:nvPr/>
          </p:nvSpPr>
          <p:spPr bwMode="auto">
            <a:xfrm>
              <a:off x="4556" y="-34"/>
              <a:ext cx="8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a:defRPr/>
              </a:pPr>
              <a:r>
                <a:rPr lang="de-DE" sz="3400" dirty="0" smtClean="0">
                  <a:solidFill>
                    <a:schemeClr val="bg1"/>
                  </a:solidFill>
                  <a:latin typeface="Arial Black" pitchFamily="34" charset="0"/>
                </a:rPr>
                <a:t>XFEL</a:t>
              </a:r>
              <a:endParaRPr lang="en-GB" sz="3400" dirty="0" smtClean="0">
                <a:solidFill>
                  <a:schemeClr val="bg1"/>
                </a:solidFill>
                <a:latin typeface="Arial Black" pitchFamily="34" charset="0"/>
              </a:endParaRPr>
            </a:p>
          </p:txBody>
        </p:sp>
        <p:sp>
          <p:nvSpPr>
            <p:cNvPr id="11" name="Text Box 15"/>
            <p:cNvSpPr txBox="1">
              <a:spLocks noChangeArrowheads="1"/>
            </p:cNvSpPr>
            <p:nvPr/>
          </p:nvSpPr>
          <p:spPr bwMode="auto">
            <a:xfrm>
              <a:off x="3616" y="4"/>
              <a:ext cx="973"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a:lnSpc>
                  <a:spcPts val="1500"/>
                </a:lnSpc>
                <a:defRPr/>
              </a:pPr>
              <a:r>
                <a:rPr lang="en-GB" sz="1200" dirty="0" smtClean="0">
                  <a:solidFill>
                    <a:schemeClr val="bg1"/>
                  </a:solidFill>
                </a:rPr>
                <a:t>The European</a:t>
              </a:r>
            </a:p>
            <a:p>
              <a:pPr>
                <a:lnSpc>
                  <a:spcPts val="1500"/>
                </a:lnSpc>
                <a:defRPr/>
              </a:pPr>
              <a:r>
                <a:rPr lang="en-GB" sz="1200" dirty="0" smtClean="0">
                  <a:solidFill>
                    <a:schemeClr val="bg1"/>
                  </a:solidFill>
                </a:rPr>
                <a:t>X-Ray Laser Project</a:t>
              </a:r>
            </a:p>
          </p:txBody>
        </p:sp>
      </p:grpSp>
      <p:sp>
        <p:nvSpPr>
          <p:cNvPr id="428038" name="Rectangle 6"/>
          <p:cNvSpPr>
            <a:spLocks noGrp="1" noChangeArrowheads="1"/>
          </p:cNvSpPr>
          <p:nvPr>
            <p:ph type="ctrTitle"/>
          </p:nvPr>
        </p:nvSpPr>
        <p:spPr>
          <a:xfrm>
            <a:off x="342900" y="1457325"/>
            <a:ext cx="8402638" cy="1470025"/>
          </a:xfrm>
        </p:spPr>
        <p:txBody>
          <a:bodyPr/>
          <a:lstStyle>
            <a:lvl1pPr>
              <a:defRPr sz="3600"/>
            </a:lvl1pPr>
          </a:lstStyle>
          <a:p>
            <a:pPr lvl="0"/>
            <a:r>
              <a:rPr lang="en-GB" noProof="0" smtClean="0"/>
              <a:t>This is the title of the presentation</a:t>
            </a:r>
          </a:p>
        </p:txBody>
      </p:sp>
      <p:sp>
        <p:nvSpPr>
          <p:cNvPr id="428039" name="Rectangle 7"/>
          <p:cNvSpPr>
            <a:spLocks noGrp="1" noChangeArrowheads="1"/>
          </p:cNvSpPr>
          <p:nvPr>
            <p:ph type="subTitle" idx="1"/>
          </p:nvPr>
        </p:nvSpPr>
        <p:spPr>
          <a:xfrm>
            <a:off x="328613" y="3570288"/>
            <a:ext cx="8423275" cy="1752600"/>
          </a:xfrm>
        </p:spPr>
        <p:txBody>
          <a:bodyPr/>
          <a:lstStyle>
            <a:lvl1pPr marL="0" indent="0">
              <a:defRPr/>
            </a:lvl1pPr>
          </a:lstStyle>
          <a:p>
            <a:pPr lvl="0"/>
            <a:r>
              <a:rPr lang="en-GB" noProof="0" smtClean="0"/>
              <a:t>Formatvorlage des Untertitelmasters durch Klicken bearbeiten</a:t>
            </a:r>
          </a:p>
        </p:txBody>
      </p:sp>
    </p:spTree>
    <p:extLst>
      <p:ext uri="{BB962C8B-B14F-4D97-AF65-F5344CB8AC3E}">
        <p14:creationId xmlns:p14="http://schemas.microsoft.com/office/powerpoint/2010/main" val="16886899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Matthias Clausen, DESY                                     The CSS Story, 5th December 2012</a:t>
            </a:r>
            <a:endParaRPr lang="en-GB" dirty="0"/>
          </a:p>
        </p:txBody>
      </p:sp>
    </p:spTree>
    <p:extLst>
      <p:ext uri="{BB962C8B-B14F-4D97-AF65-F5344CB8AC3E}">
        <p14:creationId xmlns:p14="http://schemas.microsoft.com/office/powerpoint/2010/main" val="96931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5738" y="469900"/>
            <a:ext cx="2062162"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6075" y="469900"/>
            <a:ext cx="6037263"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Matthias Clausen, DESY                                     The CSS Story, 5th December 2012</a:t>
            </a:r>
            <a:endParaRPr lang="en-GB" dirty="0"/>
          </a:p>
        </p:txBody>
      </p:sp>
    </p:spTree>
    <p:extLst>
      <p:ext uri="{BB962C8B-B14F-4D97-AF65-F5344CB8AC3E}">
        <p14:creationId xmlns:p14="http://schemas.microsoft.com/office/powerpoint/2010/main" val="327393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itel 3"/>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79365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Matthias Clausen, DESY                                     The CSS Story, 5th December 2012</a:t>
            </a:r>
            <a:endParaRPr lang="en-GB" dirty="0"/>
          </a:p>
        </p:txBody>
      </p:sp>
    </p:spTree>
    <p:extLst>
      <p:ext uri="{BB962C8B-B14F-4D97-AF65-F5344CB8AC3E}">
        <p14:creationId xmlns:p14="http://schemas.microsoft.com/office/powerpoint/2010/main" val="1512471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Matthias Clausen, DESY                                     The CSS Story, 5th December 2012</a:t>
            </a:r>
            <a:endParaRPr lang="en-GB" dirty="0"/>
          </a:p>
        </p:txBody>
      </p:sp>
    </p:spTree>
    <p:extLst>
      <p:ext uri="{BB962C8B-B14F-4D97-AF65-F5344CB8AC3E}">
        <p14:creationId xmlns:p14="http://schemas.microsoft.com/office/powerpoint/2010/main" val="392366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612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9300" y="1612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Matthias Clausen, DESY                                     The CSS Story, 5th December 2012</a:t>
            </a:r>
            <a:endParaRPr lang="en-GB" dirty="0"/>
          </a:p>
        </p:txBody>
      </p:sp>
    </p:spTree>
    <p:extLst>
      <p:ext uri="{BB962C8B-B14F-4D97-AF65-F5344CB8AC3E}">
        <p14:creationId xmlns:p14="http://schemas.microsoft.com/office/powerpoint/2010/main" val="28413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Matthias Clausen, DESY                                     The CSS Story, 5th December 2012</a:t>
            </a:r>
            <a:endParaRPr lang="en-GB" dirty="0"/>
          </a:p>
        </p:txBody>
      </p:sp>
    </p:spTree>
    <p:extLst>
      <p:ext uri="{BB962C8B-B14F-4D97-AF65-F5344CB8AC3E}">
        <p14:creationId xmlns:p14="http://schemas.microsoft.com/office/powerpoint/2010/main" val="137337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Matthias Clausen, DESY                                     The CSS Story, 5th December 2012</a:t>
            </a:r>
            <a:endParaRPr lang="en-GB" dirty="0"/>
          </a:p>
        </p:txBody>
      </p:sp>
    </p:spTree>
    <p:extLst>
      <p:ext uri="{BB962C8B-B14F-4D97-AF65-F5344CB8AC3E}">
        <p14:creationId xmlns:p14="http://schemas.microsoft.com/office/powerpoint/2010/main" val="178441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Matthias Clausen, DESY                                     The CSS Story, 5th December 2012</a:t>
            </a:r>
            <a:endParaRPr lang="en-GB" dirty="0"/>
          </a:p>
        </p:txBody>
      </p:sp>
    </p:spTree>
    <p:extLst>
      <p:ext uri="{BB962C8B-B14F-4D97-AF65-F5344CB8AC3E}">
        <p14:creationId xmlns:p14="http://schemas.microsoft.com/office/powerpoint/2010/main" val="203497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Matthias Clausen, DESY                                     The CSS Story, 5th December 2012</a:t>
            </a:r>
            <a:endParaRPr lang="en-GB" dirty="0"/>
          </a:p>
        </p:txBody>
      </p:sp>
    </p:spTree>
    <p:extLst>
      <p:ext uri="{BB962C8B-B14F-4D97-AF65-F5344CB8AC3E}">
        <p14:creationId xmlns:p14="http://schemas.microsoft.com/office/powerpoint/2010/main" val="89776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Matthias Clausen, DESY                                     The CSS Story, 5th December 2012</a:t>
            </a:r>
            <a:endParaRPr lang="en-GB" dirty="0"/>
          </a:p>
        </p:txBody>
      </p:sp>
    </p:spTree>
    <p:extLst>
      <p:ext uri="{BB962C8B-B14F-4D97-AF65-F5344CB8AC3E}">
        <p14:creationId xmlns:p14="http://schemas.microsoft.com/office/powerpoint/2010/main" val="279687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vorlage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ChangeArrowheads="1"/>
          </p:cNvSpPr>
          <p:nvPr/>
        </p:nvSpPr>
        <p:spPr bwMode="auto">
          <a:xfrm>
            <a:off x="0" y="512763"/>
            <a:ext cx="8767763" cy="760412"/>
          </a:xfrm>
          <a:prstGeom prst="rect">
            <a:avLst/>
          </a:prstGeom>
          <a:solidFill>
            <a:srgbClr val="FFB7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016" tIns="10008" rIns="20016" bIns="10008" anchor="ctr"/>
          <a:lstStyle/>
          <a:p>
            <a:pPr defTabSz="438150">
              <a:lnSpc>
                <a:spcPts val="2188"/>
              </a:lnSpc>
            </a:pPr>
            <a:endParaRPr lang="en-US" sz="1900" dirty="0">
              <a:solidFill>
                <a:srgbClr val="26004D"/>
              </a:solidFill>
            </a:endParaRPr>
          </a:p>
        </p:txBody>
      </p:sp>
      <p:sp>
        <p:nvSpPr>
          <p:cNvPr id="1028" name="Rectangle 2"/>
          <p:cNvSpPr>
            <a:spLocks noGrp="1" noChangeArrowheads="1"/>
          </p:cNvSpPr>
          <p:nvPr>
            <p:ph type="title"/>
          </p:nvPr>
        </p:nvSpPr>
        <p:spPr bwMode="auto">
          <a:xfrm>
            <a:off x="346075" y="469900"/>
            <a:ext cx="82296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Slide title</a:t>
            </a:r>
          </a:p>
        </p:txBody>
      </p:sp>
      <p:sp>
        <p:nvSpPr>
          <p:cNvPr id="1029" name="Rectangle 3"/>
          <p:cNvSpPr>
            <a:spLocks noGrp="1" noChangeArrowheads="1"/>
          </p:cNvSpPr>
          <p:nvPr>
            <p:ph type="body" idx="1"/>
          </p:nvPr>
        </p:nvSpPr>
        <p:spPr bwMode="auto">
          <a:xfrm>
            <a:off x="368300" y="16129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Add text by clicking</a:t>
            </a:r>
          </a:p>
          <a:p>
            <a:pPr lvl="1"/>
            <a:r>
              <a:rPr lang="en-US" smtClean="0"/>
              <a:t>2nd layer</a:t>
            </a:r>
          </a:p>
          <a:p>
            <a:pPr lvl="2"/>
            <a:r>
              <a:rPr lang="en-US" smtClean="0"/>
              <a:t>3rd layer</a:t>
            </a:r>
          </a:p>
          <a:p>
            <a:pPr lvl="3"/>
            <a:r>
              <a:rPr lang="en-US" smtClean="0"/>
              <a:t>4th layer</a:t>
            </a:r>
          </a:p>
          <a:p>
            <a:pPr lvl="4"/>
            <a:r>
              <a:rPr lang="en-US" smtClean="0"/>
              <a:t>5th layer</a:t>
            </a:r>
          </a:p>
        </p:txBody>
      </p:sp>
      <p:sp>
        <p:nvSpPr>
          <p:cNvPr id="2" name="Rectangle 5"/>
          <p:cNvSpPr>
            <a:spLocks noGrp="1" noChangeArrowheads="1"/>
          </p:cNvSpPr>
          <p:nvPr>
            <p:ph type="ftr" sz="quarter" idx="3"/>
          </p:nvPr>
        </p:nvSpPr>
        <p:spPr bwMode="auto">
          <a:xfrm>
            <a:off x="288925" y="6380163"/>
            <a:ext cx="3565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defRPr>
            </a:lvl1pPr>
          </a:lstStyle>
          <a:p>
            <a:pPr>
              <a:defRPr/>
            </a:pPr>
            <a:r>
              <a:rPr lang="en-US" dirty="0"/>
              <a:t>Matthias Clausen, DESY                                     The CSS Story, 5th December 2012</a:t>
            </a:r>
            <a:endParaRPr lang="en-GB" dirty="0"/>
          </a:p>
        </p:txBody>
      </p:sp>
      <p:pic>
        <p:nvPicPr>
          <p:cNvPr id="1031" name="Picture 13" descr="D_pos_weis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37488" y="6400800"/>
            <a:ext cx="311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4"/>
          <p:cNvGrpSpPr>
            <a:grpSpLocks/>
          </p:cNvGrpSpPr>
          <p:nvPr/>
        </p:nvGrpSpPr>
        <p:grpSpPr bwMode="auto">
          <a:xfrm>
            <a:off x="5740400" y="-53975"/>
            <a:ext cx="2898775" cy="609600"/>
            <a:chOff x="3616" y="-34"/>
            <a:chExt cx="1826" cy="384"/>
          </a:xfrm>
        </p:grpSpPr>
        <p:sp>
          <p:nvSpPr>
            <p:cNvPr id="1039" name="Text Box 15"/>
            <p:cNvSpPr txBox="1">
              <a:spLocks noChangeArrowheads="1"/>
            </p:cNvSpPr>
            <p:nvPr/>
          </p:nvSpPr>
          <p:spPr bwMode="auto">
            <a:xfrm>
              <a:off x="4556" y="-34"/>
              <a:ext cx="8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a:defRPr/>
              </a:pPr>
              <a:r>
                <a:rPr lang="de-DE" sz="3400" dirty="0" smtClean="0">
                  <a:solidFill>
                    <a:schemeClr val="bg1"/>
                  </a:solidFill>
                  <a:latin typeface="Arial Black" pitchFamily="34" charset="0"/>
                </a:rPr>
                <a:t>XFEL</a:t>
              </a:r>
              <a:endParaRPr lang="en-GB" sz="3400" dirty="0" smtClean="0">
                <a:solidFill>
                  <a:schemeClr val="bg1"/>
                </a:solidFill>
                <a:latin typeface="Arial Black" pitchFamily="34" charset="0"/>
              </a:endParaRPr>
            </a:p>
          </p:txBody>
        </p:sp>
        <p:sp>
          <p:nvSpPr>
            <p:cNvPr id="1040" name="Text Box 16"/>
            <p:cNvSpPr txBox="1">
              <a:spLocks noChangeArrowheads="1"/>
            </p:cNvSpPr>
            <p:nvPr/>
          </p:nvSpPr>
          <p:spPr bwMode="auto">
            <a:xfrm>
              <a:off x="3616" y="4"/>
              <a:ext cx="973"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a:lnSpc>
                  <a:spcPts val="1500"/>
                </a:lnSpc>
                <a:defRPr/>
              </a:pPr>
              <a:r>
                <a:rPr lang="en-GB" sz="1200" dirty="0" smtClean="0">
                  <a:solidFill>
                    <a:schemeClr val="bg1"/>
                  </a:solidFill>
                </a:rPr>
                <a:t>The European</a:t>
              </a:r>
            </a:p>
            <a:p>
              <a:pPr>
                <a:lnSpc>
                  <a:spcPts val="1500"/>
                </a:lnSpc>
                <a:defRPr/>
              </a:pPr>
              <a:r>
                <a:rPr lang="en-GB" sz="1200" dirty="0" smtClean="0">
                  <a:solidFill>
                    <a:schemeClr val="bg1"/>
                  </a:solidFill>
                </a:rPr>
                <a:t>X-Ray Laser Project</a:t>
              </a:r>
            </a:p>
          </p:txBody>
        </p:sp>
      </p:grpSp>
      <p:sp>
        <p:nvSpPr>
          <p:cNvPr id="1033" name="Text Box 18"/>
          <p:cNvSpPr txBox="1">
            <a:spLocks noChangeArrowheads="1"/>
          </p:cNvSpPr>
          <p:nvPr/>
        </p:nvSpPr>
        <p:spPr bwMode="auto">
          <a:xfrm>
            <a:off x="8736013" y="6108700"/>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C8188D0F-8A14-4222-A4D7-7C79B01E5692}" type="slidenum">
              <a:rPr lang="en-GB" sz="1400" b="1" smtClean="0">
                <a:solidFill>
                  <a:schemeClr val="bg1"/>
                </a:solidFill>
              </a:rPr>
              <a:pPr eaLnBrk="1" hangingPunct="1">
                <a:defRPr/>
              </a:pPr>
              <a:t>‹Nr.›</a:t>
            </a:fld>
            <a:endParaRPr lang="en-GB" sz="1400" b="1" dirty="0" smtClean="0">
              <a:solidFill>
                <a:schemeClr val="bg1"/>
              </a:solidFill>
            </a:endParaRPr>
          </a:p>
        </p:txBody>
      </p:sp>
      <p:pic>
        <p:nvPicPr>
          <p:cNvPr id="1034" name="Picture 19" descr="DESY-Logo-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69275" y="6392863"/>
            <a:ext cx="4143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0"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rgbClr val="26004D"/>
          </a:solidFill>
          <a:latin typeface="+mj-lt"/>
          <a:ea typeface="+mj-ea"/>
          <a:cs typeface="+mj-cs"/>
        </a:defRPr>
      </a:lvl1pPr>
      <a:lvl2pPr algn="l" rtl="0" eaLnBrk="0" fontAlgn="base" hangingPunct="0">
        <a:spcBef>
          <a:spcPct val="0"/>
        </a:spcBef>
        <a:spcAft>
          <a:spcPct val="0"/>
        </a:spcAft>
        <a:defRPr sz="2800" b="1">
          <a:solidFill>
            <a:srgbClr val="26004D"/>
          </a:solidFill>
          <a:latin typeface="Arial" charset="0"/>
        </a:defRPr>
      </a:lvl2pPr>
      <a:lvl3pPr algn="l" rtl="0" eaLnBrk="0" fontAlgn="base" hangingPunct="0">
        <a:spcBef>
          <a:spcPct val="0"/>
        </a:spcBef>
        <a:spcAft>
          <a:spcPct val="0"/>
        </a:spcAft>
        <a:defRPr sz="2800" b="1">
          <a:solidFill>
            <a:srgbClr val="26004D"/>
          </a:solidFill>
          <a:latin typeface="Arial" charset="0"/>
        </a:defRPr>
      </a:lvl3pPr>
      <a:lvl4pPr algn="l" rtl="0" eaLnBrk="0" fontAlgn="base" hangingPunct="0">
        <a:spcBef>
          <a:spcPct val="0"/>
        </a:spcBef>
        <a:spcAft>
          <a:spcPct val="0"/>
        </a:spcAft>
        <a:defRPr sz="2800" b="1">
          <a:solidFill>
            <a:srgbClr val="26004D"/>
          </a:solidFill>
          <a:latin typeface="Arial" charset="0"/>
        </a:defRPr>
      </a:lvl4pPr>
      <a:lvl5pPr algn="l" rtl="0" eaLnBrk="0" fontAlgn="base" hangingPunct="0">
        <a:spcBef>
          <a:spcPct val="0"/>
        </a:spcBef>
        <a:spcAft>
          <a:spcPct val="0"/>
        </a:spcAft>
        <a:defRPr sz="2800" b="1">
          <a:solidFill>
            <a:srgbClr val="26004D"/>
          </a:solidFill>
          <a:latin typeface="Arial" charset="0"/>
        </a:defRPr>
      </a:lvl5pPr>
      <a:lvl6pPr marL="457200" algn="l" rtl="0" fontAlgn="base">
        <a:spcBef>
          <a:spcPct val="0"/>
        </a:spcBef>
        <a:spcAft>
          <a:spcPct val="0"/>
        </a:spcAft>
        <a:defRPr sz="2800" b="1">
          <a:solidFill>
            <a:srgbClr val="26004D"/>
          </a:solidFill>
          <a:latin typeface="Arial" charset="0"/>
        </a:defRPr>
      </a:lvl6pPr>
      <a:lvl7pPr marL="914400" algn="l" rtl="0" fontAlgn="base">
        <a:spcBef>
          <a:spcPct val="0"/>
        </a:spcBef>
        <a:spcAft>
          <a:spcPct val="0"/>
        </a:spcAft>
        <a:defRPr sz="2800" b="1">
          <a:solidFill>
            <a:srgbClr val="26004D"/>
          </a:solidFill>
          <a:latin typeface="Arial" charset="0"/>
        </a:defRPr>
      </a:lvl7pPr>
      <a:lvl8pPr marL="1371600" algn="l" rtl="0" fontAlgn="base">
        <a:spcBef>
          <a:spcPct val="0"/>
        </a:spcBef>
        <a:spcAft>
          <a:spcPct val="0"/>
        </a:spcAft>
        <a:defRPr sz="2800" b="1">
          <a:solidFill>
            <a:srgbClr val="26004D"/>
          </a:solidFill>
          <a:latin typeface="Arial" charset="0"/>
        </a:defRPr>
      </a:lvl8pPr>
      <a:lvl9pPr marL="1828800" algn="l" rtl="0" fontAlgn="base">
        <a:spcBef>
          <a:spcPct val="0"/>
        </a:spcBef>
        <a:spcAft>
          <a:spcPct val="0"/>
        </a:spcAft>
        <a:defRPr sz="2800" b="1">
          <a:solidFill>
            <a:srgbClr val="26004D"/>
          </a:solidFill>
          <a:latin typeface="Arial" charset="0"/>
        </a:defRPr>
      </a:lvl9pPr>
    </p:titleStyle>
    <p:bodyStyle>
      <a:lvl1pPr marL="342900" indent="-342900" algn="l" rtl="0" eaLnBrk="0" fontAlgn="base" hangingPunct="0">
        <a:spcBef>
          <a:spcPct val="20000"/>
        </a:spcBef>
        <a:spcAft>
          <a:spcPct val="0"/>
        </a:spcAft>
        <a:defRPr sz="2400" b="1">
          <a:solidFill>
            <a:srgbClr val="26004D"/>
          </a:solidFill>
          <a:latin typeface="+mn-lt"/>
          <a:ea typeface="+mn-ea"/>
          <a:cs typeface="+mn-cs"/>
        </a:defRPr>
      </a:lvl1pPr>
      <a:lvl2pPr marL="698500" indent="-241300" algn="l" rtl="0" eaLnBrk="0" fontAlgn="base" hangingPunct="0">
        <a:spcBef>
          <a:spcPct val="20000"/>
        </a:spcBef>
        <a:spcAft>
          <a:spcPct val="0"/>
        </a:spcAft>
        <a:buFont typeface="Arial" pitchFamily="34" charset="0"/>
        <a:buChar char="●"/>
        <a:defRPr sz="2000">
          <a:solidFill>
            <a:schemeClr val="tx1"/>
          </a:solidFill>
          <a:latin typeface="+mn-lt"/>
        </a:defRPr>
      </a:lvl2pPr>
      <a:lvl3pPr marL="1123950" indent="-246063" algn="l" rtl="0" eaLnBrk="0" fontAlgn="base" hangingPunct="0">
        <a:spcBef>
          <a:spcPct val="20000"/>
        </a:spcBef>
        <a:spcAft>
          <a:spcPct val="0"/>
        </a:spcAft>
        <a:buFont typeface="Symbol" pitchFamily="18" charset="2"/>
        <a:buChar char="Þ"/>
        <a:defRPr b="1">
          <a:solidFill>
            <a:srgbClr val="FF9900"/>
          </a:solidFill>
          <a:latin typeface="+mn-lt"/>
        </a:defRPr>
      </a:lvl3pPr>
      <a:lvl4pPr marL="1519238" indent="-215900" algn="l" rtl="0" eaLnBrk="0" fontAlgn="base" hangingPunct="0">
        <a:spcBef>
          <a:spcPct val="20000"/>
        </a:spcBef>
        <a:spcAft>
          <a:spcPct val="0"/>
        </a:spcAft>
        <a:buChar char="–"/>
        <a:defRPr sz="1600" b="1">
          <a:solidFill>
            <a:schemeClr val="tx1"/>
          </a:solidFill>
          <a:latin typeface="+mn-lt"/>
        </a:defRPr>
      </a:lvl4pPr>
      <a:lvl5pPr marL="1879600" indent="-180975" algn="l" rtl="0" eaLnBrk="0" fontAlgn="base" hangingPunct="0">
        <a:spcBef>
          <a:spcPct val="20000"/>
        </a:spcBef>
        <a:spcAft>
          <a:spcPct val="0"/>
        </a:spcAft>
        <a:buChar char="»"/>
        <a:defRPr sz="1600">
          <a:solidFill>
            <a:srgbClr val="333399"/>
          </a:solidFill>
          <a:latin typeface="+mn-lt"/>
        </a:defRPr>
      </a:lvl5pPr>
      <a:lvl6pPr marL="2336800" indent="-180975" algn="l" rtl="0" fontAlgn="base">
        <a:spcBef>
          <a:spcPct val="20000"/>
        </a:spcBef>
        <a:spcAft>
          <a:spcPct val="0"/>
        </a:spcAft>
        <a:buChar char="»"/>
        <a:defRPr sz="1600">
          <a:solidFill>
            <a:srgbClr val="333399"/>
          </a:solidFill>
          <a:latin typeface="+mn-lt"/>
        </a:defRPr>
      </a:lvl6pPr>
      <a:lvl7pPr marL="2794000" indent="-180975" algn="l" rtl="0" fontAlgn="base">
        <a:spcBef>
          <a:spcPct val="20000"/>
        </a:spcBef>
        <a:spcAft>
          <a:spcPct val="0"/>
        </a:spcAft>
        <a:buChar char="»"/>
        <a:defRPr sz="1600">
          <a:solidFill>
            <a:srgbClr val="333399"/>
          </a:solidFill>
          <a:latin typeface="+mn-lt"/>
        </a:defRPr>
      </a:lvl7pPr>
      <a:lvl8pPr marL="3251200" indent="-180975" algn="l" rtl="0" fontAlgn="base">
        <a:spcBef>
          <a:spcPct val="20000"/>
        </a:spcBef>
        <a:spcAft>
          <a:spcPct val="0"/>
        </a:spcAft>
        <a:buChar char="»"/>
        <a:defRPr sz="1600">
          <a:solidFill>
            <a:srgbClr val="333399"/>
          </a:solidFill>
          <a:latin typeface="+mn-lt"/>
        </a:defRPr>
      </a:lvl8pPr>
      <a:lvl9pPr marL="3708400" indent="-180975" algn="l" rtl="0" fontAlgn="base">
        <a:spcBef>
          <a:spcPct val="20000"/>
        </a:spcBef>
        <a:spcAft>
          <a:spcPct val="0"/>
        </a:spcAft>
        <a:buChar char="»"/>
        <a:defRPr sz="16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42900" y="1457325"/>
            <a:ext cx="8402638" cy="2609850"/>
          </a:xfrm>
        </p:spPr>
        <p:txBody>
          <a:bodyPr/>
          <a:lstStyle/>
          <a:p>
            <a:pPr eaLnBrk="1" hangingPunct="1"/>
            <a:r>
              <a:rPr lang="de-DE" sz="5400" dirty="0" smtClean="0"/>
              <a:t>EPICS @ DESY/ XFEL</a:t>
            </a:r>
            <a:br>
              <a:rPr lang="de-DE" sz="5400" dirty="0" smtClean="0"/>
            </a:br>
            <a:r>
              <a:rPr lang="de-DE" sz="4400" dirty="0" smtClean="0"/>
              <a:t>An </a:t>
            </a:r>
            <a:r>
              <a:rPr lang="de-DE" sz="4400" dirty="0" err="1" smtClean="0"/>
              <a:t>Overview</a:t>
            </a:r>
            <a:endParaRPr lang="en-GB" sz="4000" dirty="0" smtClean="0">
              <a:solidFill>
                <a:schemeClr val="bg2"/>
              </a:solidFill>
            </a:endParaRPr>
          </a:p>
        </p:txBody>
      </p:sp>
      <p:sp>
        <p:nvSpPr>
          <p:cNvPr id="4099" name="Rectangle 3"/>
          <p:cNvSpPr>
            <a:spLocks noGrp="1" noChangeArrowheads="1"/>
          </p:cNvSpPr>
          <p:nvPr>
            <p:ph type="subTitle" idx="1"/>
          </p:nvPr>
        </p:nvSpPr>
        <p:spPr>
          <a:xfrm>
            <a:off x="328613" y="3862388"/>
            <a:ext cx="8426450" cy="2624137"/>
          </a:xfrm>
        </p:spPr>
        <p:txBody>
          <a:bodyPr/>
          <a:lstStyle/>
          <a:p>
            <a:pPr eaLnBrk="1" hangingPunct="1"/>
            <a:r>
              <a:rPr lang="en-US" dirty="0" smtClean="0"/>
              <a:t>EPICS Collaboration Meeting</a:t>
            </a:r>
            <a:endParaRPr lang="en-US" i="1" dirty="0" smtClean="0"/>
          </a:p>
          <a:p>
            <a:pPr eaLnBrk="1" hangingPunct="1"/>
            <a:r>
              <a:rPr lang="en-US" sz="2000" dirty="0" smtClean="0">
                <a:solidFill>
                  <a:schemeClr val="bg2"/>
                </a:solidFill>
              </a:rPr>
              <a:t>San Francisco, October 5th, 2013</a:t>
            </a:r>
          </a:p>
          <a:p>
            <a:pPr eaLnBrk="1" hangingPunct="1"/>
            <a:endParaRPr lang="en-US" sz="2000" dirty="0" smtClean="0">
              <a:solidFill>
                <a:schemeClr val="bg2"/>
              </a:solidFill>
            </a:endParaRPr>
          </a:p>
          <a:p>
            <a:pPr eaLnBrk="1" hangingPunct="1"/>
            <a:r>
              <a:rPr lang="en-US" dirty="0" smtClean="0"/>
              <a:t>Matthias Clausen, </a:t>
            </a:r>
            <a:r>
              <a:rPr lang="en-US" sz="2000" dirty="0" smtClean="0"/>
              <a:t>DESY</a:t>
            </a:r>
          </a:p>
          <a:p>
            <a:pPr eaLnBrk="1" hangingPunct="1"/>
            <a:r>
              <a:rPr lang="en-US" sz="2000" dirty="0" smtClean="0"/>
              <a:t>Cryogenic Control Group</a:t>
            </a:r>
            <a:endParaRPr lang="en-US" sz="2000" i="1" dirty="0" smtClean="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DE" dirty="0" err="1" smtClean="0"/>
              <a:t>Lessions</a:t>
            </a:r>
            <a:r>
              <a:rPr lang="de-DE" dirty="0" smtClean="0"/>
              <a:t> </a:t>
            </a:r>
            <a:r>
              <a:rPr lang="de-DE" dirty="0" err="1" smtClean="0"/>
              <a:t>learned</a:t>
            </a:r>
            <a:r>
              <a:rPr lang="de-DE" dirty="0" smtClean="0"/>
              <a:t> </a:t>
            </a:r>
            <a:r>
              <a:rPr lang="de-DE" dirty="0" err="1" smtClean="0"/>
              <a:t>from</a:t>
            </a:r>
            <a:r>
              <a:rPr lang="de-DE" dirty="0" smtClean="0"/>
              <a:t> DAL:</a:t>
            </a:r>
          </a:p>
          <a:p>
            <a:pPr>
              <a:buFont typeface="Arial" pitchFamily="34" charset="0"/>
              <a:buChar char="•"/>
            </a:pPr>
            <a:r>
              <a:rPr lang="de-DE" dirty="0" smtClean="0">
                <a:solidFill>
                  <a:srgbClr val="00B050"/>
                </a:solidFill>
              </a:rPr>
              <a:t>DAL </a:t>
            </a:r>
            <a:r>
              <a:rPr lang="de-DE" dirty="0" err="1" smtClean="0">
                <a:solidFill>
                  <a:srgbClr val="00B050"/>
                </a:solidFill>
              </a:rPr>
              <a:t>is</a:t>
            </a:r>
            <a:r>
              <a:rPr lang="de-DE" dirty="0" smtClean="0">
                <a:solidFill>
                  <a:srgbClr val="00B050"/>
                </a:solidFill>
              </a:rPr>
              <a:t> </a:t>
            </a:r>
            <a:r>
              <a:rPr lang="de-DE" dirty="0" err="1" smtClean="0">
                <a:solidFill>
                  <a:srgbClr val="00B050"/>
                </a:solidFill>
              </a:rPr>
              <a:t>necessary</a:t>
            </a:r>
            <a:r>
              <a:rPr lang="de-DE" dirty="0" smtClean="0">
                <a:solidFill>
                  <a:srgbClr val="00B050"/>
                </a:solidFill>
              </a:rPr>
              <a:t> </a:t>
            </a:r>
            <a:r>
              <a:rPr lang="de-DE" dirty="0" err="1" smtClean="0">
                <a:solidFill>
                  <a:srgbClr val="00B050"/>
                </a:solidFill>
              </a:rPr>
              <a:t>to</a:t>
            </a:r>
            <a:r>
              <a:rPr lang="de-DE" dirty="0" smtClean="0">
                <a:solidFill>
                  <a:srgbClr val="00B050"/>
                </a:solidFill>
              </a:rPr>
              <a:t> </a:t>
            </a:r>
            <a:r>
              <a:rPr lang="de-DE" dirty="0" err="1" smtClean="0">
                <a:solidFill>
                  <a:srgbClr val="00B050"/>
                </a:solidFill>
              </a:rPr>
              <a:t>interface</a:t>
            </a:r>
            <a:r>
              <a:rPr lang="de-DE" dirty="0" smtClean="0">
                <a:solidFill>
                  <a:srgbClr val="00B050"/>
                </a:solidFill>
              </a:rPr>
              <a:t> </a:t>
            </a:r>
            <a:r>
              <a:rPr lang="de-DE" dirty="0" err="1" smtClean="0">
                <a:solidFill>
                  <a:srgbClr val="00B050"/>
                </a:solidFill>
              </a:rPr>
              <a:t>to</a:t>
            </a:r>
            <a:r>
              <a:rPr lang="de-DE" dirty="0" smtClean="0">
                <a:solidFill>
                  <a:srgbClr val="00B050"/>
                </a:solidFill>
              </a:rPr>
              <a:t> </a:t>
            </a:r>
            <a:r>
              <a:rPr lang="de-DE" dirty="0" err="1" smtClean="0">
                <a:solidFill>
                  <a:srgbClr val="00B050"/>
                </a:solidFill>
              </a:rPr>
              <a:t>several</a:t>
            </a:r>
            <a:r>
              <a:rPr lang="de-DE" dirty="0" smtClean="0">
                <a:solidFill>
                  <a:srgbClr val="00B050"/>
                </a:solidFill>
              </a:rPr>
              <a:t> </a:t>
            </a:r>
            <a:r>
              <a:rPr lang="de-DE" dirty="0" err="1" smtClean="0">
                <a:solidFill>
                  <a:srgbClr val="00B050"/>
                </a:solidFill>
              </a:rPr>
              <a:t>control</a:t>
            </a:r>
            <a:r>
              <a:rPr lang="de-DE" dirty="0" smtClean="0">
                <a:solidFill>
                  <a:srgbClr val="00B050"/>
                </a:solidFill>
              </a:rPr>
              <a:t> </a:t>
            </a:r>
            <a:r>
              <a:rPr lang="de-DE" dirty="0" err="1" smtClean="0">
                <a:solidFill>
                  <a:srgbClr val="00B050"/>
                </a:solidFill>
              </a:rPr>
              <a:t>system</a:t>
            </a:r>
            <a:r>
              <a:rPr lang="de-DE" dirty="0" smtClean="0">
                <a:solidFill>
                  <a:srgbClr val="00B050"/>
                </a:solidFill>
              </a:rPr>
              <a:t> </a:t>
            </a:r>
            <a:r>
              <a:rPr lang="de-DE" dirty="0" err="1" smtClean="0">
                <a:solidFill>
                  <a:srgbClr val="00B050"/>
                </a:solidFill>
              </a:rPr>
              <a:t>protocols</a:t>
            </a:r>
            <a:endParaRPr lang="de-DE" dirty="0" smtClean="0">
              <a:solidFill>
                <a:srgbClr val="00B050"/>
              </a:solidFill>
            </a:endParaRPr>
          </a:p>
          <a:p>
            <a:pPr>
              <a:buFont typeface="Arial" pitchFamily="34" charset="0"/>
              <a:buChar char="•"/>
            </a:pPr>
            <a:r>
              <a:rPr lang="de-DE" dirty="0" smtClean="0">
                <a:solidFill>
                  <a:srgbClr val="00B050"/>
                </a:solidFill>
              </a:rPr>
              <a:t>Support for </a:t>
            </a:r>
            <a:r>
              <a:rPr lang="de-DE" dirty="0" err="1" smtClean="0">
                <a:solidFill>
                  <a:srgbClr val="00B050"/>
                </a:solidFill>
              </a:rPr>
              <a:t>metadata</a:t>
            </a:r>
            <a:r>
              <a:rPr lang="de-DE" dirty="0" smtClean="0">
                <a:solidFill>
                  <a:srgbClr val="00B050"/>
                </a:solidFill>
              </a:rPr>
              <a:t>/ </a:t>
            </a:r>
            <a:r>
              <a:rPr lang="de-DE" dirty="0" err="1" smtClean="0">
                <a:solidFill>
                  <a:srgbClr val="00B050"/>
                </a:solidFill>
              </a:rPr>
              <a:t>characteristics</a:t>
            </a:r>
            <a:r>
              <a:rPr lang="de-DE" dirty="0" smtClean="0">
                <a:solidFill>
                  <a:srgbClr val="00B050"/>
                </a:solidFill>
              </a:rPr>
              <a:t> for </a:t>
            </a:r>
            <a:r>
              <a:rPr lang="de-DE" dirty="0" err="1" smtClean="0">
                <a:solidFill>
                  <a:srgbClr val="00B050"/>
                </a:solidFill>
              </a:rPr>
              <a:t>several</a:t>
            </a:r>
            <a:r>
              <a:rPr lang="de-DE" dirty="0" smtClean="0">
                <a:solidFill>
                  <a:srgbClr val="00B050"/>
                </a:solidFill>
              </a:rPr>
              <a:t> </a:t>
            </a:r>
            <a:r>
              <a:rPr lang="de-DE" dirty="0" err="1" smtClean="0">
                <a:solidFill>
                  <a:srgbClr val="00B050"/>
                </a:solidFill>
              </a:rPr>
              <a:t>protocols</a:t>
            </a:r>
            <a:r>
              <a:rPr lang="de-DE" dirty="0" smtClean="0">
                <a:solidFill>
                  <a:srgbClr val="00B050"/>
                </a:solidFill>
              </a:rPr>
              <a:t> </a:t>
            </a:r>
            <a:r>
              <a:rPr lang="de-DE" dirty="0" err="1" smtClean="0">
                <a:solidFill>
                  <a:srgbClr val="00B050"/>
                </a:solidFill>
              </a:rPr>
              <a:t>requires</a:t>
            </a:r>
            <a:r>
              <a:rPr lang="de-DE" dirty="0" smtClean="0">
                <a:solidFill>
                  <a:srgbClr val="00B050"/>
                </a:solidFill>
              </a:rPr>
              <a:t> a </a:t>
            </a:r>
            <a:r>
              <a:rPr lang="de-DE" dirty="0" err="1" smtClean="0">
                <a:solidFill>
                  <a:srgbClr val="00B050"/>
                </a:solidFill>
              </a:rPr>
              <a:t>common</a:t>
            </a:r>
            <a:r>
              <a:rPr lang="de-DE" dirty="0" smtClean="0">
                <a:solidFill>
                  <a:srgbClr val="00B050"/>
                </a:solidFill>
              </a:rPr>
              <a:t> </a:t>
            </a:r>
            <a:r>
              <a:rPr lang="de-DE" dirty="0" err="1" smtClean="0">
                <a:solidFill>
                  <a:srgbClr val="00B050"/>
                </a:solidFill>
              </a:rPr>
              <a:t>interface</a:t>
            </a:r>
            <a:endParaRPr lang="de-DE" dirty="0" smtClean="0">
              <a:solidFill>
                <a:srgbClr val="00B050"/>
              </a:solidFill>
            </a:endParaRPr>
          </a:p>
          <a:p>
            <a:pPr>
              <a:buFont typeface="Arial" pitchFamily="34" charset="0"/>
              <a:buChar char="•"/>
            </a:pPr>
            <a:r>
              <a:rPr lang="de-DE" dirty="0" smtClean="0">
                <a:solidFill>
                  <a:srgbClr val="FF0000"/>
                </a:solidFill>
              </a:rPr>
              <a:t>DAL-I was </a:t>
            </a:r>
            <a:r>
              <a:rPr lang="de-DE" dirty="0" err="1" smtClean="0">
                <a:solidFill>
                  <a:srgbClr val="FF0000"/>
                </a:solidFill>
              </a:rPr>
              <a:t>overloaded</a:t>
            </a:r>
            <a:r>
              <a:rPr lang="de-DE" dirty="0" smtClean="0">
                <a:solidFill>
                  <a:srgbClr val="FF0000"/>
                </a:solidFill>
              </a:rPr>
              <a:t> </a:t>
            </a:r>
            <a:r>
              <a:rPr lang="de-DE" dirty="0" err="1" smtClean="0">
                <a:solidFill>
                  <a:srgbClr val="FF0000"/>
                </a:solidFill>
              </a:rPr>
              <a:t>with</a:t>
            </a:r>
            <a:r>
              <a:rPr lang="de-DE" dirty="0" smtClean="0">
                <a:solidFill>
                  <a:srgbClr val="FF0000"/>
                </a:solidFill>
              </a:rPr>
              <a:t> </a:t>
            </a:r>
            <a:r>
              <a:rPr lang="de-DE" dirty="0" err="1" smtClean="0">
                <a:solidFill>
                  <a:srgbClr val="FF0000"/>
                </a:solidFill>
              </a:rPr>
              <a:t>too</a:t>
            </a:r>
            <a:r>
              <a:rPr lang="de-DE" dirty="0" smtClean="0">
                <a:solidFill>
                  <a:srgbClr val="FF0000"/>
                </a:solidFill>
              </a:rPr>
              <a:t> </a:t>
            </a:r>
            <a:r>
              <a:rPr lang="de-DE" dirty="0" err="1" smtClean="0">
                <a:solidFill>
                  <a:srgbClr val="FF0000"/>
                </a:solidFill>
              </a:rPr>
              <a:t>much</a:t>
            </a:r>
            <a:r>
              <a:rPr lang="de-DE" dirty="0" smtClean="0">
                <a:solidFill>
                  <a:srgbClr val="FF0000"/>
                </a:solidFill>
              </a:rPr>
              <a:t> </a:t>
            </a:r>
            <a:r>
              <a:rPr lang="de-DE" dirty="0" err="1" smtClean="0">
                <a:solidFill>
                  <a:srgbClr val="FF0000"/>
                </a:solidFill>
              </a:rPr>
              <a:t>functionality</a:t>
            </a:r>
            <a:endParaRPr lang="de-DE" dirty="0" smtClean="0">
              <a:solidFill>
                <a:srgbClr val="FF0000"/>
              </a:solidFill>
            </a:endParaRPr>
          </a:p>
          <a:p>
            <a:pPr>
              <a:buFont typeface="Arial" pitchFamily="34" charset="0"/>
              <a:buChar char="•"/>
            </a:pPr>
            <a:r>
              <a:rPr lang="de-DE" dirty="0" err="1" smtClean="0">
                <a:solidFill>
                  <a:srgbClr val="00B0F0"/>
                </a:solidFill>
              </a:rPr>
              <a:t>Redefining</a:t>
            </a:r>
            <a:r>
              <a:rPr lang="de-DE" dirty="0" smtClean="0">
                <a:solidFill>
                  <a:srgbClr val="00B0F0"/>
                </a:solidFill>
              </a:rPr>
              <a:t> </a:t>
            </a:r>
            <a:r>
              <a:rPr lang="de-DE" dirty="0" err="1" smtClean="0">
                <a:solidFill>
                  <a:srgbClr val="00B0F0"/>
                </a:solidFill>
              </a:rPr>
              <a:t>requirements</a:t>
            </a:r>
            <a:r>
              <a:rPr lang="de-DE" dirty="0" smtClean="0">
                <a:solidFill>
                  <a:srgbClr val="00B0F0"/>
                </a:solidFill>
              </a:rPr>
              <a:t> </a:t>
            </a:r>
            <a:r>
              <a:rPr lang="de-DE" dirty="0" err="1" smtClean="0">
                <a:solidFill>
                  <a:srgbClr val="00B0F0"/>
                </a:solidFill>
              </a:rPr>
              <a:t>to</a:t>
            </a:r>
            <a:r>
              <a:rPr lang="de-DE" dirty="0" smtClean="0">
                <a:solidFill>
                  <a:srgbClr val="00B0F0"/>
                </a:solidFill>
              </a:rPr>
              <a:t> </a:t>
            </a:r>
            <a:r>
              <a:rPr lang="de-DE" dirty="0" err="1" smtClean="0">
                <a:solidFill>
                  <a:srgbClr val="00B0F0"/>
                </a:solidFill>
              </a:rPr>
              <a:t>the</a:t>
            </a:r>
            <a:r>
              <a:rPr lang="de-DE" dirty="0" smtClean="0">
                <a:solidFill>
                  <a:srgbClr val="00B0F0"/>
                </a:solidFill>
              </a:rPr>
              <a:t> </a:t>
            </a:r>
            <a:r>
              <a:rPr lang="de-DE" dirty="0" err="1" smtClean="0">
                <a:solidFill>
                  <a:srgbClr val="00B0F0"/>
                </a:solidFill>
              </a:rPr>
              <a:t>basic</a:t>
            </a:r>
            <a:r>
              <a:rPr lang="de-DE" dirty="0" smtClean="0">
                <a:solidFill>
                  <a:srgbClr val="00B0F0"/>
                </a:solidFill>
              </a:rPr>
              <a:t> </a:t>
            </a:r>
            <a:r>
              <a:rPr lang="de-DE" dirty="0" err="1" smtClean="0">
                <a:solidFill>
                  <a:srgbClr val="00B0F0"/>
                </a:solidFill>
              </a:rPr>
              <a:t>needs</a:t>
            </a:r>
            <a:endParaRPr lang="de-DE" dirty="0" smtClean="0">
              <a:solidFill>
                <a:srgbClr val="00B0F0"/>
              </a:solidFill>
            </a:endParaRPr>
          </a:p>
          <a:p>
            <a:pPr>
              <a:buFont typeface="Arial" pitchFamily="34" charset="0"/>
              <a:buChar char="•"/>
            </a:pPr>
            <a:endParaRPr lang="de-DE" dirty="0" smtClean="0"/>
          </a:p>
          <a:p>
            <a:pPr marL="0" indent="0"/>
            <a:r>
              <a:rPr lang="de-DE" dirty="0"/>
              <a:t>A </a:t>
            </a:r>
            <a:r>
              <a:rPr lang="de-DE" dirty="0" err="1"/>
              <a:t>complete</a:t>
            </a:r>
            <a:r>
              <a:rPr lang="de-DE" dirty="0"/>
              <a:t> </a:t>
            </a:r>
            <a:r>
              <a:rPr lang="de-DE" dirty="0" err="1"/>
              <a:t>rewrite</a:t>
            </a:r>
            <a:r>
              <a:rPr lang="de-DE" dirty="0"/>
              <a:t> </a:t>
            </a:r>
            <a:r>
              <a:rPr lang="de-DE" dirty="0" err="1"/>
              <a:t>of</a:t>
            </a:r>
            <a:r>
              <a:rPr lang="de-DE" dirty="0"/>
              <a:t> </a:t>
            </a:r>
            <a:r>
              <a:rPr lang="de-DE" dirty="0" err="1"/>
              <a:t>the</a:t>
            </a:r>
            <a:r>
              <a:rPr lang="de-DE" dirty="0"/>
              <a:t> DAL </a:t>
            </a:r>
            <a:r>
              <a:rPr lang="de-DE" dirty="0" err="1"/>
              <a:t>layer</a:t>
            </a:r>
            <a:r>
              <a:rPr lang="de-DE" dirty="0"/>
              <a:t> </a:t>
            </a:r>
            <a:r>
              <a:rPr lang="de-DE" dirty="0" err="1"/>
              <a:t>is</a:t>
            </a:r>
            <a:r>
              <a:rPr lang="de-DE" dirty="0"/>
              <a:t> on </a:t>
            </a:r>
            <a:r>
              <a:rPr lang="de-DE" dirty="0" err="1"/>
              <a:t>the</a:t>
            </a:r>
            <a:r>
              <a:rPr lang="de-DE" dirty="0"/>
              <a:t> </a:t>
            </a:r>
            <a:r>
              <a:rPr lang="de-DE" dirty="0" err="1"/>
              <a:t>way</a:t>
            </a:r>
            <a:endParaRPr lang="de-DE" dirty="0"/>
          </a:p>
          <a:p>
            <a:pPr marL="0" indent="0"/>
            <a:endParaRPr lang="de-DE" dirty="0" smtClean="0"/>
          </a:p>
        </p:txBody>
      </p:sp>
      <p:sp>
        <p:nvSpPr>
          <p:cNvPr id="3" name="Title 2"/>
          <p:cNvSpPr>
            <a:spLocks noGrp="1"/>
          </p:cNvSpPr>
          <p:nvPr>
            <p:ph type="title"/>
          </p:nvPr>
        </p:nvSpPr>
        <p:spPr/>
        <p:txBody>
          <a:bodyPr/>
          <a:lstStyle/>
          <a:p>
            <a:r>
              <a:rPr lang="de-DE" dirty="0"/>
              <a:t>CSS </a:t>
            </a:r>
            <a:r>
              <a:rPr lang="de-DE" dirty="0" err="1"/>
              <a:t>Lessions</a:t>
            </a:r>
            <a:r>
              <a:rPr lang="de-DE" dirty="0"/>
              <a:t> </a:t>
            </a:r>
            <a:r>
              <a:rPr lang="de-DE" dirty="0" err="1"/>
              <a:t>Learned</a:t>
            </a:r>
            <a:r>
              <a:rPr lang="de-DE" dirty="0" smtClean="0"/>
              <a:t>: DAL -&gt; DAL-II</a:t>
            </a:r>
            <a:endParaRPr lang="de-DE" dirty="0"/>
          </a:p>
        </p:txBody>
      </p:sp>
    </p:spTree>
    <p:extLst>
      <p:ext uri="{BB962C8B-B14F-4D97-AF65-F5344CB8AC3E}">
        <p14:creationId xmlns:p14="http://schemas.microsoft.com/office/powerpoint/2010/main" val="34099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de-DE" dirty="0" err="1" smtClean="0"/>
              <a:t>Everything</a:t>
            </a:r>
            <a:r>
              <a:rPr lang="de-DE" dirty="0" smtClean="0"/>
              <a:t> </a:t>
            </a:r>
            <a:r>
              <a:rPr lang="de-DE" dirty="0" err="1" smtClean="0"/>
              <a:t>is</a:t>
            </a:r>
            <a:r>
              <a:rPr lang="de-DE" dirty="0" smtClean="0"/>
              <a:t> a </a:t>
            </a:r>
            <a:r>
              <a:rPr lang="de-DE" dirty="0" err="1" smtClean="0"/>
              <a:t>message</a:t>
            </a:r>
            <a:r>
              <a:rPr lang="de-DE" dirty="0" smtClean="0"/>
              <a:t> </a:t>
            </a:r>
          </a:p>
          <a:p>
            <a:pPr marL="0" indent="0"/>
            <a:r>
              <a:rPr lang="de-DE" dirty="0" smtClean="0"/>
              <a:t>(alarm-; </a:t>
            </a:r>
            <a:r>
              <a:rPr lang="de-DE" dirty="0" err="1" smtClean="0"/>
              <a:t>systemLog</a:t>
            </a:r>
            <a:r>
              <a:rPr lang="de-DE" dirty="0" smtClean="0"/>
              <a:t>-; </a:t>
            </a:r>
            <a:r>
              <a:rPr lang="de-DE" dirty="0" err="1" smtClean="0"/>
              <a:t>putLog</a:t>
            </a:r>
            <a:r>
              <a:rPr lang="de-DE" dirty="0" smtClean="0"/>
              <a:t>-;snlLog;log4JLog…)</a:t>
            </a:r>
          </a:p>
          <a:p>
            <a:pPr>
              <a:buFont typeface="Arial" pitchFamily="34" charset="0"/>
              <a:buChar char="•"/>
            </a:pPr>
            <a:r>
              <a:rPr lang="de-DE" dirty="0" smtClean="0"/>
              <a:t>Messages </a:t>
            </a:r>
            <a:r>
              <a:rPr lang="de-DE" dirty="0" err="1" smtClean="0"/>
              <a:t>are</a:t>
            </a:r>
            <a:r>
              <a:rPr lang="de-DE" dirty="0" smtClean="0"/>
              <a:t> all </a:t>
            </a:r>
            <a:r>
              <a:rPr lang="de-DE" dirty="0" err="1" smtClean="0"/>
              <a:t>transported</a:t>
            </a:r>
            <a:r>
              <a:rPr lang="de-DE" dirty="0" smtClean="0"/>
              <a:t> </a:t>
            </a:r>
            <a:r>
              <a:rPr lang="de-DE" dirty="0" err="1" smtClean="0"/>
              <a:t>as</a:t>
            </a:r>
            <a:r>
              <a:rPr lang="de-DE" dirty="0" smtClean="0"/>
              <a:t> JMS </a:t>
            </a:r>
            <a:r>
              <a:rPr lang="de-DE" dirty="0" err="1" smtClean="0"/>
              <a:t>messages</a:t>
            </a:r>
            <a:endParaRPr lang="de-DE" dirty="0" smtClean="0"/>
          </a:p>
          <a:p>
            <a:pPr>
              <a:buFont typeface="Arial" pitchFamily="34" charset="0"/>
              <a:buChar char="•"/>
            </a:pPr>
            <a:r>
              <a:rPr lang="de-DE" dirty="0" smtClean="0"/>
              <a:t>Messages </a:t>
            </a:r>
            <a:r>
              <a:rPr lang="de-DE" dirty="0" err="1" smtClean="0"/>
              <a:t>can</a:t>
            </a:r>
            <a:r>
              <a:rPr lang="de-DE" dirty="0" smtClean="0"/>
              <a:t> </a:t>
            </a:r>
            <a:r>
              <a:rPr lang="de-DE" dirty="0" err="1" smtClean="0"/>
              <a:t>be</a:t>
            </a:r>
            <a:r>
              <a:rPr lang="de-DE" dirty="0" smtClean="0"/>
              <a:t> </a:t>
            </a:r>
            <a:r>
              <a:rPr lang="de-DE" dirty="0" err="1" smtClean="0"/>
              <a:t>displayed</a:t>
            </a:r>
            <a:r>
              <a:rPr lang="de-DE" dirty="0" smtClean="0"/>
              <a:t> in </a:t>
            </a:r>
            <a:r>
              <a:rPr lang="de-DE" dirty="0" err="1" smtClean="0"/>
              <a:t>tables</a:t>
            </a:r>
            <a:r>
              <a:rPr lang="de-DE" dirty="0" smtClean="0"/>
              <a:t> (</a:t>
            </a:r>
            <a:r>
              <a:rPr lang="de-DE" dirty="0" err="1" smtClean="0"/>
              <a:t>and</a:t>
            </a:r>
            <a:r>
              <a:rPr lang="de-DE" dirty="0" smtClean="0"/>
              <a:t> </a:t>
            </a:r>
            <a:r>
              <a:rPr lang="de-DE" dirty="0" err="1" smtClean="0"/>
              <a:t>trees</a:t>
            </a:r>
            <a:r>
              <a:rPr lang="de-DE" dirty="0" smtClean="0"/>
              <a:t>)</a:t>
            </a:r>
          </a:p>
          <a:p>
            <a:pPr>
              <a:buFont typeface="Arial" pitchFamily="34" charset="0"/>
              <a:buChar char="•"/>
            </a:pPr>
            <a:r>
              <a:rPr lang="de-DE" dirty="0" smtClean="0"/>
              <a:t>Messages </a:t>
            </a:r>
            <a:r>
              <a:rPr lang="de-DE" dirty="0" err="1" smtClean="0"/>
              <a:t>get</a:t>
            </a:r>
            <a:r>
              <a:rPr lang="de-DE" dirty="0" smtClean="0"/>
              <a:t> </a:t>
            </a:r>
            <a:r>
              <a:rPr lang="de-DE" dirty="0" err="1" smtClean="0"/>
              <a:t>written</a:t>
            </a:r>
            <a:r>
              <a:rPr lang="de-DE" dirty="0" smtClean="0"/>
              <a:t> </a:t>
            </a:r>
            <a:r>
              <a:rPr lang="de-DE" dirty="0" err="1" smtClean="0"/>
              <a:t>to</a:t>
            </a:r>
            <a:r>
              <a:rPr lang="de-DE" dirty="0" smtClean="0"/>
              <a:t> Oracle (jms2Ora)</a:t>
            </a:r>
          </a:p>
          <a:p>
            <a:pPr>
              <a:buFont typeface="Arial" pitchFamily="34" charset="0"/>
              <a:buChar char="•"/>
            </a:pPr>
            <a:endParaRPr lang="de-DE" dirty="0"/>
          </a:p>
          <a:p>
            <a:pPr marL="0" indent="0"/>
            <a:r>
              <a:rPr lang="de-DE" dirty="0" smtClean="0"/>
              <a:t>Messages </a:t>
            </a:r>
            <a:r>
              <a:rPr lang="de-DE" dirty="0" err="1" smtClean="0"/>
              <a:t>become</a:t>
            </a:r>
            <a:r>
              <a:rPr lang="de-DE" dirty="0" smtClean="0"/>
              <a:t> Alarms </a:t>
            </a:r>
            <a:r>
              <a:rPr lang="de-DE" dirty="0" err="1" smtClean="0"/>
              <a:t>when</a:t>
            </a:r>
            <a:r>
              <a:rPr lang="de-DE" dirty="0" smtClean="0"/>
              <a:t> </a:t>
            </a:r>
            <a:r>
              <a:rPr lang="de-DE" dirty="0" err="1" smtClean="0"/>
              <a:t>processed</a:t>
            </a:r>
            <a:r>
              <a:rPr lang="de-DE" dirty="0" smtClean="0"/>
              <a:t> in </a:t>
            </a:r>
            <a:r>
              <a:rPr lang="de-DE" dirty="0" err="1" smtClean="0"/>
              <a:t>the</a:t>
            </a:r>
            <a:r>
              <a:rPr lang="de-DE" dirty="0" smtClean="0"/>
              <a:t> Alarm Management System (AMS)</a:t>
            </a:r>
            <a:endParaRPr lang="de-DE" dirty="0"/>
          </a:p>
          <a:p>
            <a:pPr>
              <a:buFont typeface="Arial" pitchFamily="34" charset="0"/>
              <a:buChar char="•"/>
            </a:pPr>
            <a:endParaRPr lang="de-DE" dirty="0"/>
          </a:p>
        </p:txBody>
      </p:sp>
      <p:sp>
        <p:nvSpPr>
          <p:cNvPr id="3" name="Title 2"/>
          <p:cNvSpPr>
            <a:spLocks noGrp="1"/>
          </p:cNvSpPr>
          <p:nvPr>
            <p:ph type="title"/>
          </p:nvPr>
        </p:nvSpPr>
        <p:spPr/>
        <p:txBody>
          <a:bodyPr/>
          <a:lstStyle/>
          <a:p>
            <a:r>
              <a:rPr lang="de-DE" dirty="0" smtClean="0"/>
              <a:t>Alarm System</a:t>
            </a:r>
            <a:endParaRPr lang="de-DE" dirty="0"/>
          </a:p>
        </p:txBody>
      </p:sp>
    </p:spTree>
    <p:extLst>
      <p:ext uri="{BB962C8B-B14F-4D97-AF65-F5344CB8AC3E}">
        <p14:creationId xmlns:p14="http://schemas.microsoft.com/office/powerpoint/2010/main" val="321805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de-DE" dirty="0" err="1"/>
              <a:t>Developments</a:t>
            </a:r>
            <a:r>
              <a:rPr lang="de-DE" dirty="0"/>
              <a:t>:</a:t>
            </a:r>
          </a:p>
          <a:p>
            <a:pPr>
              <a:buFont typeface="Arial" pitchFamily="34" charset="0"/>
              <a:buChar char="•"/>
            </a:pPr>
            <a:r>
              <a:rPr lang="de-DE" dirty="0" smtClean="0"/>
              <a:t>DAL2JMS – (</a:t>
            </a:r>
            <a:r>
              <a:rPr lang="de-DE" dirty="0" err="1" smtClean="0"/>
              <a:t>now</a:t>
            </a:r>
            <a:r>
              <a:rPr lang="de-DE" dirty="0" smtClean="0"/>
              <a:t> </a:t>
            </a:r>
            <a:r>
              <a:rPr lang="de-DE" dirty="0" err="1" smtClean="0"/>
              <a:t>using</a:t>
            </a:r>
            <a:r>
              <a:rPr lang="de-DE" dirty="0" smtClean="0"/>
              <a:t> DAL-II)</a:t>
            </a:r>
            <a:endParaRPr lang="de-DE" dirty="0" smtClean="0"/>
          </a:p>
          <a:p>
            <a:pPr lvl="1">
              <a:buFont typeface="Arial" pitchFamily="34" charset="0"/>
              <a:buChar char="•"/>
            </a:pPr>
            <a:r>
              <a:rPr lang="de-DE" dirty="0" smtClean="0"/>
              <a:t>Channel-Lists </a:t>
            </a:r>
            <a:r>
              <a:rPr lang="de-DE" dirty="0" err="1" smtClean="0"/>
              <a:t>get</a:t>
            </a:r>
            <a:r>
              <a:rPr lang="de-DE" dirty="0" smtClean="0"/>
              <a:t> </a:t>
            </a:r>
            <a:r>
              <a:rPr lang="de-DE" dirty="0" err="1" smtClean="0"/>
              <a:t>monitored</a:t>
            </a:r>
            <a:r>
              <a:rPr lang="de-DE" dirty="0" smtClean="0"/>
              <a:t> </a:t>
            </a:r>
            <a:r>
              <a:rPr lang="de-DE" dirty="0" err="1" smtClean="0"/>
              <a:t>and</a:t>
            </a:r>
            <a:r>
              <a:rPr lang="de-DE" dirty="0" smtClean="0"/>
              <a:t> </a:t>
            </a:r>
            <a:r>
              <a:rPr lang="de-DE" dirty="0" err="1" smtClean="0"/>
              <a:t>written</a:t>
            </a:r>
            <a:r>
              <a:rPr lang="de-DE" dirty="0" smtClean="0"/>
              <a:t> </a:t>
            </a:r>
            <a:r>
              <a:rPr lang="de-DE" dirty="0" err="1" smtClean="0"/>
              <a:t>to</a:t>
            </a:r>
            <a:r>
              <a:rPr lang="de-DE" dirty="0" smtClean="0"/>
              <a:t> JMS (</a:t>
            </a:r>
            <a:r>
              <a:rPr lang="de-DE" dirty="0" err="1" smtClean="0"/>
              <a:t>as</a:t>
            </a:r>
            <a:r>
              <a:rPr lang="de-DE" dirty="0" smtClean="0"/>
              <a:t> Message)</a:t>
            </a:r>
          </a:p>
          <a:p>
            <a:pPr lvl="1">
              <a:buFont typeface="Arial" pitchFamily="34" charset="0"/>
              <a:buChar char="•"/>
            </a:pPr>
            <a:r>
              <a:rPr lang="de-DE" dirty="0" err="1" smtClean="0"/>
              <a:t>Configuration</a:t>
            </a:r>
            <a:r>
              <a:rPr lang="de-DE" dirty="0" smtClean="0"/>
              <a:t> </a:t>
            </a:r>
            <a:r>
              <a:rPr lang="de-DE" dirty="0" err="1" smtClean="0"/>
              <a:t>similar</a:t>
            </a:r>
            <a:r>
              <a:rPr lang="de-DE" dirty="0" smtClean="0"/>
              <a:t> </a:t>
            </a:r>
            <a:r>
              <a:rPr lang="de-DE" dirty="0" err="1" smtClean="0"/>
              <a:t>to</a:t>
            </a:r>
            <a:r>
              <a:rPr lang="de-DE" dirty="0" smtClean="0"/>
              <a:t> </a:t>
            </a:r>
            <a:r>
              <a:rPr lang="de-DE" dirty="0" err="1" smtClean="0"/>
              <a:t>alh</a:t>
            </a:r>
            <a:endParaRPr lang="de-DE" dirty="0"/>
          </a:p>
          <a:p>
            <a:pPr>
              <a:buFont typeface="Arial" pitchFamily="34" charset="0"/>
              <a:buChar char="•"/>
            </a:pPr>
            <a:r>
              <a:rPr lang="de-DE" dirty="0" err="1"/>
              <a:t>Synchronized</a:t>
            </a:r>
            <a:r>
              <a:rPr lang="de-DE" dirty="0"/>
              <a:t> Alarm-Table/ </a:t>
            </a:r>
            <a:r>
              <a:rPr lang="de-DE" dirty="0" smtClean="0"/>
              <a:t>Alarm-</a:t>
            </a:r>
            <a:r>
              <a:rPr lang="de-DE" dirty="0" err="1" smtClean="0"/>
              <a:t>Tree</a:t>
            </a:r>
            <a:endParaRPr lang="de-DE" dirty="0" smtClean="0"/>
          </a:p>
          <a:p>
            <a:pPr lvl="1">
              <a:buFont typeface="Arial" pitchFamily="34" charset="0"/>
              <a:buChar char="•"/>
            </a:pPr>
            <a:r>
              <a:rPr lang="de-DE" dirty="0" smtClean="0"/>
              <a:t>Alarm </a:t>
            </a:r>
            <a:r>
              <a:rPr lang="de-DE" dirty="0" err="1" smtClean="0"/>
              <a:t>Tree</a:t>
            </a:r>
            <a:r>
              <a:rPr lang="de-DE" dirty="0" smtClean="0"/>
              <a:t> </a:t>
            </a:r>
            <a:r>
              <a:rPr lang="de-DE" dirty="0" err="1" smtClean="0"/>
              <a:t>similar</a:t>
            </a:r>
            <a:r>
              <a:rPr lang="de-DE" dirty="0" smtClean="0"/>
              <a:t> </a:t>
            </a:r>
            <a:r>
              <a:rPr lang="de-DE" dirty="0" err="1" smtClean="0"/>
              <a:t>to</a:t>
            </a:r>
            <a:r>
              <a:rPr lang="de-DE" dirty="0" smtClean="0"/>
              <a:t> </a:t>
            </a:r>
            <a:r>
              <a:rPr lang="de-DE" dirty="0" err="1" smtClean="0"/>
              <a:t>alh</a:t>
            </a:r>
            <a:r>
              <a:rPr lang="de-DE" dirty="0" smtClean="0"/>
              <a:t> Alarm </a:t>
            </a:r>
            <a:r>
              <a:rPr lang="de-DE" dirty="0" err="1" smtClean="0"/>
              <a:t>Tree</a:t>
            </a:r>
            <a:endParaRPr lang="de-DE" dirty="0" smtClean="0"/>
          </a:p>
          <a:p>
            <a:pPr>
              <a:buFont typeface="Arial" pitchFamily="34" charset="0"/>
              <a:buChar char="•"/>
            </a:pPr>
            <a:r>
              <a:rPr lang="de-DE" dirty="0" smtClean="0"/>
              <a:t>AMS – </a:t>
            </a:r>
            <a:r>
              <a:rPr lang="de-DE" dirty="0" err="1" smtClean="0"/>
              <a:t>Continuous</a:t>
            </a:r>
            <a:r>
              <a:rPr lang="de-DE" dirty="0" smtClean="0"/>
              <a:t> </a:t>
            </a:r>
            <a:r>
              <a:rPr lang="de-DE" dirty="0" err="1" smtClean="0"/>
              <a:t>improvement</a:t>
            </a:r>
            <a:r>
              <a:rPr lang="de-DE" dirty="0" smtClean="0"/>
              <a:t> </a:t>
            </a:r>
            <a:r>
              <a:rPr lang="de-DE" dirty="0" err="1" smtClean="0"/>
              <a:t>driven</a:t>
            </a:r>
            <a:r>
              <a:rPr lang="de-DE" dirty="0" smtClean="0"/>
              <a:t> </a:t>
            </a:r>
            <a:r>
              <a:rPr lang="de-DE" dirty="0" err="1" smtClean="0"/>
              <a:t>by</a:t>
            </a:r>
            <a:r>
              <a:rPr lang="de-DE" dirty="0" smtClean="0"/>
              <a:t> </a:t>
            </a:r>
            <a:r>
              <a:rPr lang="de-DE" dirty="0" err="1" smtClean="0"/>
              <a:t>control</a:t>
            </a:r>
            <a:r>
              <a:rPr lang="de-DE" dirty="0" smtClean="0"/>
              <a:t> </a:t>
            </a:r>
            <a:r>
              <a:rPr lang="de-DE" dirty="0" err="1" smtClean="0"/>
              <a:t>room</a:t>
            </a:r>
            <a:endParaRPr lang="de-DE" dirty="0" smtClean="0"/>
          </a:p>
          <a:p>
            <a:pPr lvl="1">
              <a:buFont typeface="Arial" pitchFamily="34" charset="0"/>
              <a:buChar char="•"/>
            </a:pPr>
            <a:r>
              <a:rPr lang="de-DE" dirty="0" smtClean="0"/>
              <a:t>Time </a:t>
            </a:r>
            <a:r>
              <a:rPr lang="de-DE" dirty="0" err="1" smtClean="0"/>
              <a:t>based</a:t>
            </a:r>
            <a:r>
              <a:rPr lang="de-DE" dirty="0" smtClean="0"/>
              <a:t> </a:t>
            </a:r>
            <a:r>
              <a:rPr lang="de-DE" dirty="0" err="1" smtClean="0"/>
              <a:t>message</a:t>
            </a:r>
            <a:r>
              <a:rPr lang="de-DE" dirty="0" smtClean="0"/>
              <a:t> </a:t>
            </a:r>
            <a:r>
              <a:rPr lang="de-DE" dirty="0" err="1" smtClean="0"/>
              <a:t>filterns</a:t>
            </a:r>
            <a:r>
              <a:rPr lang="de-DE" dirty="0" smtClean="0"/>
              <a:t/>
            </a:r>
            <a:br>
              <a:rPr lang="de-DE" dirty="0" smtClean="0"/>
            </a:br>
            <a:r>
              <a:rPr lang="de-DE" dirty="0" err="1" smtClean="0"/>
              <a:t>Generate</a:t>
            </a:r>
            <a:r>
              <a:rPr lang="de-DE" dirty="0" smtClean="0"/>
              <a:t> </a:t>
            </a:r>
            <a:r>
              <a:rPr lang="de-DE" dirty="0" err="1" smtClean="0"/>
              <a:t>alarm</a:t>
            </a:r>
            <a:r>
              <a:rPr lang="de-DE" dirty="0" smtClean="0"/>
              <a:t> </a:t>
            </a:r>
            <a:r>
              <a:rPr lang="de-DE" dirty="0" err="1" smtClean="0"/>
              <a:t>when</a:t>
            </a:r>
            <a:r>
              <a:rPr lang="de-DE" dirty="0" smtClean="0"/>
              <a:t> </a:t>
            </a:r>
            <a:r>
              <a:rPr lang="de-DE" dirty="0" err="1" smtClean="0"/>
              <a:t>state</a:t>
            </a:r>
            <a:r>
              <a:rPr lang="de-DE" dirty="0" smtClean="0"/>
              <a:t> </a:t>
            </a:r>
            <a:r>
              <a:rPr lang="de-DE" dirty="0" err="1" smtClean="0"/>
              <a:t>is</a:t>
            </a:r>
            <a:r>
              <a:rPr lang="de-DE" dirty="0" smtClean="0"/>
              <a:t> </a:t>
            </a:r>
            <a:r>
              <a:rPr lang="de-DE" dirty="0" err="1" smtClean="0"/>
              <a:t>active</a:t>
            </a:r>
            <a:r>
              <a:rPr lang="de-DE" dirty="0" smtClean="0"/>
              <a:t> </a:t>
            </a:r>
            <a:r>
              <a:rPr lang="de-DE" dirty="0" err="1" smtClean="0"/>
              <a:t>for</a:t>
            </a:r>
            <a:r>
              <a:rPr lang="de-DE" dirty="0" smtClean="0"/>
              <a:t> </a:t>
            </a:r>
            <a:r>
              <a:rPr lang="de-DE" dirty="0" err="1" smtClean="0"/>
              <a:t>more</a:t>
            </a:r>
            <a:r>
              <a:rPr lang="de-DE" dirty="0" smtClean="0"/>
              <a:t> </a:t>
            </a:r>
            <a:r>
              <a:rPr lang="de-DE" dirty="0" err="1" smtClean="0"/>
              <a:t>then</a:t>
            </a:r>
            <a:r>
              <a:rPr lang="de-DE" dirty="0" smtClean="0"/>
              <a:t> ?</a:t>
            </a:r>
            <a:r>
              <a:rPr lang="de-DE" dirty="0" err="1" smtClean="0"/>
              <a:t>seconds</a:t>
            </a:r>
            <a:endParaRPr lang="de-DE" dirty="0" smtClean="0"/>
          </a:p>
          <a:p>
            <a:pPr lvl="1">
              <a:buFont typeface="Arial" pitchFamily="34" charset="0"/>
              <a:buChar char="•"/>
            </a:pPr>
            <a:r>
              <a:rPr lang="de-DE" dirty="0" err="1" smtClean="0"/>
              <a:t>Attach</a:t>
            </a:r>
            <a:r>
              <a:rPr lang="de-DE" dirty="0" smtClean="0"/>
              <a:t> </a:t>
            </a:r>
            <a:r>
              <a:rPr lang="de-DE" dirty="0" err="1" smtClean="0"/>
              <a:t>alarm</a:t>
            </a:r>
            <a:r>
              <a:rPr lang="de-DE" dirty="0" smtClean="0"/>
              <a:t> </a:t>
            </a:r>
            <a:r>
              <a:rPr lang="de-DE" dirty="0" err="1" smtClean="0"/>
              <a:t>details</a:t>
            </a:r>
            <a:r>
              <a:rPr lang="de-DE" dirty="0" smtClean="0"/>
              <a:t> </a:t>
            </a:r>
            <a:r>
              <a:rPr lang="de-DE" dirty="0" err="1" smtClean="0"/>
              <a:t>to</a:t>
            </a:r>
            <a:r>
              <a:rPr lang="de-DE" dirty="0" smtClean="0"/>
              <a:t> </a:t>
            </a:r>
            <a:r>
              <a:rPr lang="de-DE" dirty="0" err="1" smtClean="0"/>
              <a:t>message</a:t>
            </a:r>
            <a:r>
              <a:rPr lang="de-DE" dirty="0" smtClean="0"/>
              <a:t> </a:t>
            </a:r>
            <a:r>
              <a:rPr lang="de-DE" dirty="0" err="1" smtClean="0"/>
              <a:t>and</a:t>
            </a:r>
            <a:r>
              <a:rPr lang="de-DE" dirty="0" smtClean="0"/>
              <a:t> </a:t>
            </a:r>
            <a:r>
              <a:rPr lang="de-DE" dirty="0" err="1" smtClean="0"/>
              <a:t>forward</a:t>
            </a:r>
            <a:r>
              <a:rPr lang="de-DE" dirty="0" smtClean="0"/>
              <a:t> on different </a:t>
            </a:r>
            <a:r>
              <a:rPr lang="de-DE" dirty="0" err="1" smtClean="0"/>
              <a:t>topic</a:t>
            </a:r>
            <a:endParaRPr lang="de-DE" dirty="0" smtClean="0"/>
          </a:p>
          <a:p>
            <a:pPr lvl="1">
              <a:buFont typeface="Arial" pitchFamily="34" charset="0"/>
              <a:buChar char="•"/>
            </a:pPr>
            <a:endParaRPr lang="de-DE" dirty="0"/>
          </a:p>
          <a:p>
            <a:endParaRPr lang="de-DE" dirty="0"/>
          </a:p>
        </p:txBody>
      </p:sp>
      <p:sp>
        <p:nvSpPr>
          <p:cNvPr id="3" name="Title 2"/>
          <p:cNvSpPr>
            <a:spLocks noGrp="1"/>
          </p:cNvSpPr>
          <p:nvPr>
            <p:ph type="title"/>
          </p:nvPr>
        </p:nvSpPr>
        <p:spPr/>
        <p:txBody>
          <a:bodyPr/>
          <a:lstStyle/>
          <a:p>
            <a:r>
              <a:rPr lang="de-DE" dirty="0" smtClean="0"/>
              <a:t>Alarm System</a:t>
            </a:r>
            <a:endParaRPr lang="de-DE" dirty="0"/>
          </a:p>
        </p:txBody>
      </p:sp>
    </p:spTree>
    <p:extLst>
      <p:ext uri="{BB962C8B-B14F-4D97-AF65-F5344CB8AC3E}">
        <p14:creationId xmlns:p14="http://schemas.microsoft.com/office/powerpoint/2010/main" val="163387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DE" sz="2000" dirty="0" err="1" smtClean="0"/>
              <a:t>Running</a:t>
            </a:r>
            <a:r>
              <a:rPr lang="de-DE" sz="2000" dirty="0" smtClean="0"/>
              <a:t> in </a:t>
            </a:r>
            <a:r>
              <a:rPr lang="de-DE" sz="2000" dirty="0" err="1" smtClean="0"/>
              <a:t>full</a:t>
            </a:r>
            <a:r>
              <a:rPr lang="de-DE" sz="2000" dirty="0" smtClean="0"/>
              <a:t> </a:t>
            </a:r>
            <a:r>
              <a:rPr lang="de-DE" sz="2000" dirty="0" err="1" smtClean="0"/>
              <a:t>production</a:t>
            </a:r>
            <a:r>
              <a:rPr lang="de-DE" sz="2000" dirty="0" smtClean="0"/>
              <a:t> </a:t>
            </a:r>
            <a:r>
              <a:rPr lang="de-DE" sz="2000" dirty="0" err="1" smtClean="0"/>
              <a:t>mode</a:t>
            </a:r>
            <a:r>
              <a:rPr lang="de-DE" sz="2000" dirty="0" smtClean="0"/>
              <a:t> </a:t>
            </a:r>
            <a:r>
              <a:rPr lang="de-DE" sz="2000" dirty="0" err="1" smtClean="0"/>
              <a:t>since</a:t>
            </a:r>
            <a:r>
              <a:rPr lang="de-DE" sz="2000" dirty="0" smtClean="0"/>
              <a:t> March 2013</a:t>
            </a:r>
          </a:p>
          <a:p>
            <a:r>
              <a:rPr lang="de-DE" sz="2000" dirty="0" smtClean="0"/>
              <a:t>Basic </a:t>
            </a:r>
            <a:r>
              <a:rPr lang="de-DE" sz="2000" dirty="0" err="1" smtClean="0"/>
              <a:t>requirements</a:t>
            </a:r>
            <a:endParaRPr lang="de-DE" sz="2000" dirty="0" smtClean="0"/>
          </a:p>
          <a:p>
            <a:pPr marL="457200" indent="-457200">
              <a:buFont typeface="+mj-lt"/>
              <a:buAutoNum type="arabicPeriod"/>
            </a:pPr>
            <a:r>
              <a:rPr lang="de-DE" sz="2000" dirty="0" smtClean="0"/>
              <a:t>Data </a:t>
            </a:r>
            <a:r>
              <a:rPr lang="de-DE" sz="2000" dirty="0" err="1" smtClean="0"/>
              <a:t>retrieval</a:t>
            </a:r>
            <a:r>
              <a:rPr lang="de-DE" sz="2000" dirty="0" smtClean="0"/>
              <a:t> </a:t>
            </a:r>
            <a:r>
              <a:rPr lang="de-DE" sz="2000" dirty="0" err="1" smtClean="0"/>
              <a:t>for</a:t>
            </a:r>
            <a:r>
              <a:rPr lang="de-DE" sz="2000" dirty="0" smtClean="0"/>
              <a:t> </a:t>
            </a:r>
            <a:r>
              <a:rPr lang="de-DE" sz="2000" dirty="0" err="1" smtClean="0"/>
              <a:t>any</a:t>
            </a:r>
            <a:r>
              <a:rPr lang="de-DE" sz="2000" dirty="0" smtClean="0"/>
              <a:t> </a:t>
            </a:r>
            <a:r>
              <a:rPr lang="de-DE" sz="2000" dirty="0" err="1" smtClean="0"/>
              <a:t>interval</a:t>
            </a:r>
            <a:r>
              <a:rPr lang="de-DE" sz="2000" dirty="0" smtClean="0"/>
              <a:t> </a:t>
            </a:r>
            <a:r>
              <a:rPr lang="de-DE" sz="2000" dirty="0" err="1" smtClean="0"/>
              <a:t>takes</a:t>
            </a:r>
            <a:r>
              <a:rPr lang="de-DE" sz="2000" dirty="0" smtClean="0"/>
              <a:t> </a:t>
            </a:r>
            <a:r>
              <a:rPr lang="de-DE" sz="2000" dirty="0" err="1" smtClean="0"/>
              <a:t>no</a:t>
            </a:r>
            <a:r>
              <a:rPr lang="de-DE" sz="2000" dirty="0" smtClean="0"/>
              <a:t> </a:t>
            </a:r>
            <a:r>
              <a:rPr lang="de-DE" sz="2000" dirty="0" err="1" smtClean="0"/>
              <a:t>more</a:t>
            </a:r>
            <a:r>
              <a:rPr lang="de-DE" sz="2000" dirty="0" smtClean="0"/>
              <a:t> </a:t>
            </a:r>
            <a:r>
              <a:rPr lang="de-DE" sz="2000" dirty="0" err="1" smtClean="0"/>
              <a:t>than</a:t>
            </a:r>
            <a:r>
              <a:rPr lang="de-DE" sz="2000" dirty="0" smtClean="0"/>
              <a:t> 3 sec</a:t>
            </a:r>
            <a:endParaRPr lang="de-DE" sz="2000" dirty="0" smtClean="0"/>
          </a:p>
          <a:p>
            <a:pPr marL="457200" indent="-457200">
              <a:buFont typeface="+mj-lt"/>
              <a:buAutoNum type="arabicPeriod"/>
            </a:pPr>
            <a:r>
              <a:rPr lang="de-DE" sz="2000" dirty="0" smtClean="0"/>
              <a:t>Display </a:t>
            </a:r>
            <a:r>
              <a:rPr lang="de-DE" sz="2000" dirty="0" err="1" smtClean="0"/>
              <a:t>archive</a:t>
            </a:r>
            <a:r>
              <a:rPr lang="de-DE" sz="2000" dirty="0" smtClean="0"/>
              <a:t> </a:t>
            </a:r>
            <a:r>
              <a:rPr lang="de-DE" sz="2000" dirty="0" err="1" smtClean="0"/>
              <a:t>deadband</a:t>
            </a:r>
            <a:r>
              <a:rPr lang="de-DE" sz="2000" dirty="0" smtClean="0"/>
              <a:t> </a:t>
            </a:r>
            <a:r>
              <a:rPr lang="de-DE" sz="2000" dirty="0" err="1" smtClean="0"/>
              <a:t>for</a:t>
            </a:r>
            <a:r>
              <a:rPr lang="de-DE" sz="2000" dirty="0" smtClean="0"/>
              <a:t> </a:t>
            </a:r>
            <a:r>
              <a:rPr lang="de-DE" sz="2000" dirty="0" err="1" smtClean="0"/>
              <a:t>every</a:t>
            </a:r>
            <a:r>
              <a:rPr lang="de-DE" sz="2000" dirty="0" smtClean="0"/>
              <a:t> </a:t>
            </a:r>
            <a:r>
              <a:rPr lang="de-DE" sz="2000" dirty="0" err="1" smtClean="0"/>
              <a:t>channel</a:t>
            </a:r>
            <a:endParaRPr lang="de-DE" sz="2000" dirty="0" smtClean="0"/>
          </a:p>
          <a:p>
            <a:pPr marL="457200" indent="-457200">
              <a:buFont typeface="+mj-lt"/>
              <a:buAutoNum type="arabicPeriod"/>
            </a:pPr>
            <a:endParaRPr lang="de-DE" sz="2000" dirty="0"/>
          </a:p>
          <a:p>
            <a:pPr marL="0" indent="0"/>
            <a:r>
              <a:rPr lang="de-DE" sz="2000" dirty="0" smtClean="0"/>
              <a:t>Implementation:</a:t>
            </a:r>
          </a:p>
          <a:p>
            <a:pPr marL="457200" indent="-457200">
              <a:buFont typeface="+mj-lt"/>
              <a:buAutoNum type="arabicPeriod"/>
            </a:pPr>
            <a:r>
              <a:rPr lang="de-DE" sz="2000" dirty="0" err="1" smtClean="0"/>
              <a:t>MySql</a:t>
            </a:r>
            <a:r>
              <a:rPr lang="de-DE" sz="2000" dirty="0" smtClean="0"/>
              <a:t> Database on Sun Cluster</a:t>
            </a:r>
          </a:p>
          <a:p>
            <a:pPr marL="457200" indent="-457200">
              <a:buFont typeface="+mj-lt"/>
              <a:buAutoNum type="arabicPeriod"/>
            </a:pPr>
            <a:r>
              <a:rPr lang="de-DE" sz="2000" dirty="0" smtClean="0"/>
              <a:t>In </a:t>
            </a:r>
            <a:r>
              <a:rPr lang="de-DE" sz="2000" dirty="0" err="1" smtClean="0"/>
              <a:t>addition</a:t>
            </a:r>
            <a:r>
              <a:rPr lang="de-DE" sz="2000" dirty="0" smtClean="0"/>
              <a:t> </a:t>
            </a:r>
            <a:r>
              <a:rPr lang="de-DE" sz="2000" dirty="0" err="1" smtClean="0"/>
              <a:t>to</a:t>
            </a:r>
            <a:r>
              <a:rPr lang="de-DE" sz="2000" dirty="0" smtClean="0"/>
              <a:t> </a:t>
            </a:r>
            <a:r>
              <a:rPr lang="de-DE" sz="2000" dirty="0" err="1" smtClean="0"/>
              <a:t>the</a:t>
            </a:r>
            <a:r>
              <a:rPr lang="de-DE" sz="2000" dirty="0" smtClean="0"/>
              <a:t> ‚</a:t>
            </a:r>
            <a:r>
              <a:rPr lang="de-DE" sz="2000" dirty="0" err="1" smtClean="0"/>
              <a:t>raw</a:t>
            </a:r>
            <a:r>
              <a:rPr lang="de-DE" sz="2000" dirty="0" smtClean="0"/>
              <a:t>‘ </a:t>
            </a:r>
            <a:r>
              <a:rPr lang="de-DE" sz="2000" dirty="0" err="1" smtClean="0"/>
              <a:t>data</a:t>
            </a:r>
            <a:r>
              <a:rPr lang="de-DE" sz="2000" dirty="0" smtClean="0"/>
              <a:t>, </a:t>
            </a:r>
            <a:r>
              <a:rPr lang="de-DE" sz="2000" dirty="0" err="1" smtClean="0"/>
              <a:t>we</a:t>
            </a:r>
            <a:r>
              <a:rPr lang="de-DE" sz="2000" dirty="0" smtClean="0"/>
              <a:t> </a:t>
            </a:r>
            <a:r>
              <a:rPr lang="de-DE" sz="2000" dirty="0" err="1" smtClean="0"/>
              <a:t>store</a:t>
            </a:r>
            <a:r>
              <a:rPr lang="de-DE" sz="2000" dirty="0" smtClean="0"/>
              <a:t> </a:t>
            </a:r>
            <a:r>
              <a:rPr lang="de-DE" sz="2000" dirty="0" err="1" smtClean="0"/>
              <a:t>mean</a:t>
            </a:r>
            <a:r>
              <a:rPr lang="de-DE" sz="2000" dirty="0" smtClean="0"/>
              <a:t> </a:t>
            </a:r>
            <a:r>
              <a:rPr lang="de-DE" sz="2000" dirty="0" err="1" smtClean="0"/>
              <a:t>values</a:t>
            </a:r>
            <a:r>
              <a:rPr lang="de-DE" sz="2000" dirty="0" smtClean="0"/>
              <a:t> </a:t>
            </a:r>
            <a:r>
              <a:rPr lang="de-DE" sz="2000" dirty="0" smtClean="0"/>
              <a:t>on a </a:t>
            </a:r>
            <a:r>
              <a:rPr lang="de-DE" sz="2000" dirty="0" err="1" smtClean="0"/>
              <a:t>hourly</a:t>
            </a:r>
            <a:r>
              <a:rPr lang="de-DE" sz="2000" dirty="0" smtClean="0"/>
              <a:t> </a:t>
            </a:r>
            <a:r>
              <a:rPr lang="de-DE" sz="2000" dirty="0" err="1" smtClean="0"/>
              <a:t>and</a:t>
            </a:r>
            <a:r>
              <a:rPr lang="de-DE" sz="2000" dirty="0" smtClean="0"/>
              <a:t> </a:t>
            </a:r>
            <a:r>
              <a:rPr lang="de-DE" sz="2000" dirty="0" err="1" smtClean="0"/>
              <a:t>minute</a:t>
            </a:r>
            <a:r>
              <a:rPr lang="de-DE" sz="2000" dirty="0" smtClean="0"/>
              <a:t> </a:t>
            </a:r>
            <a:r>
              <a:rPr lang="de-DE" sz="2000" dirty="0" err="1" smtClean="0"/>
              <a:t>basis</a:t>
            </a:r>
            <a:endParaRPr lang="de-DE" sz="2000" dirty="0" smtClean="0"/>
          </a:p>
          <a:p>
            <a:pPr marL="457200" indent="-457200">
              <a:buFont typeface="+mj-lt"/>
              <a:buAutoNum type="arabicPeriod"/>
            </a:pPr>
            <a:r>
              <a:rPr lang="de-DE" sz="2000" dirty="0" err="1" smtClean="0"/>
              <a:t>Define</a:t>
            </a:r>
            <a:r>
              <a:rPr lang="de-DE" sz="2000" dirty="0" smtClean="0"/>
              <a:t> ‚</a:t>
            </a:r>
            <a:r>
              <a:rPr lang="de-DE" sz="2000" dirty="0" err="1" smtClean="0"/>
              <a:t>related</a:t>
            </a:r>
            <a:r>
              <a:rPr lang="de-DE" sz="2000" dirty="0" smtClean="0"/>
              <a:t>‘ </a:t>
            </a:r>
            <a:r>
              <a:rPr lang="de-DE" sz="2000" dirty="0" err="1" smtClean="0"/>
              <a:t>channels</a:t>
            </a:r>
            <a:r>
              <a:rPr lang="de-DE" sz="2000" dirty="0" smtClean="0"/>
              <a:t> </a:t>
            </a:r>
            <a:r>
              <a:rPr lang="de-DE" sz="2000" dirty="0" err="1" smtClean="0"/>
              <a:t>which</a:t>
            </a:r>
            <a:r>
              <a:rPr lang="de-DE" sz="2000" dirty="0" smtClean="0"/>
              <a:t> </a:t>
            </a:r>
            <a:r>
              <a:rPr lang="de-DE" sz="2000" dirty="0" err="1" smtClean="0"/>
              <a:t>archive</a:t>
            </a:r>
            <a:r>
              <a:rPr lang="de-DE" sz="2000" dirty="0" smtClean="0"/>
              <a:t> </a:t>
            </a:r>
            <a:r>
              <a:rPr lang="de-DE" sz="2000" dirty="0" err="1" smtClean="0"/>
              <a:t>the</a:t>
            </a:r>
            <a:r>
              <a:rPr lang="de-DE" sz="2000" dirty="0" smtClean="0"/>
              <a:t> </a:t>
            </a:r>
            <a:r>
              <a:rPr lang="de-DE" sz="2000" dirty="0" err="1" smtClean="0"/>
              <a:t>deadband</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main</a:t>
            </a:r>
            <a:r>
              <a:rPr lang="de-DE" sz="2000" dirty="0" smtClean="0"/>
              <a:t> </a:t>
            </a:r>
            <a:r>
              <a:rPr lang="de-DE" sz="2000" dirty="0" err="1" smtClean="0"/>
              <a:t>channel</a:t>
            </a:r>
            <a:endParaRPr lang="de-DE" sz="2000" dirty="0" smtClean="0"/>
          </a:p>
          <a:p>
            <a:pPr marL="457200" indent="-457200">
              <a:buFont typeface="+mj-lt"/>
              <a:buAutoNum type="arabicPeriod"/>
            </a:pPr>
            <a:r>
              <a:rPr lang="de-DE" sz="2000" dirty="0" err="1" smtClean="0"/>
              <a:t>Replace</a:t>
            </a:r>
            <a:r>
              <a:rPr lang="de-DE" sz="2000" dirty="0" smtClean="0"/>
              <a:t> </a:t>
            </a:r>
            <a:r>
              <a:rPr lang="de-DE" sz="2000" dirty="0" err="1" smtClean="0"/>
              <a:t>pvManager</a:t>
            </a:r>
            <a:r>
              <a:rPr lang="de-DE" sz="2000" dirty="0" smtClean="0"/>
              <a:t> </a:t>
            </a:r>
            <a:r>
              <a:rPr lang="de-DE" sz="2000" dirty="0" err="1" smtClean="0"/>
              <a:t>by</a:t>
            </a:r>
            <a:r>
              <a:rPr lang="de-DE" sz="2000" dirty="0" smtClean="0"/>
              <a:t> DAL-II (1Q 2014)</a:t>
            </a:r>
            <a:endParaRPr lang="de-DE" sz="2000" dirty="0"/>
          </a:p>
        </p:txBody>
      </p:sp>
      <p:sp>
        <p:nvSpPr>
          <p:cNvPr id="3" name="Title 2"/>
          <p:cNvSpPr>
            <a:spLocks noGrp="1"/>
          </p:cNvSpPr>
          <p:nvPr>
            <p:ph type="title"/>
          </p:nvPr>
        </p:nvSpPr>
        <p:spPr/>
        <p:txBody>
          <a:bodyPr/>
          <a:lstStyle/>
          <a:p>
            <a:r>
              <a:rPr lang="de-DE" dirty="0" err="1" smtClean="0"/>
              <a:t>Archiver</a:t>
            </a:r>
            <a:endParaRPr lang="de-DE" dirty="0"/>
          </a:p>
        </p:txBody>
      </p:sp>
    </p:spTree>
    <p:extLst>
      <p:ext uri="{BB962C8B-B14F-4D97-AF65-F5344CB8AC3E}">
        <p14:creationId xmlns:p14="http://schemas.microsoft.com/office/powerpoint/2010/main" val="1118444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299" y="1612900"/>
            <a:ext cx="8258249" cy="506523"/>
          </a:xfrm>
        </p:spPr>
        <p:txBody>
          <a:bodyPr/>
          <a:lstStyle/>
          <a:p>
            <a:r>
              <a:rPr lang="de-DE" sz="2000" dirty="0" smtClean="0"/>
              <a:t>First </a:t>
            </a:r>
            <a:r>
              <a:rPr lang="de-DE" sz="2000" dirty="0" err="1" smtClean="0"/>
              <a:t>mentioned</a:t>
            </a:r>
            <a:r>
              <a:rPr lang="de-DE" sz="2000" dirty="0" smtClean="0"/>
              <a:t> </a:t>
            </a:r>
            <a:r>
              <a:rPr lang="de-DE" sz="2000" dirty="0" err="1" smtClean="0"/>
              <a:t>during</a:t>
            </a:r>
            <a:r>
              <a:rPr lang="de-DE" sz="2000" dirty="0" smtClean="0"/>
              <a:t> </a:t>
            </a:r>
            <a:r>
              <a:rPr lang="de-DE" sz="2000" dirty="0" err="1" smtClean="0"/>
              <a:t>the</a:t>
            </a:r>
            <a:r>
              <a:rPr lang="de-DE" sz="2000" dirty="0" smtClean="0"/>
              <a:t> EPICS Meeting </a:t>
            </a:r>
            <a:r>
              <a:rPr lang="de-DE" sz="2000" dirty="0" err="1" smtClean="0"/>
              <a:t>at</a:t>
            </a:r>
            <a:r>
              <a:rPr lang="de-DE" sz="2000" dirty="0" smtClean="0"/>
              <a:t> </a:t>
            </a:r>
            <a:r>
              <a:rPr lang="de-DE" sz="2000" dirty="0" err="1" smtClean="0"/>
              <a:t>Argonne</a:t>
            </a:r>
            <a:r>
              <a:rPr lang="de-DE" sz="2000" dirty="0" smtClean="0"/>
              <a:t> 2006:</a:t>
            </a:r>
            <a:endParaRPr lang="en-US" sz="2000" dirty="0"/>
          </a:p>
        </p:txBody>
      </p:sp>
      <p:sp>
        <p:nvSpPr>
          <p:cNvPr id="3" name="Title 2"/>
          <p:cNvSpPr>
            <a:spLocks noGrp="1"/>
          </p:cNvSpPr>
          <p:nvPr>
            <p:ph type="title"/>
          </p:nvPr>
        </p:nvSpPr>
        <p:spPr/>
        <p:txBody>
          <a:bodyPr/>
          <a:lstStyle/>
          <a:p>
            <a:r>
              <a:rPr lang="de-DE" dirty="0" err="1" smtClean="0"/>
              <a:t>Redundancy</a:t>
            </a:r>
            <a:endParaRPr lang="en-US" dirty="0"/>
          </a:p>
        </p:txBody>
      </p:sp>
      <p:sp>
        <p:nvSpPr>
          <p:cNvPr id="4" name="Rectangle 3"/>
          <p:cNvSpPr txBox="1">
            <a:spLocks noChangeArrowheads="1"/>
          </p:cNvSpPr>
          <p:nvPr/>
        </p:nvSpPr>
        <p:spPr bwMode="auto">
          <a:xfrm>
            <a:off x="368300" y="2495107"/>
            <a:ext cx="8229600" cy="316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rgbClr val="26004D"/>
                </a:solidFill>
                <a:latin typeface="+mn-lt"/>
                <a:ea typeface="+mn-ea"/>
                <a:cs typeface="+mn-cs"/>
              </a:defRPr>
            </a:lvl1pPr>
            <a:lvl2pPr marL="698500" indent="-241300" algn="l" rtl="0" eaLnBrk="0" fontAlgn="base" hangingPunct="0">
              <a:spcBef>
                <a:spcPct val="20000"/>
              </a:spcBef>
              <a:spcAft>
                <a:spcPct val="0"/>
              </a:spcAft>
              <a:buFont typeface="Arial" pitchFamily="34" charset="0"/>
              <a:buChar char="●"/>
              <a:defRPr sz="2000">
                <a:solidFill>
                  <a:schemeClr val="tx1"/>
                </a:solidFill>
                <a:latin typeface="+mn-lt"/>
              </a:defRPr>
            </a:lvl2pPr>
            <a:lvl3pPr marL="1123950" indent="-246063" algn="l" rtl="0" eaLnBrk="0" fontAlgn="base" hangingPunct="0">
              <a:spcBef>
                <a:spcPct val="20000"/>
              </a:spcBef>
              <a:spcAft>
                <a:spcPct val="0"/>
              </a:spcAft>
              <a:buFont typeface="Symbol" pitchFamily="18" charset="2"/>
              <a:buChar char="Þ"/>
              <a:defRPr b="1">
                <a:solidFill>
                  <a:srgbClr val="FF9900"/>
                </a:solidFill>
                <a:latin typeface="+mn-lt"/>
              </a:defRPr>
            </a:lvl3pPr>
            <a:lvl4pPr marL="1519238" indent="-215900" algn="l" rtl="0" eaLnBrk="0" fontAlgn="base" hangingPunct="0">
              <a:spcBef>
                <a:spcPct val="20000"/>
              </a:spcBef>
              <a:spcAft>
                <a:spcPct val="0"/>
              </a:spcAft>
              <a:buChar char="–"/>
              <a:defRPr sz="1600" b="1">
                <a:solidFill>
                  <a:schemeClr val="tx1"/>
                </a:solidFill>
                <a:latin typeface="+mn-lt"/>
              </a:defRPr>
            </a:lvl4pPr>
            <a:lvl5pPr marL="1879600" indent="-180975" algn="l" rtl="0" eaLnBrk="0" fontAlgn="base" hangingPunct="0">
              <a:spcBef>
                <a:spcPct val="20000"/>
              </a:spcBef>
              <a:spcAft>
                <a:spcPct val="0"/>
              </a:spcAft>
              <a:buChar char="»"/>
              <a:defRPr sz="1600">
                <a:solidFill>
                  <a:srgbClr val="333399"/>
                </a:solidFill>
                <a:latin typeface="+mn-lt"/>
              </a:defRPr>
            </a:lvl5pPr>
            <a:lvl6pPr marL="2336800" indent="-180975" algn="l" rtl="0" fontAlgn="base">
              <a:spcBef>
                <a:spcPct val="20000"/>
              </a:spcBef>
              <a:spcAft>
                <a:spcPct val="0"/>
              </a:spcAft>
              <a:buChar char="»"/>
              <a:defRPr sz="1600">
                <a:solidFill>
                  <a:srgbClr val="333399"/>
                </a:solidFill>
                <a:latin typeface="+mn-lt"/>
              </a:defRPr>
            </a:lvl6pPr>
            <a:lvl7pPr marL="2794000" indent="-180975" algn="l" rtl="0" fontAlgn="base">
              <a:spcBef>
                <a:spcPct val="20000"/>
              </a:spcBef>
              <a:spcAft>
                <a:spcPct val="0"/>
              </a:spcAft>
              <a:buChar char="»"/>
              <a:defRPr sz="1600">
                <a:solidFill>
                  <a:srgbClr val="333399"/>
                </a:solidFill>
                <a:latin typeface="+mn-lt"/>
              </a:defRPr>
            </a:lvl7pPr>
            <a:lvl8pPr marL="3251200" indent="-180975" algn="l" rtl="0" fontAlgn="base">
              <a:spcBef>
                <a:spcPct val="20000"/>
              </a:spcBef>
              <a:spcAft>
                <a:spcPct val="0"/>
              </a:spcAft>
              <a:buChar char="»"/>
              <a:defRPr sz="1600">
                <a:solidFill>
                  <a:srgbClr val="333399"/>
                </a:solidFill>
                <a:latin typeface="+mn-lt"/>
              </a:defRPr>
            </a:lvl8pPr>
            <a:lvl9pPr marL="3708400" indent="-180975" algn="l" rtl="0" fontAlgn="base">
              <a:spcBef>
                <a:spcPct val="20000"/>
              </a:spcBef>
              <a:spcAft>
                <a:spcPct val="0"/>
              </a:spcAft>
              <a:buChar char="»"/>
              <a:defRPr sz="1600">
                <a:solidFill>
                  <a:srgbClr val="333399"/>
                </a:solidFill>
                <a:latin typeface="+mn-lt"/>
              </a:defRPr>
            </a:lvl9pPr>
          </a:lstStyle>
          <a:p>
            <a:r>
              <a:rPr lang="de-DE" sz="1600" dirty="0" smtClean="0"/>
              <a:t>2006 – </a:t>
            </a:r>
            <a:r>
              <a:rPr lang="de-DE" sz="1600" dirty="0" err="1" smtClean="0"/>
              <a:t>Presentation</a:t>
            </a:r>
            <a:r>
              <a:rPr lang="de-DE" sz="1600" dirty="0" smtClean="0"/>
              <a:t>:</a:t>
            </a:r>
          </a:p>
          <a:p>
            <a:endParaRPr lang="en-US" sz="1600" dirty="0" smtClean="0"/>
          </a:p>
          <a:p>
            <a:r>
              <a:rPr lang="en-US" sz="1600" dirty="0" smtClean="0"/>
              <a:t>From the preamble of the design specification:</a:t>
            </a:r>
          </a:p>
          <a:p>
            <a:endParaRPr lang="en-US" sz="1600" dirty="0" smtClean="0"/>
          </a:p>
          <a:p>
            <a:r>
              <a:rPr lang="en-US" sz="1600" dirty="0" smtClean="0"/>
              <a:t>… last and most importantly one major design goal must be matched:</a:t>
            </a:r>
          </a:p>
          <a:p>
            <a:endParaRPr lang="en-US" sz="1600" dirty="0" smtClean="0"/>
          </a:p>
          <a:p>
            <a:r>
              <a:rPr lang="en-US" sz="1600" i="1" dirty="0" smtClean="0"/>
              <a:t>Any redundant implementation must make the system more reliable than the non redundant one. Precaution must be taken especially for the detection of errors which shall initiate the failover. This operation should only be activated if there is no doubt that keeping the actual mastership will definitely cause more damage to the controlled system than an automatic failover.</a:t>
            </a:r>
            <a:endParaRPr lang="en-US" sz="1600" i="1" dirty="0"/>
          </a:p>
        </p:txBody>
      </p:sp>
    </p:spTree>
    <p:extLst>
      <p:ext uri="{BB962C8B-B14F-4D97-AF65-F5344CB8AC3E}">
        <p14:creationId xmlns:p14="http://schemas.microsoft.com/office/powerpoint/2010/main" val="37373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216" y="2126205"/>
            <a:ext cx="5521213" cy="1606830"/>
          </a:xfrm>
        </p:spPr>
      </p:pic>
      <p:sp>
        <p:nvSpPr>
          <p:cNvPr id="3" name="Title 2"/>
          <p:cNvSpPr>
            <a:spLocks noGrp="1"/>
          </p:cNvSpPr>
          <p:nvPr>
            <p:ph type="title"/>
          </p:nvPr>
        </p:nvSpPr>
        <p:spPr/>
        <p:txBody>
          <a:bodyPr/>
          <a:lstStyle/>
          <a:p>
            <a:r>
              <a:rPr lang="de-DE" dirty="0" err="1" smtClean="0"/>
              <a:t>Redundancy</a:t>
            </a:r>
            <a:r>
              <a:rPr lang="de-DE" dirty="0" smtClean="0"/>
              <a:t>: </a:t>
            </a:r>
            <a:r>
              <a:rPr lang="de-DE" dirty="0" err="1" smtClean="0"/>
              <a:t>initial</a:t>
            </a:r>
            <a:r>
              <a:rPr lang="de-DE" dirty="0" smtClean="0"/>
              <a:t> </a:t>
            </a:r>
            <a:r>
              <a:rPr lang="de-DE" dirty="0" err="1" smtClean="0"/>
              <a:t>states</a:t>
            </a:r>
            <a:endParaRPr lang="de-DE" dirty="0"/>
          </a:p>
        </p:txBody>
      </p:sp>
      <p:sp>
        <p:nvSpPr>
          <p:cNvPr id="6" name="Freeform 5"/>
          <p:cNvSpPr/>
          <p:nvPr/>
        </p:nvSpPr>
        <p:spPr>
          <a:xfrm>
            <a:off x="2381693" y="3734152"/>
            <a:ext cx="3362617" cy="877241"/>
          </a:xfrm>
          <a:custGeom>
            <a:avLst/>
            <a:gdLst>
              <a:gd name="connsiteX0" fmla="*/ 0 w 3362617"/>
              <a:gd name="connsiteY0" fmla="*/ 1419 h 877241"/>
              <a:gd name="connsiteX1" fmla="*/ 404037 w 3362617"/>
              <a:gd name="connsiteY1" fmla="*/ 554312 h 877241"/>
              <a:gd name="connsiteX2" fmla="*/ 914400 w 3362617"/>
              <a:gd name="connsiteY2" fmla="*/ 823671 h 877241"/>
              <a:gd name="connsiteX3" fmla="*/ 1396410 w 3362617"/>
              <a:gd name="connsiteY3" fmla="*/ 873289 h 877241"/>
              <a:gd name="connsiteX4" fmla="*/ 1715386 w 3362617"/>
              <a:gd name="connsiteY4" fmla="*/ 873289 h 877241"/>
              <a:gd name="connsiteX5" fmla="*/ 1942214 w 3362617"/>
              <a:gd name="connsiteY5" fmla="*/ 866201 h 877241"/>
              <a:gd name="connsiteX6" fmla="*/ 2254103 w 3362617"/>
              <a:gd name="connsiteY6" fmla="*/ 823671 h 877241"/>
              <a:gd name="connsiteX7" fmla="*/ 2445489 w 3362617"/>
              <a:gd name="connsiteY7" fmla="*/ 724433 h 877241"/>
              <a:gd name="connsiteX8" fmla="*/ 2594344 w 3362617"/>
              <a:gd name="connsiteY8" fmla="*/ 646461 h 877241"/>
              <a:gd name="connsiteX9" fmla="*/ 2757377 w 3362617"/>
              <a:gd name="connsiteY9" fmla="*/ 504694 h 877241"/>
              <a:gd name="connsiteX10" fmla="*/ 2934586 w 3362617"/>
              <a:gd name="connsiteY10" fmla="*/ 362926 h 877241"/>
              <a:gd name="connsiteX11" fmla="*/ 3040912 w 3362617"/>
              <a:gd name="connsiteY11" fmla="*/ 292043 h 877241"/>
              <a:gd name="connsiteX12" fmla="*/ 3175591 w 3362617"/>
              <a:gd name="connsiteY12" fmla="*/ 192805 h 877241"/>
              <a:gd name="connsiteX13" fmla="*/ 3246475 w 3362617"/>
              <a:gd name="connsiteY13" fmla="*/ 143187 h 877241"/>
              <a:gd name="connsiteX14" fmla="*/ 3331535 w 3362617"/>
              <a:gd name="connsiteY14" fmla="*/ 58126 h 877241"/>
              <a:gd name="connsiteX15" fmla="*/ 3359889 w 3362617"/>
              <a:gd name="connsiteY15" fmla="*/ 1419 h 877241"/>
              <a:gd name="connsiteX16" fmla="*/ 3359889 w 3362617"/>
              <a:gd name="connsiteY16" fmla="*/ 22685 h 8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2617" h="877241">
                <a:moveTo>
                  <a:pt x="0" y="1419"/>
                </a:moveTo>
                <a:cubicBezTo>
                  <a:pt x="125818" y="209344"/>
                  <a:pt x="251637" y="417270"/>
                  <a:pt x="404037" y="554312"/>
                </a:cubicBezTo>
                <a:cubicBezTo>
                  <a:pt x="556437" y="691354"/>
                  <a:pt x="749005" y="770508"/>
                  <a:pt x="914400" y="823671"/>
                </a:cubicBezTo>
                <a:cubicBezTo>
                  <a:pt x="1079796" y="876834"/>
                  <a:pt x="1262912" y="865019"/>
                  <a:pt x="1396410" y="873289"/>
                </a:cubicBezTo>
                <a:cubicBezTo>
                  <a:pt x="1529908" y="881559"/>
                  <a:pt x="1624419" y="874470"/>
                  <a:pt x="1715386" y="873289"/>
                </a:cubicBezTo>
                <a:cubicBezTo>
                  <a:pt x="1806353" y="872108"/>
                  <a:pt x="1852428" y="874471"/>
                  <a:pt x="1942214" y="866201"/>
                </a:cubicBezTo>
                <a:cubicBezTo>
                  <a:pt x="2032000" y="857931"/>
                  <a:pt x="2170224" y="847299"/>
                  <a:pt x="2254103" y="823671"/>
                </a:cubicBezTo>
                <a:cubicBezTo>
                  <a:pt x="2337982" y="800043"/>
                  <a:pt x="2445489" y="724433"/>
                  <a:pt x="2445489" y="724433"/>
                </a:cubicBezTo>
                <a:cubicBezTo>
                  <a:pt x="2502196" y="694898"/>
                  <a:pt x="2542363" y="683084"/>
                  <a:pt x="2594344" y="646461"/>
                </a:cubicBezTo>
                <a:cubicBezTo>
                  <a:pt x="2646325" y="609838"/>
                  <a:pt x="2700670" y="551950"/>
                  <a:pt x="2757377" y="504694"/>
                </a:cubicBezTo>
                <a:cubicBezTo>
                  <a:pt x="2814084" y="457438"/>
                  <a:pt x="2887330" y="398368"/>
                  <a:pt x="2934586" y="362926"/>
                </a:cubicBezTo>
                <a:cubicBezTo>
                  <a:pt x="2981842" y="327484"/>
                  <a:pt x="3000745" y="320396"/>
                  <a:pt x="3040912" y="292043"/>
                </a:cubicBezTo>
                <a:cubicBezTo>
                  <a:pt x="3081079" y="263690"/>
                  <a:pt x="3141331" y="217614"/>
                  <a:pt x="3175591" y="192805"/>
                </a:cubicBezTo>
                <a:cubicBezTo>
                  <a:pt x="3209852" y="167996"/>
                  <a:pt x="3220484" y="165633"/>
                  <a:pt x="3246475" y="143187"/>
                </a:cubicBezTo>
                <a:cubicBezTo>
                  <a:pt x="3272466" y="120741"/>
                  <a:pt x="3312633" y="81754"/>
                  <a:pt x="3331535" y="58126"/>
                </a:cubicBezTo>
                <a:cubicBezTo>
                  <a:pt x="3350437" y="34498"/>
                  <a:pt x="3355163" y="7326"/>
                  <a:pt x="3359889" y="1419"/>
                </a:cubicBezTo>
                <a:cubicBezTo>
                  <a:pt x="3364615" y="-4488"/>
                  <a:pt x="3362252" y="9098"/>
                  <a:pt x="3359889" y="22685"/>
                </a:cubicBezTo>
              </a:path>
            </a:pathLst>
          </a:cu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47777" y="3735571"/>
            <a:ext cx="1135479" cy="1456390"/>
          </a:xfrm>
          <a:custGeom>
            <a:avLst/>
            <a:gdLst>
              <a:gd name="connsiteX0" fmla="*/ 0 w 1135479"/>
              <a:gd name="connsiteY0" fmla="*/ 0 h 1456390"/>
              <a:gd name="connsiteX1" fmla="*/ 28353 w 1135479"/>
              <a:gd name="connsiteY1" fmla="*/ 134680 h 1456390"/>
              <a:gd name="connsiteX2" fmla="*/ 92149 w 1135479"/>
              <a:gd name="connsiteY2" fmla="*/ 389861 h 1456390"/>
              <a:gd name="connsiteX3" fmla="*/ 155944 w 1135479"/>
              <a:gd name="connsiteY3" fmla="*/ 559982 h 1456390"/>
              <a:gd name="connsiteX4" fmla="*/ 304800 w 1135479"/>
              <a:gd name="connsiteY4" fmla="*/ 815163 h 1456390"/>
              <a:gd name="connsiteX5" fmla="*/ 510363 w 1135479"/>
              <a:gd name="connsiteY5" fmla="*/ 1041991 h 1456390"/>
              <a:gd name="connsiteX6" fmla="*/ 723014 w 1135479"/>
              <a:gd name="connsiteY6" fmla="*/ 1176670 h 1456390"/>
              <a:gd name="connsiteX7" fmla="*/ 1070344 w 1135479"/>
              <a:gd name="connsiteY7" fmla="*/ 1438940 h 1456390"/>
              <a:gd name="connsiteX8" fmla="*/ 1127051 w 1135479"/>
              <a:gd name="connsiteY8" fmla="*/ 1431852 h 1456390"/>
              <a:gd name="connsiteX9" fmla="*/ 1134140 w 1135479"/>
              <a:gd name="connsiteY9" fmla="*/ 1431852 h 145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479" h="1456390">
                <a:moveTo>
                  <a:pt x="0" y="0"/>
                </a:moveTo>
                <a:cubicBezTo>
                  <a:pt x="6497" y="34851"/>
                  <a:pt x="12995" y="69703"/>
                  <a:pt x="28353" y="134680"/>
                </a:cubicBezTo>
                <a:cubicBezTo>
                  <a:pt x="43711" y="199657"/>
                  <a:pt x="70884" y="318977"/>
                  <a:pt x="92149" y="389861"/>
                </a:cubicBezTo>
                <a:cubicBezTo>
                  <a:pt x="113414" y="460745"/>
                  <a:pt x="120502" y="489098"/>
                  <a:pt x="155944" y="559982"/>
                </a:cubicBezTo>
                <a:cubicBezTo>
                  <a:pt x="191386" y="630866"/>
                  <a:pt x="245730" y="734828"/>
                  <a:pt x="304800" y="815163"/>
                </a:cubicBezTo>
                <a:cubicBezTo>
                  <a:pt x="363870" y="895498"/>
                  <a:pt x="440661" y="981740"/>
                  <a:pt x="510363" y="1041991"/>
                </a:cubicBezTo>
                <a:cubicBezTo>
                  <a:pt x="580065" y="1102242"/>
                  <a:pt x="629684" y="1110512"/>
                  <a:pt x="723014" y="1176670"/>
                </a:cubicBezTo>
                <a:cubicBezTo>
                  <a:pt x="816344" y="1242828"/>
                  <a:pt x="1003005" y="1396410"/>
                  <a:pt x="1070344" y="1438940"/>
                </a:cubicBezTo>
                <a:cubicBezTo>
                  <a:pt x="1137683" y="1481470"/>
                  <a:pt x="1116418" y="1433033"/>
                  <a:pt x="1127051" y="1431852"/>
                </a:cubicBezTo>
                <a:cubicBezTo>
                  <a:pt x="1137684" y="1430671"/>
                  <a:pt x="1135912" y="1431261"/>
                  <a:pt x="1134140" y="1431852"/>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01340" y="3742660"/>
            <a:ext cx="653494" cy="1446552"/>
          </a:xfrm>
          <a:custGeom>
            <a:avLst/>
            <a:gdLst>
              <a:gd name="connsiteX0" fmla="*/ 652130 w 653494"/>
              <a:gd name="connsiteY0" fmla="*/ 0 h 1446552"/>
              <a:gd name="connsiteX1" fmla="*/ 652130 w 653494"/>
              <a:gd name="connsiteY1" fmla="*/ 163032 h 1446552"/>
              <a:gd name="connsiteX2" fmla="*/ 637953 w 653494"/>
              <a:gd name="connsiteY2" fmla="*/ 382772 h 1446552"/>
              <a:gd name="connsiteX3" fmla="*/ 623777 w 653494"/>
              <a:gd name="connsiteY3" fmla="*/ 581246 h 1446552"/>
              <a:gd name="connsiteX4" fmla="*/ 538716 w 653494"/>
              <a:gd name="connsiteY4" fmla="*/ 800986 h 1446552"/>
              <a:gd name="connsiteX5" fmla="*/ 446567 w 653494"/>
              <a:gd name="connsiteY5" fmla="*/ 1141228 h 1446552"/>
              <a:gd name="connsiteX6" fmla="*/ 304800 w 653494"/>
              <a:gd name="connsiteY6" fmla="*/ 1346791 h 1446552"/>
              <a:gd name="connsiteX7" fmla="*/ 184297 w 653494"/>
              <a:gd name="connsiteY7" fmla="*/ 1424763 h 1446552"/>
              <a:gd name="connsiteX8" fmla="*/ 106325 w 653494"/>
              <a:gd name="connsiteY8" fmla="*/ 1438939 h 1446552"/>
              <a:gd name="connsiteX9" fmla="*/ 63795 w 653494"/>
              <a:gd name="connsiteY9" fmla="*/ 1438939 h 1446552"/>
              <a:gd name="connsiteX10" fmla="*/ 35442 w 653494"/>
              <a:gd name="connsiteY10" fmla="*/ 1446028 h 1446552"/>
              <a:gd name="connsiteX11" fmla="*/ 0 w 653494"/>
              <a:gd name="connsiteY11" fmla="*/ 1446028 h 14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494" h="1446552">
                <a:moveTo>
                  <a:pt x="652130" y="0"/>
                </a:moveTo>
                <a:cubicBezTo>
                  <a:pt x="653311" y="49618"/>
                  <a:pt x="654493" y="99237"/>
                  <a:pt x="652130" y="163032"/>
                </a:cubicBezTo>
                <a:cubicBezTo>
                  <a:pt x="649767" y="226827"/>
                  <a:pt x="642678" y="313070"/>
                  <a:pt x="637953" y="382772"/>
                </a:cubicBezTo>
                <a:cubicBezTo>
                  <a:pt x="633228" y="452474"/>
                  <a:pt x="640316" y="511544"/>
                  <a:pt x="623777" y="581246"/>
                </a:cubicBezTo>
                <a:cubicBezTo>
                  <a:pt x="607238" y="650948"/>
                  <a:pt x="568251" y="707656"/>
                  <a:pt x="538716" y="800986"/>
                </a:cubicBezTo>
                <a:cubicBezTo>
                  <a:pt x="509181" y="894316"/>
                  <a:pt x="485553" y="1050261"/>
                  <a:pt x="446567" y="1141228"/>
                </a:cubicBezTo>
                <a:cubicBezTo>
                  <a:pt x="407581" y="1232195"/>
                  <a:pt x="348512" y="1299535"/>
                  <a:pt x="304800" y="1346791"/>
                </a:cubicBezTo>
                <a:cubicBezTo>
                  <a:pt x="261088" y="1394047"/>
                  <a:pt x="217376" y="1409405"/>
                  <a:pt x="184297" y="1424763"/>
                </a:cubicBezTo>
                <a:cubicBezTo>
                  <a:pt x="151218" y="1440121"/>
                  <a:pt x="126409" y="1436576"/>
                  <a:pt x="106325" y="1438939"/>
                </a:cubicBezTo>
                <a:cubicBezTo>
                  <a:pt x="86241" y="1441302"/>
                  <a:pt x="75609" y="1437758"/>
                  <a:pt x="63795" y="1438939"/>
                </a:cubicBezTo>
                <a:cubicBezTo>
                  <a:pt x="51981" y="1440121"/>
                  <a:pt x="46074" y="1444847"/>
                  <a:pt x="35442" y="1446028"/>
                </a:cubicBezTo>
                <a:cubicBezTo>
                  <a:pt x="24810" y="1447209"/>
                  <a:pt x="0" y="1446028"/>
                  <a:pt x="0" y="14460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3256" y="4919336"/>
            <a:ext cx="779745" cy="347331"/>
          </a:xfrm>
          <a:prstGeom prst="rect">
            <a:avLst/>
          </a:prstGeom>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a:solidFill>
                  <a:schemeClr val="tx1"/>
                </a:solidFill>
              </a:rPr>
              <a:t>A</a:t>
            </a:r>
            <a:endParaRPr lang="en-US" sz="1200" dirty="0">
              <a:solidFill>
                <a:schemeClr val="tx1"/>
              </a:solidFill>
            </a:endParaRPr>
          </a:p>
        </p:txBody>
      </p:sp>
      <p:sp>
        <p:nvSpPr>
          <p:cNvPr id="12" name="Rectangle 11"/>
          <p:cNvSpPr/>
          <p:nvPr/>
        </p:nvSpPr>
        <p:spPr>
          <a:xfrm>
            <a:off x="4605176" y="4915800"/>
            <a:ext cx="779745" cy="347331"/>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smtClean="0">
                <a:solidFill>
                  <a:schemeClr val="tx1"/>
                </a:solidFill>
              </a:rPr>
              <a:t>B</a:t>
            </a:r>
            <a:endParaRPr lang="en-US" sz="1200" dirty="0">
              <a:solidFill>
                <a:schemeClr val="tx1"/>
              </a:solidFill>
            </a:endParaRPr>
          </a:p>
        </p:txBody>
      </p:sp>
      <p:sp>
        <p:nvSpPr>
          <p:cNvPr id="13" name="Rectangle 12"/>
          <p:cNvSpPr/>
          <p:nvPr/>
        </p:nvSpPr>
        <p:spPr>
          <a:xfrm>
            <a:off x="3931842" y="5397801"/>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17" name="Straight Connector 16"/>
          <p:cNvCxnSpPr>
            <a:stCxn id="11" idx="2"/>
          </p:cNvCxnSpPr>
          <p:nvPr/>
        </p:nvCxnSpPr>
        <p:spPr>
          <a:xfrm>
            <a:off x="3673129" y="5266667"/>
            <a:ext cx="501922" cy="131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2"/>
          </p:cNvCxnSpPr>
          <p:nvPr/>
        </p:nvCxnSpPr>
        <p:spPr>
          <a:xfrm flipV="1">
            <a:off x="4456041" y="5263131"/>
            <a:ext cx="539008" cy="134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8802" y="4325266"/>
            <a:ext cx="917239" cy="276999"/>
          </a:xfrm>
          <a:prstGeom prst="rect">
            <a:avLst/>
          </a:prstGeom>
          <a:noFill/>
        </p:spPr>
        <p:txBody>
          <a:bodyPr wrap="none" rtlCol="0">
            <a:spAutoFit/>
          </a:bodyPr>
          <a:lstStyle/>
          <a:p>
            <a:r>
              <a:rPr lang="de-DE" sz="1200" dirty="0"/>
              <a:t>p</a:t>
            </a:r>
            <a:r>
              <a:rPr lang="de-DE" sz="1200" dirty="0" smtClean="0"/>
              <a:t>rivate link</a:t>
            </a:r>
          </a:p>
        </p:txBody>
      </p:sp>
      <p:cxnSp>
        <p:nvCxnSpPr>
          <p:cNvPr id="24" name="Straight Connector 23"/>
          <p:cNvCxnSpPr/>
          <p:nvPr/>
        </p:nvCxnSpPr>
        <p:spPr>
          <a:xfrm>
            <a:off x="134679" y="4172772"/>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679" y="4729209"/>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835888" y="3714307"/>
            <a:ext cx="972412" cy="467833"/>
          </a:xfrm>
          <a:custGeom>
            <a:avLst/>
            <a:gdLst>
              <a:gd name="connsiteX0" fmla="*/ 0 w 972412"/>
              <a:gd name="connsiteY0" fmla="*/ 467833 h 467833"/>
              <a:gd name="connsiteX1" fmla="*/ 113414 w 972412"/>
              <a:gd name="connsiteY1" fmla="*/ 460744 h 467833"/>
              <a:gd name="connsiteX2" fmla="*/ 262270 w 972412"/>
              <a:gd name="connsiteY2" fmla="*/ 453656 h 467833"/>
              <a:gd name="connsiteX3" fmla="*/ 389861 w 972412"/>
              <a:gd name="connsiteY3" fmla="*/ 453656 h 467833"/>
              <a:gd name="connsiteX4" fmla="*/ 559982 w 972412"/>
              <a:gd name="connsiteY4" fmla="*/ 453656 h 467833"/>
              <a:gd name="connsiteX5" fmla="*/ 687572 w 972412"/>
              <a:gd name="connsiteY5" fmla="*/ 432391 h 467833"/>
              <a:gd name="connsiteX6" fmla="*/ 772633 w 972412"/>
              <a:gd name="connsiteY6" fmla="*/ 375684 h 467833"/>
              <a:gd name="connsiteX7" fmla="*/ 829340 w 972412"/>
              <a:gd name="connsiteY7" fmla="*/ 318977 h 467833"/>
              <a:gd name="connsiteX8" fmla="*/ 871870 w 972412"/>
              <a:gd name="connsiteY8" fmla="*/ 276446 h 467833"/>
              <a:gd name="connsiteX9" fmla="*/ 935665 w 972412"/>
              <a:gd name="connsiteY9" fmla="*/ 212651 h 467833"/>
              <a:gd name="connsiteX10" fmla="*/ 956931 w 972412"/>
              <a:gd name="connsiteY10" fmla="*/ 134679 h 467833"/>
              <a:gd name="connsiteX11" fmla="*/ 964019 w 972412"/>
              <a:gd name="connsiteY11" fmla="*/ 85060 h 467833"/>
              <a:gd name="connsiteX12" fmla="*/ 971107 w 972412"/>
              <a:gd name="connsiteY12" fmla="*/ 35442 h 467833"/>
              <a:gd name="connsiteX13" fmla="*/ 935665 w 972412"/>
              <a:gd name="connsiteY13" fmla="*/ 0 h 467833"/>
              <a:gd name="connsiteX14" fmla="*/ 935665 w 972412"/>
              <a:gd name="connsiteY14" fmla="*/ 0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412" h="467833">
                <a:moveTo>
                  <a:pt x="0" y="467833"/>
                </a:moveTo>
                <a:lnTo>
                  <a:pt x="113414" y="460744"/>
                </a:lnTo>
                <a:lnTo>
                  <a:pt x="262270" y="453656"/>
                </a:lnTo>
                <a:cubicBezTo>
                  <a:pt x="308345" y="452475"/>
                  <a:pt x="389861" y="453656"/>
                  <a:pt x="389861" y="453656"/>
                </a:cubicBezTo>
                <a:cubicBezTo>
                  <a:pt x="439480" y="453656"/>
                  <a:pt x="510364" y="457200"/>
                  <a:pt x="559982" y="453656"/>
                </a:cubicBezTo>
                <a:cubicBezTo>
                  <a:pt x="609600" y="450112"/>
                  <a:pt x="652130" y="445386"/>
                  <a:pt x="687572" y="432391"/>
                </a:cubicBezTo>
                <a:cubicBezTo>
                  <a:pt x="723014" y="419396"/>
                  <a:pt x="749005" y="394586"/>
                  <a:pt x="772633" y="375684"/>
                </a:cubicBezTo>
                <a:cubicBezTo>
                  <a:pt x="796261" y="356782"/>
                  <a:pt x="829340" y="318977"/>
                  <a:pt x="829340" y="318977"/>
                </a:cubicBezTo>
                <a:lnTo>
                  <a:pt x="871870" y="276446"/>
                </a:lnTo>
                <a:cubicBezTo>
                  <a:pt x="889591" y="258725"/>
                  <a:pt x="921488" y="236279"/>
                  <a:pt x="935665" y="212651"/>
                </a:cubicBezTo>
                <a:cubicBezTo>
                  <a:pt x="949842" y="189023"/>
                  <a:pt x="952205" y="155944"/>
                  <a:pt x="956931" y="134679"/>
                </a:cubicBezTo>
                <a:cubicBezTo>
                  <a:pt x="961657" y="113414"/>
                  <a:pt x="964019" y="85060"/>
                  <a:pt x="964019" y="85060"/>
                </a:cubicBezTo>
                <a:cubicBezTo>
                  <a:pt x="966382" y="68520"/>
                  <a:pt x="975833" y="49619"/>
                  <a:pt x="971107" y="35442"/>
                </a:cubicBezTo>
                <a:cubicBezTo>
                  <a:pt x="966381" y="21265"/>
                  <a:pt x="935665" y="0"/>
                  <a:pt x="935665" y="0"/>
                </a:cubicBezTo>
                <a:lnTo>
                  <a:pt x="935665" y="0"/>
                </a:lnTo>
              </a:path>
            </a:pathLst>
          </a:custGeom>
          <a:noFill/>
          <a:ln w="5080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771553" y="3698367"/>
            <a:ext cx="3926145" cy="308222"/>
          </a:xfrm>
          <a:custGeom>
            <a:avLst/>
            <a:gdLst>
              <a:gd name="connsiteX0" fmla="*/ 0 w 3926145"/>
              <a:gd name="connsiteY0" fmla="*/ 37205 h 308222"/>
              <a:gd name="connsiteX1" fmla="*/ 42531 w 3926145"/>
              <a:gd name="connsiteY1" fmla="*/ 164796 h 308222"/>
              <a:gd name="connsiteX2" fmla="*/ 163033 w 3926145"/>
              <a:gd name="connsiteY2" fmla="*/ 264033 h 308222"/>
              <a:gd name="connsiteX3" fmla="*/ 361507 w 3926145"/>
              <a:gd name="connsiteY3" fmla="*/ 292386 h 308222"/>
              <a:gd name="connsiteX4" fmla="*/ 3643424 w 3926145"/>
              <a:gd name="connsiteY4" fmla="*/ 285298 h 308222"/>
              <a:gd name="connsiteX5" fmla="*/ 3763926 w 3926145"/>
              <a:gd name="connsiteY5" fmla="*/ 23028 h 308222"/>
              <a:gd name="connsiteX6" fmla="*/ 3749749 w 3926145"/>
              <a:gd name="connsiteY6" fmla="*/ 30117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6145" h="308222">
                <a:moveTo>
                  <a:pt x="0" y="37205"/>
                </a:moveTo>
                <a:cubicBezTo>
                  <a:pt x="7679" y="82098"/>
                  <a:pt x="15359" y="126991"/>
                  <a:pt x="42531" y="164796"/>
                </a:cubicBezTo>
                <a:cubicBezTo>
                  <a:pt x="69703" y="202601"/>
                  <a:pt x="109870" y="242768"/>
                  <a:pt x="163033" y="264033"/>
                </a:cubicBezTo>
                <a:cubicBezTo>
                  <a:pt x="216196" y="285298"/>
                  <a:pt x="361507" y="292386"/>
                  <a:pt x="361507" y="292386"/>
                </a:cubicBezTo>
                <a:cubicBezTo>
                  <a:pt x="941572" y="295930"/>
                  <a:pt x="3076354" y="330191"/>
                  <a:pt x="3643424" y="285298"/>
                </a:cubicBezTo>
                <a:cubicBezTo>
                  <a:pt x="4210494" y="240405"/>
                  <a:pt x="3746205" y="65558"/>
                  <a:pt x="3763926" y="23028"/>
                </a:cubicBezTo>
                <a:cubicBezTo>
                  <a:pt x="3781647" y="-19502"/>
                  <a:pt x="3765698" y="5307"/>
                  <a:pt x="3749749" y="30117"/>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828800" y="3721395"/>
            <a:ext cx="1297172" cy="1025833"/>
          </a:xfrm>
          <a:custGeom>
            <a:avLst/>
            <a:gdLst>
              <a:gd name="connsiteX0" fmla="*/ 0 w 1297172"/>
              <a:gd name="connsiteY0" fmla="*/ 1020726 h 1025833"/>
              <a:gd name="connsiteX1" fmla="*/ 489098 w 1297172"/>
              <a:gd name="connsiteY1" fmla="*/ 1013638 h 1025833"/>
              <a:gd name="connsiteX2" fmla="*/ 836428 w 1297172"/>
              <a:gd name="connsiteY2" fmla="*/ 914400 h 1025833"/>
              <a:gd name="connsiteX3" fmla="*/ 1084521 w 1297172"/>
              <a:gd name="connsiteY3" fmla="*/ 637954 h 1025833"/>
              <a:gd name="connsiteX4" fmla="*/ 1297172 w 1297172"/>
              <a:gd name="connsiteY4" fmla="*/ 0 h 102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172" h="1025833">
                <a:moveTo>
                  <a:pt x="0" y="1020726"/>
                </a:moveTo>
                <a:cubicBezTo>
                  <a:pt x="174846" y="1026042"/>
                  <a:pt x="349693" y="1031359"/>
                  <a:pt x="489098" y="1013638"/>
                </a:cubicBezTo>
                <a:cubicBezTo>
                  <a:pt x="628503" y="995917"/>
                  <a:pt x="737191" y="977014"/>
                  <a:pt x="836428" y="914400"/>
                </a:cubicBezTo>
                <a:cubicBezTo>
                  <a:pt x="935665" y="851786"/>
                  <a:pt x="1007730" y="790354"/>
                  <a:pt x="1084521" y="637954"/>
                </a:cubicBezTo>
                <a:cubicBezTo>
                  <a:pt x="1161312" y="485554"/>
                  <a:pt x="1229242" y="242777"/>
                  <a:pt x="1297172" y="0"/>
                </a:cubicBezTo>
              </a:path>
            </a:pathLst>
          </a:custGeom>
          <a:noFill/>
          <a:ln w="4445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089384" y="3693042"/>
            <a:ext cx="3763992" cy="506693"/>
          </a:xfrm>
          <a:custGeom>
            <a:avLst/>
            <a:gdLst>
              <a:gd name="connsiteX0" fmla="*/ 15323 w 3763992"/>
              <a:gd name="connsiteY0" fmla="*/ 28353 h 506693"/>
              <a:gd name="connsiteX1" fmla="*/ 36588 w 3763992"/>
              <a:gd name="connsiteY1" fmla="*/ 148856 h 506693"/>
              <a:gd name="connsiteX2" fmla="*/ 334300 w 3763992"/>
              <a:gd name="connsiteY2" fmla="*/ 460744 h 506693"/>
              <a:gd name="connsiteX3" fmla="*/ 1794504 w 3763992"/>
              <a:gd name="connsiteY3" fmla="*/ 489098 h 506693"/>
              <a:gd name="connsiteX4" fmla="*/ 3297239 w 3763992"/>
              <a:gd name="connsiteY4" fmla="*/ 482009 h 506693"/>
              <a:gd name="connsiteX5" fmla="*/ 3736718 w 3763992"/>
              <a:gd name="connsiteY5" fmla="*/ 467832 h 506693"/>
              <a:gd name="connsiteX6" fmla="*/ 3680011 w 3763992"/>
              <a:gd name="connsiteY6" fmla="*/ 0 h 5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3992" h="506693">
                <a:moveTo>
                  <a:pt x="15323" y="28353"/>
                </a:moveTo>
                <a:cubicBezTo>
                  <a:pt x="-626" y="52572"/>
                  <a:pt x="-16575" y="76791"/>
                  <a:pt x="36588" y="148856"/>
                </a:cubicBezTo>
                <a:cubicBezTo>
                  <a:pt x="89751" y="220921"/>
                  <a:pt x="41314" y="404037"/>
                  <a:pt x="334300" y="460744"/>
                </a:cubicBezTo>
                <a:cubicBezTo>
                  <a:pt x="627286" y="517451"/>
                  <a:pt x="1794504" y="489098"/>
                  <a:pt x="1794504" y="489098"/>
                </a:cubicBezTo>
                <a:lnTo>
                  <a:pt x="3297239" y="482009"/>
                </a:lnTo>
                <a:cubicBezTo>
                  <a:pt x="3620941" y="478465"/>
                  <a:pt x="3672923" y="548167"/>
                  <a:pt x="3736718" y="467832"/>
                </a:cubicBezTo>
                <a:cubicBezTo>
                  <a:pt x="3800513" y="387497"/>
                  <a:pt x="3740262" y="193748"/>
                  <a:pt x="3680011" y="0"/>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3463" y="3944203"/>
            <a:ext cx="928459" cy="276999"/>
          </a:xfrm>
          <a:prstGeom prst="rect">
            <a:avLst/>
          </a:prstGeom>
          <a:noFill/>
        </p:spPr>
        <p:txBody>
          <a:bodyPr wrap="none" rtlCol="0">
            <a:spAutoFit/>
          </a:bodyPr>
          <a:lstStyle/>
          <a:p>
            <a:r>
              <a:rPr lang="de-DE" sz="1200" dirty="0" smtClean="0"/>
              <a:t>Profibus - I</a:t>
            </a:r>
          </a:p>
        </p:txBody>
      </p:sp>
      <p:sp>
        <p:nvSpPr>
          <p:cNvPr id="36" name="TextBox 35"/>
          <p:cNvSpPr txBox="1"/>
          <p:nvPr/>
        </p:nvSpPr>
        <p:spPr>
          <a:xfrm>
            <a:off x="400558" y="4508333"/>
            <a:ext cx="971741" cy="276999"/>
          </a:xfrm>
          <a:prstGeom prst="rect">
            <a:avLst/>
          </a:prstGeom>
          <a:noFill/>
        </p:spPr>
        <p:txBody>
          <a:bodyPr wrap="none" rtlCol="0">
            <a:spAutoFit/>
          </a:bodyPr>
          <a:lstStyle/>
          <a:p>
            <a:r>
              <a:rPr lang="de-DE" sz="1200" dirty="0" smtClean="0"/>
              <a:t>Profibus - II</a:t>
            </a:r>
          </a:p>
        </p:txBody>
      </p:sp>
      <p:sp>
        <p:nvSpPr>
          <p:cNvPr id="37" name="Rectangle 36"/>
          <p:cNvSpPr/>
          <p:nvPr/>
        </p:nvSpPr>
        <p:spPr>
          <a:xfrm>
            <a:off x="2322094" y="1474383"/>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22094" y="1474383"/>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IOC-A  </a:t>
            </a:r>
            <a:r>
              <a:rPr lang="de-DE" sz="1100" dirty="0" err="1" smtClean="0">
                <a:solidFill>
                  <a:schemeClr val="tx1"/>
                </a:solidFill>
              </a:rPr>
              <a:t>pref</a:t>
            </a:r>
            <a:r>
              <a:rPr lang="de-DE" sz="1100" dirty="0" smtClean="0">
                <a:solidFill>
                  <a:schemeClr val="tx1"/>
                </a:solidFill>
              </a:rPr>
              <a:t> Master</a:t>
            </a:r>
            <a:endParaRPr lang="en-US" sz="1100" dirty="0">
              <a:solidFill>
                <a:schemeClr val="tx1"/>
              </a:solidFill>
            </a:endParaRPr>
          </a:p>
        </p:txBody>
      </p:sp>
      <p:sp>
        <p:nvSpPr>
          <p:cNvPr id="39" name="Rectangle 38"/>
          <p:cNvSpPr/>
          <p:nvPr/>
        </p:nvSpPr>
        <p:spPr>
          <a:xfrm>
            <a:off x="2326299" y="1704753"/>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0" name="Rectangle 39"/>
          <p:cNvSpPr/>
          <p:nvPr/>
        </p:nvSpPr>
        <p:spPr>
          <a:xfrm>
            <a:off x="2755161" y="1704753"/>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1" name="Rectangle 40"/>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43" name="Rectangle 42"/>
          <p:cNvSpPr/>
          <p:nvPr/>
        </p:nvSpPr>
        <p:spPr>
          <a:xfrm>
            <a:off x="4792270" y="1470847"/>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92270" y="1470847"/>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IOC-B  </a:t>
            </a:r>
            <a:r>
              <a:rPr lang="de-DE" sz="1100" dirty="0" err="1" smtClean="0">
                <a:solidFill>
                  <a:schemeClr val="tx1"/>
                </a:solidFill>
              </a:rPr>
              <a:t>pref</a:t>
            </a:r>
            <a:r>
              <a:rPr lang="de-DE" sz="1100" dirty="0" smtClean="0">
                <a:solidFill>
                  <a:schemeClr val="tx1"/>
                </a:solidFill>
              </a:rPr>
              <a:t> Slave</a:t>
            </a:r>
            <a:endParaRPr lang="en-US" sz="1100" dirty="0">
              <a:solidFill>
                <a:schemeClr val="tx1"/>
              </a:solidFill>
            </a:endParaRPr>
          </a:p>
        </p:txBody>
      </p:sp>
      <p:sp>
        <p:nvSpPr>
          <p:cNvPr id="45" name="Rectangle 44"/>
          <p:cNvSpPr/>
          <p:nvPr/>
        </p:nvSpPr>
        <p:spPr>
          <a:xfrm>
            <a:off x="5668299"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6" name="Rectangle 45"/>
          <p:cNvSpPr/>
          <p:nvPr/>
        </p:nvSpPr>
        <p:spPr>
          <a:xfrm>
            <a:off x="6097161"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8" name="Rectangle 47"/>
          <p:cNvSpPr/>
          <p:nvPr/>
        </p:nvSpPr>
        <p:spPr>
          <a:xfrm>
            <a:off x="6341705" y="1697681"/>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55" name="Rectangle 54"/>
          <p:cNvSpPr/>
          <p:nvPr/>
        </p:nvSpPr>
        <p:spPr>
          <a:xfrm>
            <a:off x="3240727" y="1697681"/>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a:t>
            </a:r>
            <a:endParaRPr lang="en-US" sz="1400" dirty="0">
              <a:solidFill>
                <a:schemeClr val="tx1"/>
              </a:solidFill>
            </a:endParaRPr>
          </a:p>
        </p:txBody>
      </p:sp>
      <p:sp>
        <p:nvSpPr>
          <p:cNvPr id="56" name="Rectangle 55"/>
          <p:cNvSpPr/>
          <p:nvPr/>
        </p:nvSpPr>
        <p:spPr>
          <a:xfrm>
            <a:off x="4792270" y="1704753"/>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a:t>
            </a:r>
            <a:endParaRPr lang="en-US" sz="1400" dirty="0">
              <a:solidFill>
                <a:schemeClr val="tx1"/>
              </a:solidFill>
            </a:endParaRPr>
          </a:p>
        </p:txBody>
      </p:sp>
      <p:sp>
        <p:nvSpPr>
          <p:cNvPr id="60" name="Rectangle 59"/>
          <p:cNvSpPr/>
          <p:nvPr/>
        </p:nvSpPr>
        <p:spPr>
          <a:xfrm>
            <a:off x="4034626" y="5458057"/>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61" name="Straight Connector 60"/>
          <p:cNvCxnSpPr/>
          <p:nvPr/>
        </p:nvCxnSpPr>
        <p:spPr>
          <a:xfrm flipV="1">
            <a:off x="4605176" y="5273771"/>
            <a:ext cx="620241" cy="1842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08667" y="5263131"/>
            <a:ext cx="766384" cy="1949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951950" y="5844373"/>
            <a:ext cx="902771" cy="4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File Server</a:t>
            </a:r>
          </a:p>
        </p:txBody>
      </p:sp>
      <p:cxnSp>
        <p:nvCxnSpPr>
          <p:cNvPr id="66" name="Straight Connector 65"/>
          <p:cNvCxnSpPr/>
          <p:nvPr/>
        </p:nvCxnSpPr>
        <p:spPr>
          <a:xfrm>
            <a:off x="4118344" y="5667174"/>
            <a:ext cx="0" cy="1913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97421" y="5592732"/>
            <a:ext cx="0" cy="251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20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216" y="2126205"/>
            <a:ext cx="5521213" cy="1606830"/>
          </a:xfrm>
        </p:spPr>
      </p:pic>
      <p:sp>
        <p:nvSpPr>
          <p:cNvPr id="3" name="Title 2"/>
          <p:cNvSpPr>
            <a:spLocks noGrp="1"/>
          </p:cNvSpPr>
          <p:nvPr>
            <p:ph type="title"/>
          </p:nvPr>
        </p:nvSpPr>
        <p:spPr/>
        <p:txBody>
          <a:bodyPr/>
          <a:lstStyle/>
          <a:p>
            <a:r>
              <a:rPr lang="de-DE" dirty="0" err="1" smtClean="0"/>
              <a:t>Redundancy</a:t>
            </a:r>
            <a:r>
              <a:rPr lang="de-DE" dirty="0" smtClean="0"/>
              <a:t>: Startup</a:t>
            </a:r>
            <a:endParaRPr lang="de-DE" dirty="0"/>
          </a:p>
        </p:txBody>
      </p:sp>
      <p:sp>
        <p:nvSpPr>
          <p:cNvPr id="6" name="Freeform 5"/>
          <p:cNvSpPr/>
          <p:nvPr/>
        </p:nvSpPr>
        <p:spPr>
          <a:xfrm>
            <a:off x="2381693" y="3734152"/>
            <a:ext cx="3362617" cy="877241"/>
          </a:xfrm>
          <a:custGeom>
            <a:avLst/>
            <a:gdLst>
              <a:gd name="connsiteX0" fmla="*/ 0 w 3362617"/>
              <a:gd name="connsiteY0" fmla="*/ 1419 h 877241"/>
              <a:gd name="connsiteX1" fmla="*/ 404037 w 3362617"/>
              <a:gd name="connsiteY1" fmla="*/ 554312 h 877241"/>
              <a:gd name="connsiteX2" fmla="*/ 914400 w 3362617"/>
              <a:gd name="connsiteY2" fmla="*/ 823671 h 877241"/>
              <a:gd name="connsiteX3" fmla="*/ 1396410 w 3362617"/>
              <a:gd name="connsiteY3" fmla="*/ 873289 h 877241"/>
              <a:gd name="connsiteX4" fmla="*/ 1715386 w 3362617"/>
              <a:gd name="connsiteY4" fmla="*/ 873289 h 877241"/>
              <a:gd name="connsiteX5" fmla="*/ 1942214 w 3362617"/>
              <a:gd name="connsiteY5" fmla="*/ 866201 h 877241"/>
              <a:gd name="connsiteX6" fmla="*/ 2254103 w 3362617"/>
              <a:gd name="connsiteY6" fmla="*/ 823671 h 877241"/>
              <a:gd name="connsiteX7" fmla="*/ 2445489 w 3362617"/>
              <a:gd name="connsiteY7" fmla="*/ 724433 h 877241"/>
              <a:gd name="connsiteX8" fmla="*/ 2594344 w 3362617"/>
              <a:gd name="connsiteY8" fmla="*/ 646461 h 877241"/>
              <a:gd name="connsiteX9" fmla="*/ 2757377 w 3362617"/>
              <a:gd name="connsiteY9" fmla="*/ 504694 h 877241"/>
              <a:gd name="connsiteX10" fmla="*/ 2934586 w 3362617"/>
              <a:gd name="connsiteY10" fmla="*/ 362926 h 877241"/>
              <a:gd name="connsiteX11" fmla="*/ 3040912 w 3362617"/>
              <a:gd name="connsiteY11" fmla="*/ 292043 h 877241"/>
              <a:gd name="connsiteX12" fmla="*/ 3175591 w 3362617"/>
              <a:gd name="connsiteY12" fmla="*/ 192805 h 877241"/>
              <a:gd name="connsiteX13" fmla="*/ 3246475 w 3362617"/>
              <a:gd name="connsiteY13" fmla="*/ 143187 h 877241"/>
              <a:gd name="connsiteX14" fmla="*/ 3331535 w 3362617"/>
              <a:gd name="connsiteY14" fmla="*/ 58126 h 877241"/>
              <a:gd name="connsiteX15" fmla="*/ 3359889 w 3362617"/>
              <a:gd name="connsiteY15" fmla="*/ 1419 h 877241"/>
              <a:gd name="connsiteX16" fmla="*/ 3359889 w 3362617"/>
              <a:gd name="connsiteY16" fmla="*/ 22685 h 8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2617" h="877241">
                <a:moveTo>
                  <a:pt x="0" y="1419"/>
                </a:moveTo>
                <a:cubicBezTo>
                  <a:pt x="125818" y="209344"/>
                  <a:pt x="251637" y="417270"/>
                  <a:pt x="404037" y="554312"/>
                </a:cubicBezTo>
                <a:cubicBezTo>
                  <a:pt x="556437" y="691354"/>
                  <a:pt x="749005" y="770508"/>
                  <a:pt x="914400" y="823671"/>
                </a:cubicBezTo>
                <a:cubicBezTo>
                  <a:pt x="1079796" y="876834"/>
                  <a:pt x="1262912" y="865019"/>
                  <a:pt x="1396410" y="873289"/>
                </a:cubicBezTo>
                <a:cubicBezTo>
                  <a:pt x="1529908" y="881559"/>
                  <a:pt x="1624419" y="874470"/>
                  <a:pt x="1715386" y="873289"/>
                </a:cubicBezTo>
                <a:cubicBezTo>
                  <a:pt x="1806353" y="872108"/>
                  <a:pt x="1852428" y="874471"/>
                  <a:pt x="1942214" y="866201"/>
                </a:cubicBezTo>
                <a:cubicBezTo>
                  <a:pt x="2032000" y="857931"/>
                  <a:pt x="2170224" y="847299"/>
                  <a:pt x="2254103" y="823671"/>
                </a:cubicBezTo>
                <a:cubicBezTo>
                  <a:pt x="2337982" y="800043"/>
                  <a:pt x="2445489" y="724433"/>
                  <a:pt x="2445489" y="724433"/>
                </a:cubicBezTo>
                <a:cubicBezTo>
                  <a:pt x="2502196" y="694898"/>
                  <a:pt x="2542363" y="683084"/>
                  <a:pt x="2594344" y="646461"/>
                </a:cubicBezTo>
                <a:cubicBezTo>
                  <a:pt x="2646325" y="609838"/>
                  <a:pt x="2700670" y="551950"/>
                  <a:pt x="2757377" y="504694"/>
                </a:cubicBezTo>
                <a:cubicBezTo>
                  <a:pt x="2814084" y="457438"/>
                  <a:pt x="2887330" y="398368"/>
                  <a:pt x="2934586" y="362926"/>
                </a:cubicBezTo>
                <a:cubicBezTo>
                  <a:pt x="2981842" y="327484"/>
                  <a:pt x="3000745" y="320396"/>
                  <a:pt x="3040912" y="292043"/>
                </a:cubicBezTo>
                <a:cubicBezTo>
                  <a:pt x="3081079" y="263690"/>
                  <a:pt x="3141331" y="217614"/>
                  <a:pt x="3175591" y="192805"/>
                </a:cubicBezTo>
                <a:cubicBezTo>
                  <a:pt x="3209852" y="167996"/>
                  <a:pt x="3220484" y="165633"/>
                  <a:pt x="3246475" y="143187"/>
                </a:cubicBezTo>
                <a:cubicBezTo>
                  <a:pt x="3272466" y="120741"/>
                  <a:pt x="3312633" y="81754"/>
                  <a:pt x="3331535" y="58126"/>
                </a:cubicBezTo>
                <a:cubicBezTo>
                  <a:pt x="3350437" y="34498"/>
                  <a:pt x="3355163" y="7326"/>
                  <a:pt x="3359889" y="1419"/>
                </a:cubicBezTo>
                <a:cubicBezTo>
                  <a:pt x="3364615" y="-4488"/>
                  <a:pt x="3362252" y="9098"/>
                  <a:pt x="3359889" y="22685"/>
                </a:cubicBezTo>
              </a:path>
            </a:pathLst>
          </a:cu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47777" y="3735571"/>
            <a:ext cx="1135479" cy="1456390"/>
          </a:xfrm>
          <a:custGeom>
            <a:avLst/>
            <a:gdLst>
              <a:gd name="connsiteX0" fmla="*/ 0 w 1135479"/>
              <a:gd name="connsiteY0" fmla="*/ 0 h 1456390"/>
              <a:gd name="connsiteX1" fmla="*/ 28353 w 1135479"/>
              <a:gd name="connsiteY1" fmla="*/ 134680 h 1456390"/>
              <a:gd name="connsiteX2" fmla="*/ 92149 w 1135479"/>
              <a:gd name="connsiteY2" fmla="*/ 389861 h 1456390"/>
              <a:gd name="connsiteX3" fmla="*/ 155944 w 1135479"/>
              <a:gd name="connsiteY3" fmla="*/ 559982 h 1456390"/>
              <a:gd name="connsiteX4" fmla="*/ 304800 w 1135479"/>
              <a:gd name="connsiteY4" fmla="*/ 815163 h 1456390"/>
              <a:gd name="connsiteX5" fmla="*/ 510363 w 1135479"/>
              <a:gd name="connsiteY5" fmla="*/ 1041991 h 1456390"/>
              <a:gd name="connsiteX6" fmla="*/ 723014 w 1135479"/>
              <a:gd name="connsiteY6" fmla="*/ 1176670 h 1456390"/>
              <a:gd name="connsiteX7" fmla="*/ 1070344 w 1135479"/>
              <a:gd name="connsiteY7" fmla="*/ 1438940 h 1456390"/>
              <a:gd name="connsiteX8" fmla="*/ 1127051 w 1135479"/>
              <a:gd name="connsiteY8" fmla="*/ 1431852 h 1456390"/>
              <a:gd name="connsiteX9" fmla="*/ 1134140 w 1135479"/>
              <a:gd name="connsiteY9" fmla="*/ 1431852 h 145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479" h="1456390">
                <a:moveTo>
                  <a:pt x="0" y="0"/>
                </a:moveTo>
                <a:cubicBezTo>
                  <a:pt x="6497" y="34851"/>
                  <a:pt x="12995" y="69703"/>
                  <a:pt x="28353" y="134680"/>
                </a:cubicBezTo>
                <a:cubicBezTo>
                  <a:pt x="43711" y="199657"/>
                  <a:pt x="70884" y="318977"/>
                  <a:pt x="92149" y="389861"/>
                </a:cubicBezTo>
                <a:cubicBezTo>
                  <a:pt x="113414" y="460745"/>
                  <a:pt x="120502" y="489098"/>
                  <a:pt x="155944" y="559982"/>
                </a:cubicBezTo>
                <a:cubicBezTo>
                  <a:pt x="191386" y="630866"/>
                  <a:pt x="245730" y="734828"/>
                  <a:pt x="304800" y="815163"/>
                </a:cubicBezTo>
                <a:cubicBezTo>
                  <a:pt x="363870" y="895498"/>
                  <a:pt x="440661" y="981740"/>
                  <a:pt x="510363" y="1041991"/>
                </a:cubicBezTo>
                <a:cubicBezTo>
                  <a:pt x="580065" y="1102242"/>
                  <a:pt x="629684" y="1110512"/>
                  <a:pt x="723014" y="1176670"/>
                </a:cubicBezTo>
                <a:cubicBezTo>
                  <a:pt x="816344" y="1242828"/>
                  <a:pt x="1003005" y="1396410"/>
                  <a:pt x="1070344" y="1438940"/>
                </a:cubicBezTo>
                <a:cubicBezTo>
                  <a:pt x="1137683" y="1481470"/>
                  <a:pt x="1116418" y="1433033"/>
                  <a:pt x="1127051" y="1431852"/>
                </a:cubicBezTo>
                <a:cubicBezTo>
                  <a:pt x="1137684" y="1430671"/>
                  <a:pt x="1135912" y="1431261"/>
                  <a:pt x="1134140" y="1431852"/>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01340" y="3742660"/>
            <a:ext cx="653494" cy="1446552"/>
          </a:xfrm>
          <a:custGeom>
            <a:avLst/>
            <a:gdLst>
              <a:gd name="connsiteX0" fmla="*/ 652130 w 653494"/>
              <a:gd name="connsiteY0" fmla="*/ 0 h 1446552"/>
              <a:gd name="connsiteX1" fmla="*/ 652130 w 653494"/>
              <a:gd name="connsiteY1" fmla="*/ 163032 h 1446552"/>
              <a:gd name="connsiteX2" fmla="*/ 637953 w 653494"/>
              <a:gd name="connsiteY2" fmla="*/ 382772 h 1446552"/>
              <a:gd name="connsiteX3" fmla="*/ 623777 w 653494"/>
              <a:gd name="connsiteY3" fmla="*/ 581246 h 1446552"/>
              <a:gd name="connsiteX4" fmla="*/ 538716 w 653494"/>
              <a:gd name="connsiteY4" fmla="*/ 800986 h 1446552"/>
              <a:gd name="connsiteX5" fmla="*/ 446567 w 653494"/>
              <a:gd name="connsiteY5" fmla="*/ 1141228 h 1446552"/>
              <a:gd name="connsiteX6" fmla="*/ 304800 w 653494"/>
              <a:gd name="connsiteY6" fmla="*/ 1346791 h 1446552"/>
              <a:gd name="connsiteX7" fmla="*/ 184297 w 653494"/>
              <a:gd name="connsiteY7" fmla="*/ 1424763 h 1446552"/>
              <a:gd name="connsiteX8" fmla="*/ 106325 w 653494"/>
              <a:gd name="connsiteY8" fmla="*/ 1438939 h 1446552"/>
              <a:gd name="connsiteX9" fmla="*/ 63795 w 653494"/>
              <a:gd name="connsiteY9" fmla="*/ 1438939 h 1446552"/>
              <a:gd name="connsiteX10" fmla="*/ 35442 w 653494"/>
              <a:gd name="connsiteY10" fmla="*/ 1446028 h 1446552"/>
              <a:gd name="connsiteX11" fmla="*/ 0 w 653494"/>
              <a:gd name="connsiteY11" fmla="*/ 1446028 h 14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494" h="1446552">
                <a:moveTo>
                  <a:pt x="652130" y="0"/>
                </a:moveTo>
                <a:cubicBezTo>
                  <a:pt x="653311" y="49618"/>
                  <a:pt x="654493" y="99237"/>
                  <a:pt x="652130" y="163032"/>
                </a:cubicBezTo>
                <a:cubicBezTo>
                  <a:pt x="649767" y="226827"/>
                  <a:pt x="642678" y="313070"/>
                  <a:pt x="637953" y="382772"/>
                </a:cubicBezTo>
                <a:cubicBezTo>
                  <a:pt x="633228" y="452474"/>
                  <a:pt x="640316" y="511544"/>
                  <a:pt x="623777" y="581246"/>
                </a:cubicBezTo>
                <a:cubicBezTo>
                  <a:pt x="607238" y="650948"/>
                  <a:pt x="568251" y="707656"/>
                  <a:pt x="538716" y="800986"/>
                </a:cubicBezTo>
                <a:cubicBezTo>
                  <a:pt x="509181" y="894316"/>
                  <a:pt x="485553" y="1050261"/>
                  <a:pt x="446567" y="1141228"/>
                </a:cubicBezTo>
                <a:cubicBezTo>
                  <a:pt x="407581" y="1232195"/>
                  <a:pt x="348512" y="1299535"/>
                  <a:pt x="304800" y="1346791"/>
                </a:cubicBezTo>
                <a:cubicBezTo>
                  <a:pt x="261088" y="1394047"/>
                  <a:pt x="217376" y="1409405"/>
                  <a:pt x="184297" y="1424763"/>
                </a:cubicBezTo>
                <a:cubicBezTo>
                  <a:pt x="151218" y="1440121"/>
                  <a:pt x="126409" y="1436576"/>
                  <a:pt x="106325" y="1438939"/>
                </a:cubicBezTo>
                <a:cubicBezTo>
                  <a:pt x="86241" y="1441302"/>
                  <a:pt x="75609" y="1437758"/>
                  <a:pt x="63795" y="1438939"/>
                </a:cubicBezTo>
                <a:cubicBezTo>
                  <a:pt x="51981" y="1440121"/>
                  <a:pt x="46074" y="1444847"/>
                  <a:pt x="35442" y="1446028"/>
                </a:cubicBezTo>
                <a:cubicBezTo>
                  <a:pt x="24810" y="1447209"/>
                  <a:pt x="0" y="1446028"/>
                  <a:pt x="0" y="14460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3256" y="4919336"/>
            <a:ext cx="779745" cy="347331"/>
          </a:xfrm>
          <a:prstGeom prst="rect">
            <a:avLst/>
          </a:prstGeom>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a:solidFill>
                  <a:schemeClr val="tx1"/>
                </a:solidFill>
              </a:rPr>
              <a:t>A</a:t>
            </a:r>
            <a:endParaRPr lang="en-US" sz="1200" dirty="0">
              <a:solidFill>
                <a:schemeClr val="tx1"/>
              </a:solidFill>
            </a:endParaRPr>
          </a:p>
        </p:txBody>
      </p:sp>
      <p:sp>
        <p:nvSpPr>
          <p:cNvPr id="12" name="Rectangle 11"/>
          <p:cNvSpPr/>
          <p:nvPr/>
        </p:nvSpPr>
        <p:spPr>
          <a:xfrm>
            <a:off x="4605176" y="4915800"/>
            <a:ext cx="779745" cy="347331"/>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smtClean="0">
                <a:solidFill>
                  <a:schemeClr val="tx1"/>
                </a:solidFill>
              </a:rPr>
              <a:t>B</a:t>
            </a:r>
            <a:endParaRPr lang="en-US" sz="1200" dirty="0">
              <a:solidFill>
                <a:schemeClr val="tx1"/>
              </a:solidFill>
            </a:endParaRPr>
          </a:p>
        </p:txBody>
      </p:sp>
      <p:sp>
        <p:nvSpPr>
          <p:cNvPr id="13" name="Rectangle 12"/>
          <p:cNvSpPr/>
          <p:nvPr/>
        </p:nvSpPr>
        <p:spPr>
          <a:xfrm>
            <a:off x="3931842" y="5397801"/>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17" name="Straight Connector 16"/>
          <p:cNvCxnSpPr>
            <a:stCxn id="11" idx="2"/>
          </p:cNvCxnSpPr>
          <p:nvPr/>
        </p:nvCxnSpPr>
        <p:spPr>
          <a:xfrm>
            <a:off x="3673129" y="5266667"/>
            <a:ext cx="501922" cy="131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2"/>
          </p:cNvCxnSpPr>
          <p:nvPr/>
        </p:nvCxnSpPr>
        <p:spPr>
          <a:xfrm flipV="1">
            <a:off x="4456041" y="5263131"/>
            <a:ext cx="539008" cy="134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8802" y="4325266"/>
            <a:ext cx="917239" cy="276999"/>
          </a:xfrm>
          <a:prstGeom prst="rect">
            <a:avLst/>
          </a:prstGeom>
          <a:noFill/>
        </p:spPr>
        <p:txBody>
          <a:bodyPr wrap="none" rtlCol="0">
            <a:spAutoFit/>
          </a:bodyPr>
          <a:lstStyle/>
          <a:p>
            <a:r>
              <a:rPr lang="de-DE" sz="1200" dirty="0"/>
              <a:t>p</a:t>
            </a:r>
            <a:r>
              <a:rPr lang="de-DE" sz="1200" dirty="0" smtClean="0"/>
              <a:t>rivate link</a:t>
            </a:r>
          </a:p>
        </p:txBody>
      </p:sp>
      <p:cxnSp>
        <p:nvCxnSpPr>
          <p:cNvPr id="24" name="Straight Connector 23"/>
          <p:cNvCxnSpPr/>
          <p:nvPr/>
        </p:nvCxnSpPr>
        <p:spPr>
          <a:xfrm>
            <a:off x="134679" y="4172772"/>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679" y="4729209"/>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835888" y="3714307"/>
            <a:ext cx="972412" cy="467833"/>
          </a:xfrm>
          <a:custGeom>
            <a:avLst/>
            <a:gdLst>
              <a:gd name="connsiteX0" fmla="*/ 0 w 972412"/>
              <a:gd name="connsiteY0" fmla="*/ 467833 h 467833"/>
              <a:gd name="connsiteX1" fmla="*/ 113414 w 972412"/>
              <a:gd name="connsiteY1" fmla="*/ 460744 h 467833"/>
              <a:gd name="connsiteX2" fmla="*/ 262270 w 972412"/>
              <a:gd name="connsiteY2" fmla="*/ 453656 h 467833"/>
              <a:gd name="connsiteX3" fmla="*/ 389861 w 972412"/>
              <a:gd name="connsiteY3" fmla="*/ 453656 h 467833"/>
              <a:gd name="connsiteX4" fmla="*/ 559982 w 972412"/>
              <a:gd name="connsiteY4" fmla="*/ 453656 h 467833"/>
              <a:gd name="connsiteX5" fmla="*/ 687572 w 972412"/>
              <a:gd name="connsiteY5" fmla="*/ 432391 h 467833"/>
              <a:gd name="connsiteX6" fmla="*/ 772633 w 972412"/>
              <a:gd name="connsiteY6" fmla="*/ 375684 h 467833"/>
              <a:gd name="connsiteX7" fmla="*/ 829340 w 972412"/>
              <a:gd name="connsiteY7" fmla="*/ 318977 h 467833"/>
              <a:gd name="connsiteX8" fmla="*/ 871870 w 972412"/>
              <a:gd name="connsiteY8" fmla="*/ 276446 h 467833"/>
              <a:gd name="connsiteX9" fmla="*/ 935665 w 972412"/>
              <a:gd name="connsiteY9" fmla="*/ 212651 h 467833"/>
              <a:gd name="connsiteX10" fmla="*/ 956931 w 972412"/>
              <a:gd name="connsiteY10" fmla="*/ 134679 h 467833"/>
              <a:gd name="connsiteX11" fmla="*/ 964019 w 972412"/>
              <a:gd name="connsiteY11" fmla="*/ 85060 h 467833"/>
              <a:gd name="connsiteX12" fmla="*/ 971107 w 972412"/>
              <a:gd name="connsiteY12" fmla="*/ 35442 h 467833"/>
              <a:gd name="connsiteX13" fmla="*/ 935665 w 972412"/>
              <a:gd name="connsiteY13" fmla="*/ 0 h 467833"/>
              <a:gd name="connsiteX14" fmla="*/ 935665 w 972412"/>
              <a:gd name="connsiteY14" fmla="*/ 0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412" h="467833">
                <a:moveTo>
                  <a:pt x="0" y="467833"/>
                </a:moveTo>
                <a:lnTo>
                  <a:pt x="113414" y="460744"/>
                </a:lnTo>
                <a:lnTo>
                  <a:pt x="262270" y="453656"/>
                </a:lnTo>
                <a:cubicBezTo>
                  <a:pt x="308345" y="452475"/>
                  <a:pt x="389861" y="453656"/>
                  <a:pt x="389861" y="453656"/>
                </a:cubicBezTo>
                <a:cubicBezTo>
                  <a:pt x="439480" y="453656"/>
                  <a:pt x="510364" y="457200"/>
                  <a:pt x="559982" y="453656"/>
                </a:cubicBezTo>
                <a:cubicBezTo>
                  <a:pt x="609600" y="450112"/>
                  <a:pt x="652130" y="445386"/>
                  <a:pt x="687572" y="432391"/>
                </a:cubicBezTo>
                <a:cubicBezTo>
                  <a:pt x="723014" y="419396"/>
                  <a:pt x="749005" y="394586"/>
                  <a:pt x="772633" y="375684"/>
                </a:cubicBezTo>
                <a:cubicBezTo>
                  <a:pt x="796261" y="356782"/>
                  <a:pt x="829340" y="318977"/>
                  <a:pt x="829340" y="318977"/>
                </a:cubicBezTo>
                <a:lnTo>
                  <a:pt x="871870" y="276446"/>
                </a:lnTo>
                <a:cubicBezTo>
                  <a:pt x="889591" y="258725"/>
                  <a:pt x="921488" y="236279"/>
                  <a:pt x="935665" y="212651"/>
                </a:cubicBezTo>
                <a:cubicBezTo>
                  <a:pt x="949842" y="189023"/>
                  <a:pt x="952205" y="155944"/>
                  <a:pt x="956931" y="134679"/>
                </a:cubicBezTo>
                <a:cubicBezTo>
                  <a:pt x="961657" y="113414"/>
                  <a:pt x="964019" y="85060"/>
                  <a:pt x="964019" y="85060"/>
                </a:cubicBezTo>
                <a:cubicBezTo>
                  <a:pt x="966382" y="68520"/>
                  <a:pt x="975833" y="49619"/>
                  <a:pt x="971107" y="35442"/>
                </a:cubicBezTo>
                <a:cubicBezTo>
                  <a:pt x="966381" y="21265"/>
                  <a:pt x="935665" y="0"/>
                  <a:pt x="935665" y="0"/>
                </a:cubicBezTo>
                <a:lnTo>
                  <a:pt x="935665" y="0"/>
                </a:lnTo>
              </a:path>
            </a:pathLst>
          </a:custGeom>
          <a:noFill/>
          <a:ln w="5080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771553" y="3698367"/>
            <a:ext cx="3926145" cy="308222"/>
          </a:xfrm>
          <a:custGeom>
            <a:avLst/>
            <a:gdLst>
              <a:gd name="connsiteX0" fmla="*/ 0 w 3926145"/>
              <a:gd name="connsiteY0" fmla="*/ 37205 h 308222"/>
              <a:gd name="connsiteX1" fmla="*/ 42531 w 3926145"/>
              <a:gd name="connsiteY1" fmla="*/ 164796 h 308222"/>
              <a:gd name="connsiteX2" fmla="*/ 163033 w 3926145"/>
              <a:gd name="connsiteY2" fmla="*/ 264033 h 308222"/>
              <a:gd name="connsiteX3" fmla="*/ 361507 w 3926145"/>
              <a:gd name="connsiteY3" fmla="*/ 292386 h 308222"/>
              <a:gd name="connsiteX4" fmla="*/ 3643424 w 3926145"/>
              <a:gd name="connsiteY4" fmla="*/ 285298 h 308222"/>
              <a:gd name="connsiteX5" fmla="*/ 3763926 w 3926145"/>
              <a:gd name="connsiteY5" fmla="*/ 23028 h 308222"/>
              <a:gd name="connsiteX6" fmla="*/ 3749749 w 3926145"/>
              <a:gd name="connsiteY6" fmla="*/ 30117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6145" h="308222">
                <a:moveTo>
                  <a:pt x="0" y="37205"/>
                </a:moveTo>
                <a:cubicBezTo>
                  <a:pt x="7679" y="82098"/>
                  <a:pt x="15359" y="126991"/>
                  <a:pt x="42531" y="164796"/>
                </a:cubicBezTo>
                <a:cubicBezTo>
                  <a:pt x="69703" y="202601"/>
                  <a:pt x="109870" y="242768"/>
                  <a:pt x="163033" y="264033"/>
                </a:cubicBezTo>
                <a:cubicBezTo>
                  <a:pt x="216196" y="285298"/>
                  <a:pt x="361507" y="292386"/>
                  <a:pt x="361507" y="292386"/>
                </a:cubicBezTo>
                <a:cubicBezTo>
                  <a:pt x="941572" y="295930"/>
                  <a:pt x="3076354" y="330191"/>
                  <a:pt x="3643424" y="285298"/>
                </a:cubicBezTo>
                <a:cubicBezTo>
                  <a:pt x="4210494" y="240405"/>
                  <a:pt x="3746205" y="65558"/>
                  <a:pt x="3763926" y="23028"/>
                </a:cubicBezTo>
                <a:cubicBezTo>
                  <a:pt x="3781647" y="-19502"/>
                  <a:pt x="3765698" y="5307"/>
                  <a:pt x="3749749" y="30117"/>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828800" y="3721395"/>
            <a:ext cx="1297172" cy="1025833"/>
          </a:xfrm>
          <a:custGeom>
            <a:avLst/>
            <a:gdLst>
              <a:gd name="connsiteX0" fmla="*/ 0 w 1297172"/>
              <a:gd name="connsiteY0" fmla="*/ 1020726 h 1025833"/>
              <a:gd name="connsiteX1" fmla="*/ 489098 w 1297172"/>
              <a:gd name="connsiteY1" fmla="*/ 1013638 h 1025833"/>
              <a:gd name="connsiteX2" fmla="*/ 836428 w 1297172"/>
              <a:gd name="connsiteY2" fmla="*/ 914400 h 1025833"/>
              <a:gd name="connsiteX3" fmla="*/ 1084521 w 1297172"/>
              <a:gd name="connsiteY3" fmla="*/ 637954 h 1025833"/>
              <a:gd name="connsiteX4" fmla="*/ 1297172 w 1297172"/>
              <a:gd name="connsiteY4" fmla="*/ 0 h 102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172" h="1025833">
                <a:moveTo>
                  <a:pt x="0" y="1020726"/>
                </a:moveTo>
                <a:cubicBezTo>
                  <a:pt x="174846" y="1026042"/>
                  <a:pt x="349693" y="1031359"/>
                  <a:pt x="489098" y="1013638"/>
                </a:cubicBezTo>
                <a:cubicBezTo>
                  <a:pt x="628503" y="995917"/>
                  <a:pt x="737191" y="977014"/>
                  <a:pt x="836428" y="914400"/>
                </a:cubicBezTo>
                <a:cubicBezTo>
                  <a:pt x="935665" y="851786"/>
                  <a:pt x="1007730" y="790354"/>
                  <a:pt x="1084521" y="637954"/>
                </a:cubicBezTo>
                <a:cubicBezTo>
                  <a:pt x="1161312" y="485554"/>
                  <a:pt x="1229242" y="242777"/>
                  <a:pt x="1297172" y="0"/>
                </a:cubicBezTo>
              </a:path>
            </a:pathLst>
          </a:custGeom>
          <a:noFill/>
          <a:ln w="4445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089384" y="3693042"/>
            <a:ext cx="3763992" cy="506693"/>
          </a:xfrm>
          <a:custGeom>
            <a:avLst/>
            <a:gdLst>
              <a:gd name="connsiteX0" fmla="*/ 15323 w 3763992"/>
              <a:gd name="connsiteY0" fmla="*/ 28353 h 506693"/>
              <a:gd name="connsiteX1" fmla="*/ 36588 w 3763992"/>
              <a:gd name="connsiteY1" fmla="*/ 148856 h 506693"/>
              <a:gd name="connsiteX2" fmla="*/ 334300 w 3763992"/>
              <a:gd name="connsiteY2" fmla="*/ 460744 h 506693"/>
              <a:gd name="connsiteX3" fmla="*/ 1794504 w 3763992"/>
              <a:gd name="connsiteY3" fmla="*/ 489098 h 506693"/>
              <a:gd name="connsiteX4" fmla="*/ 3297239 w 3763992"/>
              <a:gd name="connsiteY4" fmla="*/ 482009 h 506693"/>
              <a:gd name="connsiteX5" fmla="*/ 3736718 w 3763992"/>
              <a:gd name="connsiteY5" fmla="*/ 467832 h 506693"/>
              <a:gd name="connsiteX6" fmla="*/ 3680011 w 3763992"/>
              <a:gd name="connsiteY6" fmla="*/ 0 h 5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3992" h="506693">
                <a:moveTo>
                  <a:pt x="15323" y="28353"/>
                </a:moveTo>
                <a:cubicBezTo>
                  <a:pt x="-626" y="52572"/>
                  <a:pt x="-16575" y="76791"/>
                  <a:pt x="36588" y="148856"/>
                </a:cubicBezTo>
                <a:cubicBezTo>
                  <a:pt x="89751" y="220921"/>
                  <a:pt x="41314" y="404037"/>
                  <a:pt x="334300" y="460744"/>
                </a:cubicBezTo>
                <a:cubicBezTo>
                  <a:pt x="627286" y="517451"/>
                  <a:pt x="1794504" y="489098"/>
                  <a:pt x="1794504" y="489098"/>
                </a:cubicBezTo>
                <a:lnTo>
                  <a:pt x="3297239" y="482009"/>
                </a:lnTo>
                <a:cubicBezTo>
                  <a:pt x="3620941" y="478465"/>
                  <a:pt x="3672923" y="548167"/>
                  <a:pt x="3736718" y="467832"/>
                </a:cubicBezTo>
                <a:cubicBezTo>
                  <a:pt x="3800513" y="387497"/>
                  <a:pt x="3740262" y="193748"/>
                  <a:pt x="3680011" y="0"/>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3463" y="3944203"/>
            <a:ext cx="928459" cy="276999"/>
          </a:xfrm>
          <a:prstGeom prst="rect">
            <a:avLst/>
          </a:prstGeom>
          <a:noFill/>
        </p:spPr>
        <p:txBody>
          <a:bodyPr wrap="none" rtlCol="0">
            <a:spAutoFit/>
          </a:bodyPr>
          <a:lstStyle/>
          <a:p>
            <a:r>
              <a:rPr lang="de-DE" sz="1200" dirty="0" smtClean="0"/>
              <a:t>Profibus - I</a:t>
            </a:r>
          </a:p>
        </p:txBody>
      </p:sp>
      <p:sp>
        <p:nvSpPr>
          <p:cNvPr id="36" name="TextBox 35"/>
          <p:cNvSpPr txBox="1"/>
          <p:nvPr/>
        </p:nvSpPr>
        <p:spPr>
          <a:xfrm>
            <a:off x="400558" y="4508333"/>
            <a:ext cx="971741" cy="276999"/>
          </a:xfrm>
          <a:prstGeom prst="rect">
            <a:avLst/>
          </a:prstGeom>
          <a:noFill/>
        </p:spPr>
        <p:txBody>
          <a:bodyPr wrap="none" rtlCol="0">
            <a:spAutoFit/>
          </a:bodyPr>
          <a:lstStyle/>
          <a:p>
            <a:r>
              <a:rPr lang="de-DE" sz="1200" dirty="0" smtClean="0"/>
              <a:t>Profibus - II</a:t>
            </a:r>
          </a:p>
        </p:txBody>
      </p:sp>
      <p:sp>
        <p:nvSpPr>
          <p:cNvPr id="37" name="Rectangle 36"/>
          <p:cNvSpPr/>
          <p:nvPr/>
        </p:nvSpPr>
        <p:spPr>
          <a:xfrm>
            <a:off x="2322094" y="1474383"/>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22094" y="1474383"/>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IOC-A  </a:t>
            </a:r>
            <a:r>
              <a:rPr lang="de-DE" sz="1100" dirty="0" err="1" smtClean="0">
                <a:solidFill>
                  <a:schemeClr val="tx1"/>
                </a:solidFill>
              </a:rPr>
              <a:t>pref</a:t>
            </a:r>
            <a:r>
              <a:rPr lang="de-DE" sz="1100" dirty="0" smtClean="0">
                <a:solidFill>
                  <a:schemeClr val="tx1"/>
                </a:solidFill>
              </a:rPr>
              <a:t> Master</a:t>
            </a:r>
            <a:endParaRPr lang="en-US" sz="1100" dirty="0">
              <a:solidFill>
                <a:schemeClr val="tx1"/>
              </a:solidFill>
            </a:endParaRPr>
          </a:p>
        </p:txBody>
      </p:sp>
      <p:sp>
        <p:nvSpPr>
          <p:cNvPr id="39" name="Rectangle 38"/>
          <p:cNvSpPr/>
          <p:nvPr/>
        </p:nvSpPr>
        <p:spPr>
          <a:xfrm>
            <a:off x="2326299" y="1704753"/>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0" name="Rectangle 39"/>
          <p:cNvSpPr/>
          <p:nvPr/>
        </p:nvSpPr>
        <p:spPr>
          <a:xfrm>
            <a:off x="2755161" y="1704753"/>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1" name="Rectangle 40"/>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43" name="Rectangle 42"/>
          <p:cNvSpPr/>
          <p:nvPr/>
        </p:nvSpPr>
        <p:spPr>
          <a:xfrm>
            <a:off x="4792270" y="1470847"/>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92270" y="1470847"/>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IOC-B  </a:t>
            </a:r>
            <a:r>
              <a:rPr lang="de-DE" sz="1100" dirty="0" err="1" smtClean="0">
                <a:solidFill>
                  <a:schemeClr val="tx1"/>
                </a:solidFill>
              </a:rPr>
              <a:t>pref</a:t>
            </a:r>
            <a:r>
              <a:rPr lang="de-DE" sz="1100" dirty="0" smtClean="0">
                <a:solidFill>
                  <a:schemeClr val="tx1"/>
                </a:solidFill>
              </a:rPr>
              <a:t> Slave</a:t>
            </a:r>
            <a:endParaRPr lang="en-US" sz="1100" dirty="0">
              <a:solidFill>
                <a:schemeClr val="tx1"/>
              </a:solidFill>
            </a:endParaRPr>
          </a:p>
        </p:txBody>
      </p:sp>
      <p:sp>
        <p:nvSpPr>
          <p:cNvPr id="45" name="Rectangle 44"/>
          <p:cNvSpPr/>
          <p:nvPr/>
        </p:nvSpPr>
        <p:spPr>
          <a:xfrm>
            <a:off x="5668299"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6" name="Rectangle 45"/>
          <p:cNvSpPr/>
          <p:nvPr/>
        </p:nvSpPr>
        <p:spPr>
          <a:xfrm>
            <a:off x="6097161"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8" name="Rectangle 47"/>
          <p:cNvSpPr/>
          <p:nvPr/>
        </p:nvSpPr>
        <p:spPr>
          <a:xfrm>
            <a:off x="6341705" y="1697681"/>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55" name="Rectangle 54"/>
          <p:cNvSpPr/>
          <p:nvPr/>
        </p:nvSpPr>
        <p:spPr>
          <a:xfrm>
            <a:off x="3240727" y="1697681"/>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a:t>
            </a:r>
            <a:r>
              <a:rPr lang="de-DE" sz="1400" dirty="0" err="1" smtClean="0">
                <a:solidFill>
                  <a:schemeClr val="tx1"/>
                </a:solidFill>
              </a:rPr>
              <a:t>booting</a:t>
            </a:r>
            <a:endParaRPr lang="en-US" sz="1400" dirty="0">
              <a:solidFill>
                <a:schemeClr val="tx1"/>
              </a:solidFill>
            </a:endParaRPr>
          </a:p>
        </p:txBody>
      </p:sp>
      <p:sp>
        <p:nvSpPr>
          <p:cNvPr id="56" name="Rectangle 55"/>
          <p:cNvSpPr/>
          <p:nvPr/>
        </p:nvSpPr>
        <p:spPr>
          <a:xfrm>
            <a:off x="4792270" y="1704753"/>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a:t>
            </a:r>
            <a:r>
              <a:rPr lang="de-DE" sz="1400" dirty="0" err="1" smtClean="0">
                <a:solidFill>
                  <a:schemeClr val="tx1"/>
                </a:solidFill>
              </a:rPr>
              <a:t>booting</a:t>
            </a:r>
            <a:endParaRPr lang="en-US" sz="1400" dirty="0">
              <a:solidFill>
                <a:schemeClr val="tx1"/>
              </a:solidFill>
            </a:endParaRPr>
          </a:p>
        </p:txBody>
      </p:sp>
      <p:sp>
        <p:nvSpPr>
          <p:cNvPr id="60" name="Rectangle 59"/>
          <p:cNvSpPr/>
          <p:nvPr/>
        </p:nvSpPr>
        <p:spPr>
          <a:xfrm>
            <a:off x="4034626" y="5458057"/>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61" name="Straight Connector 60"/>
          <p:cNvCxnSpPr/>
          <p:nvPr/>
        </p:nvCxnSpPr>
        <p:spPr>
          <a:xfrm flipV="1">
            <a:off x="4605176" y="5273771"/>
            <a:ext cx="620241" cy="1842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08667" y="5263131"/>
            <a:ext cx="766384" cy="1949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951950" y="5844373"/>
            <a:ext cx="902771" cy="4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File Server</a:t>
            </a:r>
          </a:p>
        </p:txBody>
      </p:sp>
      <p:cxnSp>
        <p:nvCxnSpPr>
          <p:cNvPr id="66" name="Straight Connector 65"/>
          <p:cNvCxnSpPr/>
          <p:nvPr/>
        </p:nvCxnSpPr>
        <p:spPr>
          <a:xfrm>
            <a:off x="4118344" y="5667174"/>
            <a:ext cx="0" cy="1913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97421" y="5592732"/>
            <a:ext cx="0" cy="251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45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216" y="2126205"/>
            <a:ext cx="5521213" cy="1606830"/>
          </a:xfrm>
        </p:spPr>
      </p:pic>
      <p:sp>
        <p:nvSpPr>
          <p:cNvPr id="3" name="Title 2"/>
          <p:cNvSpPr>
            <a:spLocks noGrp="1"/>
          </p:cNvSpPr>
          <p:nvPr>
            <p:ph type="title"/>
          </p:nvPr>
        </p:nvSpPr>
        <p:spPr/>
        <p:txBody>
          <a:bodyPr/>
          <a:lstStyle/>
          <a:p>
            <a:r>
              <a:rPr lang="de-DE" dirty="0" err="1" smtClean="0"/>
              <a:t>Redundancy</a:t>
            </a:r>
            <a:r>
              <a:rPr lang="de-DE" dirty="0" smtClean="0"/>
              <a:t>: </a:t>
            </a:r>
            <a:r>
              <a:rPr lang="de-DE" dirty="0" err="1" smtClean="0"/>
              <a:t>Running</a:t>
            </a:r>
            <a:endParaRPr lang="de-DE" dirty="0"/>
          </a:p>
        </p:txBody>
      </p:sp>
      <p:sp>
        <p:nvSpPr>
          <p:cNvPr id="6" name="Freeform 5"/>
          <p:cNvSpPr/>
          <p:nvPr/>
        </p:nvSpPr>
        <p:spPr>
          <a:xfrm>
            <a:off x="2381693" y="3734152"/>
            <a:ext cx="3362617" cy="877241"/>
          </a:xfrm>
          <a:custGeom>
            <a:avLst/>
            <a:gdLst>
              <a:gd name="connsiteX0" fmla="*/ 0 w 3362617"/>
              <a:gd name="connsiteY0" fmla="*/ 1419 h 877241"/>
              <a:gd name="connsiteX1" fmla="*/ 404037 w 3362617"/>
              <a:gd name="connsiteY1" fmla="*/ 554312 h 877241"/>
              <a:gd name="connsiteX2" fmla="*/ 914400 w 3362617"/>
              <a:gd name="connsiteY2" fmla="*/ 823671 h 877241"/>
              <a:gd name="connsiteX3" fmla="*/ 1396410 w 3362617"/>
              <a:gd name="connsiteY3" fmla="*/ 873289 h 877241"/>
              <a:gd name="connsiteX4" fmla="*/ 1715386 w 3362617"/>
              <a:gd name="connsiteY4" fmla="*/ 873289 h 877241"/>
              <a:gd name="connsiteX5" fmla="*/ 1942214 w 3362617"/>
              <a:gd name="connsiteY5" fmla="*/ 866201 h 877241"/>
              <a:gd name="connsiteX6" fmla="*/ 2254103 w 3362617"/>
              <a:gd name="connsiteY6" fmla="*/ 823671 h 877241"/>
              <a:gd name="connsiteX7" fmla="*/ 2445489 w 3362617"/>
              <a:gd name="connsiteY7" fmla="*/ 724433 h 877241"/>
              <a:gd name="connsiteX8" fmla="*/ 2594344 w 3362617"/>
              <a:gd name="connsiteY8" fmla="*/ 646461 h 877241"/>
              <a:gd name="connsiteX9" fmla="*/ 2757377 w 3362617"/>
              <a:gd name="connsiteY9" fmla="*/ 504694 h 877241"/>
              <a:gd name="connsiteX10" fmla="*/ 2934586 w 3362617"/>
              <a:gd name="connsiteY10" fmla="*/ 362926 h 877241"/>
              <a:gd name="connsiteX11" fmla="*/ 3040912 w 3362617"/>
              <a:gd name="connsiteY11" fmla="*/ 292043 h 877241"/>
              <a:gd name="connsiteX12" fmla="*/ 3175591 w 3362617"/>
              <a:gd name="connsiteY12" fmla="*/ 192805 h 877241"/>
              <a:gd name="connsiteX13" fmla="*/ 3246475 w 3362617"/>
              <a:gd name="connsiteY13" fmla="*/ 143187 h 877241"/>
              <a:gd name="connsiteX14" fmla="*/ 3331535 w 3362617"/>
              <a:gd name="connsiteY14" fmla="*/ 58126 h 877241"/>
              <a:gd name="connsiteX15" fmla="*/ 3359889 w 3362617"/>
              <a:gd name="connsiteY15" fmla="*/ 1419 h 877241"/>
              <a:gd name="connsiteX16" fmla="*/ 3359889 w 3362617"/>
              <a:gd name="connsiteY16" fmla="*/ 22685 h 8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2617" h="877241">
                <a:moveTo>
                  <a:pt x="0" y="1419"/>
                </a:moveTo>
                <a:cubicBezTo>
                  <a:pt x="125818" y="209344"/>
                  <a:pt x="251637" y="417270"/>
                  <a:pt x="404037" y="554312"/>
                </a:cubicBezTo>
                <a:cubicBezTo>
                  <a:pt x="556437" y="691354"/>
                  <a:pt x="749005" y="770508"/>
                  <a:pt x="914400" y="823671"/>
                </a:cubicBezTo>
                <a:cubicBezTo>
                  <a:pt x="1079796" y="876834"/>
                  <a:pt x="1262912" y="865019"/>
                  <a:pt x="1396410" y="873289"/>
                </a:cubicBezTo>
                <a:cubicBezTo>
                  <a:pt x="1529908" y="881559"/>
                  <a:pt x="1624419" y="874470"/>
                  <a:pt x="1715386" y="873289"/>
                </a:cubicBezTo>
                <a:cubicBezTo>
                  <a:pt x="1806353" y="872108"/>
                  <a:pt x="1852428" y="874471"/>
                  <a:pt x="1942214" y="866201"/>
                </a:cubicBezTo>
                <a:cubicBezTo>
                  <a:pt x="2032000" y="857931"/>
                  <a:pt x="2170224" y="847299"/>
                  <a:pt x="2254103" y="823671"/>
                </a:cubicBezTo>
                <a:cubicBezTo>
                  <a:pt x="2337982" y="800043"/>
                  <a:pt x="2445489" y="724433"/>
                  <a:pt x="2445489" y="724433"/>
                </a:cubicBezTo>
                <a:cubicBezTo>
                  <a:pt x="2502196" y="694898"/>
                  <a:pt x="2542363" y="683084"/>
                  <a:pt x="2594344" y="646461"/>
                </a:cubicBezTo>
                <a:cubicBezTo>
                  <a:pt x="2646325" y="609838"/>
                  <a:pt x="2700670" y="551950"/>
                  <a:pt x="2757377" y="504694"/>
                </a:cubicBezTo>
                <a:cubicBezTo>
                  <a:pt x="2814084" y="457438"/>
                  <a:pt x="2887330" y="398368"/>
                  <a:pt x="2934586" y="362926"/>
                </a:cubicBezTo>
                <a:cubicBezTo>
                  <a:pt x="2981842" y="327484"/>
                  <a:pt x="3000745" y="320396"/>
                  <a:pt x="3040912" y="292043"/>
                </a:cubicBezTo>
                <a:cubicBezTo>
                  <a:pt x="3081079" y="263690"/>
                  <a:pt x="3141331" y="217614"/>
                  <a:pt x="3175591" y="192805"/>
                </a:cubicBezTo>
                <a:cubicBezTo>
                  <a:pt x="3209852" y="167996"/>
                  <a:pt x="3220484" y="165633"/>
                  <a:pt x="3246475" y="143187"/>
                </a:cubicBezTo>
                <a:cubicBezTo>
                  <a:pt x="3272466" y="120741"/>
                  <a:pt x="3312633" y="81754"/>
                  <a:pt x="3331535" y="58126"/>
                </a:cubicBezTo>
                <a:cubicBezTo>
                  <a:pt x="3350437" y="34498"/>
                  <a:pt x="3355163" y="7326"/>
                  <a:pt x="3359889" y="1419"/>
                </a:cubicBezTo>
                <a:cubicBezTo>
                  <a:pt x="3364615" y="-4488"/>
                  <a:pt x="3362252" y="9098"/>
                  <a:pt x="3359889" y="22685"/>
                </a:cubicBezTo>
              </a:path>
            </a:pathLst>
          </a:cu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47777" y="3735571"/>
            <a:ext cx="1135479" cy="1456390"/>
          </a:xfrm>
          <a:custGeom>
            <a:avLst/>
            <a:gdLst>
              <a:gd name="connsiteX0" fmla="*/ 0 w 1135479"/>
              <a:gd name="connsiteY0" fmla="*/ 0 h 1456390"/>
              <a:gd name="connsiteX1" fmla="*/ 28353 w 1135479"/>
              <a:gd name="connsiteY1" fmla="*/ 134680 h 1456390"/>
              <a:gd name="connsiteX2" fmla="*/ 92149 w 1135479"/>
              <a:gd name="connsiteY2" fmla="*/ 389861 h 1456390"/>
              <a:gd name="connsiteX3" fmla="*/ 155944 w 1135479"/>
              <a:gd name="connsiteY3" fmla="*/ 559982 h 1456390"/>
              <a:gd name="connsiteX4" fmla="*/ 304800 w 1135479"/>
              <a:gd name="connsiteY4" fmla="*/ 815163 h 1456390"/>
              <a:gd name="connsiteX5" fmla="*/ 510363 w 1135479"/>
              <a:gd name="connsiteY5" fmla="*/ 1041991 h 1456390"/>
              <a:gd name="connsiteX6" fmla="*/ 723014 w 1135479"/>
              <a:gd name="connsiteY6" fmla="*/ 1176670 h 1456390"/>
              <a:gd name="connsiteX7" fmla="*/ 1070344 w 1135479"/>
              <a:gd name="connsiteY7" fmla="*/ 1438940 h 1456390"/>
              <a:gd name="connsiteX8" fmla="*/ 1127051 w 1135479"/>
              <a:gd name="connsiteY8" fmla="*/ 1431852 h 1456390"/>
              <a:gd name="connsiteX9" fmla="*/ 1134140 w 1135479"/>
              <a:gd name="connsiteY9" fmla="*/ 1431852 h 145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479" h="1456390">
                <a:moveTo>
                  <a:pt x="0" y="0"/>
                </a:moveTo>
                <a:cubicBezTo>
                  <a:pt x="6497" y="34851"/>
                  <a:pt x="12995" y="69703"/>
                  <a:pt x="28353" y="134680"/>
                </a:cubicBezTo>
                <a:cubicBezTo>
                  <a:pt x="43711" y="199657"/>
                  <a:pt x="70884" y="318977"/>
                  <a:pt x="92149" y="389861"/>
                </a:cubicBezTo>
                <a:cubicBezTo>
                  <a:pt x="113414" y="460745"/>
                  <a:pt x="120502" y="489098"/>
                  <a:pt x="155944" y="559982"/>
                </a:cubicBezTo>
                <a:cubicBezTo>
                  <a:pt x="191386" y="630866"/>
                  <a:pt x="245730" y="734828"/>
                  <a:pt x="304800" y="815163"/>
                </a:cubicBezTo>
                <a:cubicBezTo>
                  <a:pt x="363870" y="895498"/>
                  <a:pt x="440661" y="981740"/>
                  <a:pt x="510363" y="1041991"/>
                </a:cubicBezTo>
                <a:cubicBezTo>
                  <a:pt x="580065" y="1102242"/>
                  <a:pt x="629684" y="1110512"/>
                  <a:pt x="723014" y="1176670"/>
                </a:cubicBezTo>
                <a:cubicBezTo>
                  <a:pt x="816344" y="1242828"/>
                  <a:pt x="1003005" y="1396410"/>
                  <a:pt x="1070344" y="1438940"/>
                </a:cubicBezTo>
                <a:cubicBezTo>
                  <a:pt x="1137683" y="1481470"/>
                  <a:pt x="1116418" y="1433033"/>
                  <a:pt x="1127051" y="1431852"/>
                </a:cubicBezTo>
                <a:cubicBezTo>
                  <a:pt x="1137684" y="1430671"/>
                  <a:pt x="1135912" y="1431261"/>
                  <a:pt x="1134140" y="1431852"/>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01340" y="3742660"/>
            <a:ext cx="653494" cy="1446552"/>
          </a:xfrm>
          <a:custGeom>
            <a:avLst/>
            <a:gdLst>
              <a:gd name="connsiteX0" fmla="*/ 652130 w 653494"/>
              <a:gd name="connsiteY0" fmla="*/ 0 h 1446552"/>
              <a:gd name="connsiteX1" fmla="*/ 652130 w 653494"/>
              <a:gd name="connsiteY1" fmla="*/ 163032 h 1446552"/>
              <a:gd name="connsiteX2" fmla="*/ 637953 w 653494"/>
              <a:gd name="connsiteY2" fmla="*/ 382772 h 1446552"/>
              <a:gd name="connsiteX3" fmla="*/ 623777 w 653494"/>
              <a:gd name="connsiteY3" fmla="*/ 581246 h 1446552"/>
              <a:gd name="connsiteX4" fmla="*/ 538716 w 653494"/>
              <a:gd name="connsiteY4" fmla="*/ 800986 h 1446552"/>
              <a:gd name="connsiteX5" fmla="*/ 446567 w 653494"/>
              <a:gd name="connsiteY5" fmla="*/ 1141228 h 1446552"/>
              <a:gd name="connsiteX6" fmla="*/ 304800 w 653494"/>
              <a:gd name="connsiteY6" fmla="*/ 1346791 h 1446552"/>
              <a:gd name="connsiteX7" fmla="*/ 184297 w 653494"/>
              <a:gd name="connsiteY7" fmla="*/ 1424763 h 1446552"/>
              <a:gd name="connsiteX8" fmla="*/ 106325 w 653494"/>
              <a:gd name="connsiteY8" fmla="*/ 1438939 h 1446552"/>
              <a:gd name="connsiteX9" fmla="*/ 63795 w 653494"/>
              <a:gd name="connsiteY9" fmla="*/ 1438939 h 1446552"/>
              <a:gd name="connsiteX10" fmla="*/ 35442 w 653494"/>
              <a:gd name="connsiteY10" fmla="*/ 1446028 h 1446552"/>
              <a:gd name="connsiteX11" fmla="*/ 0 w 653494"/>
              <a:gd name="connsiteY11" fmla="*/ 1446028 h 14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494" h="1446552">
                <a:moveTo>
                  <a:pt x="652130" y="0"/>
                </a:moveTo>
                <a:cubicBezTo>
                  <a:pt x="653311" y="49618"/>
                  <a:pt x="654493" y="99237"/>
                  <a:pt x="652130" y="163032"/>
                </a:cubicBezTo>
                <a:cubicBezTo>
                  <a:pt x="649767" y="226827"/>
                  <a:pt x="642678" y="313070"/>
                  <a:pt x="637953" y="382772"/>
                </a:cubicBezTo>
                <a:cubicBezTo>
                  <a:pt x="633228" y="452474"/>
                  <a:pt x="640316" y="511544"/>
                  <a:pt x="623777" y="581246"/>
                </a:cubicBezTo>
                <a:cubicBezTo>
                  <a:pt x="607238" y="650948"/>
                  <a:pt x="568251" y="707656"/>
                  <a:pt x="538716" y="800986"/>
                </a:cubicBezTo>
                <a:cubicBezTo>
                  <a:pt x="509181" y="894316"/>
                  <a:pt x="485553" y="1050261"/>
                  <a:pt x="446567" y="1141228"/>
                </a:cubicBezTo>
                <a:cubicBezTo>
                  <a:pt x="407581" y="1232195"/>
                  <a:pt x="348512" y="1299535"/>
                  <a:pt x="304800" y="1346791"/>
                </a:cubicBezTo>
                <a:cubicBezTo>
                  <a:pt x="261088" y="1394047"/>
                  <a:pt x="217376" y="1409405"/>
                  <a:pt x="184297" y="1424763"/>
                </a:cubicBezTo>
                <a:cubicBezTo>
                  <a:pt x="151218" y="1440121"/>
                  <a:pt x="126409" y="1436576"/>
                  <a:pt x="106325" y="1438939"/>
                </a:cubicBezTo>
                <a:cubicBezTo>
                  <a:pt x="86241" y="1441302"/>
                  <a:pt x="75609" y="1437758"/>
                  <a:pt x="63795" y="1438939"/>
                </a:cubicBezTo>
                <a:cubicBezTo>
                  <a:pt x="51981" y="1440121"/>
                  <a:pt x="46074" y="1444847"/>
                  <a:pt x="35442" y="1446028"/>
                </a:cubicBezTo>
                <a:cubicBezTo>
                  <a:pt x="24810" y="1447209"/>
                  <a:pt x="0" y="1446028"/>
                  <a:pt x="0" y="14460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3256" y="4919336"/>
            <a:ext cx="779745" cy="347331"/>
          </a:xfrm>
          <a:prstGeom prst="rect">
            <a:avLst/>
          </a:prstGeom>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a:solidFill>
                  <a:schemeClr val="tx1"/>
                </a:solidFill>
              </a:rPr>
              <a:t>A</a:t>
            </a:r>
            <a:endParaRPr lang="en-US" sz="1200" dirty="0">
              <a:solidFill>
                <a:schemeClr val="tx1"/>
              </a:solidFill>
            </a:endParaRPr>
          </a:p>
        </p:txBody>
      </p:sp>
      <p:sp>
        <p:nvSpPr>
          <p:cNvPr id="12" name="Rectangle 11"/>
          <p:cNvSpPr/>
          <p:nvPr/>
        </p:nvSpPr>
        <p:spPr>
          <a:xfrm>
            <a:off x="4605176" y="4915800"/>
            <a:ext cx="779745" cy="347331"/>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smtClean="0">
                <a:solidFill>
                  <a:schemeClr val="tx1"/>
                </a:solidFill>
              </a:rPr>
              <a:t>B</a:t>
            </a:r>
            <a:endParaRPr lang="en-US" sz="1200" dirty="0">
              <a:solidFill>
                <a:schemeClr val="tx1"/>
              </a:solidFill>
            </a:endParaRPr>
          </a:p>
        </p:txBody>
      </p:sp>
      <p:sp>
        <p:nvSpPr>
          <p:cNvPr id="13" name="Rectangle 12"/>
          <p:cNvSpPr/>
          <p:nvPr/>
        </p:nvSpPr>
        <p:spPr>
          <a:xfrm>
            <a:off x="3931842" y="5397801"/>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17" name="Straight Connector 16"/>
          <p:cNvCxnSpPr>
            <a:stCxn id="11" idx="2"/>
          </p:cNvCxnSpPr>
          <p:nvPr/>
        </p:nvCxnSpPr>
        <p:spPr>
          <a:xfrm>
            <a:off x="3673129" y="5266667"/>
            <a:ext cx="501922" cy="131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2"/>
          </p:cNvCxnSpPr>
          <p:nvPr/>
        </p:nvCxnSpPr>
        <p:spPr>
          <a:xfrm flipV="1">
            <a:off x="4456041" y="5263131"/>
            <a:ext cx="539008" cy="134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8802" y="4325266"/>
            <a:ext cx="917239" cy="276999"/>
          </a:xfrm>
          <a:prstGeom prst="rect">
            <a:avLst/>
          </a:prstGeom>
          <a:noFill/>
        </p:spPr>
        <p:txBody>
          <a:bodyPr wrap="none" rtlCol="0">
            <a:spAutoFit/>
          </a:bodyPr>
          <a:lstStyle/>
          <a:p>
            <a:r>
              <a:rPr lang="de-DE" sz="1200" dirty="0"/>
              <a:t>p</a:t>
            </a:r>
            <a:r>
              <a:rPr lang="de-DE" sz="1200" dirty="0" smtClean="0"/>
              <a:t>rivate link</a:t>
            </a:r>
          </a:p>
        </p:txBody>
      </p:sp>
      <p:cxnSp>
        <p:nvCxnSpPr>
          <p:cNvPr id="24" name="Straight Connector 23"/>
          <p:cNvCxnSpPr/>
          <p:nvPr/>
        </p:nvCxnSpPr>
        <p:spPr>
          <a:xfrm>
            <a:off x="134679" y="4172772"/>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679" y="4729209"/>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835888" y="3714307"/>
            <a:ext cx="972412" cy="467833"/>
          </a:xfrm>
          <a:custGeom>
            <a:avLst/>
            <a:gdLst>
              <a:gd name="connsiteX0" fmla="*/ 0 w 972412"/>
              <a:gd name="connsiteY0" fmla="*/ 467833 h 467833"/>
              <a:gd name="connsiteX1" fmla="*/ 113414 w 972412"/>
              <a:gd name="connsiteY1" fmla="*/ 460744 h 467833"/>
              <a:gd name="connsiteX2" fmla="*/ 262270 w 972412"/>
              <a:gd name="connsiteY2" fmla="*/ 453656 h 467833"/>
              <a:gd name="connsiteX3" fmla="*/ 389861 w 972412"/>
              <a:gd name="connsiteY3" fmla="*/ 453656 h 467833"/>
              <a:gd name="connsiteX4" fmla="*/ 559982 w 972412"/>
              <a:gd name="connsiteY4" fmla="*/ 453656 h 467833"/>
              <a:gd name="connsiteX5" fmla="*/ 687572 w 972412"/>
              <a:gd name="connsiteY5" fmla="*/ 432391 h 467833"/>
              <a:gd name="connsiteX6" fmla="*/ 772633 w 972412"/>
              <a:gd name="connsiteY6" fmla="*/ 375684 h 467833"/>
              <a:gd name="connsiteX7" fmla="*/ 829340 w 972412"/>
              <a:gd name="connsiteY7" fmla="*/ 318977 h 467833"/>
              <a:gd name="connsiteX8" fmla="*/ 871870 w 972412"/>
              <a:gd name="connsiteY8" fmla="*/ 276446 h 467833"/>
              <a:gd name="connsiteX9" fmla="*/ 935665 w 972412"/>
              <a:gd name="connsiteY9" fmla="*/ 212651 h 467833"/>
              <a:gd name="connsiteX10" fmla="*/ 956931 w 972412"/>
              <a:gd name="connsiteY10" fmla="*/ 134679 h 467833"/>
              <a:gd name="connsiteX11" fmla="*/ 964019 w 972412"/>
              <a:gd name="connsiteY11" fmla="*/ 85060 h 467833"/>
              <a:gd name="connsiteX12" fmla="*/ 971107 w 972412"/>
              <a:gd name="connsiteY12" fmla="*/ 35442 h 467833"/>
              <a:gd name="connsiteX13" fmla="*/ 935665 w 972412"/>
              <a:gd name="connsiteY13" fmla="*/ 0 h 467833"/>
              <a:gd name="connsiteX14" fmla="*/ 935665 w 972412"/>
              <a:gd name="connsiteY14" fmla="*/ 0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412" h="467833">
                <a:moveTo>
                  <a:pt x="0" y="467833"/>
                </a:moveTo>
                <a:lnTo>
                  <a:pt x="113414" y="460744"/>
                </a:lnTo>
                <a:lnTo>
                  <a:pt x="262270" y="453656"/>
                </a:lnTo>
                <a:cubicBezTo>
                  <a:pt x="308345" y="452475"/>
                  <a:pt x="389861" y="453656"/>
                  <a:pt x="389861" y="453656"/>
                </a:cubicBezTo>
                <a:cubicBezTo>
                  <a:pt x="439480" y="453656"/>
                  <a:pt x="510364" y="457200"/>
                  <a:pt x="559982" y="453656"/>
                </a:cubicBezTo>
                <a:cubicBezTo>
                  <a:pt x="609600" y="450112"/>
                  <a:pt x="652130" y="445386"/>
                  <a:pt x="687572" y="432391"/>
                </a:cubicBezTo>
                <a:cubicBezTo>
                  <a:pt x="723014" y="419396"/>
                  <a:pt x="749005" y="394586"/>
                  <a:pt x="772633" y="375684"/>
                </a:cubicBezTo>
                <a:cubicBezTo>
                  <a:pt x="796261" y="356782"/>
                  <a:pt x="829340" y="318977"/>
                  <a:pt x="829340" y="318977"/>
                </a:cubicBezTo>
                <a:lnTo>
                  <a:pt x="871870" y="276446"/>
                </a:lnTo>
                <a:cubicBezTo>
                  <a:pt x="889591" y="258725"/>
                  <a:pt x="921488" y="236279"/>
                  <a:pt x="935665" y="212651"/>
                </a:cubicBezTo>
                <a:cubicBezTo>
                  <a:pt x="949842" y="189023"/>
                  <a:pt x="952205" y="155944"/>
                  <a:pt x="956931" y="134679"/>
                </a:cubicBezTo>
                <a:cubicBezTo>
                  <a:pt x="961657" y="113414"/>
                  <a:pt x="964019" y="85060"/>
                  <a:pt x="964019" y="85060"/>
                </a:cubicBezTo>
                <a:cubicBezTo>
                  <a:pt x="966382" y="68520"/>
                  <a:pt x="975833" y="49619"/>
                  <a:pt x="971107" y="35442"/>
                </a:cubicBezTo>
                <a:cubicBezTo>
                  <a:pt x="966381" y="21265"/>
                  <a:pt x="935665" y="0"/>
                  <a:pt x="935665" y="0"/>
                </a:cubicBezTo>
                <a:lnTo>
                  <a:pt x="935665" y="0"/>
                </a:lnTo>
              </a:path>
            </a:pathLst>
          </a:custGeom>
          <a:noFill/>
          <a:ln w="5080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771553" y="3698367"/>
            <a:ext cx="3926145" cy="308222"/>
          </a:xfrm>
          <a:custGeom>
            <a:avLst/>
            <a:gdLst>
              <a:gd name="connsiteX0" fmla="*/ 0 w 3926145"/>
              <a:gd name="connsiteY0" fmla="*/ 37205 h 308222"/>
              <a:gd name="connsiteX1" fmla="*/ 42531 w 3926145"/>
              <a:gd name="connsiteY1" fmla="*/ 164796 h 308222"/>
              <a:gd name="connsiteX2" fmla="*/ 163033 w 3926145"/>
              <a:gd name="connsiteY2" fmla="*/ 264033 h 308222"/>
              <a:gd name="connsiteX3" fmla="*/ 361507 w 3926145"/>
              <a:gd name="connsiteY3" fmla="*/ 292386 h 308222"/>
              <a:gd name="connsiteX4" fmla="*/ 3643424 w 3926145"/>
              <a:gd name="connsiteY4" fmla="*/ 285298 h 308222"/>
              <a:gd name="connsiteX5" fmla="*/ 3763926 w 3926145"/>
              <a:gd name="connsiteY5" fmla="*/ 23028 h 308222"/>
              <a:gd name="connsiteX6" fmla="*/ 3749749 w 3926145"/>
              <a:gd name="connsiteY6" fmla="*/ 30117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6145" h="308222">
                <a:moveTo>
                  <a:pt x="0" y="37205"/>
                </a:moveTo>
                <a:cubicBezTo>
                  <a:pt x="7679" y="82098"/>
                  <a:pt x="15359" y="126991"/>
                  <a:pt x="42531" y="164796"/>
                </a:cubicBezTo>
                <a:cubicBezTo>
                  <a:pt x="69703" y="202601"/>
                  <a:pt x="109870" y="242768"/>
                  <a:pt x="163033" y="264033"/>
                </a:cubicBezTo>
                <a:cubicBezTo>
                  <a:pt x="216196" y="285298"/>
                  <a:pt x="361507" y="292386"/>
                  <a:pt x="361507" y="292386"/>
                </a:cubicBezTo>
                <a:cubicBezTo>
                  <a:pt x="941572" y="295930"/>
                  <a:pt x="3076354" y="330191"/>
                  <a:pt x="3643424" y="285298"/>
                </a:cubicBezTo>
                <a:cubicBezTo>
                  <a:pt x="4210494" y="240405"/>
                  <a:pt x="3746205" y="65558"/>
                  <a:pt x="3763926" y="23028"/>
                </a:cubicBezTo>
                <a:cubicBezTo>
                  <a:pt x="3781647" y="-19502"/>
                  <a:pt x="3765698" y="5307"/>
                  <a:pt x="3749749" y="30117"/>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828800" y="3721395"/>
            <a:ext cx="1297172" cy="1025833"/>
          </a:xfrm>
          <a:custGeom>
            <a:avLst/>
            <a:gdLst>
              <a:gd name="connsiteX0" fmla="*/ 0 w 1297172"/>
              <a:gd name="connsiteY0" fmla="*/ 1020726 h 1025833"/>
              <a:gd name="connsiteX1" fmla="*/ 489098 w 1297172"/>
              <a:gd name="connsiteY1" fmla="*/ 1013638 h 1025833"/>
              <a:gd name="connsiteX2" fmla="*/ 836428 w 1297172"/>
              <a:gd name="connsiteY2" fmla="*/ 914400 h 1025833"/>
              <a:gd name="connsiteX3" fmla="*/ 1084521 w 1297172"/>
              <a:gd name="connsiteY3" fmla="*/ 637954 h 1025833"/>
              <a:gd name="connsiteX4" fmla="*/ 1297172 w 1297172"/>
              <a:gd name="connsiteY4" fmla="*/ 0 h 102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172" h="1025833">
                <a:moveTo>
                  <a:pt x="0" y="1020726"/>
                </a:moveTo>
                <a:cubicBezTo>
                  <a:pt x="174846" y="1026042"/>
                  <a:pt x="349693" y="1031359"/>
                  <a:pt x="489098" y="1013638"/>
                </a:cubicBezTo>
                <a:cubicBezTo>
                  <a:pt x="628503" y="995917"/>
                  <a:pt x="737191" y="977014"/>
                  <a:pt x="836428" y="914400"/>
                </a:cubicBezTo>
                <a:cubicBezTo>
                  <a:pt x="935665" y="851786"/>
                  <a:pt x="1007730" y="790354"/>
                  <a:pt x="1084521" y="637954"/>
                </a:cubicBezTo>
                <a:cubicBezTo>
                  <a:pt x="1161312" y="485554"/>
                  <a:pt x="1229242" y="242777"/>
                  <a:pt x="1297172" y="0"/>
                </a:cubicBezTo>
              </a:path>
            </a:pathLst>
          </a:custGeom>
          <a:noFill/>
          <a:ln w="4445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089384" y="3693042"/>
            <a:ext cx="3763992" cy="506693"/>
          </a:xfrm>
          <a:custGeom>
            <a:avLst/>
            <a:gdLst>
              <a:gd name="connsiteX0" fmla="*/ 15323 w 3763992"/>
              <a:gd name="connsiteY0" fmla="*/ 28353 h 506693"/>
              <a:gd name="connsiteX1" fmla="*/ 36588 w 3763992"/>
              <a:gd name="connsiteY1" fmla="*/ 148856 h 506693"/>
              <a:gd name="connsiteX2" fmla="*/ 334300 w 3763992"/>
              <a:gd name="connsiteY2" fmla="*/ 460744 h 506693"/>
              <a:gd name="connsiteX3" fmla="*/ 1794504 w 3763992"/>
              <a:gd name="connsiteY3" fmla="*/ 489098 h 506693"/>
              <a:gd name="connsiteX4" fmla="*/ 3297239 w 3763992"/>
              <a:gd name="connsiteY4" fmla="*/ 482009 h 506693"/>
              <a:gd name="connsiteX5" fmla="*/ 3736718 w 3763992"/>
              <a:gd name="connsiteY5" fmla="*/ 467832 h 506693"/>
              <a:gd name="connsiteX6" fmla="*/ 3680011 w 3763992"/>
              <a:gd name="connsiteY6" fmla="*/ 0 h 5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3992" h="506693">
                <a:moveTo>
                  <a:pt x="15323" y="28353"/>
                </a:moveTo>
                <a:cubicBezTo>
                  <a:pt x="-626" y="52572"/>
                  <a:pt x="-16575" y="76791"/>
                  <a:pt x="36588" y="148856"/>
                </a:cubicBezTo>
                <a:cubicBezTo>
                  <a:pt x="89751" y="220921"/>
                  <a:pt x="41314" y="404037"/>
                  <a:pt x="334300" y="460744"/>
                </a:cubicBezTo>
                <a:cubicBezTo>
                  <a:pt x="627286" y="517451"/>
                  <a:pt x="1794504" y="489098"/>
                  <a:pt x="1794504" y="489098"/>
                </a:cubicBezTo>
                <a:lnTo>
                  <a:pt x="3297239" y="482009"/>
                </a:lnTo>
                <a:cubicBezTo>
                  <a:pt x="3620941" y="478465"/>
                  <a:pt x="3672923" y="548167"/>
                  <a:pt x="3736718" y="467832"/>
                </a:cubicBezTo>
                <a:cubicBezTo>
                  <a:pt x="3800513" y="387497"/>
                  <a:pt x="3740262" y="193748"/>
                  <a:pt x="3680011" y="0"/>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3463" y="3944203"/>
            <a:ext cx="928459" cy="276999"/>
          </a:xfrm>
          <a:prstGeom prst="rect">
            <a:avLst/>
          </a:prstGeom>
          <a:noFill/>
        </p:spPr>
        <p:txBody>
          <a:bodyPr wrap="none" rtlCol="0">
            <a:spAutoFit/>
          </a:bodyPr>
          <a:lstStyle/>
          <a:p>
            <a:r>
              <a:rPr lang="de-DE" sz="1200" dirty="0" smtClean="0"/>
              <a:t>Profibus - I</a:t>
            </a:r>
          </a:p>
        </p:txBody>
      </p:sp>
      <p:sp>
        <p:nvSpPr>
          <p:cNvPr id="36" name="TextBox 35"/>
          <p:cNvSpPr txBox="1"/>
          <p:nvPr/>
        </p:nvSpPr>
        <p:spPr>
          <a:xfrm>
            <a:off x="400558" y="4508333"/>
            <a:ext cx="971741" cy="276999"/>
          </a:xfrm>
          <a:prstGeom prst="rect">
            <a:avLst/>
          </a:prstGeom>
          <a:noFill/>
        </p:spPr>
        <p:txBody>
          <a:bodyPr wrap="none" rtlCol="0">
            <a:spAutoFit/>
          </a:bodyPr>
          <a:lstStyle/>
          <a:p>
            <a:r>
              <a:rPr lang="de-DE" sz="1200" dirty="0" smtClean="0"/>
              <a:t>Profibus - II</a:t>
            </a:r>
          </a:p>
        </p:txBody>
      </p:sp>
      <p:sp>
        <p:nvSpPr>
          <p:cNvPr id="37" name="Rectangle 36"/>
          <p:cNvSpPr/>
          <p:nvPr/>
        </p:nvSpPr>
        <p:spPr>
          <a:xfrm>
            <a:off x="2322094" y="1474383"/>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22094" y="1474383"/>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IOC-A  </a:t>
            </a:r>
            <a:r>
              <a:rPr lang="de-DE" sz="1100" dirty="0" err="1" smtClean="0">
                <a:solidFill>
                  <a:schemeClr val="tx1"/>
                </a:solidFill>
              </a:rPr>
              <a:t>pref</a:t>
            </a:r>
            <a:r>
              <a:rPr lang="de-DE" sz="1100" dirty="0" smtClean="0">
                <a:solidFill>
                  <a:schemeClr val="tx1"/>
                </a:solidFill>
              </a:rPr>
              <a:t> Master</a:t>
            </a:r>
            <a:endParaRPr lang="en-US" sz="1100" dirty="0">
              <a:solidFill>
                <a:schemeClr val="tx1"/>
              </a:solidFill>
            </a:endParaRPr>
          </a:p>
        </p:txBody>
      </p:sp>
      <p:sp>
        <p:nvSpPr>
          <p:cNvPr id="39" name="Rectangle 38"/>
          <p:cNvSpPr/>
          <p:nvPr/>
        </p:nvSpPr>
        <p:spPr>
          <a:xfrm>
            <a:off x="2326299" y="1704753"/>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0" name="Rectangle 39"/>
          <p:cNvSpPr/>
          <p:nvPr/>
        </p:nvSpPr>
        <p:spPr>
          <a:xfrm>
            <a:off x="2755161" y="1704753"/>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1" name="Rectangle 40"/>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999705" y="1701217"/>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43" name="Rectangle 42"/>
          <p:cNvSpPr/>
          <p:nvPr/>
        </p:nvSpPr>
        <p:spPr>
          <a:xfrm>
            <a:off x="4792270" y="1470847"/>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92270" y="1470847"/>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IOC-B  </a:t>
            </a:r>
            <a:r>
              <a:rPr lang="de-DE" sz="1100" dirty="0" err="1" smtClean="0">
                <a:solidFill>
                  <a:schemeClr val="tx1"/>
                </a:solidFill>
              </a:rPr>
              <a:t>pref</a:t>
            </a:r>
            <a:r>
              <a:rPr lang="de-DE" sz="1100" dirty="0" smtClean="0">
                <a:solidFill>
                  <a:schemeClr val="tx1"/>
                </a:solidFill>
              </a:rPr>
              <a:t> Slave</a:t>
            </a:r>
            <a:endParaRPr lang="en-US" sz="1100" dirty="0">
              <a:solidFill>
                <a:schemeClr val="tx1"/>
              </a:solidFill>
            </a:endParaRPr>
          </a:p>
        </p:txBody>
      </p:sp>
      <p:sp>
        <p:nvSpPr>
          <p:cNvPr id="45" name="Rectangle 44"/>
          <p:cNvSpPr/>
          <p:nvPr/>
        </p:nvSpPr>
        <p:spPr>
          <a:xfrm>
            <a:off x="5668299" y="1701217"/>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6" name="Rectangle 45"/>
          <p:cNvSpPr/>
          <p:nvPr/>
        </p:nvSpPr>
        <p:spPr>
          <a:xfrm>
            <a:off x="6097161" y="1701217"/>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8" name="Rectangle 47"/>
          <p:cNvSpPr/>
          <p:nvPr/>
        </p:nvSpPr>
        <p:spPr>
          <a:xfrm>
            <a:off x="6341705" y="1697681"/>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55" name="Rectangle 54"/>
          <p:cNvSpPr/>
          <p:nvPr/>
        </p:nvSpPr>
        <p:spPr>
          <a:xfrm>
            <a:off x="3240727" y="1697681"/>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Master</a:t>
            </a:r>
            <a:endParaRPr lang="en-US" sz="1400" dirty="0">
              <a:solidFill>
                <a:schemeClr val="tx1"/>
              </a:solidFill>
            </a:endParaRPr>
          </a:p>
        </p:txBody>
      </p:sp>
      <p:sp>
        <p:nvSpPr>
          <p:cNvPr id="56" name="Rectangle 55"/>
          <p:cNvSpPr/>
          <p:nvPr/>
        </p:nvSpPr>
        <p:spPr>
          <a:xfrm>
            <a:off x="4792270" y="1704753"/>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Slave</a:t>
            </a:r>
            <a:endParaRPr lang="en-US" sz="1400" dirty="0">
              <a:solidFill>
                <a:schemeClr val="tx1"/>
              </a:solidFill>
            </a:endParaRPr>
          </a:p>
        </p:txBody>
      </p:sp>
      <p:sp>
        <p:nvSpPr>
          <p:cNvPr id="60" name="Rectangle 59"/>
          <p:cNvSpPr/>
          <p:nvPr/>
        </p:nvSpPr>
        <p:spPr>
          <a:xfrm>
            <a:off x="4034626" y="5458057"/>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61" name="Straight Connector 60"/>
          <p:cNvCxnSpPr/>
          <p:nvPr/>
        </p:nvCxnSpPr>
        <p:spPr>
          <a:xfrm flipV="1">
            <a:off x="4605176" y="5273771"/>
            <a:ext cx="620241" cy="1842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08667" y="5263131"/>
            <a:ext cx="766384" cy="1949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951950" y="5844373"/>
            <a:ext cx="902771" cy="4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File Server</a:t>
            </a:r>
          </a:p>
        </p:txBody>
      </p:sp>
      <p:cxnSp>
        <p:nvCxnSpPr>
          <p:cNvPr id="66" name="Straight Connector 65"/>
          <p:cNvCxnSpPr/>
          <p:nvPr/>
        </p:nvCxnSpPr>
        <p:spPr>
          <a:xfrm>
            <a:off x="4118344" y="5667174"/>
            <a:ext cx="0" cy="1913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97421" y="5592732"/>
            <a:ext cx="0" cy="251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11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216" y="2126205"/>
            <a:ext cx="5521213" cy="1606830"/>
          </a:xfrm>
        </p:spPr>
      </p:pic>
      <p:sp>
        <p:nvSpPr>
          <p:cNvPr id="3" name="Title 2"/>
          <p:cNvSpPr>
            <a:spLocks noGrp="1"/>
          </p:cNvSpPr>
          <p:nvPr>
            <p:ph type="title"/>
          </p:nvPr>
        </p:nvSpPr>
        <p:spPr/>
        <p:txBody>
          <a:bodyPr/>
          <a:lstStyle/>
          <a:p>
            <a:r>
              <a:rPr lang="de-DE" dirty="0" err="1" smtClean="0"/>
              <a:t>Redundancy</a:t>
            </a:r>
            <a:r>
              <a:rPr lang="de-DE" dirty="0" smtClean="0"/>
              <a:t>: Master CPU </a:t>
            </a:r>
            <a:r>
              <a:rPr lang="de-DE" dirty="0" err="1" smtClean="0"/>
              <a:t>Failure</a:t>
            </a:r>
            <a:endParaRPr lang="de-DE" dirty="0"/>
          </a:p>
        </p:txBody>
      </p:sp>
      <p:sp>
        <p:nvSpPr>
          <p:cNvPr id="6" name="Freeform 5"/>
          <p:cNvSpPr/>
          <p:nvPr/>
        </p:nvSpPr>
        <p:spPr>
          <a:xfrm>
            <a:off x="2381693" y="3734152"/>
            <a:ext cx="3362617" cy="877241"/>
          </a:xfrm>
          <a:custGeom>
            <a:avLst/>
            <a:gdLst>
              <a:gd name="connsiteX0" fmla="*/ 0 w 3362617"/>
              <a:gd name="connsiteY0" fmla="*/ 1419 h 877241"/>
              <a:gd name="connsiteX1" fmla="*/ 404037 w 3362617"/>
              <a:gd name="connsiteY1" fmla="*/ 554312 h 877241"/>
              <a:gd name="connsiteX2" fmla="*/ 914400 w 3362617"/>
              <a:gd name="connsiteY2" fmla="*/ 823671 h 877241"/>
              <a:gd name="connsiteX3" fmla="*/ 1396410 w 3362617"/>
              <a:gd name="connsiteY3" fmla="*/ 873289 h 877241"/>
              <a:gd name="connsiteX4" fmla="*/ 1715386 w 3362617"/>
              <a:gd name="connsiteY4" fmla="*/ 873289 h 877241"/>
              <a:gd name="connsiteX5" fmla="*/ 1942214 w 3362617"/>
              <a:gd name="connsiteY5" fmla="*/ 866201 h 877241"/>
              <a:gd name="connsiteX6" fmla="*/ 2254103 w 3362617"/>
              <a:gd name="connsiteY6" fmla="*/ 823671 h 877241"/>
              <a:gd name="connsiteX7" fmla="*/ 2445489 w 3362617"/>
              <a:gd name="connsiteY7" fmla="*/ 724433 h 877241"/>
              <a:gd name="connsiteX8" fmla="*/ 2594344 w 3362617"/>
              <a:gd name="connsiteY8" fmla="*/ 646461 h 877241"/>
              <a:gd name="connsiteX9" fmla="*/ 2757377 w 3362617"/>
              <a:gd name="connsiteY9" fmla="*/ 504694 h 877241"/>
              <a:gd name="connsiteX10" fmla="*/ 2934586 w 3362617"/>
              <a:gd name="connsiteY10" fmla="*/ 362926 h 877241"/>
              <a:gd name="connsiteX11" fmla="*/ 3040912 w 3362617"/>
              <a:gd name="connsiteY11" fmla="*/ 292043 h 877241"/>
              <a:gd name="connsiteX12" fmla="*/ 3175591 w 3362617"/>
              <a:gd name="connsiteY12" fmla="*/ 192805 h 877241"/>
              <a:gd name="connsiteX13" fmla="*/ 3246475 w 3362617"/>
              <a:gd name="connsiteY13" fmla="*/ 143187 h 877241"/>
              <a:gd name="connsiteX14" fmla="*/ 3331535 w 3362617"/>
              <a:gd name="connsiteY14" fmla="*/ 58126 h 877241"/>
              <a:gd name="connsiteX15" fmla="*/ 3359889 w 3362617"/>
              <a:gd name="connsiteY15" fmla="*/ 1419 h 877241"/>
              <a:gd name="connsiteX16" fmla="*/ 3359889 w 3362617"/>
              <a:gd name="connsiteY16" fmla="*/ 22685 h 8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2617" h="877241">
                <a:moveTo>
                  <a:pt x="0" y="1419"/>
                </a:moveTo>
                <a:cubicBezTo>
                  <a:pt x="125818" y="209344"/>
                  <a:pt x="251637" y="417270"/>
                  <a:pt x="404037" y="554312"/>
                </a:cubicBezTo>
                <a:cubicBezTo>
                  <a:pt x="556437" y="691354"/>
                  <a:pt x="749005" y="770508"/>
                  <a:pt x="914400" y="823671"/>
                </a:cubicBezTo>
                <a:cubicBezTo>
                  <a:pt x="1079796" y="876834"/>
                  <a:pt x="1262912" y="865019"/>
                  <a:pt x="1396410" y="873289"/>
                </a:cubicBezTo>
                <a:cubicBezTo>
                  <a:pt x="1529908" y="881559"/>
                  <a:pt x="1624419" y="874470"/>
                  <a:pt x="1715386" y="873289"/>
                </a:cubicBezTo>
                <a:cubicBezTo>
                  <a:pt x="1806353" y="872108"/>
                  <a:pt x="1852428" y="874471"/>
                  <a:pt x="1942214" y="866201"/>
                </a:cubicBezTo>
                <a:cubicBezTo>
                  <a:pt x="2032000" y="857931"/>
                  <a:pt x="2170224" y="847299"/>
                  <a:pt x="2254103" y="823671"/>
                </a:cubicBezTo>
                <a:cubicBezTo>
                  <a:pt x="2337982" y="800043"/>
                  <a:pt x="2445489" y="724433"/>
                  <a:pt x="2445489" y="724433"/>
                </a:cubicBezTo>
                <a:cubicBezTo>
                  <a:pt x="2502196" y="694898"/>
                  <a:pt x="2542363" y="683084"/>
                  <a:pt x="2594344" y="646461"/>
                </a:cubicBezTo>
                <a:cubicBezTo>
                  <a:pt x="2646325" y="609838"/>
                  <a:pt x="2700670" y="551950"/>
                  <a:pt x="2757377" y="504694"/>
                </a:cubicBezTo>
                <a:cubicBezTo>
                  <a:pt x="2814084" y="457438"/>
                  <a:pt x="2887330" y="398368"/>
                  <a:pt x="2934586" y="362926"/>
                </a:cubicBezTo>
                <a:cubicBezTo>
                  <a:pt x="2981842" y="327484"/>
                  <a:pt x="3000745" y="320396"/>
                  <a:pt x="3040912" y="292043"/>
                </a:cubicBezTo>
                <a:cubicBezTo>
                  <a:pt x="3081079" y="263690"/>
                  <a:pt x="3141331" y="217614"/>
                  <a:pt x="3175591" y="192805"/>
                </a:cubicBezTo>
                <a:cubicBezTo>
                  <a:pt x="3209852" y="167996"/>
                  <a:pt x="3220484" y="165633"/>
                  <a:pt x="3246475" y="143187"/>
                </a:cubicBezTo>
                <a:cubicBezTo>
                  <a:pt x="3272466" y="120741"/>
                  <a:pt x="3312633" y="81754"/>
                  <a:pt x="3331535" y="58126"/>
                </a:cubicBezTo>
                <a:cubicBezTo>
                  <a:pt x="3350437" y="34498"/>
                  <a:pt x="3355163" y="7326"/>
                  <a:pt x="3359889" y="1419"/>
                </a:cubicBezTo>
                <a:cubicBezTo>
                  <a:pt x="3364615" y="-4488"/>
                  <a:pt x="3362252" y="9098"/>
                  <a:pt x="3359889" y="22685"/>
                </a:cubicBezTo>
              </a:path>
            </a:pathLst>
          </a:cu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47777" y="3735571"/>
            <a:ext cx="1135479" cy="1456390"/>
          </a:xfrm>
          <a:custGeom>
            <a:avLst/>
            <a:gdLst>
              <a:gd name="connsiteX0" fmla="*/ 0 w 1135479"/>
              <a:gd name="connsiteY0" fmla="*/ 0 h 1456390"/>
              <a:gd name="connsiteX1" fmla="*/ 28353 w 1135479"/>
              <a:gd name="connsiteY1" fmla="*/ 134680 h 1456390"/>
              <a:gd name="connsiteX2" fmla="*/ 92149 w 1135479"/>
              <a:gd name="connsiteY2" fmla="*/ 389861 h 1456390"/>
              <a:gd name="connsiteX3" fmla="*/ 155944 w 1135479"/>
              <a:gd name="connsiteY3" fmla="*/ 559982 h 1456390"/>
              <a:gd name="connsiteX4" fmla="*/ 304800 w 1135479"/>
              <a:gd name="connsiteY4" fmla="*/ 815163 h 1456390"/>
              <a:gd name="connsiteX5" fmla="*/ 510363 w 1135479"/>
              <a:gd name="connsiteY5" fmla="*/ 1041991 h 1456390"/>
              <a:gd name="connsiteX6" fmla="*/ 723014 w 1135479"/>
              <a:gd name="connsiteY6" fmla="*/ 1176670 h 1456390"/>
              <a:gd name="connsiteX7" fmla="*/ 1070344 w 1135479"/>
              <a:gd name="connsiteY7" fmla="*/ 1438940 h 1456390"/>
              <a:gd name="connsiteX8" fmla="*/ 1127051 w 1135479"/>
              <a:gd name="connsiteY8" fmla="*/ 1431852 h 1456390"/>
              <a:gd name="connsiteX9" fmla="*/ 1134140 w 1135479"/>
              <a:gd name="connsiteY9" fmla="*/ 1431852 h 145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479" h="1456390">
                <a:moveTo>
                  <a:pt x="0" y="0"/>
                </a:moveTo>
                <a:cubicBezTo>
                  <a:pt x="6497" y="34851"/>
                  <a:pt x="12995" y="69703"/>
                  <a:pt x="28353" y="134680"/>
                </a:cubicBezTo>
                <a:cubicBezTo>
                  <a:pt x="43711" y="199657"/>
                  <a:pt x="70884" y="318977"/>
                  <a:pt x="92149" y="389861"/>
                </a:cubicBezTo>
                <a:cubicBezTo>
                  <a:pt x="113414" y="460745"/>
                  <a:pt x="120502" y="489098"/>
                  <a:pt x="155944" y="559982"/>
                </a:cubicBezTo>
                <a:cubicBezTo>
                  <a:pt x="191386" y="630866"/>
                  <a:pt x="245730" y="734828"/>
                  <a:pt x="304800" y="815163"/>
                </a:cubicBezTo>
                <a:cubicBezTo>
                  <a:pt x="363870" y="895498"/>
                  <a:pt x="440661" y="981740"/>
                  <a:pt x="510363" y="1041991"/>
                </a:cubicBezTo>
                <a:cubicBezTo>
                  <a:pt x="580065" y="1102242"/>
                  <a:pt x="629684" y="1110512"/>
                  <a:pt x="723014" y="1176670"/>
                </a:cubicBezTo>
                <a:cubicBezTo>
                  <a:pt x="816344" y="1242828"/>
                  <a:pt x="1003005" y="1396410"/>
                  <a:pt x="1070344" y="1438940"/>
                </a:cubicBezTo>
                <a:cubicBezTo>
                  <a:pt x="1137683" y="1481470"/>
                  <a:pt x="1116418" y="1433033"/>
                  <a:pt x="1127051" y="1431852"/>
                </a:cubicBezTo>
                <a:cubicBezTo>
                  <a:pt x="1137684" y="1430671"/>
                  <a:pt x="1135912" y="1431261"/>
                  <a:pt x="1134140" y="1431852"/>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01340" y="3742660"/>
            <a:ext cx="653494" cy="1446552"/>
          </a:xfrm>
          <a:custGeom>
            <a:avLst/>
            <a:gdLst>
              <a:gd name="connsiteX0" fmla="*/ 652130 w 653494"/>
              <a:gd name="connsiteY0" fmla="*/ 0 h 1446552"/>
              <a:gd name="connsiteX1" fmla="*/ 652130 w 653494"/>
              <a:gd name="connsiteY1" fmla="*/ 163032 h 1446552"/>
              <a:gd name="connsiteX2" fmla="*/ 637953 w 653494"/>
              <a:gd name="connsiteY2" fmla="*/ 382772 h 1446552"/>
              <a:gd name="connsiteX3" fmla="*/ 623777 w 653494"/>
              <a:gd name="connsiteY3" fmla="*/ 581246 h 1446552"/>
              <a:gd name="connsiteX4" fmla="*/ 538716 w 653494"/>
              <a:gd name="connsiteY4" fmla="*/ 800986 h 1446552"/>
              <a:gd name="connsiteX5" fmla="*/ 446567 w 653494"/>
              <a:gd name="connsiteY5" fmla="*/ 1141228 h 1446552"/>
              <a:gd name="connsiteX6" fmla="*/ 304800 w 653494"/>
              <a:gd name="connsiteY6" fmla="*/ 1346791 h 1446552"/>
              <a:gd name="connsiteX7" fmla="*/ 184297 w 653494"/>
              <a:gd name="connsiteY7" fmla="*/ 1424763 h 1446552"/>
              <a:gd name="connsiteX8" fmla="*/ 106325 w 653494"/>
              <a:gd name="connsiteY8" fmla="*/ 1438939 h 1446552"/>
              <a:gd name="connsiteX9" fmla="*/ 63795 w 653494"/>
              <a:gd name="connsiteY9" fmla="*/ 1438939 h 1446552"/>
              <a:gd name="connsiteX10" fmla="*/ 35442 w 653494"/>
              <a:gd name="connsiteY10" fmla="*/ 1446028 h 1446552"/>
              <a:gd name="connsiteX11" fmla="*/ 0 w 653494"/>
              <a:gd name="connsiteY11" fmla="*/ 1446028 h 14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494" h="1446552">
                <a:moveTo>
                  <a:pt x="652130" y="0"/>
                </a:moveTo>
                <a:cubicBezTo>
                  <a:pt x="653311" y="49618"/>
                  <a:pt x="654493" y="99237"/>
                  <a:pt x="652130" y="163032"/>
                </a:cubicBezTo>
                <a:cubicBezTo>
                  <a:pt x="649767" y="226827"/>
                  <a:pt x="642678" y="313070"/>
                  <a:pt x="637953" y="382772"/>
                </a:cubicBezTo>
                <a:cubicBezTo>
                  <a:pt x="633228" y="452474"/>
                  <a:pt x="640316" y="511544"/>
                  <a:pt x="623777" y="581246"/>
                </a:cubicBezTo>
                <a:cubicBezTo>
                  <a:pt x="607238" y="650948"/>
                  <a:pt x="568251" y="707656"/>
                  <a:pt x="538716" y="800986"/>
                </a:cubicBezTo>
                <a:cubicBezTo>
                  <a:pt x="509181" y="894316"/>
                  <a:pt x="485553" y="1050261"/>
                  <a:pt x="446567" y="1141228"/>
                </a:cubicBezTo>
                <a:cubicBezTo>
                  <a:pt x="407581" y="1232195"/>
                  <a:pt x="348512" y="1299535"/>
                  <a:pt x="304800" y="1346791"/>
                </a:cubicBezTo>
                <a:cubicBezTo>
                  <a:pt x="261088" y="1394047"/>
                  <a:pt x="217376" y="1409405"/>
                  <a:pt x="184297" y="1424763"/>
                </a:cubicBezTo>
                <a:cubicBezTo>
                  <a:pt x="151218" y="1440121"/>
                  <a:pt x="126409" y="1436576"/>
                  <a:pt x="106325" y="1438939"/>
                </a:cubicBezTo>
                <a:cubicBezTo>
                  <a:pt x="86241" y="1441302"/>
                  <a:pt x="75609" y="1437758"/>
                  <a:pt x="63795" y="1438939"/>
                </a:cubicBezTo>
                <a:cubicBezTo>
                  <a:pt x="51981" y="1440121"/>
                  <a:pt x="46074" y="1444847"/>
                  <a:pt x="35442" y="1446028"/>
                </a:cubicBezTo>
                <a:cubicBezTo>
                  <a:pt x="24810" y="1447209"/>
                  <a:pt x="0" y="1446028"/>
                  <a:pt x="0" y="14460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3256" y="4919336"/>
            <a:ext cx="779745" cy="347331"/>
          </a:xfrm>
          <a:prstGeom prst="rect">
            <a:avLst/>
          </a:prstGeom>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a:solidFill>
                  <a:schemeClr val="tx1"/>
                </a:solidFill>
              </a:rPr>
              <a:t>A</a:t>
            </a:r>
            <a:endParaRPr lang="en-US" sz="1200" dirty="0">
              <a:solidFill>
                <a:schemeClr val="tx1"/>
              </a:solidFill>
            </a:endParaRPr>
          </a:p>
        </p:txBody>
      </p:sp>
      <p:sp>
        <p:nvSpPr>
          <p:cNvPr id="12" name="Rectangle 11"/>
          <p:cNvSpPr/>
          <p:nvPr/>
        </p:nvSpPr>
        <p:spPr>
          <a:xfrm>
            <a:off x="4605176" y="4915800"/>
            <a:ext cx="779745" cy="347331"/>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smtClean="0">
                <a:solidFill>
                  <a:schemeClr val="tx1"/>
                </a:solidFill>
              </a:rPr>
              <a:t>B</a:t>
            </a:r>
            <a:endParaRPr lang="en-US" sz="1200" dirty="0">
              <a:solidFill>
                <a:schemeClr val="tx1"/>
              </a:solidFill>
            </a:endParaRPr>
          </a:p>
        </p:txBody>
      </p:sp>
      <p:sp>
        <p:nvSpPr>
          <p:cNvPr id="13" name="Rectangle 12"/>
          <p:cNvSpPr/>
          <p:nvPr/>
        </p:nvSpPr>
        <p:spPr>
          <a:xfrm>
            <a:off x="3931842" y="5397801"/>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17" name="Straight Connector 16"/>
          <p:cNvCxnSpPr>
            <a:stCxn id="11" idx="2"/>
          </p:cNvCxnSpPr>
          <p:nvPr/>
        </p:nvCxnSpPr>
        <p:spPr>
          <a:xfrm>
            <a:off x="3673129" y="5266667"/>
            <a:ext cx="501922" cy="131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2"/>
          </p:cNvCxnSpPr>
          <p:nvPr/>
        </p:nvCxnSpPr>
        <p:spPr>
          <a:xfrm flipV="1">
            <a:off x="4456041" y="5263131"/>
            <a:ext cx="539008" cy="134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8802" y="4325266"/>
            <a:ext cx="917239" cy="276999"/>
          </a:xfrm>
          <a:prstGeom prst="rect">
            <a:avLst/>
          </a:prstGeom>
          <a:noFill/>
        </p:spPr>
        <p:txBody>
          <a:bodyPr wrap="none" rtlCol="0">
            <a:spAutoFit/>
          </a:bodyPr>
          <a:lstStyle/>
          <a:p>
            <a:r>
              <a:rPr lang="de-DE" sz="1200" dirty="0"/>
              <a:t>p</a:t>
            </a:r>
            <a:r>
              <a:rPr lang="de-DE" sz="1200" dirty="0" smtClean="0"/>
              <a:t>rivate link</a:t>
            </a:r>
          </a:p>
        </p:txBody>
      </p:sp>
      <p:cxnSp>
        <p:nvCxnSpPr>
          <p:cNvPr id="24" name="Straight Connector 23"/>
          <p:cNvCxnSpPr/>
          <p:nvPr/>
        </p:nvCxnSpPr>
        <p:spPr>
          <a:xfrm>
            <a:off x="134679" y="4172772"/>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679" y="4729209"/>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835888" y="3714307"/>
            <a:ext cx="972412" cy="467833"/>
          </a:xfrm>
          <a:custGeom>
            <a:avLst/>
            <a:gdLst>
              <a:gd name="connsiteX0" fmla="*/ 0 w 972412"/>
              <a:gd name="connsiteY0" fmla="*/ 467833 h 467833"/>
              <a:gd name="connsiteX1" fmla="*/ 113414 w 972412"/>
              <a:gd name="connsiteY1" fmla="*/ 460744 h 467833"/>
              <a:gd name="connsiteX2" fmla="*/ 262270 w 972412"/>
              <a:gd name="connsiteY2" fmla="*/ 453656 h 467833"/>
              <a:gd name="connsiteX3" fmla="*/ 389861 w 972412"/>
              <a:gd name="connsiteY3" fmla="*/ 453656 h 467833"/>
              <a:gd name="connsiteX4" fmla="*/ 559982 w 972412"/>
              <a:gd name="connsiteY4" fmla="*/ 453656 h 467833"/>
              <a:gd name="connsiteX5" fmla="*/ 687572 w 972412"/>
              <a:gd name="connsiteY5" fmla="*/ 432391 h 467833"/>
              <a:gd name="connsiteX6" fmla="*/ 772633 w 972412"/>
              <a:gd name="connsiteY6" fmla="*/ 375684 h 467833"/>
              <a:gd name="connsiteX7" fmla="*/ 829340 w 972412"/>
              <a:gd name="connsiteY7" fmla="*/ 318977 h 467833"/>
              <a:gd name="connsiteX8" fmla="*/ 871870 w 972412"/>
              <a:gd name="connsiteY8" fmla="*/ 276446 h 467833"/>
              <a:gd name="connsiteX9" fmla="*/ 935665 w 972412"/>
              <a:gd name="connsiteY9" fmla="*/ 212651 h 467833"/>
              <a:gd name="connsiteX10" fmla="*/ 956931 w 972412"/>
              <a:gd name="connsiteY10" fmla="*/ 134679 h 467833"/>
              <a:gd name="connsiteX11" fmla="*/ 964019 w 972412"/>
              <a:gd name="connsiteY11" fmla="*/ 85060 h 467833"/>
              <a:gd name="connsiteX12" fmla="*/ 971107 w 972412"/>
              <a:gd name="connsiteY12" fmla="*/ 35442 h 467833"/>
              <a:gd name="connsiteX13" fmla="*/ 935665 w 972412"/>
              <a:gd name="connsiteY13" fmla="*/ 0 h 467833"/>
              <a:gd name="connsiteX14" fmla="*/ 935665 w 972412"/>
              <a:gd name="connsiteY14" fmla="*/ 0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412" h="467833">
                <a:moveTo>
                  <a:pt x="0" y="467833"/>
                </a:moveTo>
                <a:lnTo>
                  <a:pt x="113414" y="460744"/>
                </a:lnTo>
                <a:lnTo>
                  <a:pt x="262270" y="453656"/>
                </a:lnTo>
                <a:cubicBezTo>
                  <a:pt x="308345" y="452475"/>
                  <a:pt x="389861" y="453656"/>
                  <a:pt x="389861" y="453656"/>
                </a:cubicBezTo>
                <a:cubicBezTo>
                  <a:pt x="439480" y="453656"/>
                  <a:pt x="510364" y="457200"/>
                  <a:pt x="559982" y="453656"/>
                </a:cubicBezTo>
                <a:cubicBezTo>
                  <a:pt x="609600" y="450112"/>
                  <a:pt x="652130" y="445386"/>
                  <a:pt x="687572" y="432391"/>
                </a:cubicBezTo>
                <a:cubicBezTo>
                  <a:pt x="723014" y="419396"/>
                  <a:pt x="749005" y="394586"/>
                  <a:pt x="772633" y="375684"/>
                </a:cubicBezTo>
                <a:cubicBezTo>
                  <a:pt x="796261" y="356782"/>
                  <a:pt x="829340" y="318977"/>
                  <a:pt x="829340" y="318977"/>
                </a:cubicBezTo>
                <a:lnTo>
                  <a:pt x="871870" y="276446"/>
                </a:lnTo>
                <a:cubicBezTo>
                  <a:pt x="889591" y="258725"/>
                  <a:pt x="921488" y="236279"/>
                  <a:pt x="935665" y="212651"/>
                </a:cubicBezTo>
                <a:cubicBezTo>
                  <a:pt x="949842" y="189023"/>
                  <a:pt x="952205" y="155944"/>
                  <a:pt x="956931" y="134679"/>
                </a:cubicBezTo>
                <a:cubicBezTo>
                  <a:pt x="961657" y="113414"/>
                  <a:pt x="964019" y="85060"/>
                  <a:pt x="964019" y="85060"/>
                </a:cubicBezTo>
                <a:cubicBezTo>
                  <a:pt x="966382" y="68520"/>
                  <a:pt x="975833" y="49619"/>
                  <a:pt x="971107" y="35442"/>
                </a:cubicBezTo>
                <a:cubicBezTo>
                  <a:pt x="966381" y="21265"/>
                  <a:pt x="935665" y="0"/>
                  <a:pt x="935665" y="0"/>
                </a:cubicBezTo>
                <a:lnTo>
                  <a:pt x="935665" y="0"/>
                </a:lnTo>
              </a:path>
            </a:pathLst>
          </a:custGeom>
          <a:noFill/>
          <a:ln w="5080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771553" y="3698367"/>
            <a:ext cx="3926145" cy="308222"/>
          </a:xfrm>
          <a:custGeom>
            <a:avLst/>
            <a:gdLst>
              <a:gd name="connsiteX0" fmla="*/ 0 w 3926145"/>
              <a:gd name="connsiteY0" fmla="*/ 37205 h 308222"/>
              <a:gd name="connsiteX1" fmla="*/ 42531 w 3926145"/>
              <a:gd name="connsiteY1" fmla="*/ 164796 h 308222"/>
              <a:gd name="connsiteX2" fmla="*/ 163033 w 3926145"/>
              <a:gd name="connsiteY2" fmla="*/ 264033 h 308222"/>
              <a:gd name="connsiteX3" fmla="*/ 361507 w 3926145"/>
              <a:gd name="connsiteY3" fmla="*/ 292386 h 308222"/>
              <a:gd name="connsiteX4" fmla="*/ 3643424 w 3926145"/>
              <a:gd name="connsiteY4" fmla="*/ 285298 h 308222"/>
              <a:gd name="connsiteX5" fmla="*/ 3763926 w 3926145"/>
              <a:gd name="connsiteY5" fmla="*/ 23028 h 308222"/>
              <a:gd name="connsiteX6" fmla="*/ 3749749 w 3926145"/>
              <a:gd name="connsiteY6" fmla="*/ 30117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6145" h="308222">
                <a:moveTo>
                  <a:pt x="0" y="37205"/>
                </a:moveTo>
                <a:cubicBezTo>
                  <a:pt x="7679" y="82098"/>
                  <a:pt x="15359" y="126991"/>
                  <a:pt x="42531" y="164796"/>
                </a:cubicBezTo>
                <a:cubicBezTo>
                  <a:pt x="69703" y="202601"/>
                  <a:pt x="109870" y="242768"/>
                  <a:pt x="163033" y="264033"/>
                </a:cubicBezTo>
                <a:cubicBezTo>
                  <a:pt x="216196" y="285298"/>
                  <a:pt x="361507" y="292386"/>
                  <a:pt x="361507" y="292386"/>
                </a:cubicBezTo>
                <a:cubicBezTo>
                  <a:pt x="941572" y="295930"/>
                  <a:pt x="3076354" y="330191"/>
                  <a:pt x="3643424" y="285298"/>
                </a:cubicBezTo>
                <a:cubicBezTo>
                  <a:pt x="4210494" y="240405"/>
                  <a:pt x="3746205" y="65558"/>
                  <a:pt x="3763926" y="23028"/>
                </a:cubicBezTo>
                <a:cubicBezTo>
                  <a:pt x="3781647" y="-19502"/>
                  <a:pt x="3765698" y="5307"/>
                  <a:pt x="3749749" y="30117"/>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828800" y="3721395"/>
            <a:ext cx="1297172" cy="1025833"/>
          </a:xfrm>
          <a:custGeom>
            <a:avLst/>
            <a:gdLst>
              <a:gd name="connsiteX0" fmla="*/ 0 w 1297172"/>
              <a:gd name="connsiteY0" fmla="*/ 1020726 h 1025833"/>
              <a:gd name="connsiteX1" fmla="*/ 489098 w 1297172"/>
              <a:gd name="connsiteY1" fmla="*/ 1013638 h 1025833"/>
              <a:gd name="connsiteX2" fmla="*/ 836428 w 1297172"/>
              <a:gd name="connsiteY2" fmla="*/ 914400 h 1025833"/>
              <a:gd name="connsiteX3" fmla="*/ 1084521 w 1297172"/>
              <a:gd name="connsiteY3" fmla="*/ 637954 h 1025833"/>
              <a:gd name="connsiteX4" fmla="*/ 1297172 w 1297172"/>
              <a:gd name="connsiteY4" fmla="*/ 0 h 102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172" h="1025833">
                <a:moveTo>
                  <a:pt x="0" y="1020726"/>
                </a:moveTo>
                <a:cubicBezTo>
                  <a:pt x="174846" y="1026042"/>
                  <a:pt x="349693" y="1031359"/>
                  <a:pt x="489098" y="1013638"/>
                </a:cubicBezTo>
                <a:cubicBezTo>
                  <a:pt x="628503" y="995917"/>
                  <a:pt x="737191" y="977014"/>
                  <a:pt x="836428" y="914400"/>
                </a:cubicBezTo>
                <a:cubicBezTo>
                  <a:pt x="935665" y="851786"/>
                  <a:pt x="1007730" y="790354"/>
                  <a:pt x="1084521" y="637954"/>
                </a:cubicBezTo>
                <a:cubicBezTo>
                  <a:pt x="1161312" y="485554"/>
                  <a:pt x="1229242" y="242777"/>
                  <a:pt x="1297172" y="0"/>
                </a:cubicBezTo>
              </a:path>
            </a:pathLst>
          </a:custGeom>
          <a:noFill/>
          <a:ln w="4445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089384" y="3693042"/>
            <a:ext cx="3763992" cy="506693"/>
          </a:xfrm>
          <a:custGeom>
            <a:avLst/>
            <a:gdLst>
              <a:gd name="connsiteX0" fmla="*/ 15323 w 3763992"/>
              <a:gd name="connsiteY0" fmla="*/ 28353 h 506693"/>
              <a:gd name="connsiteX1" fmla="*/ 36588 w 3763992"/>
              <a:gd name="connsiteY1" fmla="*/ 148856 h 506693"/>
              <a:gd name="connsiteX2" fmla="*/ 334300 w 3763992"/>
              <a:gd name="connsiteY2" fmla="*/ 460744 h 506693"/>
              <a:gd name="connsiteX3" fmla="*/ 1794504 w 3763992"/>
              <a:gd name="connsiteY3" fmla="*/ 489098 h 506693"/>
              <a:gd name="connsiteX4" fmla="*/ 3297239 w 3763992"/>
              <a:gd name="connsiteY4" fmla="*/ 482009 h 506693"/>
              <a:gd name="connsiteX5" fmla="*/ 3736718 w 3763992"/>
              <a:gd name="connsiteY5" fmla="*/ 467832 h 506693"/>
              <a:gd name="connsiteX6" fmla="*/ 3680011 w 3763992"/>
              <a:gd name="connsiteY6" fmla="*/ 0 h 5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3992" h="506693">
                <a:moveTo>
                  <a:pt x="15323" y="28353"/>
                </a:moveTo>
                <a:cubicBezTo>
                  <a:pt x="-626" y="52572"/>
                  <a:pt x="-16575" y="76791"/>
                  <a:pt x="36588" y="148856"/>
                </a:cubicBezTo>
                <a:cubicBezTo>
                  <a:pt x="89751" y="220921"/>
                  <a:pt x="41314" y="404037"/>
                  <a:pt x="334300" y="460744"/>
                </a:cubicBezTo>
                <a:cubicBezTo>
                  <a:pt x="627286" y="517451"/>
                  <a:pt x="1794504" y="489098"/>
                  <a:pt x="1794504" y="489098"/>
                </a:cubicBezTo>
                <a:lnTo>
                  <a:pt x="3297239" y="482009"/>
                </a:lnTo>
                <a:cubicBezTo>
                  <a:pt x="3620941" y="478465"/>
                  <a:pt x="3672923" y="548167"/>
                  <a:pt x="3736718" y="467832"/>
                </a:cubicBezTo>
                <a:cubicBezTo>
                  <a:pt x="3800513" y="387497"/>
                  <a:pt x="3740262" y="193748"/>
                  <a:pt x="3680011" y="0"/>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3463" y="3944203"/>
            <a:ext cx="928459" cy="276999"/>
          </a:xfrm>
          <a:prstGeom prst="rect">
            <a:avLst/>
          </a:prstGeom>
          <a:noFill/>
        </p:spPr>
        <p:txBody>
          <a:bodyPr wrap="none" rtlCol="0">
            <a:spAutoFit/>
          </a:bodyPr>
          <a:lstStyle/>
          <a:p>
            <a:r>
              <a:rPr lang="de-DE" sz="1200" dirty="0" smtClean="0"/>
              <a:t>Profibus - I</a:t>
            </a:r>
          </a:p>
        </p:txBody>
      </p:sp>
      <p:sp>
        <p:nvSpPr>
          <p:cNvPr id="36" name="TextBox 35"/>
          <p:cNvSpPr txBox="1"/>
          <p:nvPr/>
        </p:nvSpPr>
        <p:spPr>
          <a:xfrm>
            <a:off x="400558" y="4508333"/>
            <a:ext cx="971741" cy="276999"/>
          </a:xfrm>
          <a:prstGeom prst="rect">
            <a:avLst/>
          </a:prstGeom>
          <a:noFill/>
        </p:spPr>
        <p:txBody>
          <a:bodyPr wrap="none" rtlCol="0">
            <a:spAutoFit/>
          </a:bodyPr>
          <a:lstStyle/>
          <a:p>
            <a:r>
              <a:rPr lang="de-DE" sz="1200" dirty="0" smtClean="0"/>
              <a:t>Profibus - II</a:t>
            </a:r>
          </a:p>
        </p:txBody>
      </p:sp>
      <p:sp>
        <p:nvSpPr>
          <p:cNvPr id="37" name="Rectangle 36"/>
          <p:cNvSpPr/>
          <p:nvPr/>
        </p:nvSpPr>
        <p:spPr>
          <a:xfrm>
            <a:off x="2322094" y="1474383"/>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22094" y="1474383"/>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IOC-A  </a:t>
            </a:r>
            <a:r>
              <a:rPr lang="de-DE" sz="1100" dirty="0" err="1" smtClean="0">
                <a:solidFill>
                  <a:schemeClr val="tx1"/>
                </a:solidFill>
              </a:rPr>
              <a:t>pref</a:t>
            </a:r>
            <a:r>
              <a:rPr lang="de-DE" sz="1100" dirty="0" smtClean="0">
                <a:solidFill>
                  <a:schemeClr val="tx1"/>
                </a:solidFill>
              </a:rPr>
              <a:t> Master</a:t>
            </a:r>
            <a:endParaRPr lang="en-US" sz="1100" dirty="0">
              <a:solidFill>
                <a:schemeClr val="tx1"/>
              </a:solidFill>
            </a:endParaRPr>
          </a:p>
        </p:txBody>
      </p:sp>
      <p:sp>
        <p:nvSpPr>
          <p:cNvPr id="39" name="Rectangle 38"/>
          <p:cNvSpPr/>
          <p:nvPr/>
        </p:nvSpPr>
        <p:spPr>
          <a:xfrm>
            <a:off x="2326299" y="1704753"/>
            <a:ext cx="241022" cy="4075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0" name="Rectangle 39"/>
          <p:cNvSpPr/>
          <p:nvPr/>
        </p:nvSpPr>
        <p:spPr>
          <a:xfrm>
            <a:off x="2755161" y="1704753"/>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1" name="Rectangle 40"/>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999705" y="1701217"/>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43" name="Rectangle 42"/>
          <p:cNvSpPr/>
          <p:nvPr/>
        </p:nvSpPr>
        <p:spPr>
          <a:xfrm>
            <a:off x="4792270" y="1470847"/>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92270" y="1470847"/>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IOC-B  </a:t>
            </a:r>
            <a:r>
              <a:rPr lang="de-DE" sz="1100" dirty="0" err="1" smtClean="0">
                <a:solidFill>
                  <a:schemeClr val="tx1"/>
                </a:solidFill>
              </a:rPr>
              <a:t>pref</a:t>
            </a:r>
            <a:r>
              <a:rPr lang="de-DE" sz="1100" dirty="0" smtClean="0">
                <a:solidFill>
                  <a:schemeClr val="tx1"/>
                </a:solidFill>
              </a:rPr>
              <a:t> Slave</a:t>
            </a:r>
            <a:endParaRPr lang="en-US" sz="1100" dirty="0">
              <a:solidFill>
                <a:schemeClr val="tx1"/>
              </a:solidFill>
            </a:endParaRPr>
          </a:p>
        </p:txBody>
      </p:sp>
      <p:sp>
        <p:nvSpPr>
          <p:cNvPr id="45" name="Rectangle 44"/>
          <p:cNvSpPr/>
          <p:nvPr/>
        </p:nvSpPr>
        <p:spPr>
          <a:xfrm>
            <a:off x="5668299" y="1701217"/>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6" name="Rectangle 45"/>
          <p:cNvSpPr/>
          <p:nvPr/>
        </p:nvSpPr>
        <p:spPr>
          <a:xfrm>
            <a:off x="6097161" y="1701217"/>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8" name="Rectangle 47"/>
          <p:cNvSpPr/>
          <p:nvPr/>
        </p:nvSpPr>
        <p:spPr>
          <a:xfrm>
            <a:off x="6341705" y="1697681"/>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55" name="Rectangle 54"/>
          <p:cNvSpPr/>
          <p:nvPr/>
        </p:nvSpPr>
        <p:spPr>
          <a:xfrm>
            <a:off x="3240727" y="1697681"/>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Master</a:t>
            </a:r>
            <a:endParaRPr lang="en-US" sz="1400" dirty="0">
              <a:solidFill>
                <a:schemeClr val="tx1"/>
              </a:solidFill>
            </a:endParaRPr>
          </a:p>
        </p:txBody>
      </p:sp>
      <p:sp>
        <p:nvSpPr>
          <p:cNvPr id="56" name="Rectangle 55"/>
          <p:cNvSpPr/>
          <p:nvPr/>
        </p:nvSpPr>
        <p:spPr>
          <a:xfrm>
            <a:off x="4792270" y="1704753"/>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Slave</a:t>
            </a:r>
            <a:endParaRPr lang="en-US" sz="1400" dirty="0">
              <a:solidFill>
                <a:schemeClr val="tx1"/>
              </a:solidFill>
            </a:endParaRPr>
          </a:p>
        </p:txBody>
      </p:sp>
      <p:sp>
        <p:nvSpPr>
          <p:cNvPr id="60" name="Rectangle 59"/>
          <p:cNvSpPr/>
          <p:nvPr/>
        </p:nvSpPr>
        <p:spPr>
          <a:xfrm>
            <a:off x="4034626" y="5458057"/>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61" name="Straight Connector 60"/>
          <p:cNvCxnSpPr/>
          <p:nvPr/>
        </p:nvCxnSpPr>
        <p:spPr>
          <a:xfrm flipV="1">
            <a:off x="4605176" y="5273771"/>
            <a:ext cx="620241" cy="1842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08667" y="5263131"/>
            <a:ext cx="766384" cy="1949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951950" y="5844373"/>
            <a:ext cx="902771" cy="4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File Server</a:t>
            </a:r>
          </a:p>
        </p:txBody>
      </p:sp>
      <p:cxnSp>
        <p:nvCxnSpPr>
          <p:cNvPr id="66" name="Straight Connector 65"/>
          <p:cNvCxnSpPr/>
          <p:nvPr/>
        </p:nvCxnSpPr>
        <p:spPr>
          <a:xfrm>
            <a:off x="4118344" y="5667174"/>
            <a:ext cx="0" cy="1913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97421" y="5592732"/>
            <a:ext cx="0" cy="251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79721" y="1474383"/>
            <a:ext cx="1555234" cy="415498"/>
          </a:xfrm>
          <a:prstGeom prst="rect">
            <a:avLst/>
          </a:prstGeom>
          <a:noFill/>
        </p:spPr>
        <p:txBody>
          <a:bodyPr wrap="none" rtlCol="0">
            <a:spAutoFit/>
          </a:bodyPr>
          <a:lstStyle/>
          <a:p>
            <a:pPr marL="228600" indent="-228600">
              <a:buFont typeface="+mj-lt"/>
              <a:buAutoNum type="arabicPeriod"/>
            </a:pPr>
            <a:r>
              <a:rPr lang="de-DE" sz="1050" dirty="0" smtClean="0"/>
              <a:t>Master CPU </a:t>
            </a:r>
            <a:r>
              <a:rPr lang="de-DE" sz="1050" dirty="0" err="1" smtClean="0"/>
              <a:t>failure</a:t>
            </a:r>
            <a:endParaRPr lang="de-DE" sz="1050" dirty="0" smtClean="0"/>
          </a:p>
          <a:p>
            <a:pPr marL="228600" indent="-228600">
              <a:buFont typeface="+mj-lt"/>
              <a:buAutoNum type="arabicPeriod"/>
            </a:pPr>
            <a:r>
              <a:rPr lang="de-DE" sz="1050" dirty="0" err="1" smtClean="0"/>
              <a:t>Watchdog</a:t>
            </a:r>
            <a:r>
              <a:rPr lang="de-DE" sz="1050" dirty="0" smtClean="0"/>
              <a:t> </a:t>
            </a:r>
            <a:r>
              <a:rPr lang="de-DE" sz="1050" dirty="0" err="1" smtClean="0"/>
              <a:t>reset</a:t>
            </a:r>
            <a:endParaRPr lang="en-US" sz="1050" dirty="0"/>
          </a:p>
        </p:txBody>
      </p:sp>
    </p:spTree>
    <p:extLst>
      <p:ext uri="{BB962C8B-B14F-4D97-AF65-F5344CB8AC3E}">
        <p14:creationId xmlns:p14="http://schemas.microsoft.com/office/powerpoint/2010/main" val="68627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216" y="2126205"/>
            <a:ext cx="5521213" cy="1606830"/>
          </a:xfrm>
        </p:spPr>
      </p:pic>
      <p:sp>
        <p:nvSpPr>
          <p:cNvPr id="3" name="Title 2"/>
          <p:cNvSpPr>
            <a:spLocks noGrp="1"/>
          </p:cNvSpPr>
          <p:nvPr>
            <p:ph type="title"/>
          </p:nvPr>
        </p:nvSpPr>
        <p:spPr/>
        <p:txBody>
          <a:bodyPr/>
          <a:lstStyle/>
          <a:p>
            <a:r>
              <a:rPr lang="de-DE" dirty="0" err="1" smtClean="0"/>
              <a:t>Redundancy</a:t>
            </a:r>
            <a:r>
              <a:rPr lang="de-DE" dirty="0" smtClean="0"/>
              <a:t>: Master CPU </a:t>
            </a:r>
            <a:r>
              <a:rPr lang="de-DE" dirty="0" err="1" smtClean="0"/>
              <a:t>Failure</a:t>
            </a:r>
            <a:r>
              <a:rPr lang="de-DE" dirty="0" smtClean="0"/>
              <a:t> – Slave </a:t>
            </a:r>
            <a:r>
              <a:rPr lang="de-DE" dirty="0" err="1" smtClean="0"/>
              <a:t>detects</a:t>
            </a:r>
            <a:r>
              <a:rPr lang="de-DE" dirty="0" smtClean="0"/>
              <a:t> </a:t>
            </a:r>
            <a:r>
              <a:rPr lang="de-DE" dirty="0" err="1" smtClean="0"/>
              <a:t>failure</a:t>
            </a:r>
            <a:endParaRPr lang="de-DE" dirty="0"/>
          </a:p>
        </p:txBody>
      </p:sp>
      <p:sp>
        <p:nvSpPr>
          <p:cNvPr id="6" name="Freeform 5"/>
          <p:cNvSpPr/>
          <p:nvPr/>
        </p:nvSpPr>
        <p:spPr>
          <a:xfrm>
            <a:off x="2381693" y="3734152"/>
            <a:ext cx="3362617" cy="877241"/>
          </a:xfrm>
          <a:custGeom>
            <a:avLst/>
            <a:gdLst>
              <a:gd name="connsiteX0" fmla="*/ 0 w 3362617"/>
              <a:gd name="connsiteY0" fmla="*/ 1419 h 877241"/>
              <a:gd name="connsiteX1" fmla="*/ 404037 w 3362617"/>
              <a:gd name="connsiteY1" fmla="*/ 554312 h 877241"/>
              <a:gd name="connsiteX2" fmla="*/ 914400 w 3362617"/>
              <a:gd name="connsiteY2" fmla="*/ 823671 h 877241"/>
              <a:gd name="connsiteX3" fmla="*/ 1396410 w 3362617"/>
              <a:gd name="connsiteY3" fmla="*/ 873289 h 877241"/>
              <a:gd name="connsiteX4" fmla="*/ 1715386 w 3362617"/>
              <a:gd name="connsiteY4" fmla="*/ 873289 h 877241"/>
              <a:gd name="connsiteX5" fmla="*/ 1942214 w 3362617"/>
              <a:gd name="connsiteY5" fmla="*/ 866201 h 877241"/>
              <a:gd name="connsiteX6" fmla="*/ 2254103 w 3362617"/>
              <a:gd name="connsiteY6" fmla="*/ 823671 h 877241"/>
              <a:gd name="connsiteX7" fmla="*/ 2445489 w 3362617"/>
              <a:gd name="connsiteY7" fmla="*/ 724433 h 877241"/>
              <a:gd name="connsiteX8" fmla="*/ 2594344 w 3362617"/>
              <a:gd name="connsiteY8" fmla="*/ 646461 h 877241"/>
              <a:gd name="connsiteX9" fmla="*/ 2757377 w 3362617"/>
              <a:gd name="connsiteY9" fmla="*/ 504694 h 877241"/>
              <a:gd name="connsiteX10" fmla="*/ 2934586 w 3362617"/>
              <a:gd name="connsiteY10" fmla="*/ 362926 h 877241"/>
              <a:gd name="connsiteX11" fmla="*/ 3040912 w 3362617"/>
              <a:gd name="connsiteY11" fmla="*/ 292043 h 877241"/>
              <a:gd name="connsiteX12" fmla="*/ 3175591 w 3362617"/>
              <a:gd name="connsiteY12" fmla="*/ 192805 h 877241"/>
              <a:gd name="connsiteX13" fmla="*/ 3246475 w 3362617"/>
              <a:gd name="connsiteY13" fmla="*/ 143187 h 877241"/>
              <a:gd name="connsiteX14" fmla="*/ 3331535 w 3362617"/>
              <a:gd name="connsiteY14" fmla="*/ 58126 h 877241"/>
              <a:gd name="connsiteX15" fmla="*/ 3359889 w 3362617"/>
              <a:gd name="connsiteY15" fmla="*/ 1419 h 877241"/>
              <a:gd name="connsiteX16" fmla="*/ 3359889 w 3362617"/>
              <a:gd name="connsiteY16" fmla="*/ 22685 h 8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2617" h="877241">
                <a:moveTo>
                  <a:pt x="0" y="1419"/>
                </a:moveTo>
                <a:cubicBezTo>
                  <a:pt x="125818" y="209344"/>
                  <a:pt x="251637" y="417270"/>
                  <a:pt x="404037" y="554312"/>
                </a:cubicBezTo>
                <a:cubicBezTo>
                  <a:pt x="556437" y="691354"/>
                  <a:pt x="749005" y="770508"/>
                  <a:pt x="914400" y="823671"/>
                </a:cubicBezTo>
                <a:cubicBezTo>
                  <a:pt x="1079796" y="876834"/>
                  <a:pt x="1262912" y="865019"/>
                  <a:pt x="1396410" y="873289"/>
                </a:cubicBezTo>
                <a:cubicBezTo>
                  <a:pt x="1529908" y="881559"/>
                  <a:pt x="1624419" y="874470"/>
                  <a:pt x="1715386" y="873289"/>
                </a:cubicBezTo>
                <a:cubicBezTo>
                  <a:pt x="1806353" y="872108"/>
                  <a:pt x="1852428" y="874471"/>
                  <a:pt x="1942214" y="866201"/>
                </a:cubicBezTo>
                <a:cubicBezTo>
                  <a:pt x="2032000" y="857931"/>
                  <a:pt x="2170224" y="847299"/>
                  <a:pt x="2254103" y="823671"/>
                </a:cubicBezTo>
                <a:cubicBezTo>
                  <a:pt x="2337982" y="800043"/>
                  <a:pt x="2445489" y="724433"/>
                  <a:pt x="2445489" y="724433"/>
                </a:cubicBezTo>
                <a:cubicBezTo>
                  <a:pt x="2502196" y="694898"/>
                  <a:pt x="2542363" y="683084"/>
                  <a:pt x="2594344" y="646461"/>
                </a:cubicBezTo>
                <a:cubicBezTo>
                  <a:pt x="2646325" y="609838"/>
                  <a:pt x="2700670" y="551950"/>
                  <a:pt x="2757377" y="504694"/>
                </a:cubicBezTo>
                <a:cubicBezTo>
                  <a:pt x="2814084" y="457438"/>
                  <a:pt x="2887330" y="398368"/>
                  <a:pt x="2934586" y="362926"/>
                </a:cubicBezTo>
                <a:cubicBezTo>
                  <a:pt x="2981842" y="327484"/>
                  <a:pt x="3000745" y="320396"/>
                  <a:pt x="3040912" y="292043"/>
                </a:cubicBezTo>
                <a:cubicBezTo>
                  <a:pt x="3081079" y="263690"/>
                  <a:pt x="3141331" y="217614"/>
                  <a:pt x="3175591" y="192805"/>
                </a:cubicBezTo>
                <a:cubicBezTo>
                  <a:pt x="3209852" y="167996"/>
                  <a:pt x="3220484" y="165633"/>
                  <a:pt x="3246475" y="143187"/>
                </a:cubicBezTo>
                <a:cubicBezTo>
                  <a:pt x="3272466" y="120741"/>
                  <a:pt x="3312633" y="81754"/>
                  <a:pt x="3331535" y="58126"/>
                </a:cubicBezTo>
                <a:cubicBezTo>
                  <a:pt x="3350437" y="34498"/>
                  <a:pt x="3355163" y="7326"/>
                  <a:pt x="3359889" y="1419"/>
                </a:cubicBezTo>
                <a:cubicBezTo>
                  <a:pt x="3364615" y="-4488"/>
                  <a:pt x="3362252" y="9098"/>
                  <a:pt x="3359889" y="22685"/>
                </a:cubicBezTo>
              </a:path>
            </a:pathLst>
          </a:cu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47777" y="3735571"/>
            <a:ext cx="1135479" cy="1456390"/>
          </a:xfrm>
          <a:custGeom>
            <a:avLst/>
            <a:gdLst>
              <a:gd name="connsiteX0" fmla="*/ 0 w 1135479"/>
              <a:gd name="connsiteY0" fmla="*/ 0 h 1456390"/>
              <a:gd name="connsiteX1" fmla="*/ 28353 w 1135479"/>
              <a:gd name="connsiteY1" fmla="*/ 134680 h 1456390"/>
              <a:gd name="connsiteX2" fmla="*/ 92149 w 1135479"/>
              <a:gd name="connsiteY2" fmla="*/ 389861 h 1456390"/>
              <a:gd name="connsiteX3" fmla="*/ 155944 w 1135479"/>
              <a:gd name="connsiteY3" fmla="*/ 559982 h 1456390"/>
              <a:gd name="connsiteX4" fmla="*/ 304800 w 1135479"/>
              <a:gd name="connsiteY4" fmla="*/ 815163 h 1456390"/>
              <a:gd name="connsiteX5" fmla="*/ 510363 w 1135479"/>
              <a:gd name="connsiteY5" fmla="*/ 1041991 h 1456390"/>
              <a:gd name="connsiteX6" fmla="*/ 723014 w 1135479"/>
              <a:gd name="connsiteY6" fmla="*/ 1176670 h 1456390"/>
              <a:gd name="connsiteX7" fmla="*/ 1070344 w 1135479"/>
              <a:gd name="connsiteY7" fmla="*/ 1438940 h 1456390"/>
              <a:gd name="connsiteX8" fmla="*/ 1127051 w 1135479"/>
              <a:gd name="connsiteY8" fmla="*/ 1431852 h 1456390"/>
              <a:gd name="connsiteX9" fmla="*/ 1134140 w 1135479"/>
              <a:gd name="connsiteY9" fmla="*/ 1431852 h 145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479" h="1456390">
                <a:moveTo>
                  <a:pt x="0" y="0"/>
                </a:moveTo>
                <a:cubicBezTo>
                  <a:pt x="6497" y="34851"/>
                  <a:pt x="12995" y="69703"/>
                  <a:pt x="28353" y="134680"/>
                </a:cubicBezTo>
                <a:cubicBezTo>
                  <a:pt x="43711" y="199657"/>
                  <a:pt x="70884" y="318977"/>
                  <a:pt x="92149" y="389861"/>
                </a:cubicBezTo>
                <a:cubicBezTo>
                  <a:pt x="113414" y="460745"/>
                  <a:pt x="120502" y="489098"/>
                  <a:pt x="155944" y="559982"/>
                </a:cubicBezTo>
                <a:cubicBezTo>
                  <a:pt x="191386" y="630866"/>
                  <a:pt x="245730" y="734828"/>
                  <a:pt x="304800" y="815163"/>
                </a:cubicBezTo>
                <a:cubicBezTo>
                  <a:pt x="363870" y="895498"/>
                  <a:pt x="440661" y="981740"/>
                  <a:pt x="510363" y="1041991"/>
                </a:cubicBezTo>
                <a:cubicBezTo>
                  <a:pt x="580065" y="1102242"/>
                  <a:pt x="629684" y="1110512"/>
                  <a:pt x="723014" y="1176670"/>
                </a:cubicBezTo>
                <a:cubicBezTo>
                  <a:pt x="816344" y="1242828"/>
                  <a:pt x="1003005" y="1396410"/>
                  <a:pt x="1070344" y="1438940"/>
                </a:cubicBezTo>
                <a:cubicBezTo>
                  <a:pt x="1137683" y="1481470"/>
                  <a:pt x="1116418" y="1433033"/>
                  <a:pt x="1127051" y="1431852"/>
                </a:cubicBezTo>
                <a:cubicBezTo>
                  <a:pt x="1137684" y="1430671"/>
                  <a:pt x="1135912" y="1431261"/>
                  <a:pt x="1134140" y="1431852"/>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01340" y="3742660"/>
            <a:ext cx="653494" cy="1446552"/>
          </a:xfrm>
          <a:custGeom>
            <a:avLst/>
            <a:gdLst>
              <a:gd name="connsiteX0" fmla="*/ 652130 w 653494"/>
              <a:gd name="connsiteY0" fmla="*/ 0 h 1446552"/>
              <a:gd name="connsiteX1" fmla="*/ 652130 w 653494"/>
              <a:gd name="connsiteY1" fmla="*/ 163032 h 1446552"/>
              <a:gd name="connsiteX2" fmla="*/ 637953 w 653494"/>
              <a:gd name="connsiteY2" fmla="*/ 382772 h 1446552"/>
              <a:gd name="connsiteX3" fmla="*/ 623777 w 653494"/>
              <a:gd name="connsiteY3" fmla="*/ 581246 h 1446552"/>
              <a:gd name="connsiteX4" fmla="*/ 538716 w 653494"/>
              <a:gd name="connsiteY4" fmla="*/ 800986 h 1446552"/>
              <a:gd name="connsiteX5" fmla="*/ 446567 w 653494"/>
              <a:gd name="connsiteY5" fmla="*/ 1141228 h 1446552"/>
              <a:gd name="connsiteX6" fmla="*/ 304800 w 653494"/>
              <a:gd name="connsiteY6" fmla="*/ 1346791 h 1446552"/>
              <a:gd name="connsiteX7" fmla="*/ 184297 w 653494"/>
              <a:gd name="connsiteY7" fmla="*/ 1424763 h 1446552"/>
              <a:gd name="connsiteX8" fmla="*/ 106325 w 653494"/>
              <a:gd name="connsiteY8" fmla="*/ 1438939 h 1446552"/>
              <a:gd name="connsiteX9" fmla="*/ 63795 w 653494"/>
              <a:gd name="connsiteY9" fmla="*/ 1438939 h 1446552"/>
              <a:gd name="connsiteX10" fmla="*/ 35442 w 653494"/>
              <a:gd name="connsiteY10" fmla="*/ 1446028 h 1446552"/>
              <a:gd name="connsiteX11" fmla="*/ 0 w 653494"/>
              <a:gd name="connsiteY11" fmla="*/ 1446028 h 14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494" h="1446552">
                <a:moveTo>
                  <a:pt x="652130" y="0"/>
                </a:moveTo>
                <a:cubicBezTo>
                  <a:pt x="653311" y="49618"/>
                  <a:pt x="654493" y="99237"/>
                  <a:pt x="652130" y="163032"/>
                </a:cubicBezTo>
                <a:cubicBezTo>
                  <a:pt x="649767" y="226827"/>
                  <a:pt x="642678" y="313070"/>
                  <a:pt x="637953" y="382772"/>
                </a:cubicBezTo>
                <a:cubicBezTo>
                  <a:pt x="633228" y="452474"/>
                  <a:pt x="640316" y="511544"/>
                  <a:pt x="623777" y="581246"/>
                </a:cubicBezTo>
                <a:cubicBezTo>
                  <a:pt x="607238" y="650948"/>
                  <a:pt x="568251" y="707656"/>
                  <a:pt x="538716" y="800986"/>
                </a:cubicBezTo>
                <a:cubicBezTo>
                  <a:pt x="509181" y="894316"/>
                  <a:pt x="485553" y="1050261"/>
                  <a:pt x="446567" y="1141228"/>
                </a:cubicBezTo>
                <a:cubicBezTo>
                  <a:pt x="407581" y="1232195"/>
                  <a:pt x="348512" y="1299535"/>
                  <a:pt x="304800" y="1346791"/>
                </a:cubicBezTo>
                <a:cubicBezTo>
                  <a:pt x="261088" y="1394047"/>
                  <a:pt x="217376" y="1409405"/>
                  <a:pt x="184297" y="1424763"/>
                </a:cubicBezTo>
                <a:cubicBezTo>
                  <a:pt x="151218" y="1440121"/>
                  <a:pt x="126409" y="1436576"/>
                  <a:pt x="106325" y="1438939"/>
                </a:cubicBezTo>
                <a:cubicBezTo>
                  <a:pt x="86241" y="1441302"/>
                  <a:pt x="75609" y="1437758"/>
                  <a:pt x="63795" y="1438939"/>
                </a:cubicBezTo>
                <a:cubicBezTo>
                  <a:pt x="51981" y="1440121"/>
                  <a:pt x="46074" y="1444847"/>
                  <a:pt x="35442" y="1446028"/>
                </a:cubicBezTo>
                <a:cubicBezTo>
                  <a:pt x="24810" y="1447209"/>
                  <a:pt x="0" y="1446028"/>
                  <a:pt x="0" y="14460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3256" y="4919336"/>
            <a:ext cx="779745" cy="347331"/>
          </a:xfrm>
          <a:prstGeom prst="rect">
            <a:avLst/>
          </a:prstGeom>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a:solidFill>
                  <a:schemeClr val="tx1"/>
                </a:solidFill>
              </a:rPr>
              <a:t>A</a:t>
            </a:r>
            <a:endParaRPr lang="en-US" sz="1200" dirty="0">
              <a:solidFill>
                <a:schemeClr val="tx1"/>
              </a:solidFill>
            </a:endParaRPr>
          </a:p>
        </p:txBody>
      </p:sp>
      <p:sp>
        <p:nvSpPr>
          <p:cNvPr id="12" name="Rectangle 11"/>
          <p:cNvSpPr/>
          <p:nvPr/>
        </p:nvSpPr>
        <p:spPr>
          <a:xfrm>
            <a:off x="4605176" y="4915800"/>
            <a:ext cx="779745" cy="347331"/>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smtClean="0">
                <a:solidFill>
                  <a:schemeClr val="tx1"/>
                </a:solidFill>
              </a:rPr>
              <a:t>B</a:t>
            </a:r>
            <a:endParaRPr lang="en-US" sz="1200" dirty="0">
              <a:solidFill>
                <a:schemeClr val="tx1"/>
              </a:solidFill>
            </a:endParaRPr>
          </a:p>
        </p:txBody>
      </p:sp>
      <p:sp>
        <p:nvSpPr>
          <p:cNvPr id="13" name="Rectangle 12"/>
          <p:cNvSpPr/>
          <p:nvPr/>
        </p:nvSpPr>
        <p:spPr>
          <a:xfrm>
            <a:off x="3931842" y="5397801"/>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17" name="Straight Connector 16"/>
          <p:cNvCxnSpPr>
            <a:stCxn id="11" idx="2"/>
          </p:cNvCxnSpPr>
          <p:nvPr/>
        </p:nvCxnSpPr>
        <p:spPr>
          <a:xfrm>
            <a:off x="3673129" y="5266667"/>
            <a:ext cx="501922" cy="131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2"/>
          </p:cNvCxnSpPr>
          <p:nvPr/>
        </p:nvCxnSpPr>
        <p:spPr>
          <a:xfrm flipV="1">
            <a:off x="4456041" y="5263131"/>
            <a:ext cx="539008" cy="134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8802" y="4325266"/>
            <a:ext cx="917239" cy="276999"/>
          </a:xfrm>
          <a:prstGeom prst="rect">
            <a:avLst/>
          </a:prstGeom>
          <a:noFill/>
        </p:spPr>
        <p:txBody>
          <a:bodyPr wrap="none" rtlCol="0">
            <a:spAutoFit/>
          </a:bodyPr>
          <a:lstStyle/>
          <a:p>
            <a:r>
              <a:rPr lang="de-DE" sz="1200" dirty="0"/>
              <a:t>p</a:t>
            </a:r>
            <a:r>
              <a:rPr lang="de-DE" sz="1200" dirty="0" smtClean="0"/>
              <a:t>rivate link</a:t>
            </a:r>
          </a:p>
        </p:txBody>
      </p:sp>
      <p:cxnSp>
        <p:nvCxnSpPr>
          <p:cNvPr id="24" name="Straight Connector 23"/>
          <p:cNvCxnSpPr/>
          <p:nvPr/>
        </p:nvCxnSpPr>
        <p:spPr>
          <a:xfrm>
            <a:off x="134679" y="4172772"/>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679" y="4729209"/>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835888" y="3714307"/>
            <a:ext cx="972412" cy="467833"/>
          </a:xfrm>
          <a:custGeom>
            <a:avLst/>
            <a:gdLst>
              <a:gd name="connsiteX0" fmla="*/ 0 w 972412"/>
              <a:gd name="connsiteY0" fmla="*/ 467833 h 467833"/>
              <a:gd name="connsiteX1" fmla="*/ 113414 w 972412"/>
              <a:gd name="connsiteY1" fmla="*/ 460744 h 467833"/>
              <a:gd name="connsiteX2" fmla="*/ 262270 w 972412"/>
              <a:gd name="connsiteY2" fmla="*/ 453656 h 467833"/>
              <a:gd name="connsiteX3" fmla="*/ 389861 w 972412"/>
              <a:gd name="connsiteY3" fmla="*/ 453656 h 467833"/>
              <a:gd name="connsiteX4" fmla="*/ 559982 w 972412"/>
              <a:gd name="connsiteY4" fmla="*/ 453656 h 467833"/>
              <a:gd name="connsiteX5" fmla="*/ 687572 w 972412"/>
              <a:gd name="connsiteY5" fmla="*/ 432391 h 467833"/>
              <a:gd name="connsiteX6" fmla="*/ 772633 w 972412"/>
              <a:gd name="connsiteY6" fmla="*/ 375684 h 467833"/>
              <a:gd name="connsiteX7" fmla="*/ 829340 w 972412"/>
              <a:gd name="connsiteY7" fmla="*/ 318977 h 467833"/>
              <a:gd name="connsiteX8" fmla="*/ 871870 w 972412"/>
              <a:gd name="connsiteY8" fmla="*/ 276446 h 467833"/>
              <a:gd name="connsiteX9" fmla="*/ 935665 w 972412"/>
              <a:gd name="connsiteY9" fmla="*/ 212651 h 467833"/>
              <a:gd name="connsiteX10" fmla="*/ 956931 w 972412"/>
              <a:gd name="connsiteY10" fmla="*/ 134679 h 467833"/>
              <a:gd name="connsiteX11" fmla="*/ 964019 w 972412"/>
              <a:gd name="connsiteY11" fmla="*/ 85060 h 467833"/>
              <a:gd name="connsiteX12" fmla="*/ 971107 w 972412"/>
              <a:gd name="connsiteY12" fmla="*/ 35442 h 467833"/>
              <a:gd name="connsiteX13" fmla="*/ 935665 w 972412"/>
              <a:gd name="connsiteY13" fmla="*/ 0 h 467833"/>
              <a:gd name="connsiteX14" fmla="*/ 935665 w 972412"/>
              <a:gd name="connsiteY14" fmla="*/ 0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412" h="467833">
                <a:moveTo>
                  <a:pt x="0" y="467833"/>
                </a:moveTo>
                <a:lnTo>
                  <a:pt x="113414" y="460744"/>
                </a:lnTo>
                <a:lnTo>
                  <a:pt x="262270" y="453656"/>
                </a:lnTo>
                <a:cubicBezTo>
                  <a:pt x="308345" y="452475"/>
                  <a:pt x="389861" y="453656"/>
                  <a:pt x="389861" y="453656"/>
                </a:cubicBezTo>
                <a:cubicBezTo>
                  <a:pt x="439480" y="453656"/>
                  <a:pt x="510364" y="457200"/>
                  <a:pt x="559982" y="453656"/>
                </a:cubicBezTo>
                <a:cubicBezTo>
                  <a:pt x="609600" y="450112"/>
                  <a:pt x="652130" y="445386"/>
                  <a:pt x="687572" y="432391"/>
                </a:cubicBezTo>
                <a:cubicBezTo>
                  <a:pt x="723014" y="419396"/>
                  <a:pt x="749005" y="394586"/>
                  <a:pt x="772633" y="375684"/>
                </a:cubicBezTo>
                <a:cubicBezTo>
                  <a:pt x="796261" y="356782"/>
                  <a:pt x="829340" y="318977"/>
                  <a:pt x="829340" y="318977"/>
                </a:cubicBezTo>
                <a:lnTo>
                  <a:pt x="871870" y="276446"/>
                </a:lnTo>
                <a:cubicBezTo>
                  <a:pt x="889591" y="258725"/>
                  <a:pt x="921488" y="236279"/>
                  <a:pt x="935665" y="212651"/>
                </a:cubicBezTo>
                <a:cubicBezTo>
                  <a:pt x="949842" y="189023"/>
                  <a:pt x="952205" y="155944"/>
                  <a:pt x="956931" y="134679"/>
                </a:cubicBezTo>
                <a:cubicBezTo>
                  <a:pt x="961657" y="113414"/>
                  <a:pt x="964019" y="85060"/>
                  <a:pt x="964019" y="85060"/>
                </a:cubicBezTo>
                <a:cubicBezTo>
                  <a:pt x="966382" y="68520"/>
                  <a:pt x="975833" y="49619"/>
                  <a:pt x="971107" y="35442"/>
                </a:cubicBezTo>
                <a:cubicBezTo>
                  <a:pt x="966381" y="21265"/>
                  <a:pt x="935665" y="0"/>
                  <a:pt x="935665" y="0"/>
                </a:cubicBezTo>
                <a:lnTo>
                  <a:pt x="935665" y="0"/>
                </a:lnTo>
              </a:path>
            </a:pathLst>
          </a:custGeom>
          <a:noFill/>
          <a:ln w="5080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771553" y="3698367"/>
            <a:ext cx="3926145" cy="308222"/>
          </a:xfrm>
          <a:custGeom>
            <a:avLst/>
            <a:gdLst>
              <a:gd name="connsiteX0" fmla="*/ 0 w 3926145"/>
              <a:gd name="connsiteY0" fmla="*/ 37205 h 308222"/>
              <a:gd name="connsiteX1" fmla="*/ 42531 w 3926145"/>
              <a:gd name="connsiteY1" fmla="*/ 164796 h 308222"/>
              <a:gd name="connsiteX2" fmla="*/ 163033 w 3926145"/>
              <a:gd name="connsiteY2" fmla="*/ 264033 h 308222"/>
              <a:gd name="connsiteX3" fmla="*/ 361507 w 3926145"/>
              <a:gd name="connsiteY3" fmla="*/ 292386 h 308222"/>
              <a:gd name="connsiteX4" fmla="*/ 3643424 w 3926145"/>
              <a:gd name="connsiteY4" fmla="*/ 285298 h 308222"/>
              <a:gd name="connsiteX5" fmla="*/ 3763926 w 3926145"/>
              <a:gd name="connsiteY5" fmla="*/ 23028 h 308222"/>
              <a:gd name="connsiteX6" fmla="*/ 3749749 w 3926145"/>
              <a:gd name="connsiteY6" fmla="*/ 30117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6145" h="308222">
                <a:moveTo>
                  <a:pt x="0" y="37205"/>
                </a:moveTo>
                <a:cubicBezTo>
                  <a:pt x="7679" y="82098"/>
                  <a:pt x="15359" y="126991"/>
                  <a:pt x="42531" y="164796"/>
                </a:cubicBezTo>
                <a:cubicBezTo>
                  <a:pt x="69703" y="202601"/>
                  <a:pt x="109870" y="242768"/>
                  <a:pt x="163033" y="264033"/>
                </a:cubicBezTo>
                <a:cubicBezTo>
                  <a:pt x="216196" y="285298"/>
                  <a:pt x="361507" y="292386"/>
                  <a:pt x="361507" y="292386"/>
                </a:cubicBezTo>
                <a:cubicBezTo>
                  <a:pt x="941572" y="295930"/>
                  <a:pt x="3076354" y="330191"/>
                  <a:pt x="3643424" y="285298"/>
                </a:cubicBezTo>
                <a:cubicBezTo>
                  <a:pt x="4210494" y="240405"/>
                  <a:pt x="3746205" y="65558"/>
                  <a:pt x="3763926" y="23028"/>
                </a:cubicBezTo>
                <a:cubicBezTo>
                  <a:pt x="3781647" y="-19502"/>
                  <a:pt x="3765698" y="5307"/>
                  <a:pt x="3749749" y="30117"/>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828800" y="3721395"/>
            <a:ext cx="1297172" cy="1025833"/>
          </a:xfrm>
          <a:custGeom>
            <a:avLst/>
            <a:gdLst>
              <a:gd name="connsiteX0" fmla="*/ 0 w 1297172"/>
              <a:gd name="connsiteY0" fmla="*/ 1020726 h 1025833"/>
              <a:gd name="connsiteX1" fmla="*/ 489098 w 1297172"/>
              <a:gd name="connsiteY1" fmla="*/ 1013638 h 1025833"/>
              <a:gd name="connsiteX2" fmla="*/ 836428 w 1297172"/>
              <a:gd name="connsiteY2" fmla="*/ 914400 h 1025833"/>
              <a:gd name="connsiteX3" fmla="*/ 1084521 w 1297172"/>
              <a:gd name="connsiteY3" fmla="*/ 637954 h 1025833"/>
              <a:gd name="connsiteX4" fmla="*/ 1297172 w 1297172"/>
              <a:gd name="connsiteY4" fmla="*/ 0 h 102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172" h="1025833">
                <a:moveTo>
                  <a:pt x="0" y="1020726"/>
                </a:moveTo>
                <a:cubicBezTo>
                  <a:pt x="174846" y="1026042"/>
                  <a:pt x="349693" y="1031359"/>
                  <a:pt x="489098" y="1013638"/>
                </a:cubicBezTo>
                <a:cubicBezTo>
                  <a:pt x="628503" y="995917"/>
                  <a:pt x="737191" y="977014"/>
                  <a:pt x="836428" y="914400"/>
                </a:cubicBezTo>
                <a:cubicBezTo>
                  <a:pt x="935665" y="851786"/>
                  <a:pt x="1007730" y="790354"/>
                  <a:pt x="1084521" y="637954"/>
                </a:cubicBezTo>
                <a:cubicBezTo>
                  <a:pt x="1161312" y="485554"/>
                  <a:pt x="1229242" y="242777"/>
                  <a:pt x="1297172" y="0"/>
                </a:cubicBezTo>
              </a:path>
            </a:pathLst>
          </a:custGeom>
          <a:noFill/>
          <a:ln w="4445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089384" y="3693042"/>
            <a:ext cx="3763992" cy="506693"/>
          </a:xfrm>
          <a:custGeom>
            <a:avLst/>
            <a:gdLst>
              <a:gd name="connsiteX0" fmla="*/ 15323 w 3763992"/>
              <a:gd name="connsiteY0" fmla="*/ 28353 h 506693"/>
              <a:gd name="connsiteX1" fmla="*/ 36588 w 3763992"/>
              <a:gd name="connsiteY1" fmla="*/ 148856 h 506693"/>
              <a:gd name="connsiteX2" fmla="*/ 334300 w 3763992"/>
              <a:gd name="connsiteY2" fmla="*/ 460744 h 506693"/>
              <a:gd name="connsiteX3" fmla="*/ 1794504 w 3763992"/>
              <a:gd name="connsiteY3" fmla="*/ 489098 h 506693"/>
              <a:gd name="connsiteX4" fmla="*/ 3297239 w 3763992"/>
              <a:gd name="connsiteY4" fmla="*/ 482009 h 506693"/>
              <a:gd name="connsiteX5" fmla="*/ 3736718 w 3763992"/>
              <a:gd name="connsiteY5" fmla="*/ 467832 h 506693"/>
              <a:gd name="connsiteX6" fmla="*/ 3680011 w 3763992"/>
              <a:gd name="connsiteY6" fmla="*/ 0 h 5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3992" h="506693">
                <a:moveTo>
                  <a:pt x="15323" y="28353"/>
                </a:moveTo>
                <a:cubicBezTo>
                  <a:pt x="-626" y="52572"/>
                  <a:pt x="-16575" y="76791"/>
                  <a:pt x="36588" y="148856"/>
                </a:cubicBezTo>
                <a:cubicBezTo>
                  <a:pt x="89751" y="220921"/>
                  <a:pt x="41314" y="404037"/>
                  <a:pt x="334300" y="460744"/>
                </a:cubicBezTo>
                <a:cubicBezTo>
                  <a:pt x="627286" y="517451"/>
                  <a:pt x="1794504" y="489098"/>
                  <a:pt x="1794504" y="489098"/>
                </a:cubicBezTo>
                <a:lnTo>
                  <a:pt x="3297239" y="482009"/>
                </a:lnTo>
                <a:cubicBezTo>
                  <a:pt x="3620941" y="478465"/>
                  <a:pt x="3672923" y="548167"/>
                  <a:pt x="3736718" y="467832"/>
                </a:cubicBezTo>
                <a:cubicBezTo>
                  <a:pt x="3800513" y="387497"/>
                  <a:pt x="3740262" y="193748"/>
                  <a:pt x="3680011" y="0"/>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3463" y="3944203"/>
            <a:ext cx="928459" cy="276999"/>
          </a:xfrm>
          <a:prstGeom prst="rect">
            <a:avLst/>
          </a:prstGeom>
          <a:noFill/>
        </p:spPr>
        <p:txBody>
          <a:bodyPr wrap="none" rtlCol="0">
            <a:spAutoFit/>
          </a:bodyPr>
          <a:lstStyle/>
          <a:p>
            <a:r>
              <a:rPr lang="de-DE" sz="1200" dirty="0" smtClean="0"/>
              <a:t>Profibus - I</a:t>
            </a:r>
          </a:p>
        </p:txBody>
      </p:sp>
      <p:sp>
        <p:nvSpPr>
          <p:cNvPr id="36" name="TextBox 35"/>
          <p:cNvSpPr txBox="1"/>
          <p:nvPr/>
        </p:nvSpPr>
        <p:spPr>
          <a:xfrm>
            <a:off x="400558" y="4508333"/>
            <a:ext cx="971741" cy="276999"/>
          </a:xfrm>
          <a:prstGeom prst="rect">
            <a:avLst/>
          </a:prstGeom>
          <a:noFill/>
        </p:spPr>
        <p:txBody>
          <a:bodyPr wrap="none" rtlCol="0">
            <a:spAutoFit/>
          </a:bodyPr>
          <a:lstStyle/>
          <a:p>
            <a:r>
              <a:rPr lang="de-DE" sz="1200" dirty="0" smtClean="0"/>
              <a:t>Profibus - II</a:t>
            </a:r>
          </a:p>
        </p:txBody>
      </p:sp>
      <p:sp>
        <p:nvSpPr>
          <p:cNvPr id="37" name="Rectangle 36"/>
          <p:cNvSpPr/>
          <p:nvPr/>
        </p:nvSpPr>
        <p:spPr>
          <a:xfrm>
            <a:off x="2322094" y="1474383"/>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22094" y="1474383"/>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IOC-A  </a:t>
            </a:r>
            <a:r>
              <a:rPr lang="de-DE" sz="1100" dirty="0" err="1" smtClean="0">
                <a:solidFill>
                  <a:schemeClr val="tx1"/>
                </a:solidFill>
              </a:rPr>
              <a:t>pref</a:t>
            </a:r>
            <a:r>
              <a:rPr lang="de-DE" sz="1100" dirty="0" smtClean="0">
                <a:solidFill>
                  <a:schemeClr val="tx1"/>
                </a:solidFill>
              </a:rPr>
              <a:t> Master</a:t>
            </a:r>
            <a:endParaRPr lang="en-US" sz="1100" dirty="0">
              <a:solidFill>
                <a:schemeClr val="tx1"/>
              </a:solidFill>
            </a:endParaRPr>
          </a:p>
        </p:txBody>
      </p:sp>
      <p:sp>
        <p:nvSpPr>
          <p:cNvPr id="39" name="Rectangle 38"/>
          <p:cNvSpPr/>
          <p:nvPr/>
        </p:nvSpPr>
        <p:spPr>
          <a:xfrm>
            <a:off x="2326299" y="1704753"/>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0" name="Rectangle 39"/>
          <p:cNvSpPr/>
          <p:nvPr/>
        </p:nvSpPr>
        <p:spPr>
          <a:xfrm>
            <a:off x="2755161" y="1704753"/>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1" name="Rectangle 40"/>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43" name="Rectangle 42"/>
          <p:cNvSpPr/>
          <p:nvPr/>
        </p:nvSpPr>
        <p:spPr>
          <a:xfrm>
            <a:off x="4792270" y="1470847"/>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92270" y="1470847"/>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IOC-B  </a:t>
            </a:r>
            <a:r>
              <a:rPr lang="de-DE" sz="1100" dirty="0" err="1" smtClean="0">
                <a:solidFill>
                  <a:schemeClr val="tx1"/>
                </a:solidFill>
              </a:rPr>
              <a:t>pref</a:t>
            </a:r>
            <a:r>
              <a:rPr lang="de-DE" sz="1100" dirty="0" smtClean="0">
                <a:solidFill>
                  <a:schemeClr val="tx1"/>
                </a:solidFill>
              </a:rPr>
              <a:t> Slave</a:t>
            </a:r>
            <a:endParaRPr lang="en-US" sz="1100" dirty="0">
              <a:solidFill>
                <a:schemeClr val="tx1"/>
              </a:solidFill>
            </a:endParaRPr>
          </a:p>
        </p:txBody>
      </p:sp>
      <p:sp>
        <p:nvSpPr>
          <p:cNvPr id="45" name="Rectangle 44"/>
          <p:cNvSpPr/>
          <p:nvPr/>
        </p:nvSpPr>
        <p:spPr>
          <a:xfrm>
            <a:off x="5668299" y="1701217"/>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6" name="Rectangle 45"/>
          <p:cNvSpPr/>
          <p:nvPr/>
        </p:nvSpPr>
        <p:spPr>
          <a:xfrm>
            <a:off x="6097161" y="1701217"/>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8" name="Rectangle 47"/>
          <p:cNvSpPr/>
          <p:nvPr/>
        </p:nvSpPr>
        <p:spPr>
          <a:xfrm>
            <a:off x="6341705" y="1697681"/>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55" name="Rectangle 54"/>
          <p:cNvSpPr/>
          <p:nvPr/>
        </p:nvSpPr>
        <p:spPr>
          <a:xfrm>
            <a:off x="3240727" y="1697681"/>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Master</a:t>
            </a:r>
            <a:endParaRPr lang="en-US" sz="1400" dirty="0">
              <a:solidFill>
                <a:schemeClr val="tx1"/>
              </a:solidFill>
            </a:endParaRPr>
          </a:p>
        </p:txBody>
      </p:sp>
      <p:sp>
        <p:nvSpPr>
          <p:cNvPr id="56" name="Rectangle 55"/>
          <p:cNvSpPr/>
          <p:nvPr/>
        </p:nvSpPr>
        <p:spPr>
          <a:xfrm>
            <a:off x="4792270" y="1704753"/>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Slave</a:t>
            </a:r>
            <a:endParaRPr lang="en-US" sz="1400" dirty="0">
              <a:solidFill>
                <a:schemeClr val="tx1"/>
              </a:solidFill>
            </a:endParaRPr>
          </a:p>
        </p:txBody>
      </p:sp>
      <p:sp>
        <p:nvSpPr>
          <p:cNvPr id="60" name="Rectangle 59"/>
          <p:cNvSpPr/>
          <p:nvPr/>
        </p:nvSpPr>
        <p:spPr>
          <a:xfrm>
            <a:off x="4034626" y="5458057"/>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61" name="Straight Connector 60"/>
          <p:cNvCxnSpPr/>
          <p:nvPr/>
        </p:nvCxnSpPr>
        <p:spPr>
          <a:xfrm flipV="1">
            <a:off x="4605176" y="5273771"/>
            <a:ext cx="620241" cy="1842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08667" y="5263131"/>
            <a:ext cx="766384" cy="1949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951950" y="5844373"/>
            <a:ext cx="902771" cy="4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File Server</a:t>
            </a:r>
          </a:p>
        </p:txBody>
      </p:sp>
      <p:cxnSp>
        <p:nvCxnSpPr>
          <p:cNvPr id="66" name="Straight Connector 65"/>
          <p:cNvCxnSpPr/>
          <p:nvPr/>
        </p:nvCxnSpPr>
        <p:spPr>
          <a:xfrm>
            <a:off x="4118344" y="5667174"/>
            <a:ext cx="0" cy="1913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97421" y="5592732"/>
            <a:ext cx="0" cy="251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79721" y="1474383"/>
            <a:ext cx="1555234" cy="577081"/>
          </a:xfrm>
          <a:prstGeom prst="rect">
            <a:avLst/>
          </a:prstGeom>
          <a:noFill/>
        </p:spPr>
        <p:txBody>
          <a:bodyPr wrap="none" rtlCol="0">
            <a:spAutoFit/>
          </a:bodyPr>
          <a:lstStyle/>
          <a:p>
            <a:pPr marL="228600" indent="-228600">
              <a:buFont typeface="+mj-lt"/>
              <a:buAutoNum type="arabicPeriod"/>
            </a:pPr>
            <a:r>
              <a:rPr lang="de-DE" sz="1050" dirty="0" smtClean="0"/>
              <a:t>Master CPU </a:t>
            </a:r>
            <a:r>
              <a:rPr lang="de-DE" sz="1050" dirty="0" err="1" smtClean="0"/>
              <a:t>failure</a:t>
            </a:r>
            <a:endParaRPr lang="de-DE" sz="1050" dirty="0" smtClean="0"/>
          </a:p>
          <a:p>
            <a:pPr marL="228600" indent="-228600">
              <a:buFont typeface="+mj-lt"/>
              <a:buAutoNum type="arabicPeriod"/>
            </a:pPr>
            <a:r>
              <a:rPr lang="de-DE" sz="1050" dirty="0" err="1" smtClean="0"/>
              <a:t>Watchdog</a:t>
            </a:r>
            <a:r>
              <a:rPr lang="de-DE" sz="1050" dirty="0" smtClean="0"/>
              <a:t> </a:t>
            </a:r>
            <a:r>
              <a:rPr lang="de-DE" sz="1050" dirty="0" err="1" smtClean="0"/>
              <a:t>reset</a:t>
            </a:r>
            <a:endParaRPr lang="de-DE" sz="1050" dirty="0" smtClean="0"/>
          </a:p>
          <a:p>
            <a:pPr marL="228600" indent="-228600">
              <a:buFont typeface="+mj-lt"/>
              <a:buAutoNum type="arabicPeriod"/>
            </a:pPr>
            <a:r>
              <a:rPr lang="de-DE" sz="1050" dirty="0" err="1" smtClean="0"/>
              <a:t>Reset</a:t>
            </a:r>
            <a:r>
              <a:rPr lang="de-DE" sz="1050" dirty="0" smtClean="0"/>
              <a:t> Profi I + II</a:t>
            </a:r>
            <a:endParaRPr lang="en-US" sz="1050" dirty="0"/>
          </a:p>
        </p:txBody>
      </p:sp>
      <p:sp>
        <p:nvSpPr>
          <p:cNvPr id="47" name="TextBox 46"/>
          <p:cNvSpPr txBox="1"/>
          <p:nvPr/>
        </p:nvSpPr>
        <p:spPr>
          <a:xfrm>
            <a:off x="6853376" y="1501283"/>
            <a:ext cx="2004075" cy="253916"/>
          </a:xfrm>
          <a:prstGeom prst="rect">
            <a:avLst/>
          </a:prstGeom>
          <a:noFill/>
        </p:spPr>
        <p:txBody>
          <a:bodyPr wrap="none" rtlCol="0">
            <a:spAutoFit/>
          </a:bodyPr>
          <a:lstStyle/>
          <a:p>
            <a:r>
              <a:rPr lang="de-DE" sz="1050" dirty="0" smtClean="0"/>
              <a:t>4.   Slave </a:t>
            </a:r>
            <a:r>
              <a:rPr lang="de-DE" sz="1050" dirty="0" err="1" smtClean="0"/>
              <a:t>detect</a:t>
            </a:r>
            <a:r>
              <a:rPr lang="de-DE" sz="1050" dirty="0" smtClean="0"/>
              <a:t> </a:t>
            </a:r>
            <a:r>
              <a:rPr lang="de-DE" sz="1050" dirty="0" err="1" smtClean="0"/>
              <a:t>master</a:t>
            </a:r>
            <a:r>
              <a:rPr lang="de-DE" sz="1050" dirty="0" smtClean="0"/>
              <a:t> </a:t>
            </a:r>
            <a:r>
              <a:rPr lang="de-DE" sz="1050" dirty="0" err="1" smtClean="0"/>
              <a:t>failure</a:t>
            </a:r>
            <a:endParaRPr lang="de-DE" sz="1050" dirty="0" smtClean="0"/>
          </a:p>
        </p:txBody>
      </p:sp>
    </p:spTree>
    <p:extLst>
      <p:ext uri="{BB962C8B-B14F-4D97-AF65-F5344CB8AC3E}">
        <p14:creationId xmlns:p14="http://schemas.microsoft.com/office/powerpoint/2010/main" val="6118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dirty="0" err="1" smtClean="0"/>
              <a:t>Overview</a:t>
            </a:r>
            <a:endParaRPr lang="en-US" dirty="0" smtClean="0"/>
          </a:p>
        </p:txBody>
      </p:sp>
      <p:sp>
        <p:nvSpPr>
          <p:cNvPr id="5123" name="Inhaltsplatzhalter 2"/>
          <p:cNvSpPr>
            <a:spLocks noGrp="1"/>
          </p:cNvSpPr>
          <p:nvPr>
            <p:ph idx="1"/>
          </p:nvPr>
        </p:nvSpPr>
        <p:spPr/>
        <p:txBody>
          <a:bodyPr/>
          <a:lstStyle/>
          <a:p>
            <a:pPr>
              <a:buFontTx/>
              <a:buChar char="•"/>
            </a:pPr>
            <a:r>
              <a:rPr lang="en-US" dirty="0" smtClean="0"/>
              <a:t>Control Systems for the XFEL</a:t>
            </a:r>
          </a:p>
          <a:p>
            <a:pPr>
              <a:buFontTx/>
              <a:buChar char="•"/>
            </a:pPr>
            <a:r>
              <a:rPr lang="en-US" dirty="0" smtClean="0"/>
              <a:t>News from Cryogenic Controls</a:t>
            </a:r>
          </a:p>
          <a:p>
            <a:pPr>
              <a:buFontTx/>
              <a:buChar char="•"/>
            </a:pPr>
            <a:r>
              <a:rPr lang="en-US" dirty="0" smtClean="0"/>
              <a:t>CSS Developments</a:t>
            </a:r>
          </a:p>
          <a:p>
            <a:pPr lvl="1">
              <a:buFontTx/>
              <a:buChar char="•"/>
            </a:pPr>
            <a:r>
              <a:rPr lang="en-US" dirty="0" smtClean="0"/>
              <a:t>Trent Plotter</a:t>
            </a:r>
          </a:p>
          <a:p>
            <a:pPr lvl="1">
              <a:buFontTx/>
              <a:buChar char="•"/>
            </a:pPr>
            <a:r>
              <a:rPr lang="en-US" dirty="0" smtClean="0"/>
              <a:t>Synoptic Display Studio (SDS)</a:t>
            </a:r>
          </a:p>
          <a:p>
            <a:pPr lvl="1">
              <a:buFontTx/>
              <a:buChar char="•"/>
            </a:pPr>
            <a:r>
              <a:rPr lang="en-US" dirty="0"/>
              <a:t>CAJ – </a:t>
            </a:r>
            <a:r>
              <a:rPr lang="en-US" dirty="0" smtClean="0"/>
              <a:t>deadlocks</a:t>
            </a:r>
          </a:p>
          <a:p>
            <a:pPr lvl="1">
              <a:buFontTx/>
              <a:buChar char="•"/>
            </a:pPr>
            <a:r>
              <a:rPr lang="en-US" dirty="0" smtClean="0"/>
              <a:t>DAL </a:t>
            </a:r>
            <a:r>
              <a:rPr lang="en-US" dirty="0"/>
              <a:t>-&gt; </a:t>
            </a:r>
            <a:r>
              <a:rPr lang="en-US" dirty="0" smtClean="0"/>
              <a:t>DAL-II</a:t>
            </a:r>
          </a:p>
          <a:p>
            <a:pPr>
              <a:buFontTx/>
              <a:buChar char="•"/>
            </a:pPr>
            <a:r>
              <a:rPr lang="en-US" dirty="0" smtClean="0"/>
              <a:t>Alarm System</a:t>
            </a:r>
          </a:p>
          <a:p>
            <a:pPr>
              <a:buFontTx/>
              <a:buChar char="•"/>
            </a:pPr>
            <a:r>
              <a:rPr lang="en-US" dirty="0" err="1" smtClean="0"/>
              <a:t>Archiver</a:t>
            </a:r>
            <a:endParaRPr lang="en-US" dirty="0" smtClean="0"/>
          </a:p>
          <a:p>
            <a:pPr>
              <a:buFontTx/>
              <a:buChar char="•"/>
            </a:pPr>
            <a:r>
              <a:rPr lang="en-US" dirty="0" smtClean="0"/>
              <a:t>IOC Redundancy</a:t>
            </a:r>
          </a:p>
          <a:p>
            <a:pPr>
              <a:buFontTx/>
              <a:buChar char="•"/>
            </a:pPr>
            <a:endParaRPr lang="en-US" dirty="0" smtClean="0"/>
          </a:p>
          <a:p>
            <a:pPr>
              <a:buFontTx/>
              <a:buChar char="•"/>
            </a:pPr>
            <a:endParaRPr lang="en-US" dirty="0" smtClean="0"/>
          </a:p>
          <a:p>
            <a:pPr>
              <a:buFontTx/>
              <a:buChar cha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216" y="2126205"/>
            <a:ext cx="5521213" cy="1606830"/>
          </a:xfrm>
        </p:spPr>
      </p:pic>
      <p:sp>
        <p:nvSpPr>
          <p:cNvPr id="3" name="Title 2"/>
          <p:cNvSpPr>
            <a:spLocks noGrp="1"/>
          </p:cNvSpPr>
          <p:nvPr>
            <p:ph type="title"/>
          </p:nvPr>
        </p:nvSpPr>
        <p:spPr/>
        <p:txBody>
          <a:bodyPr/>
          <a:lstStyle/>
          <a:p>
            <a:r>
              <a:rPr lang="de-DE" dirty="0" err="1" smtClean="0"/>
              <a:t>Redundancy</a:t>
            </a:r>
            <a:r>
              <a:rPr lang="de-DE" dirty="0" smtClean="0"/>
              <a:t>: Master CPU </a:t>
            </a:r>
            <a:r>
              <a:rPr lang="de-DE" dirty="0" err="1" smtClean="0"/>
              <a:t>Failure</a:t>
            </a:r>
            <a:r>
              <a:rPr lang="de-DE" dirty="0" smtClean="0"/>
              <a:t> – Slave </a:t>
            </a:r>
            <a:r>
              <a:rPr lang="de-DE" dirty="0" err="1" smtClean="0"/>
              <a:t>taking</a:t>
            </a:r>
            <a:r>
              <a:rPr lang="de-DE" dirty="0" smtClean="0"/>
              <a:t> </a:t>
            </a:r>
            <a:r>
              <a:rPr lang="de-DE" dirty="0" err="1" smtClean="0"/>
              <a:t>mastership</a:t>
            </a:r>
            <a:endParaRPr lang="de-DE" dirty="0"/>
          </a:p>
        </p:txBody>
      </p:sp>
      <p:sp>
        <p:nvSpPr>
          <p:cNvPr id="6" name="Freeform 5"/>
          <p:cNvSpPr/>
          <p:nvPr/>
        </p:nvSpPr>
        <p:spPr>
          <a:xfrm>
            <a:off x="2381693" y="3734152"/>
            <a:ext cx="3362617" cy="877241"/>
          </a:xfrm>
          <a:custGeom>
            <a:avLst/>
            <a:gdLst>
              <a:gd name="connsiteX0" fmla="*/ 0 w 3362617"/>
              <a:gd name="connsiteY0" fmla="*/ 1419 h 877241"/>
              <a:gd name="connsiteX1" fmla="*/ 404037 w 3362617"/>
              <a:gd name="connsiteY1" fmla="*/ 554312 h 877241"/>
              <a:gd name="connsiteX2" fmla="*/ 914400 w 3362617"/>
              <a:gd name="connsiteY2" fmla="*/ 823671 h 877241"/>
              <a:gd name="connsiteX3" fmla="*/ 1396410 w 3362617"/>
              <a:gd name="connsiteY3" fmla="*/ 873289 h 877241"/>
              <a:gd name="connsiteX4" fmla="*/ 1715386 w 3362617"/>
              <a:gd name="connsiteY4" fmla="*/ 873289 h 877241"/>
              <a:gd name="connsiteX5" fmla="*/ 1942214 w 3362617"/>
              <a:gd name="connsiteY5" fmla="*/ 866201 h 877241"/>
              <a:gd name="connsiteX6" fmla="*/ 2254103 w 3362617"/>
              <a:gd name="connsiteY6" fmla="*/ 823671 h 877241"/>
              <a:gd name="connsiteX7" fmla="*/ 2445489 w 3362617"/>
              <a:gd name="connsiteY7" fmla="*/ 724433 h 877241"/>
              <a:gd name="connsiteX8" fmla="*/ 2594344 w 3362617"/>
              <a:gd name="connsiteY8" fmla="*/ 646461 h 877241"/>
              <a:gd name="connsiteX9" fmla="*/ 2757377 w 3362617"/>
              <a:gd name="connsiteY9" fmla="*/ 504694 h 877241"/>
              <a:gd name="connsiteX10" fmla="*/ 2934586 w 3362617"/>
              <a:gd name="connsiteY10" fmla="*/ 362926 h 877241"/>
              <a:gd name="connsiteX11" fmla="*/ 3040912 w 3362617"/>
              <a:gd name="connsiteY11" fmla="*/ 292043 h 877241"/>
              <a:gd name="connsiteX12" fmla="*/ 3175591 w 3362617"/>
              <a:gd name="connsiteY12" fmla="*/ 192805 h 877241"/>
              <a:gd name="connsiteX13" fmla="*/ 3246475 w 3362617"/>
              <a:gd name="connsiteY13" fmla="*/ 143187 h 877241"/>
              <a:gd name="connsiteX14" fmla="*/ 3331535 w 3362617"/>
              <a:gd name="connsiteY14" fmla="*/ 58126 h 877241"/>
              <a:gd name="connsiteX15" fmla="*/ 3359889 w 3362617"/>
              <a:gd name="connsiteY15" fmla="*/ 1419 h 877241"/>
              <a:gd name="connsiteX16" fmla="*/ 3359889 w 3362617"/>
              <a:gd name="connsiteY16" fmla="*/ 22685 h 8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2617" h="877241">
                <a:moveTo>
                  <a:pt x="0" y="1419"/>
                </a:moveTo>
                <a:cubicBezTo>
                  <a:pt x="125818" y="209344"/>
                  <a:pt x="251637" y="417270"/>
                  <a:pt x="404037" y="554312"/>
                </a:cubicBezTo>
                <a:cubicBezTo>
                  <a:pt x="556437" y="691354"/>
                  <a:pt x="749005" y="770508"/>
                  <a:pt x="914400" y="823671"/>
                </a:cubicBezTo>
                <a:cubicBezTo>
                  <a:pt x="1079796" y="876834"/>
                  <a:pt x="1262912" y="865019"/>
                  <a:pt x="1396410" y="873289"/>
                </a:cubicBezTo>
                <a:cubicBezTo>
                  <a:pt x="1529908" y="881559"/>
                  <a:pt x="1624419" y="874470"/>
                  <a:pt x="1715386" y="873289"/>
                </a:cubicBezTo>
                <a:cubicBezTo>
                  <a:pt x="1806353" y="872108"/>
                  <a:pt x="1852428" y="874471"/>
                  <a:pt x="1942214" y="866201"/>
                </a:cubicBezTo>
                <a:cubicBezTo>
                  <a:pt x="2032000" y="857931"/>
                  <a:pt x="2170224" y="847299"/>
                  <a:pt x="2254103" y="823671"/>
                </a:cubicBezTo>
                <a:cubicBezTo>
                  <a:pt x="2337982" y="800043"/>
                  <a:pt x="2445489" y="724433"/>
                  <a:pt x="2445489" y="724433"/>
                </a:cubicBezTo>
                <a:cubicBezTo>
                  <a:pt x="2502196" y="694898"/>
                  <a:pt x="2542363" y="683084"/>
                  <a:pt x="2594344" y="646461"/>
                </a:cubicBezTo>
                <a:cubicBezTo>
                  <a:pt x="2646325" y="609838"/>
                  <a:pt x="2700670" y="551950"/>
                  <a:pt x="2757377" y="504694"/>
                </a:cubicBezTo>
                <a:cubicBezTo>
                  <a:pt x="2814084" y="457438"/>
                  <a:pt x="2887330" y="398368"/>
                  <a:pt x="2934586" y="362926"/>
                </a:cubicBezTo>
                <a:cubicBezTo>
                  <a:pt x="2981842" y="327484"/>
                  <a:pt x="3000745" y="320396"/>
                  <a:pt x="3040912" y="292043"/>
                </a:cubicBezTo>
                <a:cubicBezTo>
                  <a:pt x="3081079" y="263690"/>
                  <a:pt x="3141331" y="217614"/>
                  <a:pt x="3175591" y="192805"/>
                </a:cubicBezTo>
                <a:cubicBezTo>
                  <a:pt x="3209852" y="167996"/>
                  <a:pt x="3220484" y="165633"/>
                  <a:pt x="3246475" y="143187"/>
                </a:cubicBezTo>
                <a:cubicBezTo>
                  <a:pt x="3272466" y="120741"/>
                  <a:pt x="3312633" y="81754"/>
                  <a:pt x="3331535" y="58126"/>
                </a:cubicBezTo>
                <a:cubicBezTo>
                  <a:pt x="3350437" y="34498"/>
                  <a:pt x="3355163" y="7326"/>
                  <a:pt x="3359889" y="1419"/>
                </a:cubicBezTo>
                <a:cubicBezTo>
                  <a:pt x="3364615" y="-4488"/>
                  <a:pt x="3362252" y="9098"/>
                  <a:pt x="3359889" y="22685"/>
                </a:cubicBezTo>
              </a:path>
            </a:pathLst>
          </a:cu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47777" y="3735571"/>
            <a:ext cx="1135479" cy="1456390"/>
          </a:xfrm>
          <a:custGeom>
            <a:avLst/>
            <a:gdLst>
              <a:gd name="connsiteX0" fmla="*/ 0 w 1135479"/>
              <a:gd name="connsiteY0" fmla="*/ 0 h 1456390"/>
              <a:gd name="connsiteX1" fmla="*/ 28353 w 1135479"/>
              <a:gd name="connsiteY1" fmla="*/ 134680 h 1456390"/>
              <a:gd name="connsiteX2" fmla="*/ 92149 w 1135479"/>
              <a:gd name="connsiteY2" fmla="*/ 389861 h 1456390"/>
              <a:gd name="connsiteX3" fmla="*/ 155944 w 1135479"/>
              <a:gd name="connsiteY3" fmla="*/ 559982 h 1456390"/>
              <a:gd name="connsiteX4" fmla="*/ 304800 w 1135479"/>
              <a:gd name="connsiteY4" fmla="*/ 815163 h 1456390"/>
              <a:gd name="connsiteX5" fmla="*/ 510363 w 1135479"/>
              <a:gd name="connsiteY5" fmla="*/ 1041991 h 1456390"/>
              <a:gd name="connsiteX6" fmla="*/ 723014 w 1135479"/>
              <a:gd name="connsiteY6" fmla="*/ 1176670 h 1456390"/>
              <a:gd name="connsiteX7" fmla="*/ 1070344 w 1135479"/>
              <a:gd name="connsiteY7" fmla="*/ 1438940 h 1456390"/>
              <a:gd name="connsiteX8" fmla="*/ 1127051 w 1135479"/>
              <a:gd name="connsiteY8" fmla="*/ 1431852 h 1456390"/>
              <a:gd name="connsiteX9" fmla="*/ 1134140 w 1135479"/>
              <a:gd name="connsiteY9" fmla="*/ 1431852 h 145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479" h="1456390">
                <a:moveTo>
                  <a:pt x="0" y="0"/>
                </a:moveTo>
                <a:cubicBezTo>
                  <a:pt x="6497" y="34851"/>
                  <a:pt x="12995" y="69703"/>
                  <a:pt x="28353" y="134680"/>
                </a:cubicBezTo>
                <a:cubicBezTo>
                  <a:pt x="43711" y="199657"/>
                  <a:pt x="70884" y="318977"/>
                  <a:pt x="92149" y="389861"/>
                </a:cubicBezTo>
                <a:cubicBezTo>
                  <a:pt x="113414" y="460745"/>
                  <a:pt x="120502" y="489098"/>
                  <a:pt x="155944" y="559982"/>
                </a:cubicBezTo>
                <a:cubicBezTo>
                  <a:pt x="191386" y="630866"/>
                  <a:pt x="245730" y="734828"/>
                  <a:pt x="304800" y="815163"/>
                </a:cubicBezTo>
                <a:cubicBezTo>
                  <a:pt x="363870" y="895498"/>
                  <a:pt x="440661" y="981740"/>
                  <a:pt x="510363" y="1041991"/>
                </a:cubicBezTo>
                <a:cubicBezTo>
                  <a:pt x="580065" y="1102242"/>
                  <a:pt x="629684" y="1110512"/>
                  <a:pt x="723014" y="1176670"/>
                </a:cubicBezTo>
                <a:cubicBezTo>
                  <a:pt x="816344" y="1242828"/>
                  <a:pt x="1003005" y="1396410"/>
                  <a:pt x="1070344" y="1438940"/>
                </a:cubicBezTo>
                <a:cubicBezTo>
                  <a:pt x="1137683" y="1481470"/>
                  <a:pt x="1116418" y="1433033"/>
                  <a:pt x="1127051" y="1431852"/>
                </a:cubicBezTo>
                <a:cubicBezTo>
                  <a:pt x="1137684" y="1430671"/>
                  <a:pt x="1135912" y="1431261"/>
                  <a:pt x="1134140" y="1431852"/>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01340" y="3742660"/>
            <a:ext cx="653494" cy="1446552"/>
          </a:xfrm>
          <a:custGeom>
            <a:avLst/>
            <a:gdLst>
              <a:gd name="connsiteX0" fmla="*/ 652130 w 653494"/>
              <a:gd name="connsiteY0" fmla="*/ 0 h 1446552"/>
              <a:gd name="connsiteX1" fmla="*/ 652130 w 653494"/>
              <a:gd name="connsiteY1" fmla="*/ 163032 h 1446552"/>
              <a:gd name="connsiteX2" fmla="*/ 637953 w 653494"/>
              <a:gd name="connsiteY2" fmla="*/ 382772 h 1446552"/>
              <a:gd name="connsiteX3" fmla="*/ 623777 w 653494"/>
              <a:gd name="connsiteY3" fmla="*/ 581246 h 1446552"/>
              <a:gd name="connsiteX4" fmla="*/ 538716 w 653494"/>
              <a:gd name="connsiteY4" fmla="*/ 800986 h 1446552"/>
              <a:gd name="connsiteX5" fmla="*/ 446567 w 653494"/>
              <a:gd name="connsiteY5" fmla="*/ 1141228 h 1446552"/>
              <a:gd name="connsiteX6" fmla="*/ 304800 w 653494"/>
              <a:gd name="connsiteY6" fmla="*/ 1346791 h 1446552"/>
              <a:gd name="connsiteX7" fmla="*/ 184297 w 653494"/>
              <a:gd name="connsiteY7" fmla="*/ 1424763 h 1446552"/>
              <a:gd name="connsiteX8" fmla="*/ 106325 w 653494"/>
              <a:gd name="connsiteY8" fmla="*/ 1438939 h 1446552"/>
              <a:gd name="connsiteX9" fmla="*/ 63795 w 653494"/>
              <a:gd name="connsiteY9" fmla="*/ 1438939 h 1446552"/>
              <a:gd name="connsiteX10" fmla="*/ 35442 w 653494"/>
              <a:gd name="connsiteY10" fmla="*/ 1446028 h 1446552"/>
              <a:gd name="connsiteX11" fmla="*/ 0 w 653494"/>
              <a:gd name="connsiteY11" fmla="*/ 1446028 h 14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494" h="1446552">
                <a:moveTo>
                  <a:pt x="652130" y="0"/>
                </a:moveTo>
                <a:cubicBezTo>
                  <a:pt x="653311" y="49618"/>
                  <a:pt x="654493" y="99237"/>
                  <a:pt x="652130" y="163032"/>
                </a:cubicBezTo>
                <a:cubicBezTo>
                  <a:pt x="649767" y="226827"/>
                  <a:pt x="642678" y="313070"/>
                  <a:pt x="637953" y="382772"/>
                </a:cubicBezTo>
                <a:cubicBezTo>
                  <a:pt x="633228" y="452474"/>
                  <a:pt x="640316" y="511544"/>
                  <a:pt x="623777" y="581246"/>
                </a:cubicBezTo>
                <a:cubicBezTo>
                  <a:pt x="607238" y="650948"/>
                  <a:pt x="568251" y="707656"/>
                  <a:pt x="538716" y="800986"/>
                </a:cubicBezTo>
                <a:cubicBezTo>
                  <a:pt x="509181" y="894316"/>
                  <a:pt x="485553" y="1050261"/>
                  <a:pt x="446567" y="1141228"/>
                </a:cubicBezTo>
                <a:cubicBezTo>
                  <a:pt x="407581" y="1232195"/>
                  <a:pt x="348512" y="1299535"/>
                  <a:pt x="304800" y="1346791"/>
                </a:cubicBezTo>
                <a:cubicBezTo>
                  <a:pt x="261088" y="1394047"/>
                  <a:pt x="217376" y="1409405"/>
                  <a:pt x="184297" y="1424763"/>
                </a:cubicBezTo>
                <a:cubicBezTo>
                  <a:pt x="151218" y="1440121"/>
                  <a:pt x="126409" y="1436576"/>
                  <a:pt x="106325" y="1438939"/>
                </a:cubicBezTo>
                <a:cubicBezTo>
                  <a:pt x="86241" y="1441302"/>
                  <a:pt x="75609" y="1437758"/>
                  <a:pt x="63795" y="1438939"/>
                </a:cubicBezTo>
                <a:cubicBezTo>
                  <a:pt x="51981" y="1440121"/>
                  <a:pt x="46074" y="1444847"/>
                  <a:pt x="35442" y="1446028"/>
                </a:cubicBezTo>
                <a:cubicBezTo>
                  <a:pt x="24810" y="1447209"/>
                  <a:pt x="0" y="1446028"/>
                  <a:pt x="0" y="14460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3256" y="4919336"/>
            <a:ext cx="779745" cy="347331"/>
          </a:xfrm>
          <a:prstGeom prst="rect">
            <a:avLst/>
          </a:prstGeom>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a:solidFill>
                  <a:schemeClr val="tx1"/>
                </a:solidFill>
              </a:rPr>
              <a:t>A</a:t>
            </a:r>
            <a:endParaRPr lang="en-US" sz="1200" dirty="0">
              <a:solidFill>
                <a:schemeClr val="tx1"/>
              </a:solidFill>
            </a:endParaRPr>
          </a:p>
        </p:txBody>
      </p:sp>
      <p:sp>
        <p:nvSpPr>
          <p:cNvPr id="12" name="Rectangle 11"/>
          <p:cNvSpPr/>
          <p:nvPr/>
        </p:nvSpPr>
        <p:spPr>
          <a:xfrm>
            <a:off x="4605176" y="4915800"/>
            <a:ext cx="779745" cy="347331"/>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smtClean="0">
                <a:solidFill>
                  <a:schemeClr val="tx1"/>
                </a:solidFill>
              </a:rPr>
              <a:t>B</a:t>
            </a:r>
            <a:endParaRPr lang="en-US" sz="1200" dirty="0">
              <a:solidFill>
                <a:schemeClr val="tx1"/>
              </a:solidFill>
            </a:endParaRPr>
          </a:p>
        </p:txBody>
      </p:sp>
      <p:sp>
        <p:nvSpPr>
          <p:cNvPr id="13" name="Rectangle 12"/>
          <p:cNvSpPr/>
          <p:nvPr/>
        </p:nvSpPr>
        <p:spPr>
          <a:xfrm>
            <a:off x="3931842" y="5397801"/>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17" name="Straight Connector 16"/>
          <p:cNvCxnSpPr>
            <a:stCxn id="11" idx="2"/>
          </p:cNvCxnSpPr>
          <p:nvPr/>
        </p:nvCxnSpPr>
        <p:spPr>
          <a:xfrm>
            <a:off x="3673129" y="5266667"/>
            <a:ext cx="501922" cy="131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2"/>
          </p:cNvCxnSpPr>
          <p:nvPr/>
        </p:nvCxnSpPr>
        <p:spPr>
          <a:xfrm flipV="1">
            <a:off x="4456041" y="5263131"/>
            <a:ext cx="539008" cy="134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8802" y="4325266"/>
            <a:ext cx="917239" cy="276999"/>
          </a:xfrm>
          <a:prstGeom prst="rect">
            <a:avLst/>
          </a:prstGeom>
          <a:noFill/>
        </p:spPr>
        <p:txBody>
          <a:bodyPr wrap="none" rtlCol="0">
            <a:spAutoFit/>
          </a:bodyPr>
          <a:lstStyle/>
          <a:p>
            <a:r>
              <a:rPr lang="de-DE" sz="1200" dirty="0"/>
              <a:t>p</a:t>
            </a:r>
            <a:r>
              <a:rPr lang="de-DE" sz="1200" dirty="0" smtClean="0"/>
              <a:t>rivate link</a:t>
            </a:r>
          </a:p>
        </p:txBody>
      </p:sp>
      <p:cxnSp>
        <p:nvCxnSpPr>
          <p:cNvPr id="24" name="Straight Connector 23"/>
          <p:cNvCxnSpPr/>
          <p:nvPr/>
        </p:nvCxnSpPr>
        <p:spPr>
          <a:xfrm>
            <a:off x="134679" y="4172772"/>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679" y="4729209"/>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835888" y="3714307"/>
            <a:ext cx="972412" cy="467833"/>
          </a:xfrm>
          <a:custGeom>
            <a:avLst/>
            <a:gdLst>
              <a:gd name="connsiteX0" fmla="*/ 0 w 972412"/>
              <a:gd name="connsiteY0" fmla="*/ 467833 h 467833"/>
              <a:gd name="connsiteX1" fmla="*/ 113414 w 972412"/>
              <a:gd name="connsiteY1" fmla="*/ 460744 h 467833"/>
              <a:gd name="connsiteX2" fmla="*/ 262270 w 972412"/>
              <a:gd name="connsiteY2" fmla="*/ 453656 h 467833"/>
              <a:gd name="connsiteX3" fmla="*/ 389861 w 972412"/>
              <a:gd name="connsiteY3" fmla="*/ 453656 h 467833"/>
              <a:gd name="connsiteX4" fmla="*/ 559982 w 972412"/>
              <a:gd name="connsiteY4" fmla="*/ 453656 h 467833"/>
              <a:gd name="connsiteX5" fmla="*/ 687572 w 972412"/>
              <a:gd name="connsiteY5" fmla="*/ 432391 h 467833"/>
              <a:gd name="connsiteX6" fmla="*/ 772633 w 972412"/>
              <a:gd name="connsiteY6" fmla="*/ 375684 h 467833"/>
              <a:gd name="connsiteX7" fmla="*/ 829340 w 972412"/>
              <a:gd name="connsiteY7" fmla="*/ 318977 h 467833"/>
              <a:gd name="connsiteX8" fmla="*/ 871870 w 972412"/>
              <a:gd name="connsiteY8" fmla="*/ 276446 h 467833"/>
              <a:gd name="connsiteX9" fmla="*/ 935665 w 972412"/>
              <a:gd name="connsiteY9" fmla="*/ 212651 h 467833"/>
              <a:gd name="connsiteX10" fmla="*/ 956931 w 972412"/>
              <a:gd name="connsiteY10" fmla="*/ 134679 h 467833"/>
              <a:gd name="connsiteX11" fmla="*/ 964019 w 972412"/>
              <a:gd name="connsiteY11" fmla="*/ 85060 h 467833"/>
              <a:gd name="connsiteX12" fmla="*/ 971107 w 972412"/>
              <a:gd name="connsiteY12" fmla="*/ 35442 h 467833"/>
              <a:gd name="connsiteX13" fmla="*/ 935665 w 972412"/>
              <a:gd name="connsiteY13" fmla="*/ 0 h 467833"/>
              <a:gd name="connsiteX14" fmla="*/ 935665 w 972412"/>
              <a:gd name="connsiteY14" fmla="*/ 0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412" h="467833">
                <a:moveTo>
                  <a:pt x="0" y="467833"/>
                </a:moveTo>
                <a:lnTo>
                  <a:pt x="113414" y="460744"/>
                </a:lnTo>
                <a:lnTo>
                  <a:pt x="262270" y="453656"/>
                </a:lnTo>
                <a:cubicBezTo>
                  <a:pt x="308345" y="452475"/>
                  <a:pt x="389861" y="453656"/>
                  <a:pt x="389861" y="453656"/>
                </a:cubicBezTo>
                <a:cubicBezTo>
                  <a:pt x="439480" y="453656"/>
                  <a:pt x="510364" y="457200"/>
                  <a:pt x="559982" y="453656"/>
                </a:cubicBezTo>
                <a:cubicBezTo>
                  <a:pt x="609600" y="450112"/>
                  <a:pt x="652130" y="445386"/>
                  <a:pt x="687572" y="432391"/>
                </a:cubicBezTo>
                <a:cubicBezTo>
                  <a:pt x="723014" y="419396"/>
                  <a:pt x="749005" y="394586"/>
                  <a:pt x="772633" y="375684"/>
                </a:cubicBezTo>
                <a:cubicBezTo>
                  <a:pt x="796261" y="356782"/>
                  <a:pt x="829340" y="318977"/>
                  <a:pt x="829340" y="318977"/>
                </a:cubicBezTo>
                <a:lnTo>
                  <a:pt x="871870" y="276446"/>
                </a:lnTo>
                <a:cubicBezTo>
                  <a:pt x="889591" y="258725"/>
                  <a:pt x="921488" y="236279"/>
                  <a:pt x="935665" y="212651"/>
                </a:cubicBezTo>
                <a:cubicBezTo>
                  <a:pt x="949842" y="189023"/>
                  <a:pt x="952205" y="155944"/>
                  <a:pt x="956931" y="134679"/>
                </a:cubicBezTo>
                <a:cubicBezTo>
                  <a:pt x="961657" y="113414"/>
                  <a:pt x="964019" y="85060"/>
                  <a:pt x="964019" y="85060"/>
                </a:cubicBezTo>
                <a:cubicBezTo>
                  <a:pt x="966382" y="68520"/>
                  <a:pt x="975833" y="49619"/>
                  <a:pt x="971107" y="35442"/>
                </a:cubicBezTo>
                <a:cubicBezTo>
                  <a:pt x="966381" y="21265"/>
                  <a:pt x="935665" y="0"/>
                  <a:pt x="935665" y="0"/>
                </a:cubicBezTo>
                <a:lnTo>
                  <a:pt x="935665" y="0"/>
                </a:lnTo>
              </a:path>
            </a:pathLst>
          </a:custGeom>
          <a:noFill/>
          <a:ln w="5080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771553" y="3698367"/>
            <a:ext cx="3926145" cy="308222"/>
          </a:xfrm>
          <a:custGeom>
            <a:avLst/>
            <a:gdLst>
              <a:gd name="connsiteX0" fmla="*/ 0 w 3926145"/>
              <a:gd name="connsiteY0" fmla="*/ 37205 h 308222"/>
              <a:gd name="connsiteX1" fmla="*/ 42531 w 3926145"/>
              <a:gd name="connsiteY1" fmla="*/ 164796 h 308222"/>
              <a:gd name="connsiteX2" fmla="*/ 163033 w 3926145"/>
              <a:gd name="connsiteY2" fmla="*/ 264033 h 308222"/>
              <a:gd name="connsiteX3" fmla="*/ 361507 w 3926145"/>
              <a:gd name="connsiteY3" fmla="*/ 292386 h 308222"/>
              <a:gd name="connsiteX4" fmla="*/ 3643424 w 3926145"/>
              <a:gd name="connsiteY4" fmla="*/ 285298 h 308222"/>
              <a:gd name="connsiteX5" fmla="*/ 3763926 w 3926145"/>
              <a:gd name="connsiteY5" fmla="*/ 23028 h 308222"/>
              <a:gd name="connsiteX6" fmla="*/ 3749749 w 3926145"/>
              <a:gd name="connsiteY6" fmla="*/ 30117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6145" h="308222">
                <a:moveTo>
                  <a:pt x="0" y="37205"/>
                </a:moveTo>
                <a:cubicBezTo>
                  <a:pt x="7679" y="82098"/>
                  <a:pt x="15359" y="126991"/>
                  <a:pt x="42531" y="164796"/>
                </a:cubicBezTo>
                <a:cubicBezTo>
                  <a:pt x="69703" y="202601"/>
                  <a:pt x="109870" y="242768"/>
                  <a:pt x="163033" y="264033"/>
                </a:cubicBezTo>
                <a:cubicBezTo>
                  <a:pt x="216196" y="285298"/>
                  <a:pt x="361507" y="292386"/>
                  <a:pt x="361507" y="292386"/>
                </a:cubicBezTo>
                <a:cubicBezTo>
                  <a:pt x="941572" y="295930"/>
                  <a:pt x="3076354" y="330191"/>
                  <a:pt x="3643424" y="285298"/>
                </a:cubicBezTo>
                <a:cubicBezTo>
                  <a:pt x="4210494" y="240405"/>
                  <a:pt x="3746205" y="65558"/>
                  <a:pt x="3763926" y="23028"/>
                </a:cubicBezTo>
                <a:cubicBezTo>
                  <a:pt x="3781647" y="-19502"/>
                  <a:pt x="3765698" y="5307"/>
                  <a:pt x="3749749" y="30117"/>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828800" y="3721395"/>
            <a:ext cx="1297172" cy="1025833"/>
          </a:xfrm>
          <a:custGeom>
            <a:avLst/>
            <a:gdLst>
              <a:gd name="connsiteX0" fmla="*/ 0 w 1297172"/>
              <a:gd name="connsiteY0" fmla="*/ 1020726 h 1025833"/>
              <a:gd name="connsiteX1" fmla="*/ 489098 w 1297172"/>
              <a:gd name="connsiteY1" fmla="*/ 1013638 h 1025833"/>
              <a:gd name="connsiteX2" fmla="*/ 836428 w 1297172"/>
              <a:gd name="connsiteY2" fmla="*/ 914400 h 1025833"/>
              <a:gd name="connsiteX3" fmla="*/ 1084521 w 1297172"/>
              <a:gd name="connsiteY3" fmla="*/ 637954 h 1025833"/>
              <a:gd name="connsiteX4" fmla="*/ 1297172 w 1297172"/>
              <a:gd name="connsiteY4" fmla="*/ 0 h 102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172" h="1025833">
                <a:moveTo>
                  <a:pt x="0" y="1020726"/>
                </a:moveTo>
                <a:cubicBezTo>
                  <a:pt x="174846" y="1026042"/>
                  <a:pt x="349693" y="1031359"/>
                  <a:pt x="489098" y="1013638"/>
                </a:cubicBezTo>
                <a:cubicBezTo>
                  <a:pt x="628503" y="995917"/>
                  <a:pt x="737191" y="977014"/>
                  <a:pt x="836428" y="914400"/>
                </a:cubicBezTo>
                <a:cubicBezTo>
                  <a:pt x="935665" y="851786"/>
                  <a:pt x="1007730" y="790354"/>
                  <a:pt x="1084521" y="637954"/>
                </a:cubicBezTo>
                <a:cubicBezTo>
                  <a:pt x="1161312" y="485554"/>
                  <a:pt x="1229242" y="242777"/>
                  <a:pt x="1297172" y="0"/>
                </a:cubicBezTo>
              </a:path>
            </a:pathLst>
          </a:custGeom>
          <a:noFill/>
          <a:ln w="4445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089384" y="3693042"/>
            <a:ext cx="3763992" cy="506693"/>
          </a:xfrm>
          <a:custGeom>
            <a:avLst/>
            <a:gdLst>
              <a:gd name="connsiteX0" fmla="*/ 15323 w 3763992"/>
              <a:gd name="connsiteY0" fmla="*/ 28353 h 506693"/>
              <a:gd name="connsiteX1" fmla="*/ 36588 w 3763992"/>
              <a:gd name="connsiteY1" fmla="*/ 148856 h 506693"/>
              <a:gd name="connsiteX2" fmla="*/ 334300 w 3763992"/>
              <a:gd name="connsiteY2" fmla="*/ 460744 h 506693"/>
              <a:gd name="connsiteX3" fmla="*/ 1794504 w 3763992"/>
              <a:gd name="connsiteY3" fmla="*/ 489098 h 506693"/>
              <a:gd name="connsiteX4" fmla="*/ 3297239 w 3763992"/>
              <a:gd name="connsiteY4" fmla="*/ 482009 h 506693"/>
              <a:gd name="connsiteX5" fmla="*/ 3736718 w 3763992"/>
              <a:gd name="connsiteY5" fmla="*/ 467832 h 506693"/>
              <a:gd name="connsiteX6" fmla="*/ 3680011 w 3763992"/>
              <a:gd name="connsiteY6" fmla="*/ 0 h 5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3992" h="506693">
                <a:moveTo>
                  <a:pt x="15323" y="28353"/>
                </a:moveTo>
                <a:cubicBezTo>
                  <a:pt x="-626" y="52572"/>
                  <a:pt x="-16575" y="76791"/>
                  <a:pt x="36588" y="148856"/>
                </a:cubicBezTo>
                <a:cubicBezTo>
                  <a:pt x="89751" y="220921"/>
                  <a:pt x="41314" y="404037"/>
                  <a:pt x="334300" y="460744"/>
                </a:cubicBezTo>
                <a:cubicBezTo>
                  <a:pt x="627286" y="517451"/>
                  <a:pt x="1794504" y="489098"/>
                  <a:pt x="1794504" y="489098"/>
                </a:cubicBezTo>
                <a:lnTo>
                  <a:pt x="3297239" y="482009"/>
                </a:lnTo>
                <a:cubicBezTo>
                  <a:pt x="3620941" y="478465"/>
                  <a:pt x="3672923" y="548167"/>
                  <a:pt x="3736718" y="467832"/>
                </a:cubicBezTo>
                <a:cubicBezTo>
                  <a:pt x="3800513" y="387497"/>
                  <a:pt x="3740262" y="193748"/>
                  <a:pt x="3680011" y="0"/>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3463" y="3944203"/>
            <a:ext cx="928459" cy="276999"/>
          </a:xfrm>
          <a:prstGeom prst="rect">
            <a:avLst/>
          </a:prstGeom>
          <a:noFill/>
        </p:spPr>
        <p:txBody>
          <a:bodyPr wrap="none" rtlCol="0">
            <a:spAutoFit/>
          </a:bodyPr>
          <a:lstStyle/>
          <a:p>
            <a:r>
              <a:rPr lang="de-DE" sz="1200" dirty="0" smtClean="0"/>
              <a:t>Profibus - I</a:t>
            </a:r>
          </a:p>
        </p:txBody>
      </p:sp>
      <p:sp>
        <p:nvSpPr>
          <p:cNvPr id="36" name="TextBox 35"/>
          <p:cNvSpPr txBox="1"/>
          <p:nvPr/>
        </p:nvSpPr>
        <p:spPr>
          <a:xfrm>
            <a:off x="400558" y="4508333"/>
            <a:ext cx="971741" cy="276999"/>
          </a:xfrm>
          <a:prstGeom prst="rect">
            <a:avLst/>
          </a:prstGeom>
          <a:noFill/>
        </p:spPr>
        <p:txBody>
          <a:bodyPr wrap="none" rtlCol="0">
            <a:spAutoFit/>
          </a:bodyPr>
          <a:lstStyle/>
          <a:p>
            <a:r>
              <a:rPr lang="de-DE" sz="1200" dirty="0" smtClean="0"/>
              <a:t>Profibus - II</a:t>
            </a:r>
          </a:p>
        </p:txBody>
      </p:sp>
      <p:sp>
        <p:nvSpPr>
          <p:cNvPr id="37" name="Rectangle 36"/>
          <p:cNvSpPr/>
          <p:nvPr/>
        </p:nvSpPr>
        <p:spPr>
          <a:xfrm>
            <a:off x="2322094" y="1474383"/>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22094" y="1474383"/>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IOC-A  </a:t>
            </a:r>
            <a:r>
              <a:rPr lang="de-DE" sz="1100" dirty="0" err="1" smtClean="0">
                <a:solidFill>
                  <a:schemeClr val="tx1"/>
                </a:solidFill>
              </a:rPr>
              <a:t>pref</a:t>
            </a:r>
            <a:r>
              <a:rPr lang="de-DE" sz="1100" dirty="0" smtClean="0">
                <a:solidFill>
                  <a:schemeClr val="tx1"/>
                </a:solidFill>
              </a:rPr>
              <a:t> Master</a:t>
            </a:r>
            <a:endParaRPr lang="en-US" sz="1100" dirty="0">
              <a:solidFill>
                <a:schemeClr val="tx1"/>
              </a:solidFill>
            </a:endParaRPr>
          </a:p>
        </p:txBody>
      </p:sp>
      <p:sp>
        <p:nvSpPr>
          <p:cNvPr id="39" name="Rectangle 38"/>
          <p:cNvSpPr/>
          <p:nvPr/>
        </p:nvSpPr>
        <p:spPr>
          <a:xfrm>
            <a:off x="2326299" y="1704753"/>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0" name="Rectangle 39"/>
          <p:cNvSpPr/>
          <p:nvPr/>
        </p:nvSpPr>
        <p:spPr>
          <a:xfrm>
            <a:off x="2755161" y="1704753"/>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1" name="Rectangle 40"/>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43" name="Rectangle 42"/>
          <p:cNvSpPr/>
          <p:nvPr/>
        </p:nvSpPr>
        <p:spPr>
          <a:xfrm>
            <a:off x="4792270" y="1470847"/>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92270" y="1470847"/>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IOC-B  </a:t>
            </a:r>
            <a:r>
              <a:rPr lang="de-DE" sz="1100" dirty="0" err="1" smtClean="0">
                <a:solidFill>
                  <a:schemeClr val="tx1"/>
                </a:solidFill>
              </a:rPr>
              <a:t>pref</a:t>
            </a:r>
            <a:r>
              <a:rPr lang="de-DE" sz="1100" dirty="0" smtClean="0">
                <a:solidFill>
                  <a:schemeClr val="tx1"/>
                </a:solidFill>
              </a:rPr>
              <a:t> Slave</a:t>
            </a:r>
            <a:endParaRPr lang="en-US" sz="1100" dirty="0">
              <a:solidFill>
                <a:schemeClr val="tx1"/>
              </a:solidFill>
            </a:endParaRPr>
          </a:p>
        </p:txBody>
      </p:sp>
      <p:sp>
        <p:nvSpPr>
          <p:cNvPr id="45" name="Rectangle 44"/>
          <p:cNvSpPr/>
          <p:nvPr/>
        </p:nvSpPr>
        <p:spPr>
          <a:xfrm>
            <a:off x="5668299" y="1701217"/>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6" name="Rectangle 45"/>
          <p:cNvSpPr/>
          <p:nvPr/>
        </p:nvSpPr>
        <p:spPr>
          <a:xfrm>
            <a:off x="6097161" y="1701217"/>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8" name="Rectangle 47"/>
          <p:cNvSpPr/>
          <p:nvPr/>
        </p:nvSpPr>
        <p:spPr>
          <a:xfrm>
            <a:off x="6341705" y="1697681"/>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55" name="Rectangle 54"/>
          <p:cNvSpPr/>
          <p:nvPr/>
        </p:nvSpPr>
        <p:spPr>
          <a:xfrm>
            <a:off x="3240727" y="1697681"/>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a:t>
            </a:r>
            <a:r>
              <a:rPr lang="de-DE" sz="1400" dirty="0" err="1" smtClean="0">
                <a:solidFill>
                  <a:schemeClr val="tx1"/>
                </a:solidFill>
              </a:rPr>
              <a:t>booting</a:t>
            </a:r>
            <a:endParaRPr lang="en-US" sz="1400" dirty="0">
              <a:solidFill>
                <a:schemeClr val="tx1"/>
              </a:solidFill>
            </a:endParaRPr>
          </a:p>
        </p:txBody>
      </p:sp>
      <p:sp>
        <p:nvSpPr>
          <p:cNvPr id="56" name="Rectangle 55"/>
          <p:cNvSpPr/>
          <p:nvPr/>
        </p:nvSpPr>
        <p:spPr>
          <a:xfrm>
            <a:off x="4792270" y="1704753"/>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Slave</a:t>
            </a:r>
            <a:endParaRPr lang="en-US" sz="1400" dirty="0">
              <a:solidFill>
                <a:schemeClr val="tx1"/>
              </a:solidFill>
            </a:endParaRPr>
          </a:p>
        </p:txBody>
      </p:sp>
      <p:sp>
        <p:nvSpPr>
          <p:cNvPr id="60" name="Rectangle 59"/>
          <p:cNvSpPr/>
          <p:nvPr/>
        </p:nvSpPr>
        <p:spPr>
          <a:xfrm>
            <a:off x="4034626" y="5458057"/>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61" name="Straight Connector 60"/>
          <p:cNvCxnSpPr/>
          <p:nvPr/>
        </p:nvCxnSpPr>
        <p:spPr>
          <a:xfrm flipV="1">
            <a:off x="4605176" y="5273771"/>
            <a:ext cx="620241" cy="1842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08667" y="5263131"/>
            <a:ext cx="766384" cy="1949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951950" y="5844373"/>
            <a:ext cx="902771" cy="4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File Server</a:t>
            </a:r>
          </a:p>
        </p:txBody>
      </p:sp>
      <p:cxnSp>
        <p:nvCxnSpPr>
          <p:cNvPr id="66" name="Straight Connector 65"/>
          <p:cNvCxnSpPr/>
          <p:nvPr/>
        </p:nvCxnSpPr>
        <p:spPr>
          <a:xfrm>
            <a:off x="4118344" y="5667174"/>
            <a:ext cx="0" cy="1913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97421" y="5592732"/>
            <a:ext cx="0" cy="251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57011" y="1474383"/>
            <a:ext cx="1622560" cy="253916"/>
          </a:xfrm>
          <a:prstGeom prst="rect">
            <a:avLst/>
          </a:prstGeom>
          <a:noFill/>
        </p:spPr>
        <p:txBody>
          <a:bodyPr wrap="none" rtlCol="0">
            <a:spAutoFit/>
          </a:bodyPr>
          <a:lstStyle/>
          <a:p>
            <a:r>
              <a:rPr lang="de-DE" sz="1050" dirty="0" smtClean="0"/>
              <a:t>7.   Master </a:t>
            </a:r>
            <a:r>
              <a:rPr lang="de-DE" sz="1050" dirty="0" smtClean="0"/>
              <a:t>CPU </a:t>
            </a:r>
            <a:r>
              <a:rPr lang="de-DE" sz="1050" dirty="0" err="1" smtClean="0"/>
              <a:t>booting</a:t>
            </a:r>
            <a:endParaRPr lang="en-US" sz="1050" dirty="0"/>
          </a:p>
        </p:txBody>
      </p:sp>
      <p:sp>
        <p:nvSpPr>
          <p:cNvPr id="47" name="TextBox 46"/>
          <p:cNvSpPr txBox="1"/>
          <p:nvPr/>
        </p:nvSpPr>
        <p:spPr>
          <a:xfrm>
            <a:off x="6853376" y="1501283"/>
            <a:ext cx="2012089" cy="577081"/>
          </a:xfrm>
          <a:prstGeom prst="rect">
            <a:avLst/>
          </a:prstGeom>
          <a:noFill/>
        </p:spPr>
        <p:txBody>
          <a:bodyPr wrap="none" rtlCol="0">
            <a:spAutoFit/>
          </a:bodyPr>
          <a:lstStyle/>
          <a:p>
            <a:pPr marL="228600" indent="-228600">
              <a:buAutoNum type="arabicPeriod" startAt="4"/>
            </a:pPr>
            <a:r>
              <a:rPr lang="de-DE" sz="1050" dirty="0" smtClean="0"/>
              <a:t>Slave </a:t>
            </a:r>
            <a:r>
              <a:rPr lang="de-DE" sz="1050" dirty="0" err="1" smtClean="0"/>
              <a:t>detect</a:t>
            </a:r>
            <a:r>
              <a:rPr lang="de-DE" sz="1050" dirty="0" smtClean="0"/>
              <a:t> </a:t>
            </a:r>
            <a:r>
              <a:rPr lang="de-DE" sz="1050" dirty="0" err="1" smtClean="0"/>
              <a:t>master</a:t>
            </a:r>
            <a:r>
              <a:rPr lang="de-DE" sz="1050" dirty="0" smtClean="0"/>
              <a:t> </a:t>
            </a:r>
            <a:r>
              <a:rPr lang="de-DE" sz="1050" dirty="0" err="1" smtClean="0"/>
              <a:t>failure</a:t>
            </a:r>
            <a:endParaRPr lang="de-DE" sz="1050" dirty="0" smtClean="0"/>
          </a:p>
          <a:p>
            <a:pPr marL="228600" indent="-228600">
              <a:buAutoNum type="arabicPeriod" startAt="4"/>
            </a:pPr>
            <a:r>
              <a:rPr lang="de-DE" sz="1050" dirty="0" smtClean="0"/>
              <a:t>Start Master</a:t>
            </a:r>
          </a:p>
          <a:p>
            <a:pPr marL="228600" indent="-228600">
              <a:buAutoNum type="arabicPeriod" startAt="4"/>
            </a:pPr>
            <a:r>
              <a:rPr lang="de-DE" sz="1050" dirty="0" smtClean="0"/>
              <a:t>Start Profibus I+II</a:t>
            </a:r>
          </a:p>
        </p:txBody>
      </p:sp>
    </p:spTree>
    <p:extLst>
      <p:ext uri="{BB962C8B-B14F-4D97-AF65-F5344CB8AC3E}">
        <p14:creationId xmlns:p14="http://schemas.microsoft.com/office/powerpoint/2010/main" val="279830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216" y="2126205"/>
            <a:ext cx="5521213" cy="1606830"/>
          </a:xfrm>
        </p:spPr>
      </p:pic>
      <p:sp>
        <p:nvSpPr>
          <p:cNvPr id="3" name="Title 2"/>
          <p:cNvSpPr>
            <a:spLocks noGrp="1"/>
          </p:cNvSpPr>
          <p:nvPr>
            <p:ph type="title"/>
          </p:nvPr>
        </p:nvSpPr>
        <p:spPr/>
        <p:txBody>
          <a:bodyPr/>
          <a:lstStyle/>
          <a:p>
            <a:r>
              <a:rPr lang="de-DE" dirty="0" err="1" smtClean="0"/>
              <a:t>Redundancy</a:t>
            </a:r>
            <a:r>
              <a:rPr lang="de-DE" dirty="0" smtClean="0"/>
              <a:t>: Master CPU </a:t>
            </a:r>
            <a:r>
              <a:rPr lang="de-DE" dirty="0" err="1" smtClean="0"/>
              <a:t>Failure</a:t>
            </a:r>
            <a:r>
              <a:rPr lang="de-DE" dirty="0" smtClean="0"/>
              <a:t> – Slave </a:t>
            </a:r>
            <a:r>
              <a:rPr lang="de-DE" dirty="0" err="1" smtClean="0"/>
              <a:t>active</a:t>
            </a:r>
            <a:r>
              <a:rPr lang="de-DE" dirty="0" smtClean="0"/>
              <a:t>/ </a:t>
            </a:r>
            <a:r>
              <a:rPr lang="de-DE" dirty="0" err="1" smtClean="0"/>
              <a:t>pref</a:t>
            </a:r>
            <a:r>
              <a:rPr lang="de-DE" dirty="0" smtClean="0"/>
              <a:t> </a:t>
            </a:r>
            <a:r>
              <a:rPr lang="de-DE" dirty="0" err="1" smtClean="0"/>
              <a:t>master</a:t>
            </a:r>
            <a:r>
              <a:rPr lang="de-DE" dirty="0" smtClean="0"/>
              <a:t> passive</a:t>
            </a:r>
            <a:endParaRPr lang="de-DE" dirty="0"/>
          </a:p>
        </p:txBody>
      </p:sp>
      <p:sp>
        <p:nvSpPr>
          <p:cNvPr id="6" name="Freeform 5"/>
          <p:cNvSpPr/>
          <p:nvPr/>
        </p:nvSpPr>
        <p:spPr>
          <a:xfrm>
            <a:off x="2381693" y="3734152"/>
            <a:ext cx="3362617" cy="877241"/>
          </a:xfrm>
          <a:custGeom>
            <a:avLst/>
            <a:gdLst>
              <a:gd name="connsiteX0" fmla="*/ 0 w 3362617"/>
              <a:gd name="connsiteY0" fmla="*/ 1419 h 877241"/>
              <a:gd name="connsiteX1" fmla="*/ 404037 w 3362617"/>
              <a:gd name="connsiteY1" fmla="*/ 554312 h 877241"/>
              <a:gd name="connsiteX2" fmla="*/ 914400 w 3362617"/>
              <a:gd name="connsiteY2" fmla="*/ 823671 h 877241"/>
              <a:gd name="connsiteX3" fmla="*/ 1396410 w 3362617"/>
              <a:gd name="connsiteY3" fmla="*/ 873289 h 877241"/>
              <a:gd name="connsiteX4" fmla="*/ 1715386 w 3362617"/>
              <a:gd name="connsiteY4" fmla="*/ 873289 h 877241"/>
              <a:gd name="connsiteX5" fmla="*/ 1942214 w 3362617"/>
              <a:gd name="connsiteY5" fmla="*/ 866201 h 877241"/>
              <a:gd name="connsiteX6" fmla="*/ 2254103 w 3362617"/>
              <a:gd name="connsiteY6" fmla="*/ 823671 h 877241"/>
              <a:gd name="connsiteX7" fmla="*/ 2445489 w 3362617"/>
              <a:gd name="connsiteY7" fmla="*/ 724433 h 877241"/>
              <a:gd name="connsiteX8" fmla="*/ 2594344 w 3362617"/>
              <a:gd name="connsiteY8" fmla="*/ 646461 h 877241"/>
              <a:gd name="connsiteX9" fmla="*/ 2757377 w 3362617"/>
              <a:gd name="connsiteY9" fmla="*/ 504694 h 877241"/>
              <a:gd name="connsiteX10" fmla="*/ 2934586 w 3362617"/>
              <a:gd name="connsiteY10" fmla="*/ 362926 h 877241"/>
              <a:gd name="connsiteX11" fmla="*/ 3040912 w 3362617"/>
              <a:gd name="connsiteY11" fmla="*/ 292043 h 877241"/>
              <a:gd name="connsiteX12" fmla="*/ 3175591 w 3362617"/>
              <a:gd name="connsiteY12" fmla="*/ 192805 h 877241"/>
              <a:gd name="connsiteX13" fmla="*/ 3246475 w 3362617"/>
              <a:gd name="connsiteY13" fmla="*/ 143187 h 877241"/>
              <a:gd name="connsiteX14" fmla="*/ 3331535 w 3362617"/>
              <a:gd name="connsiteY14" fmla="*/ 58126 h 877241"/>
              <a:gd name="connsiteX15" fmla="*/ 3359889 w 3362617"/>
              <a:gd name="connsiteY15" fmla="*/ 1419 h 877241"/>
              <a:gd name="connsiteX16" fmla="*/ 3359889 w 3362617"/>
              <a:gd name="connsiteY16" fmla="*/ 22685 h 8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2617" h="877241">
                <a:moveTo>
                  <a:pt x="0" y="1419"/>
                </a:moveTo>
                <a:cubicBezTo>
                  <a:pt x="125818" y="209344"/>
                  <a:pt x="251637" y="417270"/>
                  <a:pt x="404037" y="554312"/>
                </a:cubicBezTo>
                <a:cubicBezTo>
                  <a:pt x="556437" y="691354"/>
                  <a:pt x="749005" y="770508"/>
                  <a:pt x="914400" y="823671"/>
                </a:cubicBezTo>
                <a:cubicBezTo>
                  <a:pt x="1079796" y="876834"/>
                  <a:pt x="1262912" y="865019"/>
                  <a:pt x="1396410" y="873289"/>
                </a:cubicBezTo>
                <a:cubicBezTo>
                  <a:pt x="1529908" y="881559"/>
                  <a:pt x="1624419" y="874470"/>
                  <a:pt x="1715386" y="873289"/>
                </a:cubicBezTo>
                <a:cubicBezTo>
                  <a:pt x="1806353" y="872108"/>
                  <a:pt x="1852428" y="874471"/>
                  <a:pt x="1942214" y="866201"/>
                </a:cubicBezTo>
                <a:cubicBezTo>
                  <a:pt x="2032000" y="857931"/>
                  <a:pt x="2170224" y="847299"/>
                  <a:pt x="2254103" y="823671"/>
                </a:cubicBezTo>
                <a:cubicBezTo>
                  <a:pt x="2337982" y="800043"/>
                  <a:pt x="2445489" y="724433"/>
                  <a:pt x="2445489" y="724433"/>
                </a:cubicBezTo>
                <a:cubicBezTo>
                  <a:pt x="2502196" y="694898"/>
                  <a:pt x="2542363" y="683084"/>
                  <a:pt x="2594344" y="646461"/>
                </a:cubicBezTo>
                <a:cubicBezTo>
                  <a:pt x="2646325" y="609838"/>
                  <a:pt x="2700670" y="551950"/>
                  <a:pt x="2757377" y="504694"/>
                </a:cubicBezTo>
                <a:cubicBezTo>
                  <a:pt x="2814084" y="457438"/>
                  <a:pt x="2887330" y="398368"/>
                  <a:pt x="2934586" y="362926"/>
                </a:cubicBezTo>
                <a:cubicBezTo>
                  <a:pt x="2981842" y="327484"/>
                  <a:pt x="3000745" y="320396"/>
                  <a:pt x="3040912" y="292043"/>
                </a:cubicBezTo>
                <a:cubicBezTo>
                  <a:pt x="3081079" y="263690"/>
                  <a:pt x="3141331" y="217614"/>
                  <a:pt x="3175591" y="192805"/>
                </a:cubicBezTo>
                <a:cubicBezTo>
                  <a:pt x="3209852" y="167996"/>
                  <a:pt x="3220484" y="165633"/>
                  <a:pt x="3246475" y="143187"/>
                </a:cubicBezTo>
                <a:cubicBezTo>
                  <a:pt x="3272466" y="120741"/>
                  <a:pt x="3312633" y="81754"/>
                  <a:pt x="3331535" y="58126"/>
                </a:cubicBezTo>
                <a:cubicBezTo>
                  <a:pt x="3350437" y="34498"/>
                  <a:pt x="3355163" y="7326"/>
                  <a:pt x="3359889" y="1419"/>
                </a:cubicBezTo>
                <a:cubicBezTo>
                  <a:pt x="3364615" y="-4488"/>
                  <a:pt x="3362252" y="9098"/>
                  <a:pt x="3359889" y="22685"/>
                </a:cubicBezTo>
              </a:path>
            </a:pathLst>
          </a:cu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47777" y="3735571"/>
            <a:ext cx="1135479" cy="1456390"/>
          </a:xfrm>
          <a:custGeom>
            <a:avLst/>
            <a:gdLst>
              <a:gd name="connsiteX0" fmla="*/ 0 w 1135479"/>
              <a:gd name="connsiteY0" fmla="*/ 0 h 1456390"/>
              <a:gd name="connsiteX1" fmla="*/ 28353 w 1135479"/>
              <a:gd name="connsiteY1" fmla="*/ 134680 h 1456390"/>
              <a:gd name="connsiteX2" fmla="*/ 92149 w 1135479"/>
              <a:gd name="connsiteY2" fmla="*/ 389861 h 1456390"/>
              <a:gd name="connsiteX3" fmla="*/ 155944 w 1135479"/>
              <a:gd name="connsiteY3" fmla="*/ 559982 h 1456390"/>
              <a:gd name="connsiteX4" fmla="*/ 304800 w 1135479"/>
              <a:gd name="connsiteY4" fmla="*/ 815163 h 1456390"/>
              <a:gd name="connsiteX5" fmla="*/ 510363 w 1135479"/>
              <a:gd name="connsiteY5" fmla="*/ 1041991 h 1456390"/>
              <a:gd name="connsiteX6" fmla="*/ 723014 w 1135479"/>
              <a:gd name="connsiteY6" fmla="*/ 1176670 h 1456390"/>
              <a:gd name="connsiteX7" fmla="*/ 1070344 w 1135479"/>
              <a:gd name="connsiteY7" fmla="*/ 1438940 h 1456390"/>
              <a:gd name="connsiteX8" fmla="*/ 1127051 w 1135479"/>
              <a:gd name="connsiteY8" fmla="*/ 1431852 h 1456390"/>
              <a:gd name="connsiteX9" fmla="*/ 1134140 w 1135479"/>
              <a:gd name="connsiteY9" fmla="*/ 1431852 h 145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479" h="1456390">
                <a:moveTo>
                  <a:pt x="0" y="0"/>
                </a:moveTo>
                <a:cubicBezTo>
                  <a:pt x="6497" y="34851"/>
                  <a:pt x="12995" y="69703"/>
                  <a:pt x="28353" y="134680"/>
                </a:cubicBezTo>
                <a:cubicBezTo>
                  <a:pt x="43711" y="199657"/>
                  <a:pt x="70884" y="318977"/>
                  <a:pt x="92149" y="389861"/>
                </a:cubicBezTo>
                <a:cubicBezTo>
                  <a:pt x="113414" y="460745"/>
                  <a:pt x="120502" y="489098"/>
                  <a:pt x="155944" y="559982"/>
                </a:cubicBezTo>
                <a:cubicBezTo>
                  <a:pt x="191386" y="630866"/>
                  <a:pt x="245730" y="734828"/>
                  <a:pt x="304800" y="815163"/>
                </a:cubicBezTo>
                <a:cubicBezTo>
                  <a:pt x="363870" y="895498"/>
                  <a:pt x="440661" y="981740"/>
                  <a:pt x="510363" y="1041991"/>
                </a:cubicBezTo>
                <a:cubicBezTo>
                  <a:pt x="580065" y="1102242"/>
                  <a:pt x="629684" y="1110512"/>
                  <a:pt x="723014" y="1176670"/>
                </a:cubicBezTo>
                <a:cubicBezTo>
                  <a:pt x="816344" y="1242828"/>
                  <a:pt x="1003005" y="1396410"/>
                  <a:pt x="1070344" y="1438940"/>
                </a:cubicBezTo>
                <a:cubicBezTo>
                  <a:pt x="1137683" y="1481470"/>
                  <a:pt x="1116418" y="1433033"/>
                  <a:pt x="1127051" y="1431852"/>
                </a:cubicBezTo>
                <a:cubicBezTo>
                  <a:pt x="1137684" y="1430671"/>
                  <a:pt x="1135912" y="1431261"/>
                  <a:pt x="1134140" y="1431852"/>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01340" y="3742660"/>
            <a:ext cx="653494" cy="1446552"/>
          </a:xfrm>
          <a:custGeom>
            <a:avLst/>
            <a:gdLst>
              <a:gd name="connsiteX0" fmla="*/ 652130 w 653494"/>
              <a:gd name="connsiteY0" fmla="*/ 0 h 1446552"/>
              <a:gd name="connsiteX1" fmla="*/ 652130 w 653494"/>
              <a:gd name="connsiteY1" fmla="*/ 163032 h 1446552"/>
              <a:gd name="connsiteX2" fmla="*/ 637953 w 653494"/>
              <a:gd name="connsiteY2" fmla="*/ 382772 h 1446552"/>
              <a:gd name="connsiteX3" fmla="*/ 623777 w 653494"/>
              <a:gd name="connsiteY3" fmla="*/ 581246 h 1446552"/>
              <a:gd name="connsiteX4" fmla="*/ 538716 w 653494"/>
              <a:gd name="connsiteY4" fmla="*/ 800986 h 1446552"/>
              <a:gd name="connsiteX5" fmla="*/ 446567 w 653494"/>
              <a:gd name="connsiteY5" fmla="*/ 1141228 h 1446552"/>
              <a:gd name="connsiteX6" fmla="*/ 304800 w 653494"/>
              <a:gd name="connsiteY6" fmla="*/ 1346791 h 1446552"/>
              <a:gd name="connsiteX7" fmla="*/ 184297 w 653494"/>
              <a:gd name="connsiteY7" fmla="*/ 1424763 h 1446552"/>
              <a:gd name="connsiteX8" fmla="*/ 106325 w 653494"/>
              <a:gd name="connsiteY8" fmla="*/ 1438939 h 1446552"/>
              <a:gd name="connsiteX9" fmla="*/ 63795 w 653494"/>
              <a:gd name="connsiteY9" fmla="*/ 1438939 h 1446552"/>
              <a:gd name="connsiteX10" fmla="*/ 35442 w 653494"/>
              <a:gd name="connsiteY10" fmla="*/ 1446028 h 1446552"/>
              <a:gd name="connsiteX11" fmla="*/ 0 w 653494"/>
              <a:gd name="connsiteY11" fmla="*/ 1446028 h 14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494" h="1446552">
                <a:moveTo>
                  <a:pt x="652130" y="0"/>
                </a:moveTo>
                <a:cubicBezTo>
                  <a:pt x="653311" y="49618"/>
                  <a:pt x="654493" y="99237"/>
                  <a:pt x="652130" y="163032"/>
                </a:cubicBezTo>
                <a:cubicBezTo>
                  <a:pt x="649767" y="226827"/>
                  <a:pt x="642678" y="313070"/>
                  <a:pt x="637953" y="382772"/>
                </a:cubicBezTo>
                <a:cubicBezTo>
                  <a:pt x="633228" y="452474"/>
                  <a:pt x="640316" y="511544"/>
                  <a:pt x="623777" y="581246"/>
                </a:cubicBezTo>
                <a:cubicBezTo>
                  <a:pt x="607238" y="650948"/>
                  <a:pt x="568251" y="707656"/>
                  <a:pt x="538716" y="800986"/>
                </a:cubicBezTo>
                <a:cubicBezTo>
                  <a:pt x="509181" y="894316"/>
                  <a:pt x="485553" y="1050261"/>
                  <a:pt x="446567" y="1141228"/>
                </a:cubicBezTo>
                <a:cubicBezTo>
                  <a:pt x="407581" y="1232195"/>
                  <a:pt x="348512" y="1299535"/>
                  <a:pt x="304800" y="1346791"/>
                </a:cubicBezTo>
                <a:cubicBezTo>
                  <a:pt x="261088" y="1394047"/>
                  <a:pt x="217376" y="1409405"/>
                  <a:pt x="184297" y="1424763"/>
                </a:cubicBezTo>
                <a:cubicBezTo>
                  <a:pt x="151218" y="1440121"/>
                  <a:pt x="126409" y="1436576"/>
                  <a:pt x="106325" y="1438939"/>
                </a:cubicBezTo>
                <a:cubicBezTo>
                  <a:pt x="86241" y="1441302"/>
                  <a:pt x="75609" y="1437758"/>
                  <a:pt x="63795" y="1438939"/>
                </a:cubicBezTo>
                <a:cubicBezTo>
                  <a:pt x="51981" y="1440121"/>
                  <a:pt x="46074" y="1444847"/>
                  <a:pt x="35442" y="1446028"/>
                </a:cubicBezTo>
                <a:cubicBezTo>
                  <a:pt x="24810" y="1447209"/>
                  <a:pt x="0" y="1446028"/>
                  <a:pt x="0" y="14460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3256" y="4919336"/>
            <a:ext cx="779745" cy="347331"/>
          </a:xfrm>
          <a:prstGeom prst="rect">
            <a:avLst/>
          </a:prstGeom>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a:solidFill>
                  <a:schemeClr val="tx1"/>
                </a:solidFill>
              </a:rPr>
              <a:t>A</a:t>
            </a:r>
            <a:endParaRPr lang="en-US" sz="1200" dirty="0">
              <a:solidFill>
                <a:schemeClr val="tx1"/>
              </a:solidFill>
            </a:endParaRPr>
          </a:p>
        </p:txBody>
      </p:sp>
      <p:sp>
        <p:nvSpPr>
          <p:cNvPr id="12" name="Rectangle 11"/>
          <p:cNvSpPr/>
          <p:nvPr/>
        </p:nvSpPr>
        <p:spPr>
          <a:xfrm>
            <a:off x="4605176" y="4915800"/>
            <a:ext cx="779745" cy="347331"/>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smtClean="0">
                <a:solidFill>
                  <a:schemeClr val="tx1"/>
                </a:solidFill>
              </a:rPr>
              <a:t>B</a:t>
            </a:r>
            <a:endParaRPr lang="en-US" sz="1200" dirty="0">
              <a:solidFill>
                <a:schemeClr val="tx1"/>
              </a:solidFill>
            </a:endParaRPr>
          </a:p>
        </p:txBody>
      </p:sp>
      <p:sp>
        <p:nvSpPr>
          <p:cNvPr id="13" name="Rectangle 12"/>
          <p:cNvSpPr/>
          <p:nvPr/>
        </p:nvSpPr>
        <p:spPr>
          <a:xfrm>
            <a:off x="3931842" y="5397801"/>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17" name="Straight Connector 16"/>
          <p:cNvCxnSpPr>
            <a:stCxn id="11" idx="2"/>
          </p:cNvCxnSpPr>
          <p:nvPr/>
        </p:nvCxnSpPr>
        <p:spPr>
          <a:xfrm>
            <a:off x="3673129" y="5266667"/>
            <a:ext cx="501922" cy="131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2"/>
          </p:cNvCxnSpPr>
          <p:nvPr/>
        </p:nvCxnSpPr>
        <p:spPr>
          <a:xfrm flipV="1">
            <a:off x="4456041" y="5263131"/>
            <a:ext cx="539008" cy="134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8802" y="4325266"/>
            <a:ext cx="917239" cy="276999"/>
          </a:xfrm>
          <a:prstGeom prst="rect">
            <a:avLst/>
          </a:prstGeom>
          <a:noFill/>
        </p:spPr>
        <p:txBody>
          <a:bodyPr wrap="none" rtlCol="0">
            <a:spAutoFit/>
          </a:bodyPr>
          <a:lstStyle/>
          <a:p>
            <a:r>
              <a:rPr lang="de-DE" sz="1200" dirty="0"/>
              <a:t>p</a:t>
            </a:r>
            <a:r>
              <a:rPr lang="de-DE" sz="1200" dirty="0" smtClean="0"/>
              <a:t>rivate link</a:t>
            </a:r>
          </a:p>
        </p:txBody>
      </p:sp>
      <p:cxnSp>
        <p:nvCxnSpPr>
          <p:cNvPr id="24" name="Straight Connector 23"/>
          <p:cNvCxnSpPr/>
          <p:nvPr/>
        </p:nvCxnSpPr>
        <p:spPr>
          <a:xfrm>
            <a:off x="134679" y="4172772"/>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679" y="4729209"/>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835888" y="3714307"/>
            <a:ext cx="972412" cy="467833"/>
          </a:xfrm>
          <a:custGeom>
            <a:avLst/>
            <a:gdLst>
              <a:gd name="connsiteX0" fmla="*/ 0 w 972412"/>
              <a:gd name="connsiteY0" fmla="*/ 467833 h 467833"/>
              <a:gd name="connsiteX1" fmla="*/ 113414 w 972412"/>
              <a:gd name="connsiteY1" fmla="*/ 460744 h 467833"/>
              <a:gd name="connsiteX2" fmla="*/ 262270 w 972412"/>
              <a:gd name="connsiteY2" fmla="*/ 453656 h 467833"/>
              <a:gd name="connsiteX3" fmla="*/ 389861 w 972412"/>
              <a:gd name="connsiteY3" fmla="*/ 453656 h 467833"/>
              <a:gd name="connsiteX4" fmla="*/ 559982 w 972412"/>
              <a:gd name="connsiteY4" fmla="*/ 453656 h 467833"/>
              <a:gd name="connsiteX5" fmla="*/ 687572 w 972412"/>
              <a:gd name="connsiteY5" fmla="*/ 432391 h 467833"/>
              <a:gd name="connsiteX6" fmla="*/ 772633 w 972412"/>
              <a:gd name="connsiteY6" fmla="*/ 375684 h 467833"/>
              <a:gd name="connsiteX7" fmla="*/ 829340 w 972412"/>
              <a:gd name="connsiteY7" fmla="*/ 318977 h 467833"/>
              <a:gd name="connsiteX8" fmla="*/ 871870 w 972412"/>
              <a:gd name="connsiteY8" fmla="*/ 276446 h 467833"/>
              <a:gd name="connsiteX9" fmla="*/ 935665 w 972412"/>
              <a:gd name="connsiteY9" fmla="*/ 212651 h 467833"/>
              <a:gd name="connsiteX10" fmla="*/ 956931 w 972412"/>
              <a:gd name="connsiteY10" fmla="*/ 134679 h 467833"/>
              <a:gd name="connsiteX11" fmla="*/ 964019 w 972412"/>
              <a:gd name="connsiteY11" fmla="*/ 85060 h 467833"/>
              <a:gd name="connsiteX12" fmla="*/ 971107 w 972412"/>
              <a:gd name="connsiteY12" fmla="*/ 35442 h 467833"/>
              <a:gd name="connsiteX13" fmla="*/ 935665 w 972412"/>
              <a:gd name="connsiteY13" fmla="*/ 0 h 467833"/>
              <a:gd name="connsiteX14" fmla="*/ 935665 w 972412"/>
              <a:gd name="connsiteY14" fmla="*/ 0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412" h="467833">
                <a:moveTo>
                  <a:pt x="0" y="467833"/>
                </a:moveTo>
                <a:lnTo>
                  <a:pt x="113414" y="460744"/>
                </a:lnTo>
                <a:lnTo>
                  <a:pt x="262270" y="453656"/>
                </a:lnTo>
                <a:cubicBezTo>
                  <a:pt x="308345" y="452475"/>
                  <a:pt x="389861" y="453656"/>
                  <a:pt x="389861" y="453656"/>
                </a:cubicBezTo>
                <a:cubicBezTo>
                  <a:pt x="439480" y="453656"/>
                  <a:pt x="510364" y="457200"/>
                  <a:pt x="559982" y="453656"/>
                </a:cubicBezTo>
                <a:cubicBezTo>
                  <a:pt x="609600" y="450112"/>
                  <a:pt x="652130" y="445386"/>
                  <a:pt x="687572" y="432391"/>
                </a:cubicBezTo>
                <a:cubicBezTo>
                  <a:pt x="723014" y="419396"/>
                  <a:pt x="749005" y="394586"/>
                  <a:pt x="772633" y="375684"/>
                </a:cubicBezTo>
                <a:cubicBezTo>
                  <a:pt x="796261" y="356782"/>
                  <a:pt x="829340" y="318977"/>
                  <a:pt x="829340" y="318977"/>
                </a:cubicBezTo>
                <a:lnTo>
                  <a:pt x="871870" y="276446"/>
                </a:lnTo>
                <a:cubicBezTo>
                  <a:pt x="889591" y="258725"/>
                  <a:pt x="921488" y="236279"/>
                  <a:pt x="935665" y="212651"/>
                </a:cubicBezTo>
                <a:cubicBezTo>
                  <a:pt x="949842" y="189023"/>
                  <a:pt x="952205" y="155944"/>
                  <a:pt x="956931" y="134679"/>
                </a:cubicBezTo>
                <a:cubicBezTo>
                  <a:pt x="961657" y="113414"/>
                  <a:pt x="964019" y="85060"/>
                  <a:pt x="964019" y="85060"/>
                </a:cubicBezTo>
                <a:cubicBezTo>
                  <a:pt x="966382" y="68520"/>
                  <a:pt x="975833" y="49619"/>
                  <a:pt x="971107" y="35442"/>
                </a:cubicBezTo>
                <a:cubicBezTo>
                  <a:pt x="966381" y="21265"/>
                  <a:pt x="935665" y="0"/>
                  <a:pt x="935665" y="0"/>
                </a:cubicBezTo>
                <a:lnTo>
                  <a:pt x="935665" y="0"/>
                </a:lnTo>
              </a:path>
            </a:pathLst>
          </a:custGeom>
          <a:noFill/>
          <a:ln w="5080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771553" y="3698367"/>
            <a:ext cx="3926145" cy="308222"/>
          </a:xfrm>
          <a:custGeom>
            <a:avLst/>
            <a:gdLst>
              <a:gd name="connsiteX0" fmla="*/ 0 w 3926145"/>
              <a:gd name="connsiteY0" fmla="*/ 37205 h 308222"/>
              <a:gd name="connsiteX1" fmla="*/ 42531 w 3926145"/>
              <a:gd name="connsiteY1" fmla="*/ 164796 h 308222"/>
              <a:gd name="connsiteX2" fmla="*/ 163033 w 3926145"/>
              <a:gd name="connsiteY2" fmla="*/ 264033 h 308222"/>
              <a:gd name="connsiteX3" fmla="*/ 361507 w 3926145"/>
              <a:gd name="connsiteY3" fmla="*/ 292386 h 308222"/>
              <a:gd name="connsiteX4" fmla="*/ 3643424 w 3926145"/>
              <a:gd name="connsiteY4" fmla="*/ 285298 h 308222"/>
              <a:gd name="connsiteX5" fmla="*/ 3763926 w 3926145"/>
              <a:gd name="connsiteY5" fmla="*/ 23028 h 308222"/>
              <a:gd name="connsiteX6" fmla="*/ 3749749 w 3926145"/>
              <a:gd name="connsiteY6" fmla="*/ 30117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6145" h="308222">
                <a:moveTo>
                  <a:pt x="0" y="37205"/>
                </a:moveTo>
                <a:cubicBezTo>
                  <a:pt x="7679" y="82098"/>
                  <a:pt x="15359" y="126991"/>
                  <a:pt x="42531" y="164796"/>
                </a:cubicBezTo>
                <a:cubicBezTo>
                  <a:pt x="69703" y="202601"/>
                  <a:pt x="109870" y="242768"/>
                  <a:pt x="163033" y="264033"/>
                </a:cubicBezTo>
                <a:cubicBezTo>
                  <a:pt x="216196" y="285298"/>
                  <a:pt x="361507" y="292386"/>
                  <a:pt x="361507" y="292386"/>
                </a:cubicBezTo>
                <a:cubicBezTo>
                  <a:pt x="941572" y="295930"/>
                  <a:pt x="3076354" y="330191"/>
                  <a:pt x="3643424" y="285298"/>
                </a:cubicBezTo>
                <a:cubicBezTo>
                  <a:pt x="4210494" y="240405"/>
                  <a:pt x="3746205" y="65558"/>
                  <a:pt x="3763926" y="23028"/>
                </a:cubicBezTo>
                <a:cubicBezTo>
                  <a:pt x="3781647" y="-19502"/>
                  <a:pt x="3765698" y="5307"/>
                  <a:pt x="3749749" y="30117"/>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828800" y="3721395"/>
            <a:ext cx="1297172" cy="1025833"/>
          </a:xfrm>
          <a:custGeom>
            <a:avLst/>
            <a:gdLst>
              <a:gd name="connsiteX0" fmla="*/ 0 w 1297172"/>
              <a:gd name="connsiteY0" fmla="*/ 1020726 h 1025833"/>
              <a:gd name="connsiteX1" fmla="*/ 489098 w 1297172"/>
              <a:gd name="connsiteY1" fmla="*/ 1013638 h 1025833"/>
              <a:gd name="connsiteX2" fmla="*/ 836428 w 1297172"/>
              <a:gd name="connsiteY2" fmla="*/ 914400 h 1025833"/>
              <a:gd name="connsiteX3" fmla="*/ 1084521 w 1297172"/>
              <a:gd name="connsiteY3" fmla="*/ 637954 h 1025833"/>
              <a:gd name="connsiteX4" fmla="*/ 1297172 w 1297172"/>
              <a:gd name="connsiteY4" fmla="*/ 0 h 102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172" h="1025833">
                <a:moveTo>
                  <a:pt x="0" y="1020726"/>
                </a:moveTo>
                <a:cubicBezTo>
                  <a:pt x="174846" y="1026042"/>
                  <a:pt x="349693" y="1031359"/>
                  <a:pt x="489098" y="1013638"/>
                </a:cubicBezTo>
                <a:cubicBezTo>
                  <a:pt x="628503" y="995917"/>
                  <a:pt x="737191" y="977014"/>
                  <a:pt x="836428" y="914400"/>
                </a:cubicBezTo>
                <a:cubicBezTo>
                  <a:pt x="935665" y="851786"/>
                  <a:pt x="1007730" y="790354"/>
                  <a:pt x="1084521" y="637954"/>
                </a:cubicBezTo>
                <a:cubicBezTo>
                  <a:pt x="1161312" y="485554"/>
                  <a:pt x="1229242" y="242777"/>
                  <a:pt x="1297172" y="0"/>
                </a:cubicBezTo>
              </a:path>
            </a:pathLst>
          </a:custGeom>
          <a:noFill/>
          <a:ln w="4445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089384" y="3693042"/>
            <a:ext cx="3763992" cy="506693"/>
          </a:xfrm>
          <a:custGeom>
            <a:avLst/>
            <a:gdLst>
              <a:gd name="connsiteX0" fmla="*/ 15323 w 3763992"/>
              <a:gd name="connsiteY0" fmla="*/ 28353 h 506693"/>
              <a:gd name="connsiteX1" fmla="*/ 36588 w 3763992"/>
              <a:gd name="connsiteY1" fmla="*/ 148856 h 506693"/>
              <a:gd name="connsiteX2" fmla="*/ 334300 w 3763992"/>
              <a:gd name="connsiteY2" fmla="*/ 460744 h 506693"/>
              <a:gd name="connsiteX3" fmla="*/ 1794504 w 3763992"/>
              <a:gd name="connsiteY3" fmla="*/ 489098 h 506693"/>
              <a:gd name="connsiteX4" fmla="*/ 3297239 w 3763992"/>
              <a:gd name="connsiteY4" fmla="*/ 482009 h 506693"/>
              <a:gd name="connsiteX5" fmla="*/ 3736718 w 3763992"/>
              <a:gd name="connsiteY5" fmla="*/ 467832 h 506693"/>
              <a:gd name="connsiteX6" fmla="*/ 3680011 w 3763992"/>
              <a:gd name="connsiteY6" fmla="*/ 0 h 5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3992" h="506693">
                <a:moveTo>
                  <a:pt x="15323" y="28353"/>
                </a:moveTo>
                <a:cubicBezTo>
                  <a:pt x="-626" y="52572"/>
                  <a:pt x="-16575" y="76791"/>
                  <a:pt x="36588" y="148856"/>
                </a:cubicBezTo>
                <a:cubicBezTo>
                  <a:pt x="89751" y="220921"/>
                  <a:pt x="41314" y="404037"/>
                  <a:pt x="334300" y="460744"/>
                </a:cubicBezTo>
                <a:cubicBezTo>
                  <a:pt x="627286" y="517451"/>
                  <a:pt x="1794504" y="489098"/>
                  <a:pt x="1794504" y="489098"/>
                </a:cubicBezTo>
                <a:lnTo>
                  <a:pt x="3297239" y="482009"/>
                </a:lnTo>
                <a:cubicBezTo>
                  <a:pt x="3620941" y="478465"/>
                  <a:pt x="3672923" y="548167"/>
                  <a:pt x="3736718" y="467832"/>
                </a:cubicBezTo>
                <a:cubicBezTo>
                  <a:pt x="3800513" y="387497"/>
                  <a:pt x="3740262" y="193748"/>
                  <a:pt x="3680011" y="0"/>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3463" y="3944203"/>
            <a:ext cx="928459" cy="276999"/>
          </a:xfrm>
          <a:prstGeom prst="rect">
            <a:avLst/>
          </a:prstGeom>
          <a:noFill/>
        </p:spPr>
        <p:txBody>
          <a:bodyPr wrap="none" rtlCol="0">
            <a:spAutoFit/>
          </a:bodyPr>
          <a:lstStyle/>
          <a:p>
            <a:r>
              <a:rPr lang="de-DE" sz="1200" dirty="0" smtClean="0"/>
              <a:t>Profibus - I</a:t>
            </a:r>
          </a:p>
        </p:txBody>
      </p:sp>
      <p:sp>
        <p:nvSpPr>
          <p:cNvPr id="36" name="TextBox 35"/>
          <p:cNvSpPr txBox="1"/>
          <p:nvPr/>
        </p:nvSpPr>
        <p:spPr>
          <a:xfrm>
            <a:off x="400558" y="4508333"/>
            <a:ext cx="971741" cy="276999"/>
          </a:xfrm>
          <a:prstGeom prst="rect">
            <a:avLst/>
          </a:prstGeom>
          <a:noFill/>
        </p:spPr>
        <p:txBody>
          <a:bodyPr wrap="none" rtlCol="0">
            <a:spAutoFit/>
          </a:bodyPr>
          <a:lstStyle/>
          <a:p>
            <a:r>
              <a:rPr lang="de-DE" sz="1200" dirty="0" smtClean="0"/>
              <a:t>Profibus - II</a:t>
            </a:r>
          </a:p>
        </p:txBody>
      </p:sp>
      <p:sp>
        <p:nvSpPr>
          <p:cNvPr id="37" name="Rectangle 36"/>
          <p:cNvSpPr/>
          <p:nvPr/>
        </p:nvSpPr>
        <p:spPr>
          <a:xfrm>
            <a:off x="2322094" y="1474383"/>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22094" y="1474383"/>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IOC-A  </a:t>
            </a:r>
            <a:r>
              <a:rPr lang="de-DE" sz="1100" dirty="0" err="1" smtClean="0">
                <a:solidFill>
                  <a:schemeClr val="tx1"/>
                </a:solidFill>
              </a:rPr>
              <a:t>pref</a:t>
            </a:r>
            <a:r>
              <a:rPr lang="de-DE" sz="1100" dirty="0" smtClean="0">
                <a:solidFill>
                  <a:schemeClr val="tx1"/>
                </a:solidFill>
              </a:rPr>
              <a:t> Master</a:t>
            </a:r>
            <a:endParaRPr lang="en-US" sz="1100" dirty="0">
              <a:solidFill>
                <a:schemeClr val="tx1"/>
              </a:solidFill>
            </a:endParaRPr>
          </a:p>
        </p:txBody>
      </p:sp>
      <p:sp>
        <p:nvSpPr>
          <p:cNvPr id="39" name="Rectangle 38"/>
          <p:cNvSpPr/>
          <p:nvPr/>
        </p:nvSpPr>
        <p:spPr>
          <a:xfrm>
            <a:off x="2326299" y="1704753"/>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0" name="Rectangle 39"/>
          <p:cNvSpPr/>
          <p:nvPr/>
        </p:nvSpPr>
        <p:spPr>
          <a:xfrm>
            <a:off x="2755161" y="1704753"/>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1" name="Rectangle 40"/>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999705" y="1701217"/>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43" name="Rectangle 42"/>
          <p:cNvSpPr/>
          <p:nvPr/>
        </p:nvSpPr>
        <p:spPr>
          <a:xfrm>
            <a:off x="4792270" y="1470847"/>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92270" y="1470847"/>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IOC-B  </a:t>
            </a:r>
            <a:r>
              <a:rPr lang="de-DE" sz="1100" dirty="0" err="1" smtClean="0">
                <a:solidFill>
                  <a:schemeClr val="tx1"/>
                </a:solidFill>
              </a:rPr>
              <a:t>pref</a:t>
            </a:r>
            <a:r>
              <a:rPr lang="de-DE" sz="1100" dirty="0" smtClean="0">
                <a:solidFill>
                  <a:schemeClr val="tx1"/>
                </a:solidFill>
              </a:rPr>
              <a:t> Slave</a:t>
            </a:r>
            <a:endParaRPr lang="en-US" sz="1100" dirty="0">
              <a:solidFill>
                <a:schemeClr val="tx1"/>
              </a:solidFill>
            </a:endParaRPr>
          </a:p>
        </p:txBody>
      </p:sp>
      <p:sp>
        <p:nvSpPr>
          <p:cNvPr id="45" name="Rectangle 44"/>
          <p:cNvSpPr/>
          <p:nvPr/>
        </p:nvSpPr>
        <p:spPr>
          <a:xfrm>
            <a:off x="5668299" y="1701217"/>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6" name="Rectangle 45"/>
          <p:cNvSpPr/>
          <p:nvPr/>
        </p:nvSpPr>
        <p:spPr>
          <a:xfrm>
            <a:off x="6097161" y="1701217"/>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8" name="Rectangle 47"/>
          <p:cNvSpPr/>
          <p:nvPr/>
        </p:nvSpPr>
        <p:spPr>
          <a:xfrm>
            <a:off x="6341705" y="1697681"/>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55" name="Rectangle 54"/>
          <p:cNvSpPr/>
          <p:nvPr/>
        </p:nvSpPr>
        <p:spPr>
          <a:xfrm>
            <a:off x="3240727" y="1697681"/>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a:t>
            </a:r>
            <a:r>
              <a:rPr lang="de-DE" sz="1400" dirty="0" err="1" smtClean="0">
                <a:solidFill>
                  <a:schemeClr val="tx1"/>
                </a:solidFill>
              </a:rPr>
              <a:t>booting</a:t>
            </a:r>
            <a:endParaRPr lang="en-US" sz="1400" dirty="0">
              <a:solidFill>
                <a:schemeClr val="tx1"/>
              </a:solidFill>
            </a:endParaRPr>
          </a:p>
        </p:txBody>
      </p:sp>
      <p:sp>
        <p:nvSpPr>
          <p:cNvPr id="56" name="Rectangle 55"/>
          <p:cNvSpPr/>
          <p:nvPr/>
        </p:nvSpPr>
        <p:spPr>
          <a:xfrm>
            <a:off x="4792270" y="1704753"/>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Slave</a:t>
            </a:r>
            <a:endParaRPr lang="en-US" sz="1400" dirty="0">
              <a:solidFill>
                <a:schemeClr val="tx1"/>
              </a:solidFill>
            </a:endParaRPr>
          </a:p>
        </p:txBody>
      </p:sp>
      <p:sp>
        <p:nvSpPr>
          <p:cNvPr id="60" name="Rectangle 59"/>
          <p:cNvSpPr/>
          <p:nvPr/>
        </p:nvSpPr>
        <p:spPr>
          <a:xfrm>
            <a:off x="4034626" y="5458057"/>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61" name="Straight Connector 60"/>
          <p:cNvCxnSpPr/>
          <p:nvPr/>
        </p:nvCxnSpPr>
        <p:spPr>
          <a:xfrm flipV="1">
            <a:off x="4605176" y="5273771"/>
            <a:ext cx="620241" cy="1842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08667" y="5263131"/>
            <a:ext cx="766384" cy="1949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951950" y="5844373"/>
            <a:ext cx="902771" cy="4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File Server</a:t>
            </a:r>
          </a:p>
        </p:txBody>
      </p:sp>
      <p:cxnSp>
        <p:nvCxnSpPr>
          <p:cNvPr id="66" name="Straight Connector 65"/>
          <p:cNvCxnSpPr/>
          <p:nvPr/>
        </p:nvCxnSpPr>
        <p:spPr>
          <a:xfrm>
            <a:off x="4118344" y="5667174"/>
            <a:ext cx="0" cy="1913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97421" y="5592732"/>
            <a:ext cx="0" cy="251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8095" y="1474383"/>
            <a:ext cx="1963999" cy="577081"/>
          </a:xfrm>
          <a:prstGeom prst="rect">
            <a:avLst/>
          </a:prstGeom>
          <a:noFill/>
        </p:spPr>
        <p:txBody>
          <a:bodyPr wrap="none" rtlCol="0">
            <a:spAutoFit/>
          </a:bodyPr>
          <a:lstStyle/>
          <a:p>
            <a:r>
              <a:rPr lang="de-DE" sz="1050" dirty="0" smtClean="0"/>
              <a:t>7.   </a:t>
            </a:r>
            <a:r>
              <a:rPr lang="de-DE" sz="1050" dirty="0" err="1" smtClean="0"/>
              <a:t>Pref</a:t>
            </a:r>
            <a:r>
              <a:rPr lang="de-DE" sz="1050" dirty="0" smtClean="0"/>
              <a:t> Master CPU </a:t>
            </a:r>
            <a:r>
              <a:rPr lang="de-DE" sz="1050" dirty="0" err="1" smtClean="0"/>
              <a:t>booting</a:t>
            </a:r>
            <a:endParaRPr lang="de-DE" sz="1050" dirty="0" smtClean="0"/>
          </a:p>
          <a:p>
            <a:r>
              <a:rPr lang="de-DE" sz="1050" dirty="0" smtClean="0"/>
              <a:t>8.   </a:t>
            </a:r>
            <a:r>
              <a:rPr lang="de-DE" sz="1050" dirty="0" err="1" smtClean="0"/>
              <a:t>Pref</a:t>
            </a:r>
            <a:r>
              <a:rPr lang="de-DE" sz="1050" dirty="0" smtClean="0"/>
              <a:t> Master </a:t>
            </a:r>
            <a:r>
              <a:rPr lang="de-DE" sz="1050" dirty="0" err="1" smtClean="0"/>
              <a:t>detect</a:t>
            </a:r>
            <a:r>
              <a:rPr lang="de-DE" sz="1050" dirty="0" smtClean="0"/>
              <a:t> Master</a:t>
            </a:r>
          </a:p>
          <a:p>
            <a:r>
              <a:rPr lang="de-DE" sz="1050" dirty="0" smtClean="0"/>
              <a:t>9.   </a:t>
            </a:r>
            <a:r>
              <a:rPr lang="de-DE" sz="1050" dirty="0" err="1" smtClean="0"/>
              <a:t>Become</a:t>
            </a:r>
            <a:r>
              <a:rPr lang="de-DE" sz="1050" dirty="0" smtClean="0"/>
              <a:t> Slave</a:t>
            </a:r>
            <a:endParaRPr lang="en-US" sz="1050" dirty="0"/>
          </a:p>
        </p:txBody>
      </p:sp>
      <p:sp>
        <p:nvSpPr>
          <p:cNvPr id="47" name="TextBox 46"/>
          <p:cNvSpPr txBox="1"/>
          <p:nvPr/>
        </p:nvSpPr>
        <p:spPr>
          <a:xfrm>
            <a:off x="6853376" y="1501283"/>
            <a:ext cx="2012089" cy="577081"/>
          </a:xfrm>
          <a:prstGeom prst="rect">
            <a:avLst/>
          </a:prstGeom>
          <a:noFill/>
        </p:spPr>
        <p:txBody>
          <a:bodyPr wrap="none" rtlCol="0">
            <a:spAutoFit/>
          </a:bodyPr>
          <a:lstStyle/>
          <a:p>
            <a:pPr marL="228600" indent="-228600">
              <a:buAutoNum type="arabicPeriod" startAt="4"/>
            </a:pPr>
            <a:r>
              <a:rPr lang="de-DE" sz="1050" dirty="0" smtClean="0"/>
              <a:t>Slave </a:t>
            </a:r>
            <a:r>
              <a:rPr lang="de-DE" sz="1050" dirty="0" err="1" smtClean="0"/>
              <a:t>detect</a:t>
            </a:r>
            <a:r>
              <a:rPr lang="de-DE" sz="1050" dirty="0" smtClean="0"/>
              <a:t> </a:t>
            </a:r>
            <a:r>
              <a:rPr lang="de-DE" sz="1050" dirty="0" err="1" smtClean="0"/>
              <a:t>master</a:t>
            </a:r>
            <a:r>
              <a:rPr lang="de-DE" sz="1050" dirty="0" smtClean="0"/>
              <a:t> </a:t>
            </a:r>
            <a:r>
              <a:rPr lang="de-DE" sz="1050" dirty="0" err="1" smtClean="0"/>
              <a:t>failure</a:t>
            </a:r>
            <a:endParaRPr lang="de-DE" sz="1050" dirty="0" smtClean="0"/>
          </a:p>
          <a:p>
            <a:pPr marL="228600" indent="-228600">
              <a:buAutoNum type="arabicPeriod" startAt="4"/>
            </a:pPr>
            <a:r>
              <a:rPr lang="de-DE" sz="1050" dirty="0" smtClean="0"/>
              <a:t>Start Master</a:t>
            </a:r>
          </a:p>
          <a:p>
            <a:pPr marL="228600" indent="-228600">
              <a:buAutoNum type="arabicPeriod" startAt="4"/>
            </a:pPr>
            <a:r>
              <a:rPr lang="de-DE" sz="1050" dirty="0" smtClean="0"/>
              <a:t>Start Profibus I+II</a:t>
            </a:r>
          </a:p>
        </p:txBody>
      </p:sp>
    </p:spTree>
    <p:extLst>
      <p:ext uri="{BB962C8B-B14F-4D97-AF65-F5344CB8AC3E}">
        <p14:creationId xmlns:p14="http://schemas.microsoft.com/office/powerpoint/2010/main" val="3855613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216" y="2126205"/>
            <a:ext cx="5521213" cy="1606830"/>
          </a:xfrm>
        </p:spPr>
      </p:pic>
      <p:sp>
        <p:nvSpPr>
          <p:cNvPr id="3" name="Title 2"/>
          <p:cNvSpPr>
            <a:spLocks noGrp="1"/>
          </p:cNvSpPr>
          <p:nvPr>
            <p:ph type="title"/>
          </p:nvPr>
        </p:nvSpPr>
        <p:spPr/>
        <p:txBody>
          <a:bodyPr/>
          <a:lstStyle/>
          <a:p>
            <a:r>
              <a:rPr lang="de-DE" dirty="0" err="1" smtClean="0"/>
              <a:t>Redundancy</a:t>
            </a:r>
            <a:r>
              <a:rPr lang="de-DE" dirty="0" smtClean="0"/>
              <a:t>: Master CPU </a:t>
            </a:r>
            <a:r>
              <a:rPr lang="de-DE" dirty="0" err="1" smtClean="0"/>
              <a:t>Nettask</a:t>
            </a:r>
            <a:r>
              <a:rPr lang="de-DE" dirty="0" smtClean="0"/>
              <a:t> Crash</a:t>
            </a:r>
            <a:endParaRPr lang="de-DE" dirty="0"/>
          </a:p>
        </p:txBody>
      </p:sp>
      <p:sp>
        <p:nvSpPr>
          <p:cNvPr id="6" name="Freeform 5"/>
          <p:cNvSpPr/>
          <p:nvPr/>
        </p:nvSpPr>
        <p:spPr>
          <a:xfrm>
            <a:off x="2381693" y="3734152"/>
            <a:ext cx="3362617" cy="877241"/>
          </a:xfrm>
          <a:custGeom>
            <a:avLst/>
            <a:gdLst>
              <a:gd name="connsiteX0" fmla="*/ 0 w 3362617"/>
              <a:gd name="connsiteY0" fmla="*/ 1419 h 877241"/>
              <a:gd name="connsiteX1" fmla="*/ 404037 w 3362617"/>
              <a:gd name="connsiteY1" fmla="*/ 554312 h 877241"/>
              <a:gd name="connsiteX2" fmla="*/ 914400 w 3362617"/>
              <a:gd name="connsiteY2" fmla="*/ 823671 h 877241"/>
              <a:gd name="connsiteX3" fmla="*/ 1396410 w 3362617"/>
              <a:gd name="connsiteY3" fmla="*/ 873289 h 877241"/>
              <a:gd name="connsiteX4" fmla="*/ 1715386 w 3362617"/>
              <a:gd name="connsiteY4" fmla="*/ 873289 h 877241"/>
              <a:gd name="connsiteX5" fmla="*/ 1942214 w 3362617"/>
              <a:gd name="connsiteY5" fmla="*/ 866201 h 877241"/>
              <a:gd name="connsiteX6" fmla="*/ 2254103 w 3362617"/>
              <a:gd name="connsiteY6" fmla="*/ 823671 h 877241"/>
              <a:gd name="connsiteX7" fmla="*/ 2445489 w 3362617"/>
              <a:gd name="connsiteY7" fmla="*/ 724433 h 877241"/>
              <a:gd name="connsiteX8" fmla="*/ 2594344 w 3362617"/>
              <a:gd name="connsiteY8" fmla="*/ 646461 h 877241"/>
              <a:gd name="connsiteX9" fmla="*/ 2757377 w 3362617"/>
              <a:gd name="connsiteY9" fmla="*/ 504694 h 877241"/>
              <a:gd name="connsiteX10" fmla="*/ 2934586 w 3362617"/>
              <a:gd name="connsiteY10" fmla="*/ 362926 h 877241"/>
              <a:gd name="connsiteX11" fmla="*/ 3040912 w 3362617"/>
              <a:gd name="connsiteY11" fmla="*/ 292043 h 877241"/>
              <a:gd name="connsiteX12" fmla="*/ 3175591 w 3362617"/>
              <a:gd name="connsiteY12" fmla="*/ 192805 h 877241"/>
              <a:gd name="connsiteX13" fmla="*/ 3246475 w 3362617"/>
              <a:gd name="connsiteY13" fmla="*/ 143187 h 877241"/>
              <a:gd name="connsiteX14" fmla="*/ 3331535 w 3362617"/>
              <a:gd name="connsiteY14" fmla="*/ 58126 h 877241"/>
              <a:gd name="connsiteX15" fmla="*/ 3359889 w 3362617"/>
              <a:gd name="connsiteY15" fmla="*/ 1419 h 877241"/>
              <a:gd name="connsiteX16" fmla="*/ 3359889 w 3362617"/>
              <a:gd name="connsiteY16" fmla="*/ 22685 h 8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2617" h="877241">
                <a:moveTo>
                  <a:pt x="0" y="1419"/>
                </a:moveTo>
                <a:cubicBezTo>
                  <a:pt x="125818" y="209344"/>
                  <a:pt x="251637" y="417270"/>
                  <a:pt x="404037" y="554312"/>
                </a:cubicBezTo>
                <a:cubicBezTo>
                  <a:pt x="556437" y="691354"/>
                  <a:pt x="749005" y="770508"/>
                  <a:pt x="914400" y="823671"/>
                </a:cubicBezTo>
                <a:cubicBezTo>
                  <a:pt x="1079796" y="876834"/>
                  <a:pt x="1262912" y="865019"/>
                  <a:pt x="1396410" y="873289"/>
                </a:cubicBezTo>
                <a:cubicBezTo>
                  <a:pt x="1529908" y="881559"/>
                  <a:pt x="1624419" y="874470"/>
                  <a:pt x="1715386" y="873289"/>
                </a:cubicBezTo>
                <a:cubicBezTo>
                  <a:pt x="1806353" y="872108"/>
                  <a:pt x="1852428" y="874471"/>
                  <a:pt x="1942214" y="866201"/>
                </a:cubicBezTo>
                <a:cubicBezTo>
                  <a:pt x="2032000" y="857931"/>
                  <a:pt x="2170224" y="847299"/>
                  <a:pt x="2254103" y="823671"/>
                </a:cubicBezTo>
                <a:cubicBezTo>
                  <a:pt x="2337982" y="800043"/>
                  <a:pt x="2445489" y="724433"/>
                  <a:pt x="2445489" y="724433"/>
                </a:cubicBezTo>
                <a:cubicBezTo>
                  <a:pt x="2502196" y="694898"/>
                  <a:pt x="2542363" y="683084"/>
                  <a:pt x="2594344" y="646461"/>
                </a:cubicBezTo>
                <a:cubicBezTo>
                  <a:pt x="2646325" y="609838"/>
                  <a:pt x="2700670" y="551950"/>
                  <a:pt x="2757377" y="504694"/>
                </a:cubicBezTo>
                <a:cubicBezTo>
                  <a:pt x="2814084" y="457438"/>
                  <a:pt x="2887330" y="398368"/>
                  <a:pt x="2934586" y="362926"/>
                </a:cubicBezTo>
                <a:cubicBezTo>
                  <a:pt x="2981842" y="327484"/>
                  <a:pt x="3000745" y="320396"/>
                  <a:pt x="3040912" y="292043"/>
                </a:cubicBezTo>
                <a:cubicBezTo>
                  <a:pt x="3081079" y="263690"/>
                  <a:pt x="3141331" y="217614"/>
                  <a:pt x="3175591" y="192805"/>
                </a:cubicBezTo>
                <a:cubicBezTo>
                  <a:pt x="3209852" y="167996"/>
                  <a:pt x="3220484" y="165633"/>
                  <a:pt x="3246475" y="143187"/>
                </a:cubicBezTo>
                <a:cubicBezTo>
                  <a:pt x="3272466" y="120741"/>
                  <a:pt x="3312633" y="81754"/>
                  <a:pt x="3331535" y="58126"/>
                </a:cubicBezTo>
                <a:cubicBezTo>
                  <a:pt x="3350437" y="34498"/>
                  <a:pt x="3355163" y="7326"/>
                  <a:pt x="3359889" y="1419"/>
                </a:cubicBezTo>
                <a:cubicBezTo>
                  <a:pt x="3364615" y="-4488"/>
                  <a:pt x="3362252" y="9098"/>
                  <a:pt x="3359889" y="22685"/>
                </a:cubicBezTo>
              </a:path>
            </a:pathLst>
          </a:cu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47777" y="3735571"/>
            <a:ext cx="1135479" cy="1456390"/>
          </a:xfrm>
          <a:custGeom>
            <a:avLst/>
            <a:gdLst>
              <a:gd name="connsiteX0" fmla="*/ 0 w 1135479"/>
              <a:gd name="connsiteY0" fmla="*/ 0 h 1456390"/>
              <a:gd name="connsiteX1" fmla="*/ 28353 w 1135479"/>
              <a:gd name="connsiteY1" fmla="*/ 134680 h 1456390"/>
              <a:gd name="connsiteX2" fmla="*/ 92149 w 1135479"/>
              <a:gd name="connsiteY2" fmla="*/ 389861 h 1456390"/>
              <a:gd name="connsiteX3" fmla="*/ 155944 w 1135479"/>
              <a:gd name="connsiteY3" fmla="*/ 559982 h 1456390"/>
              <a:gd name="connsiteX4" fmla="*/ 304800 w 1135479"/>
              <a:gd name="connsiteY4" fmla="*/ 815163 h 1456390"/>
              <a:gd name="connsiteX5" fmla="*/ 510363 w 1135479"/>
              <a:gd name="connsiteY5" fmla="*/ 1041991 h 1456390"/>
              <a:gd name="connsiteX6" fmla="*/ 723014 w 1135479"/>
              <a:gd name="connsiteY6" fmla="*/ 1176670 h 1456390"/>
              <a:gd name="connsiteX7" fmla="*/ 1070344 w 1135479"/>
              <a:gd name="connsiteY7" fmla="*/ 1438940 h 1456390"/>
              <a:gd name="connsiteX8" fmla="*/ 1127051 w 1135479"/>
              <a:gd name="connsiteY8" fmla="*/ 1431852 h 1456390"/>
              <a:gd name="connsiteX9" fmla="*/ 1134140 w 1135479"/>
              <a:gd name="connsiteY9" fmla="*/ 1431852 h 145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479" h="1456390">
                <a:moveTo>
                  <a:pt x="0" y="0"/>
                </a:moveTo>
                <a:cubicBezTo>
                  <a:pt x="6497" y="34851"/>
                  <a:pt x="12995" y="69703"/>
                  <a:pt x="28353" y="134680"/>
                </a:cubicBezTo>
                <a:cubicBezTo>
                  <a:pt x="43711" y="199657"/>
                  <a:pt x="70884" y="318977"/>
                  <a:pt x="92149" y="389861"/>
                </a:cubicBezTo>
                <a:cubicBezTo>
                  <a:pt x="113414" y="460745"/>
                  <a:pt x="120502" y="489098"/>
                  <a:pt x="155944" y="559982"/>
                </a:cubicBezTo>
                <a:cubicBezTo>
                  <a:pt x="191386" y="630866"/>
                  <a:pt x="245730" y="734828"/>
                  <a:pt x="304800" y="815163"/>
                </a:cubicBezTo>
                <a:cubicBezTo>
                  <a:pt x="363870" y="895498"/>
                  <a:pt x="440661" y="981740"/>
                  <a:pt x="510363" y="1041991"/>
                </a:cubicBezTo>
                <a:cubicBezTo>
                  <a:pt x="580065" y="1102242"/>
                  <a:pt x="629684" y="1110512"/>
                  <a:pt x="723014" y="1176670"/>
                </a:cubicBezTo>
                <a:cubicBezTo>
                  <a:pt x="816344" y="1242828"/>
                  <a:pt x="1003005" y="1396410"/>
                  <a:pt x="1070344" y="1438940"/>
                </a:cubicBezTo>
                <a:cubicBezTo>
                  <a:pt x="1137683" y="1481470"/>
                  <a:pt x="1116418" y="1433033"/>
                  <a:pt x="1127051" y="1431852"/>
                </a:cubicBezTo>
                <a:cubicBezTo>
                  <a:pt x="1137684" y="1430671"/>
                  <a:pt x="1135912" y="1431261"/>
                  <a:pt x="1134140" y="1431852"/>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01340" y="3742660"/>
            <a:ext cx="653494" cy="1446552"/>
          </a:xfrm>
          <a:custGeom>
            <a:avLst/>
            <a:gdLst>
              <a:gd name="connsiteX0" fmla="*/ 652130 w 653494"/>
              <a:gd name="connsiteY0" fmla="*/ 0 h 1446552"/>
              <a:gd name="connsiteX1" fmla="*/ 652130 w 653494"/>
              <a:gd name="connsiteY1" fmla="*/ 163032 h 1446552"/>
              <a:gd name="connsiteX2" fmla="*/ 637953 w 653494"/>
              <a:gd name="connsiteY2" fmla="*/ 382772 h 1446552"/>
              <a:gd name="connsiteX3" fmla="*/ 623777 w 653494"/>
              <a:gd name="connsiteY3" fmla="*/ 581246 h 1446552"/>
              <a:gd name="connsiteX4" fmla="*/ 538716 w 653494"/>
              <a:gd name="connsiteY4" fmla="*/ 800986 h 1446552"/>
              <a:gd name="connsiteX5" fmla="*/ 446567 w 653494"/>
              <a:gd name="connsiteY5" fmla="*/ 1141228 h 1446552"/>
              <a:gd name="connsiteX6" fmla="*/ 304800 w 653494"/>
              <a:gd name="connsiteY6" fmla="*/ 1346791 h 1446552"/>
              <a:gd name="connsiteX7" fmla="*/ 184297 w 653494"/>
              <a:gd name="connsiteY7" fmla="*/ 1424763 h 1446552"/>
              <a:gd name="connsiteX8" fmla="*/ 106325 w 653494"/>
              <a:gd name="connsiteY8" fmla="*/ 1438939 h 1446552"/>
              <a:gd name="connsiteX9" fmla="*/ 63795 w 653494"/>
              <a:gd name="connsiteY9" fmla="*/ 1438939 h 1446552"/>
              <a:gd name="connsiteX10" fmla="*/ 35442 w 653494"/>
              <a:gd name="connsiteY10" fmla="*/ 1446028 h 1446552"/>
              <a:gd name="connsiteX11" fmla="*/ 0 w 653494"/>
              <a:gd name="connsiteY11" fmla="*/ 1446028 h 14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494" h="1446552">
                <a:moveTo>
                  <a:pt x="652130" y="0"/>
                </a:moveTo>
                <a:cubicBezTo>
                  <a:pt x="653311" y="49618"/>
                  <a:pt x="654493" y="99237"/>
                  <a:pt x="652130" y="163032"/>
                </a:cubicBezTo>
                <a:cubicBezTo>
                  <a:pt x="649767" y="226827"/>
                  <a:pt x="642678" y="313070"/>
                  <a:pt x="637953" y="382772"/>
                </a:cubicBezTo>
                <a:cubicBezTo>
                  <a:pt x="633228" y="452474"/>
                  <a:pt x="640316" y="511544"/>
                  <a:pt x="623777" y="581246"/>
                </a:cubicBezTo>
                <a:cubicBezTo>
                  <a:pt x="607238" y="650948"/>
                  <a:pt x="568251" y="707656"/>
                  <a:pt x="538716" y="800986"/>
                </a:cubicBezTo>
                <a:cubicBezTo>
                  <a:pt x="509181" y="894316"/>
                  <a:pt x="485553" y="1050261"/>
                  <a:pt x="446567" y="1141228"/>
                </a:cubicBezTo>
                <a:cubicBezTo>
                  <a:pt x="407581" y="1232195"/>
                  <a:pt x="348512" y="1299535"/>
                  <a:pt x="304800" y="1346791"/>
                </a:cubicBezTo>
                <a:cubicBezTo>
                  <a:pt x="261088" y="1394047"/>
                  <a:pt x="217376" y="1409405"/>
                  <a:pt x="184297" y="1424763"/>
                </a:cubicBezTo>
                <a:cubicBezTo>
                  <a:pt x="151218" y="1440121"/>
                  <a:pt x="126409" y="1436576"/>
                  <a:pt x="106325" y="1438939"/>
                </a:cubicBezTo>
                <a:cubicBezTo>
                  <a:pt x="86241" y="1441302"/>
                  <a:pt x="75609" y="1437758"/>
                  <a:pt x="63795" y="1438939"/>
                </a:cubicBezTo>
                <a:cubicBezTo>
                  <a:pt x="51981" y="1440121"/>
                  <a:pt x="46074" y="1444847"/>
                  <a:pt x="35442" y="1446028"/>
                </a:cubicBezTo>
                <a:cubicBezTo>
                  <a:pt x="24810" y="1447209"/>
                  <a:pt x="0" y="1446028"/>
                  <a:pt x="0" y="14460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3256" y="4919336"/>
            <a:ext cx="779745" cy="347331"/>
          </a:xfrm>
          <a:prstGeom prst="rect">
            <a:avLst/>
          </a:prstGeom>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a:solidFill>
                  <a:schemeClr val="tx1"/>
                </a:solidFill>
              </a:rPr>
              <a:t>A</a:t>
            </a:r>
            <a:endParaRPr lang="en-US" sz="1200" dirty="0">
              <a:solidFill>
                <a:schemeClr val="tx1"/>
              </a:solidFill>
            </a:endParaRPr>
          </a:p>
        </p:txBody>
      </p:sp>
      <p:sp>
        <p:nvSpPr>
          <p:cNvPr id="12" name="Rectangle 11"/>
          <p:cNvSpPr/>
          <p:nvPr/>
        </p:nvSpPr>
        <p:spPr>
          <a:xfrm>
            <a:off x="4605176" y="4915800"/>
            <a:ext cx="779745" cy="347331"/>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smtClean="0">
                <a:solidFill>
                  <a:schemeClr val="tx1"/>
                </a:solidFill>
              </a:rPr>
              <a:t>B</a:t>
            </a:r>
            <a:endParaRPr lang="en-US" sz="1200" dirty="0">
              <a:solidFill>
                <a:schemeClr val="tx1"/>
              </a:solidFill>
            </a:endParaRPr>
          </a:p>
        </p:txBody>
      </p:sp>
      <p:sp>
        <p:nvSpPr>
          <p:cNvPr id="13" name="Rectangle 12"/>
          <p:cNvSpPr/>
          <p:nvPr/>
        </p:nvSpPr>
        <p:spPr>
          <a:xfrm>
            <a:off x="3931842" y="5397801"/>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17" name="Straight Connector 16"/>
          <p:cNvCxnSpPr>
            <a:stCxn id="11" idx="2"/>
          </p:cNvCxnSpPr>
          <p:nvPr/>
        </p:nvCxnSpPr>
        <p:spPr>
          <a:xfrm>
            <a:off x="3673129" y="5266667"/>
            <a:ext cx="501922" cy="131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2"/>
          </p:cNvCxnSpPr>
          <p:nvPr/>
        </p:nvCxnSpPr>
        <p:spPr>
          <a:xfrm flipV="1">
            <a:off x="4456041" y="5263131"/>
            <a:ext cx="539008" cy="134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8802" y="4325266"/>
            <a:ext cx="917239" cy="276999"/>
          </a:xfrm>
          <a:prstGeom prst="rect">
            <a:avLst/>
          </a:prstGeom>
          <a:noFill/>
        </p:spPr>
        <p:txBody>
          <a:bodyPr wrap="none" rtlCol="0">
            <a:spAutoFit/>
          </a:bodyPr>
          <a:lstStyle/>
          <a:p>
            <a:r>
              <a:rPr lang="de-DE" sz="1200" dirty="0"/>
              <a:t>p</a:t>
            </a:r>
            <a:r>
              <a:rPr lang="de-DE" sz="1200" dirty="0" smtClean="0"/>
              <a:t>rivate link</a:t>
            </a:r>
          </a:p>
        </p:txBody>
      </p:sp>
      <p:cxnSp>
        <p:nvCxnSpPr>
          <p:cNvPr id="24" name="Straight Connector 23"/>
          <p:cNvCxnSpPr/>
          <p:nvPr/>
        </p:nvCxnSpPr>
        <p:spPr>
          <a:xfrm>
            <a:off x="134679" y="4172772"/>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679" y="4729209"/>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835888" y="3714307"/>
            <a:ext cx="972412" cy="467833"/>
          </a:xfrm>
          <a:custGeom>
            <a:avLst/>
            <a:gdLst>
              <a:gd name="connsiteX0" fmla="*/ 0 w 972412"/>
              <a:gd name="connsiteY0" fmla="*/ 467833 h 467833"/>
              <a:gd name="connsiteX1" fmla="*/ 113414 w 972412"/>
              <a:gd name="connsiteY1" fmla="*/ 460744 h 467833"/>
              <a:gd name="connsiteX2" fmla="*/ 262270 w 972412"/>
              <a:gd name="connsiteY2" fmla="*/ 453656 h 467833"/>
              <a:gd name="connsiteX3" fmla="*/ 389861 w 972412"/>
              <a:gd name="connsiteY3" fmla="*/ 453656 h 467833"/>
              <a:gd name="connsiteX4" fmla="*/ 559982 w 972412"/>
              <a:gd name="connsiteY4" fmla="*/ 453656 h 467833"/>
              <a:gd name="connsiteX5" fmla="*/ 687572 w 972412"/>
              <a:gd name="connsiteY5" fmla="*/ 432391 h 467833"/>
              <a:gd name="connsiteX6" fmla="*/ 772633 w 972412"/>
              <a:gd name="connsiteY6" fmla="*/ 375684 h 467833"/>
              <a:gd name="connsiteX7" fmla="*/ 829340 w 972412"/>
              <a:gd name="connsiteY7" fmla="*/ 318977 h 467833"/>
              <a:gd name="connsiteX8" fmla="*/ 871870 w 972412"/>
              <a:gd name="connsiteY8" fmla="*/ 276446 h 467833"/>
              <a:gd name="connsiteX9" fmla="*/ 935665 w 972412"/>
              <a:gd name="connsiteY9" fmla="*/ 212651 h 467833"/>
              <a:gd name="connsiteX10" fmla="*/ 956931 w 972412"/>
              <a:gd name="connsiteY10" fmla="*/ 134679 h 467833"/>
              <a:gd name="connsiteX11" fmla="*/ 964019 w 972412"/>
              <a:gd name="connsiteY11" fmla="*/ 85060 h 467833"/>
              <a:gd name="connsiteX12" fmla="*/ 971107 w 972412"/>
              <a:gd name="connsiteY12" fmla="*/ 35442 h 467833"/>
              <a:gd name="connsiteX13" fmla="*/ 935665 w 972412"/>
              <a:gd name="connsiteY13" fmla="*/ 0 h 467833"/>
              <a:gd name="connsiteX14" fmla="*/ 935665 w 972412"/>
              <a:gd name="connsiteY14" fmla="*/ 0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412" h="467833">
                <a:moveTo>
                  <a:pt x="0" y="467833"/>
                </a:moveTo>
                <a:lnTo>
                  <a:pt x="113414" y="460744"/>
                </a:lnTo>
                <a:lnTo>
                  <a:pt x="262270" y="453656"/>
                </a:lnTo>
                <a:cubicBezTo>
                  <a:pt x="308345" y="452475"/>
                  <a:pt x="389861" y="453656"/>
                  <a:pt x="389861" y="453656"/>
                </a:cubicBezTo>
                <a:cubicBezTo>
                  <a:pt x="439480" y="453656"/>
                  <a:pt x="510364" y="457200"/>
                  <a:pt x="559982" y="453656"/>
                </a:cubicBezTo>
                <a:cubicBezTo>
                  <a:pt x="609600" y="450112"/>
                  <a:pt x="652130" y="445386"/>
                  <a:pt x="687572" y="432391"/>
                </a:cubicBezTo>
                <a:cubicBezTo>
                  <a:pt x="723014" y="419396"/>
                  <a:pt x="749005" y="394586"/>
                  <a:pt x="772633" y="375684"/>
                </a:cubicBezTo>
                <a:cubicBezTo>
                  <a:pt x="796261" y="356782"/>
                  <a:pt x="829340" y="318977"/>
                  <a:pt x="829340" y="318977"/>
                </a:cubicBezTo>
                <a:lnTo>
                  <a:pt x="871870" y="276446"/>
                </a:lnTo>
                <a:cubicBezTo>
                  <a:pt x="889591" y="258725"/>
                  <a:pt x="921488" y="236279"/>
                  <a:pt x="935665" y="212651"/>
                </a:cubicBezTo>
                <a:cubicBezTo>
                  <a:pt x="949842" y="189023"/>
                  <a:pt x="952205" y="155944"/>
                  <a:pt x="956931" y="134679"/>
                </a:cubicBezTo>
                <a:cubicBezTo>
                  <a:pt x="961657" y="113414"/>
                  <a:pt x="964019" y="85060"/>
                  <a:pt x="964019" y="85060"/>
                </a:cubicBezTo>
                <a:cubicBezTo>
                  <a:pt x="966382" y="68520"/>
                  <a:pt x="975833" y="49619"/>
                  <a:pt x="971107" y="35442"/>
                </a:cubicBezTo>
                <a:cubicBezTo>
                  <a:pt x="966381" y="21265"/>
                  <a:pt x="935665" y="0"/>
                  <a:pt x="935665" y="0"/>
                </a:cubicBezTo>
                <a:lnTo>
                  <a:pt x="935665" y="0"/>
                </a:lnTo>
              </a:path>
            </a:pathLst>
          </a:custGeom>
          <a:noFill/>
          <a:ln w="5080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771553" y="3698367"/>
            <a:ext cx="3926145" cy="308222"/>
          </a:xfrm>
          <a:custGeom>
            <a:avLst/>
            <a:gdLst>
              <a:gd name="connsiteX0" fmla="*/ 0 w 3926145"/>
              <a:gd name="connsiteY0" fmla="*/ 37205 h 308222"/>
              <a:gd name="connsiteX1" fmla="*/ 42531 w 3926145"/>
              <a:gd name="connsiteY1" fmla="*/ 164796 h 308222"/>
              <a:gd name="connsiteX2" fmla="*/ 163033 w 3926145"/>
              <a:gd name="connsiteY2" fmla="*/ 264033 h 308222"/>
              <a:gd name="connsiteX3" fmla="*/ 361507 w 3926145"/>
              <a:gd name="connsiteY3" fmla="*/ 292386 h 308222"/>
              <a:gd name="connsiteX4" fmla="*/ 3643424 w 3926145"/>
              <a:gd name="connsiteY4" fmla="*/ 285298 h 308222"/>
              <a:gd name="connsiteX5" fmla="*/ 3763926 w 3926145"/>
              <a:gd name="connsiteY5" fmla="*/ 23028 h 308222"/>
              <a:gd name="connsiteX6" fmla="*/ 3749749 w 3926145"/>
              <a:gd name="connsiteY6" fmla="*/ 30117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6145" h="308222">
                <a:moveTo>
                  <a:pt x="0" y="37205"/>
                </a:moveTo>
                <a:cubicBezTo>
                  <a:pt x="7679" y="82098"/>
                  <a:pt x="15359" y="126991"/>
                  <a:pt x="42531" y="164796"/>
                </a:cubicBezTo>
                <a:cubicBezTo>
                  <a:pt x="69703" y="202601"/>
                  <a:pt x="109870" y="242768"/>
                  <a:pt x="163033" y="264033"/>
                </a:cubicBezTo>
                <a:cubicBezTo>
                  <a:pt x="216196" y="285298"/>
                  <a:pt x="361507" y="292386"/>
                  <a:pt x="361507" y="292386"/>
                </a:cubicBezTo>
                <a:cubicBezTo>
                  <a:pt x="941572" y="295930"/>
                  <a:pt x="3076354" y="330191"/>
                  <a:pt x="3643424" y="285298"/>
                </a:cubicBezTo>
                <a:cubicBezTo>
                  <a:pt x="4210494" y="240405"/>
                  <a:pt x="3746205" y="65558"/>
                  <a:pt x="3763926" y="23028"/>
                </a:cubicBezTo>
                <a:cubicBezTo>
                  <a:pt x="3781647" y="-19502"/>
                  <a:pt x="3765698" y="5307"/>
                  <a:pt x="3749749" y="30117"/>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828800" y="3721395"/>
            <a:ext cx="1297172" cy="1025833"/>
          </a:xfrm>
          <a:custGeom>
            <a:avLst/>
            <a:gdLst>
              <a:gd name="connsiteX0" fmla="*/ 0 w 1297172"/>
              <a:gd name="connsiteY0" fmla="*/ 1020726 h 1025833"/>
              <a:gd name="connsiteX1" fmla="*/ 489098 w 1297172"/>
              <a:gd name="connsiteY1" fmla="*/ 1013638 h 1025833"/>
              <a:gd name="connsiteX2" fmla="*/ 836428 w 1297172"/>
              <a:gd name="connsiteY2" fmla="*/ 914400 h 1025833"/>
              <a:gd name="connsiteX3" fmla="*/ 1084521 w 1297172"/>
              <a:gd name="connsiteY3" fmla="*/ 637954 h 1025833"/>
              <a:gd name="connsiteX4" fmla="*/ 1297172 w 1297172"/>
              <a:gd name="connsiteY4" fmla="*/ 0 h 102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172" h="1025833">
                <a:moveTo>
                  <a:pt x="0" y="1020726"/>
                </a:moveTo>
                <a:cubicBezTo>
                  <a:pt x="174846" y="1026042"/>
                  <a:pt x="349693" y="1031359"/>
                  <a:pt x="489098" y="1013638"/>
                </a:cubicBezTo>
                <a:cubicBezTo>
                  <a:pt x="628503" y="995917"/>
                  <a:pt x="737191" y="977014"/>
                  <a:pt x="836428" y="914400"/>
                </a:cubicBezTo>
                <a:cubicBezTo>
                  <a:pt x="935665" y="851786"/>
                  <a:pt x="1007730" y="790354"/>
                  <a:pt x="1084521" y="637954"/>
                </a:cubicBezTo>
                <a:cubicBezTo>
                  <a:pt x="1161312" y="485554"/>
                  <a:pt x="1229242" y="242777"/>
                  <a:pt x="1297172" y="0"/>
                </a:cubicBezTo>
              </a:path>
            </a:pathLst>
          </a:custGeom>
          <a:noFill/>
          <a:ln w="4445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089384" y="3693042"/>
            <a:ext cx="3763992" cy="506693"/>
          </a:xfrm>
          <a:custGeom>
            <a:avLst/>
            <a:gdLst>
              <a:gd name="connsiteX0" fmla="*/ 15323 w 3763992"/>
              <a:gd name="connsiteY0" fmla="*/ 28353 h 506693"/>
              <a:gd name="connsiteX1" fmla="*/ 36588 w 3763992"/>
              <a:gd name="connsiteY1" fmla="*/ 148856 h 506693"/>
              <a:gd name="connsiteX2" fmla="*/ 334300 w 3763992"/>
              <a:gd name="connsiteY2" fmla="*/ 460744 h 506693"/>
              <a:gd name="connsiteX3" fmla="*/ 1794504 w 3763992"/>
              <a:gd name="connsiteY3" fmla="*/ 489098 h 506693"/>
              <a:gd name="connsiteX4" fmla="*/ 3297239 w 3763992"/>
              <a:gd name="connsiteY4" fmla="*/ 482009 h 506693"/>
              <a:gd name="connsiteX5" fmla="*/ 3736718 w 3763992"/>
              <a:gd name="connsiteY5" fmla="*/ 467832 h 506693"/>
              <a:gd name="connsiteX6" fmla="*/ 3680011 w 3763992"/>
              <a:gd name="connsiteY6" fmla="*/ 0 h 5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3992" h="506693">
                <a:moveTo>
                  <a:pt x="15323" y="28353"/>
                </a:moveTo>
                <a:cubicBezTo>
                  <a:pt x="-626" y="52572"/>
                  <a:pt x="-16575" y="76791"/>
                  <a:pt x="36588" y="148856"/>
                </a:cubicBezTo>
                <a:cubicBezTo>
                  <a:pt x="89751" y="220921"/>
                  <a:pt x="41314" y="404037"/>
                  <a:pt x="334300" y="460744"/>
                </a:cubicBezTo>
                <a:cubicBezTo>
                  <a:pt x="627286" y="517451"/>
                  <a:pt x="1794504" y="489098"/>
                  <a:pt x="1794504" y="489098"/>
                </a:cubicBezTo>
                <a:lnTo>
                  <a:pt x="3297239" y="482009"/>
                </a:lnTo>
                <a:cubicBezTo>
                  <a:pt x="3620941" y="478465"/>
                  <a:pt x="3672923" y="548167"/>
                  <a:pt x="3736718" y="467832"/>
                </a:cubicBezTo>
                <a:cubicBezTo>
                  <a:pt x="3800513" y="387497"/>
                  <a:pt x="3740262" y="193748"/>
                  <a:pt x="3680011" y="0"/>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3463" y="3944203"/>
            <a:ext cx="928459" cy="276999"/>
          </a:xfrm>
          <a:prstGeom prst="rect">
            <a:avLst/>
          </a:prstGeom>
          <a:noFill/>
        </p:spPr>
        <p:txBody>
          <a:bodyPr wrap="none" rtlCol="0">
            <a:spAutoFit/>
          </a:bodyPr>
          <a:lstStyle/>
          <a:p>
            <a:r>
              <a:rPr lang="de-DE" sz="1200" dirty="0" smtClean="0"/>
              <a:t>Profibus - I</a:t>
            </a:r>
          </a:p>
        </p:txBody>
      </p:sp>
      <p:sp>
        <p:nvSpPr>
          <p:cNvPr id="36" name="TextBox 35"/>
          <p:cNvSpPr txBox="1"/>
          <p:nvPr/>
        </p:nvSpPr>
        <p:spPr>
          <a:xfrm>
            <a:off x="400558" y="4508333"/>
            <a:ext cx="971741" cy="276999"/>
          </a:xfrm>
          <a:prstGeom prst="rect">
            <a:avLst/>
          </a:prstGeom>
          <a:noFill/>
        </p:spPr>
        <p:txBody>
          <a:bodyPr wrap="none" rtlCol="0">
            <a:spAutoFit/>
          </a:bodyPr>
          <a:lstStyle/>
          <a:p>
            <a:r>
              <a:rPr lang="de-DE" sz="1200" dirty="0" smtClean="0"/>
              <a:t>Profibus - II</a:t>
            </a:r>
          </a:p>
        </p:txBody>
      </p:sp>
      <p:sp>
        <p:nvSpPr>
          <p:cNvPr id="37" name="Rectangle 36"/>
          <p:cNvSpPr/>
          <p:nvPr/>
        </p:nvSpPr>
        <p:spPr>
          <a:xfrm>
            <a:off x="2322094" y="1474383"/>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22094" y="1474383"/>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IOC-A  </a:t>
            </a:r>
            <a:r>
              <a:rPr lang="de-DE" sz="1100" dirty="0" err="1" smtClean="0">
                <a:solidFill>
                  <a:schemeClr val="tx1"/>
                </a:solidFill>
              </a:rPr>
              <a:t>pref</a:t>
            </a:r>
            <a:r>
              <a:rPr lang="de-DE" sz="1100" dirty="0" smtClean="0">
                <a:solidFill>
                  <a:schemeClr val="tx1"/>
                </a:solidFill>
              </a:rPr>
              <a:t> Master</a:t>
            </a:r>
            <a:endParaRPr lang="en-US" sz="1100" dirty="0">
              <a:solidFill>
                <a:schemeClr val="tx1"/>
              </a:solidFill>
            </a:endParaRPr>
          </a:p>
        </p:txBody>
      </p:sp>
      <p:sp>
        <p:nvSpPr>
          <p:cNvPr id="39" name="Rectangle 38"/>
          <p:cNvSpPr/>
          <p:nvPr/>
        </p:nvSpPr>
        <p:spPr>
          <a:xfrm>
            <a:off x="2326299" y="1704753"/>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0" name="Rectangle 39"/>
          <p:cNvSpPr/>
          <p:nvPr/>
        </p:nvSpPr>
        <p:spPr>
          <a:xfrm>
            <a:off x="2755161" y="1704753"/>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1" name="Rectangle 40"/>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999705" y="1701217"/>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43" name="Rectangle 42"/>
          <p:cNvSpPr/>
          <p:nvPr/>
        </p:nvSpPr>
        <p:spPr>
          <a:xfrm>
            <a:off x="4792270" y="1470847"/>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92270" y="1470847"/>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IOC-B  </a:t>
            </a:r>
            <a:r>
              <a:rPr lang="de-DE" sz="1100" dirty="0" err="1" smtClean="0">
                <a:solidFill>
                  <a:schemeClr val="tx1"/>
                </a:solidFill>
              </a:rPr>
              <a:t>pref</a:t>
            </a:r>
            <a:r>
              <a:rPr lang="de-DE" sz="1100" dirty="0" smtClean="0">
                <a:solidFill>
                  <a:schemeClr val="tx1"/>
                </a:solidFill>
              </a:rPr>
              <a:t> Slave</a:t>
            </a:r>
            <a:endParaRPr lang="en-US" sz="1100" dirty="0">
              <a:solidFill>
                <a:schemeClr val="tx1"/>
              </a:solidFill>
            </a:endParaRPr>
          </a:p>
        </p:txBody>
      </p:sp>
      <p:sp>
        <p:nvSpPr>
          <p:cNvPr id="45" name="Rectangle 44"/>
          <p:cNvSpPr/>
          <p:nvPr/>
        </p:nvSpPr>
        <p:spPr>
          <a:xfrm>
            <a:off x="5668299" y="1701217"/>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6" name="Rectangle 45"/>
          <p:cNvSpPr/>
          <p:nvPr/>
        </p:nvSpPr>
        <p:spPr>
          <a:xfrm>
            <a:off x="6097161" y="1701217"/>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8" name="Rectangle 47"/>
          <p:cNvSpPr/>
          <p:nvPr/>
        </p:nvSpPr>
        <p:spPr>
          <a:xfrm>
            <a:off x="6341705" y="1697681"/>
            <a:ext cx="241022" cy="4075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55" name="Rectangle 54"/>
          <p:cNvSpPr/>
          <p:nvPr/>
        </p:nvSpPr>
        <p:spPr>
          <a:xfrm>
            <a:off x="3240727" y="1697681"/>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Master</a:t>
            </a:r>
            <a:endParaRPr lang="en-US" sz="1400" dirty="0">
              <a:solidFill>
                <a:schemeClr val="tx1"/>
              </a:solidFill>
            </a:endParaRPr>
          </a:p>
        </p:txBody>
      </p:sp>
      <p:sp>
        <p:nvSpPr>
          <p:cNvPr id="56" name="Rectangle 55"/>
          <p:cNvSpPr/>
          <p:nvPr/>
        </p:nvSpPr>
        <p:spPr>
          <a:xfrm>
            <a:off x="4792270" y="1704753"/>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Slave</a:t>
            </a:r>
            <a:endParaRPr lang="en-US" sz="1400" dirty="0">
              <a:solidFill>
                <a:schemeClr val="tx1"/>
              </a:solidFill>
            </a:endParaRPr>
          </a:p>
        </p:txBody>
      </p:sp>
      <p:sp>
        <p:nvSpPr>
          <p:cNvPr id="60" name="Rectangle 59"/>
          <p:cNvSpPr/>
          <p:nvPr/>
        </p:nvSpPr>
        <p:spPr>
          <a:xfrm>
            <a:off x="4034626" y="5458057"/>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61" name="Straight Connector 60"/>
          <p:cNvCxnSpPr/>
          <p:nvPr/>
        </p:nvCxnSpPr>
        <p:spPr>
          <a:xfrm flipV="1">
            <a:off x="4605176" y="5273771"/>
            <a:ext cx="620241" cy="1842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08667" y="5263131"/>
            <a:ext cx="766384" cy="1949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951950" y="5844373"/>
            <a:ext cx="902771" cy="4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File Server</a:t>
            </a:r>
          </a:p>
        </p:txBody>
      </p:sp>
      <p:cxnSp>
        <p:nvCxnSpPr>
          <p:cNvPr id="66" name="Straight Connector 65"/>
          <p:cNvCxnSpPr/>
          <p:nvPr/>
        </p:nvCxnSpPr>
        <p:spPr>
          <a:xfrm>
            <a:off x="4118344" y="5667174"/>
            <a:ext cx="0" cy="1913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97421" y="5592732"/>
            <a:ext cx="0" cy="251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778" y="1461958"/>
            <a:ext cx="2117887" cy="1223412"/>
          </a:xfrm>
          <a:prstGeom prst="rect">
            <a:avLst/>
          </a:prstGeom>
          <a:noFill/>
        </p:spPr>
        <p:txBody>
          <a:bodyPr wrap="none" rtlCol="0">
            <a:spAutoFit/>
          </a:bodyPr>
          <a:lstStyle/>
          <a:p>
            <a:r>
              <a:rPr lang="de-DE" sz="1050" dirty="0" smtClean="0"/>
              <a:t>1.  </a:t>
            </a:r>
            <a:r>
              <a:rPr lang="de-DE" sz="1050" dirty="0" err="1" smtClean="0"/>
              <a:t>Nettask</a:t>
            </a:r>
            <a:r>
              <a:rPr lang="de-DE" sz="1050" dirty="0" smtClean="0"/>
              <a:t> </a:t>
            </a:r>
            <a:r>
              <a:rPr lang="de-DE" sz="1050" dirty="0" err="1" smtClean="0"/>
              <a:t>crash</a:t>
            </a:r>
            <a:endParaRPr lang="de-DE" sz="1050" dirty="0" smtClean="0"/>
          </a:p>
          <a:p>
            <a:pPr marL="228600" indent="-228600">
              <a:buAutoNum type="arabicPeriod" startAt="5"/>
            </a:pPr>
            <a:r>
              <a:rPr lang="de-DE" sz="1050" dirty="0" err="1" smtClean="0"/>
              <a:t>Detect</a:t>
            </a:r>
            <a:r>
              <a:rPr lang="de-DE" sz="1050" dirty="0" smtClean="0"/>
              <a:t> ‚</a:t>
            </a:r>
            <a:r>
              <a:rPr lang="de-DE" sz="1050" dirty="0" err="1" smtClean="0"/>
              <a:t>special</a:t>
            </a:r>
            <a:r>
              <a:rPr lang="de-DE" sz="1050" dirty="0" smtClean="0"/>
              <a:t> </a:t>
            </a:r>
            <a:r>
              <a:rPr lang="de-DE" sz="1050" dirty="0" err="1" smtClean="0"/>
              <a:t>nettask</a:t>
            </a:r>
            <a:r>
              <a:rPr lang="de-DE" sz="1050" dirty="0" smtClean="0"/>
              <a:t> </a:t>
            </a:r>
            <a:r>
              <a:rPr lang="de-DE" sz="1050" dirty="0" err="1" smtClean="0"/>
              <a:t>case</a:t>
            </a:r>
            <a:r>
              <a:rPr lang="de-DE" sz="1050" dirty="0" smtClean="0"/>
              <a:t>‘</a:t>
            </a:r>
          </a:p>
          <a:p>
            <a:pPr marL="228600" indent="-228600">
              <a:buAutoNum type="arabicPeriod" startAt="5"/>
            </a:pPr>
            <a:r>
              <a:rPr lang="de-DE" sz="1050" dirty="0" smtClean="0"/>
              <a:t>Find </a:t>
            </a:r>
            <a:r>
              <a:rPr lang="de-DE" sz="1050" dirty="0" err="1" smtClean="0"/>
              <a:t>existing</a:t>
            </a:r>
            <a:r>
              <a:rPr lang="de-DE" sz="1050" dirty="0" smtClean="0"/>
              <a:t> Profi </a:t>
            </a:r>
            <a:br>
              <a:rPr lang="de-DE" sz="1050" dirty="0" smtClean="0"/>
            </a:br>
            <a:r>
              <a:rPr lang="de-DE" sz="1050" dirty="0" smtClean="0"/>
              <a:t>‚stand </a:t>
            </a:r>
            <a:r>
              <a:rPr lang="de-DE" sz="1050" dirty="0" err="1" smtClean="0"/>
              <a:t>by</a:t>
            </a:r>
            <a:r>
              <a:rPr lang="de-DE" sz="1050" dirty="0" smtClean="0"/>
              <a:t> </a:t>
            </a:r>
            <a:r>
              <a:rPr lang="de-DE" sz="1050" dirty="0" err="1" smtClean="0"/>
              <a:t>master</a:t>
            </a:r>
            <a:r>
              <a:rPr lang="de-DE" sz="1050" dirty="0" smtClean="0"/>
              <a:t>‘</a:t>
            </a:r>
          </a:p>
          <a:p>
            <a:pPr marL="228600" indent="-228600">
              <a:buAutoNum type="arabicPeriod" startAt="5"/>
            </a:pPr>
            <a:r>
              <a:rPr lang="de-DE" sz="1050" dirty="0" err="1" smtClean="0"/>
              <a:t>Stop</a:t>
            </a:r>
            <a:r>
              <a:rPr lang="de-DE" sz="1050" dirty="0" smtClean="0"/>
              <a:t> </a:t>
            </a:r>
            <a:r>
              <a:rPr lang="de-DE" sz="1050" dirty="0" err="1" smtClean="0"/>
              <a:t>Watchdog</a:t>
            </a:r>
            <a:endParaRPr lang="de-DE" sz="1050" dirty="0" smtClean="0"/>
          </a:p>
          <a:p>
            <a:pPr marL="228600" indent="-228600">
              <a:buAutoNum type="arabicPeriod" startAt="5"/>
            </a:pPr>
            <a:r>
              <a:rPr lang="de-DE" sz="1050" dirty="0" err="1" smtClean="0"/>
              <a:t>Reset</a:t>
            </a:r>
            <a:r>
              <a:rPr lang="de-DE" sz="1050" dirty="0" smtClean="0"/>
              <a:t> CPU </a:t>
            </a:r>
            <a:r>
              <a:rPr lang="de-DE" sz="1050" dirty="0" err="1" smtClean="0"/>
              <a:t>and</a:t>
            </a:r>
            <a:r>
              <a:rPr lang="de-DE" sz="1050" dirty="0" smtClean="0"/>
              <a:t> </a:t>
            </a:r>
            <a:br>
              <a:rPr lang="de-DE" sz="1050" dirty="0" smtClean="0"/>
            </a:br>
            <a:r>
              <a:rPr lang="de-DE" sz="1050" dirty="0" smtClean="0"/>
              <a:t>Profibus I+II</a:t>
            </a:r>
            <a:endParaRPr lang="en-US" sz="1050" dirty="0"/>
          </a:p>
        </p:txBody>
      </p:sp>
      <p:sp>
        <p:nvSpPr>
          <p:cNvPr id="4" name="5-Point Star 3"/>
          <p:cNvSpPr/>
          <p:nvPr/>
        </p:nvSpPr>
        <p:spPr>
          <a:xfrm>
            <a:off x="2694869" y="4689334"/>
            <a:ext cx="432427" cy="46000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3024513" y="4269206"/>
            <a:ext cx="432427" cy="46000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853376" y="1497413"/>
            <a:ext cx="1763624" cy="577081"/>
          </a:xfrm>
          <a:prstGeom prst="rect">
            <a:avLst/>
          </a:prstGeom>
          <a:noFill/>
        </p:spPr>
        <p:txBody>
          <a:bodyPr wrap="none" rtlCol="0">
            <a:spAutoFit/>
          </a:bodyPr>
          <a:lstStyle/>
          <a:p>
            <a:pPr marL="228600" indent="-228600">
              <a:buAutoNum type="arabicPeriod" startAt="2"/>
            </a:pPr>
            <a:r>
              <a:rPr lang="de-DE" sz="1050" dirty="0" err="1" smtClean="0"/>
              <a:t>Detect</a:t>
            </a:r>
            <a:r>
              <a:rPr lang="de-DE" sz="1050" dirty="0" smtClean="0"/>
              <a:t> Master </a:t>
            </a:r>
            <a:r>
              <a:rPr lang="de-DE" sz="1050" dirty="0" err="1" smtClean="0"/>
              <a:t>is</a:t>
            </a:r>
            <a:r>
              <a:rPr lang="de-DE" sz="1050" dirty="0" smtClean="0"/>
              <a:t> OFF</a:t>
            </a:r>
          </a:p>
          <a:p>
            <a:pPr marL="228600" indent="-228600">
              <a:buAutoNum type="arabicPeriod" startAt="2"/>
            </a:pPr>
            <a:r>
              <a:rPr lang="de-DE" sz="1050" dirty="0" smtClean="0"/>
              <a:t>Profi Master still </a:t>
            </a:r>
            <a:r>
              <a:rPr lang="de-DE" sz="1050" dirty="0" err="1" smtClean="0"/>
              <a:t>active</a:t>
            </a:r>
            <a:endParaRPr lang="de-DE" sz="1050" dirty="0" smtClean="0"/>
          </a:p>
          <a:p>
            <a:pPr marL="228600" indent="-228600">
              <a:buAutoNum type="arabicPeriod" startAt="2"/>
            </a:pPr>
            <a:r>
              <a:rPr lang="de-DE" sz="1050" dirty="0" err="1" smtClean="0"/>
              <a:t>Cannot</a:t>
            </a:r>
            <a:r>
              <a:rPr lang="de-DE" sz="1050" dirty="0" smtClean="0"/>
              <a:t> </a:t>
            </a:r>
            <a:r>
              <a:rPr lang="de-DE" sz="1050" dirty="0" err="1" smtClean="0"/>
              <a:t>take</a:t>
            </a:r>
            <a:r>
              <a:rPr lang="de-DE" sz="1050" dirty="0" smtClean="0"/>
              <a:t> </a:t>
            </a:r>
            <a:r>
              <a:rPr lang="de-DE" sz="1050" dirty="0" err="1" smtClean="0"/>
              <a:t>over</a:t>
            </a:r>
            <a:endParaRPr lang="en-US" sz="1050" dirty="0"/>
          </a:p>
        </p:txBody>
      </p:sp>
    </p:spTree>
    <p:extLst>
      <p:ext uri="{BB962C8B-B14F-4D97-AF65-F5344CB8AC3E}">
        <p14:creationId xmlns:p14="http://schemas.microsoft.com/office/powerpoint/2010/main" val="523134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216" y="2126205"/>
            <a:ext cx="5521213" cy="1606830"/>
          </a:xfrm>
        </p:spPr>
      </p:pic>
      <p:sp>
        <p:nvSpPr>
          <p:cNvPr id="3" name="Title 2"/>
          <p:cNvSpPr>
            <a:spLocks noGrp="1"/>
          </p:cNvSpPr>
          <p:nvPr>
            <p:ph type="title"/>
          </p:nvPr>
        </p:nvSpPr>
        <p:spPr/>
        <p:txBody>
          <a:bodyPr/>
          <a:lstStyle/>
          <a:p>
            <a:r>
              <a:rPr lang="de-DE" dirty="0" err="1" smtClean="0"/>
              <a:t>Redundancy</a:t>
            </a:r>
            <a:r>
              <a:rPr lang="de-DE" dirty="0" smtClean="0"/>
              <a:t>: Master CPU </a:t>
            </a:r>
            <a:r>
              <a:rPr lang="de-DE" dirty="0" err="1" smtClean="0"/>
              <a:t>Nettask</a:t>
            </a:r>
            <a:r>
              <a:rPr lang="de-DE" dirty="0" smtClean="0"/>
              <a:t> Crash</a:t>
            </a:r>
            <a:endParaRPr lang="de-DE" dirty="0"/>
          </a:p>
        </p:txBody>
      </p:sp>
      <p:sp>
        <p:nvSpPr>
          <p:cNvPr id="6" name="Freeform 5"/>
          <p:cNvSpPr/>
          <p:nvPr/>
        </p:nvSpPr>
        <p:spPr>
          <a:xfrm>
            <a:off x="2381693" y="3734152"/>
            <a:ext cx="3362617" cy="877241"/>
          </a:xfrm>
          <a:custGeom>
            <a:avLst/>
            <a:gdLst>
              <a:gd name="connsiteX0" fmla="*/ 0 w 3362617"/>
              <a:gd name="connsiteY0" fmla="*/ 1419 h 877241"/>
              <a:gd name="connsiteX1" fmla="*/ 404037 w 3362617"/>
              <a:gd name="connsiteY1" fmla="*/ 554312 h 877241"/>
              <a:gd name="connsiteX2" fmla="*/ 914400 w 3362617"/>
              <a:gd name="connsiteY2" fmla="*/ 823671 h 877241"/>
              <a:gd name="connsiteX3" fmla="*/ 1396410 w 3362617"/>
              <a:gd name="connsiteY3" fmla="*/ 873289 h 877241"/>
              <a:gd name="connsiteX4" fmla="*/ 1715386 w 3362617"/>
              <a:gd name="connsiteY4" fmla="*/ 873289 h 877241"/>
              <a:gd name="connsiteX5" fmla="*/ 1942214 w 3362617"/>
              <a:gd name="connsiteY5" fmla="*/ 866201 h 877241"/>
              <a:gd name="connsiteX6" fmla="*/ 2254103 w 3362617"/>
              <a:gd name="connsiteY6" fmla="*/ 823671 h 877241"/>
              <a:gd name="connsiteX7" fmla="*/ 2445489 w 3362617"/>
              <a:gd name="connsiteY7" fmla="*/ 724433 h 877241"/>
              <a:gd name="connsiteX8" fmla="*/ 2594344 w 3362617"/>
              <a:gd name="connsiteY8" fmla="*/ 646461 h 877241"/>
              <a:gd name="connsiteX9" fmla="*/ 2757377 w 3362617"/>
              <a:gd name="connsiteY9" fmla="*/ 504694 h 877241"/>
              <a:gd name="connsiteX10" fmla="*/ 2934586 w 3362617"/>
              <a:gd name="connsiteY10" fmla="*/ 362926 h 877241"/>
              <a:gd name="connsiteX11" fmla="*/ 3040912 w 3362617"/>
              <a:gd name="connsiteY11" fmla="*/ 292043 h 877241"/>
              <a:gd name="connsiteX12" fmla="*/ 3175591 w 3362617"/>
              <a:gd name="connsiteY12" fmla="*/ 192805 h 877241"/>
              <a:gd name="connsiteX13" fmla="*/ 3246475 w 3362617"/>
              <a:gd name="connsiteY13" fmla="*/ 143187 h 877241"/>
              <a:gd name="connsiteX14" fmla="*/ 3331535 w 3362617"/>
              <a:gd name="connsiteY14" fmla="*/ 58126 h 877241"/>
              <a:gd name="connsiteX15" fmla="*/ 3359889 w 3362617"/>
              <a:gd name="connsiteY15" fmla="*/ 1419 h 877241"/>
              <a:gd name="connsiteX16" fmla="*/ 3359889 w 3362617"/>
              <a:gd name="connsiteY16" fmla="*/ 22685 h 8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2617" h="877241">
                <a:moveTo>
                  <a:pt x="0" y="1419"/>
                </a:moveTo>
                <a:cubicBezTo>
                  <a:pt x="125818" y="209344"/>
                  <a:pt x="251637" y="417270"/>
                  <a:pt x="404037" y="554312"/>
                </a:cubicBezTo>
                <a:cubicBezTo>
                  <a:pt x="556437" y="691354"/>
                  <a:pt x="749005" y="770508"/>
                  <a:pt x="914400" y="823671"/>
                </a:cubicBezTo>
                <a:cubicBezTo>
                  <a:pt x="1079796" y="876834"/>
                  <a:pt x="1262912" y="865019"/>
                  <a:pt x="1396410" y="873289"/>
                </a:cubicBezTo>
                <a:cubicBezTo>
                  <a:pt x="1529908" y="881559"/>
                  <a:pt x="1624419" y="874470"/>
                  <a:pt x="1715386" y="873289"/>
                </a:cubicBezTo>
                <a:cubicBezTo>
                  <a:pt x="1806353" y="872108"/>
                  <a:pt x="1852428" y="874471"/>
                  <a:pt x="1942214" y="866201"/>
                </a:cubicBezTo>
                <a:cubicBezTo>
                  <a:pt x="2032000" y="857931"/>
                  <a:pt x="2170224" y="847299"/>
                  <a:pt x="2254103" y="823671"/>
                </a:cubicBezTo>
                <a:cubicBezTo>
                  <a:pt x="2337982" y="800043"/>
                  <a:pt x="2445489" y="724433"/>
                  <a:pt x="2445489" y="724433"/>
                </a:cubicBezTo>
                <a:cubicBezTo>
                  <a:pt x="2502196" y="694898"/>
                  <a:pt x="2542363" y="683084"/>
                  <a:pt x="2594344" y="646461"/>
                </a:cubicBezTo>
                <a:cubicBezTo>
                  <a:pt x="2646325" y="609838"/>
                  <a:pt x="2700670" y="551950"/>
                  <a:pt x="2757377" y="504694"/>
                </a:cubicBezTo>
                <a:cubicBezTo>
                  <a:pt x="2814084" y="457438"/>
                  <a:pt x="2887330" y="398368"/>
                  <a:pt x="2934586" y="362926"/>
                </a:cubicBezTo>
                <a:cubicBezTo>
                  <a:pt x="2981842" y="327484"/>
                  <a:pt x="3000745" y="320396"/>
                  <a:pt x="3040912" y="292043"/>
                </a:cubicBezTo>
                <a:cubicBezTo>
                  <a:pt x="3081079" y="263690"/>
                  <a:pt x="3141331" y="217614"/>
                  <a:pt x="3175591" y="192805"/>
                </a:cubicBezTo>
                <a:cubicBezTo>
                  <a:pt x="3209852" y="167996"/>
                  <a:pt x="3220484" y="165633"/>
                  <a:pt x="3246475" y="143187"/>
                </a:cubicBezTo>
                <a:cubicBezTo>
                  <a:pt x="3272466" y="120741"/>
                  <a:pt x="3312633" y="81754"/>
                  <a:pt x="3331535" y="58126"/>
                </a:cubicBezTo>
                <a:cubicBezTo>
                  <a:pt x="3350437" y="34498"/>
                  <a:pt x="3355163" y="7326"/>
                  <a:pt x="3359889" y="1419"/>
                </a:cubicBezTo>
                <a:cubicBezTo>
                  <a:pt x="3364615" y="-4488"/>
                  <a:pt x="3362252" y="9098"/>
                  <a:pt x="3359889" y="22685"/>
                </a:cubicBezTo>
              </a:path>
            </a:pathLst>
          </a:cu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147777" y="3735571"/>
            <a:ext cx="1135479" cy="1456390"/>
          </a:xfrm>
          <a:custGeom>
            <a:avLst/>
            <a:gdLst>
              <a:gd name="connsiteX0" fmla="*/ 0 w 1135479"/>
              <a:gd name="connsiteY0" fmla="*/ 0 h 1456390"/>
              <a:gd name="connsiteX1" fmla="*/ 28353 w 1135479"/>
              <a:gd name="connsiteY1" fmla="*/ 134680 h 1456390"/>
              <a:gd name="connsiteX2" fmla="*/ 92149 w 1135479"/>
              <a:gd name="connsiteY2" fmla="*/ 389861 h 1456390"/>
              <a:gd name="connsiteX3" fmla="*/ 155944 w 1135479"/>
              <a:gd name="connsiteY3" fmla="*/ 559982 h 1456390"/>
              <a:gd name="connsiteX4" fmla="*/ 304800 w 1135479"/>
              <a:gd name="connsiteY4" fmla="*/ 815163 h 1456390"/>
              <a:gd name="connsiteX5" fmla="*/ 510363 w 1135479"/>
              <a:gd name="connsiteY5" fmla="*/ 1041991 h 1456390"/>
              <a:gd name="connsiteX6" fmla="*/ 723014 w 1135479"/>
              <a:gd name="connsiteY6" fmla="*/ 1176670 h 1456390"/>
              <a:gd name="connsiteX7" fmla="*/ 1070344 w 1135479"/>
              <a:gd name="connsiteY7" fmla="*/ 1438940 h 1456390"/>
              <a:gd name="connsiteX8" fmla="*/ 1127051 w 1135479"/>
              <a:gd name="connsiteY8" fmla="*/ 1431852 h 1456390"/>
              <a:gd name="connsiteX9" fmla="*/ 1134140 w 1135479"/>
              <a:gd name="connsiteY9" fmla="*/ 1431852 h 145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5479" h="1456390">
                <a:moveTo>
                  <a:pt x="0" y="0"/>
                </a:moveTo>
                <a:cubicBezTo>
                  <a:pt x="6497" y="34851"/>
                  <a:pt x="12995" y="69703"/>
                  <a:pt x="28353" y="134680"/>
                </a:cubicBezTo>
                <a:cubicBezTo>
                  <a:pt x="43711" y="199657"/>
                  <a:pt x="70884" y="318977"/>
                  <a:pt x="92149" y="389861"/>
                </a:cubicBezTo>
                <a:cubicBezTo>
                  <a:pt x="113414" y="460745"/>
                  <a:pt x="120502" y="489098"/>
                  <a:pt x="155944" y="559982"/>
                </a:cubicBezTo>
                <a:cubicBezTo>
                  <a:pt x="191386" y="630866"/>
                  <a:pt x="245730" y="734828"/>
                  <a:pt x="304800" y="815163"/>
                </a:cubicBezTo>
                <a:cubicBezTo>
                  <a:pt x="363870" y="895498"/>
                  <a:pt x="440661" y="981740"/>
                  <a:pt x="510363" y="1041991"/>
                </a:cubicBezTo>
                <a:cubicBezTo>
                  <a:pt x="580065" y="1102242"/>
                  <a:pt x="629684" y="1110512"/>
                  <a:pt x="723014" y="1176670"/>
                </a:cubicBezTo>
                <a:cubicBezTo>
                  <a:pt x="816344" y="1242828"/>
                  <a:pt x="1003005" y="1396410"/>
                  <a:pt x="1070344" y="1438940"/>
                </a:cubicBezTo>
                <a:cubicBezTo>
                  <a:pt x="1137683" y="1481470"/>
                  <a:pt x="1116418" y="1433033"/>
                  <a:pt x="1127051" y="1431852"/>
                </a:cubicBezTo>
                <a:cubicBezTo>
                  <a:pt x="1137684" y="1430671"/>
                  <a:pt x="1135912" y="1431261"/>
                  <a:pt x="1134140" y="1431852"/>
                </a:cubicBezTo>
              </a:path>
            </a:pathLst>
          </a:cu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01340" y="3742660"/>
            <a:ext cx="653494" cy="1446552"/>
          </a:xfrm>
          <a:custGeom>
            <a:avLst/>
            <a:gdLst>
              <a:gd name="connsiteX0" fmla="*/ 652130 w 653494"/>
              <a:gd name="connsiteY0" fmla="*/ 0 h 1446552"/>
              <a:gd name="connsiteX1" fmla="*/ 652130 w 653494"/>
              <a:gd name="connsiteY1" fmla="*/ 163032 h 1446552"/>
              <a:gd name="connsiteX2" fmla="*/ 637953 w 653494"/>
              <a:gd name="connsiteY2" fmla="*/ 382772 h 1446552"/>
              <a:gd name="connsiteX3" fmla="*/ 623777 w 653494"/>
              <a:gd name="connsiteY3" fmla="*/ 581246 h 1446552"/>
              <a:gd name="connsiteX4" fmla="*/ 538716 w 653494"/>
              <a:gd name="connsiteY4" fmla="*/ 800986 h 1446552"/>
              <a:gd name="connsiteX5" fmla="*/ 446567 w 653494"/>
              <a:gd name="connsiteY5" fmla="*/ 1141228 h 1446552"/>
              <a:gd name="connsiteX6" fmla="*/ 304800 w 653494"/>
              <a:gd name="connsiteY6" fmla="*/ 1346791 h 1446552"/>
              <a:gd name="connsiteX7" fmla="*/ 184297 w 653494"/>
              <a:gd name="connsiteY7" fmla="*/ 1424763 h 1446552"/>
              <a:gd name="connsiteX8" fmla="*/ 106325 w 653494"/>
              <a:gd name="connsiteY8" fmla="*/ 1438939 h 1446552"/>
              <a:gd name="connsiteX9" fmla="*/ 63795 w 653494"/>
              <a:gd name="connsiteY9" fmla="*/ 1438939 h 1446552"/>
              <a:gd name="connsiteX10" fmla="*/ 35442 w 653494"/>
              <a:gd name="connsiteY10" fmla="*/ 1446028 h 1446552"/>
              <a:gd name="connsiteX11" fmla="*/ 0 w 653494"/>
              <a:gd name="connsiteY11" fmla="*/ 1446028 h 14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494" h="1446552">
                <a:moveTo>
                  <a:pt x="652130" y="0"/>
                </a:moveTo>
                <a:cubicBezTo>
                  <a:pt x="653311" y="49618"/>
                  <a:pt x="654493" y="99237"/>
                  <a:pt x="652130" y="163032"/>
                </a:cubicBezTo>
                <a:cubicBezTo>
                  <a:pt x="649767" y="226827"/>
                  <a:pt x="642678" y="313070"/>
                  <a:pt x="637953" y="382772"/>
                </a:cubicBezTo>
                <a:cubicBezTo>
                  <a:pt x="633228" y="452474"/>
                  <a:pt x="640316" y="511544"/>
                  <a:pt x="623777" y="581246"/>
                </a:cubicBezTo>
                <a:cubicBezTo>
                  <a:pt x="607238" y="650948"/>
                  <a:pt x="568251" y="707656"/>
                  <a:pt x="538716" y="800986"/>
                </a:cubicBezTo>
                <a:cubicBezTo>
                  <a:pt x="509181" y="894316"/>
                  <a:pt x="485553" y="1050261"/>
                  <a:pt x="446567" y="1141228"/>
                </a:cubicBezTo>
                <a:cubicBezTo>
                  <a:pt x="407581" y="1232195"/>
                  <a:pt x="348512" y="1299535"/>
                  <a:pt x="304800" y="1346791"/>
                </a:cubicBezTo>
                <a:cubicBezTo>
                  <a:pt x="261088" y="1394047"/>
                  <a:pt x="217376" y="1409405"/>
                  <a:pt x="184297" y="1424763"/>
                </a:cubicBezTo>
                <a:cubicBezTo>
                  <a:pt x="151218" y="1440121"/>
                  <a:pt x="126409" y="1436576"/>
                  <a:pt x="106325" y="1438939"/>
                </a:cubicBezTo>
                <a:cubicBezTo>
                  <a:pt x="86241" y="1441302"/>
                  <a:pt x="75609" y="1437758"/>
                  <a:pt x="63795" y="1438939"/>
                </a:cubicBezTo>
                <a:cubicBezTo>
                  <a:pt x="51981" y="1440121"/>
                  <a:pt x="46074" y="1444847"/>
                  <a:pt x="35442" y="1446028"/>
                </a:cubicBezTo>
                <a:cubicBezTo>
                  <a:pt x="24810" y="1447209"/>
                  <a:pt x="0" y="1446028"/>
                  <a:pt x="0" y="14460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3256" y="4919336"/>
            <a:ext cx="779745" cy="347331"/>
          </a:xfrm>
          <a:prstGeom prst="rect">
            <a:avLst/>
          </a:prstGeom>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a:solidFill>
                  <a:schemeClr val="tx1"/>
                </a:solidFill>
              </a:rPr>
              <a:t>A</a:t>
            </a:r>
            <a:endParaRPr lang="en-US" sz="1200" dirty="0">
              <a:solidFill>
                <a:schemeClr val="tx1"/>
              </a:solidFill>
            </a:endParaRPr>
          </a:p>
        </p:txBody>
      </p:sp>
      <p:sp>
        <p:nvSpPr>
          <p:cNvPr id="12" name="Rectangle 11"/>
          <p:cNvSpPr/>
          <p:nvPr/>
        </p:nvSpPr>
        <p:spPr>
          <a:xfrm>
            <a:off x="4605176" y="4915800"/>
            <a:ext cx="779745" cy="347331"/>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a:p>
            <a:pPr algn="ctr"/>
            <a:r>
              <a:rPr lang="de-DE" sz="1200" dirty="0" smtClean="0">
                <a:solidFill>
                  <a:schemeClr val="tx1"/>
                </a:solidFill>
              </a:rPr>
              <a:t>B</a:t>
            </a:r>
            <a:endParaRPr lang="en-US" sz="1200" dirty="0">
              <a:solidFill>
                <a:schemeClr val="tx1"/>
              </a:solidFill>
            </a:endParaRPr>
          </a:p>
        </p:txBody>
      </p:sp>
      <p:sp>
        <p:nvSpPr>
          <p:cNvPr id="13" name="Rectangle 12"/>
          <p:cNvSpPr/>
          <p:nvPr/>
        </p:nvSpPr>
        <p:spPr>
          <a:xfrm>
            <a:off x="3931842" y="5397801"/>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17" name="Straight Connector 16"/>
          <p:cNvCxnSpPr>
            <a:stCxn id="11" idx="2"/>
          </p:cNvCxnSpPr>
          <p:nvPr/>
        </p:nvCxnSpPr>
        <p:spPr>
          <a:xfrm>
            <a:off x="3673129" y="5266667"/>
            <a:ext cx="501922" cy="13113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2"/>
          </p:cNvCxnSpPr>
          <p:nvPr/>
        </p:nvCxnSpPr>
        <p:spPr>
          <a:xfrm flipV="1">
            <a:off x="4456041" y="5263131"/>
            <a:ext cx="539008" cy="1346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8802" y="4325266"/>
            <a:ext cx="917239" cy="276999"/>
          </a:xfrm>
          <a:prstGeom prst="rect">
            <a:avLst/>
          </a:prstGeom>
          <a:noFill/>
        </p:spPr>
        <p:txBody>
          <a:bodyPr wrap="none" rtlCol="0">
            <a:spAutoFit/>
          </a:bodyPr>
          <a:lstStyle/>
          <a:p>
            <a:r>
              <a:rPr lang="de-DE" sz="1200" dirty="0"/>
              <a:t>p</a:t>
            </a:r>
            <a:r>
              <a:rPr lang="de-DE" sz="1200" dirty="0" smtClean="0"/>
              <a:t>rivate link</a:t>
            </a:r>
          </a:p>
        </p:txBody>
      </p:sp>
      <p:cxnSp>
        <p:nvCxnSpPr>
          <p:cNvPr id="24" name="Straight Connector 23"/>
          <p:cNvCxnSpPr/>
          <p:nvPr/>
        </p:nvCxnSpPr>
        <p:spPr>
          <a:xfrm>
            <a:off x="134679" y="4172772"/>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679" y="4729209"/>
            <a:ext cx="1715386" cy="0"/>
          </a:xfrm>
          <a:prstGeom prst="line">
            <a:avLst/>
          </a:prstGeom>
          <a:ln w="47625">
            <a:solidFill>
              <a:srgbClr val="E345BA"/>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835888" y="3714307"/>
            <a:ext cx="972412" cy="467833"/>
          </a:xfrm>
          <a:custGeom>
            <a:avLst/>
            <a:gdLst>
              <a:gd name="connsiteX0" fmla="*/ 0 w 972412"/>
              <a:gd name="connsiteY0" fmla="*/ 467833 h 467833"/>
              <a:gd name="connsiteX1" fmla="*/ 113414 w 972412"/>
              <a:gd name="connsiteY1" fmla="*/ 460744 h 467833"/>
              <a:gd name="connsiteX2" fmla="*/ 262270 w 972412"/>
              <a:gd name="connsiteY2" fmla="*/ 453656 h 467833"/>
              <a:gd name="connsiteX3" fmla="*/ 389861 w 972412"/>
              <a:gd name="connsiteY3" fmla="*/ 453656 h 467833"/>
              <a:gd name="connsiteX4" fmla="*/ 559982 w 972412"/>
              <a:gd name="connsiteY4" fmla="*/ 453656 h 467833"/>
              <a:gd name="connsiteX5" fmla="*/ 687572 w 972412"/>
              <a:gd name="connsiteY5" fmla="*/ 432391 h 467833"/>
              <a:gd name="connsiteX6" fmla="*/ 772633 w 972412"/>
              <a:gd name="connsiteY6" fmla="*/ 375684 h 467833"/>
              <a:gd name="connsiteX7" fmla="*/ 829340 w 972412"/>
              <a:gd name="connsiteY7" fmla="*/ 318977 h 467833"/>
              <a:gd name="connsiteX8" fmla="*/ 871870 w 972412"/>
              <a:gd name="connsiteY8" fmla="*/ 276446 h 467833"/>
              <a:gd name="connsiteX9" fmla="*/ 935665 w 972412"/>
              <a:gd name="connsiteY9" fmla="*/ 212651 h 467833"/>
              <a:gd name="connsiteX10" fmla="*/ 956931 w 972412"/>
              <a:gd name="connsiteY10" fmla="*/ 134679 h 467833"/>
              <a:gd name="connsiteX11" fmla="*/ 964019 w 972412"/>
              <a:gd name="connsiteY11" fmla="*/ 85060 h 467833"/>
              <a:gd name="connsiteX12" fmla="*/ 971107 w 972412"/>
              <a:gd name="connsiteY12" fmla="*/ 35442 h 467833"/>
              <a:gd name="connsiteX13" fmla="*/ 935665 w 972412"/>
              <a:gd name="connsiteY13" fmla="*/ 0 h 467833"/>
              <a:gd name="connsiteX14" fmla="*/ 935665 w 972412"/>
              <a:gd name="connsiteY14" fmla="*/ 0 h 4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412" h="467833">
                <a:moveTo>
                  <a:pt x="0" y="467833"/>
                </a:moveTo>
                <a:lnTo>
                  <a:pt x="113414" y="460744"/>
                </a:lnTo>
                <a:lnTo>
                  <a:pt x="262270" y="453656"/>
                </a:lnTo>
                <a:cubicBezTo>
                  <a:pt x="308345" y="452475"/>
                  <a:pt x="389861" y="453656"/>
                  <a:pt x="389861" y="453656"/>
                </a:cubicBezTo>
                <a:cubicBezTo>
                  <a:pt x="439480" y="453656"/>
                  <a:pt x="510364" y="457200"/>
                  <a:pt x="559982" y="453656"/>
                </a:cubicBezTo>
                <a:cubicBezTo>
                  <a:pt x="609600" y="450112"/>
                  <a:pt x="652130" y="445386"/>
                  <a:pt x="687572" y="432391"/>
                </a:cubicBezTo>
                <a:cubicBezTo>
                  <a:pt x="723014" y="419396"/>
                  <a:pt x="749005" y="394586"/>
                  <a:pt x="772633" y="375684"/>
                </a:cubicBezTo>
                <a:cubicBezTo>
                  <a:pt x="796261" y="356782"/>
                  <a:pt x="829340" y="318977"/>
                  <a:pt x="829340" y="318977"/>
                </a:cubicBezTo>
                <a:lnTo>
                  <a:pt x="871870" y="276446"/>
                </a:lnTo>
                <a:cubicBezTo>
                  <a:pt x="889591" y="258725"/>
                  <a:pt x="921488" y="236279"/>
                  <a:pt x="935665" y="212651"/>
                </a:cubicBezTo>
                <a:cubicBezTo>
                  <a:pt x="949842" y="189023"/>
                  <a:pt x="952205" y="155944"/>
                  <a:pt x="956931" y="134679"/>
                </a:cubicBezTo>
                <a:cubicBezTo>
                  <a:pt x="961657" y="113414"/>
                  <a:pt x="964019" y="85060"/>
                  <a:pt x="964019" y="85060"/>
                </a:cubicBezTo>
                <a:cubicBezTo>
                  <a:pt x="966382" y="68520"/>
                  <a:pt x="975833" y="49619"/>
                  <a:pt x="971107" y="35442"/>
                </a:cubicBezTo>
                <a:cubicBezTo>
                  <a:pt x="966381" y="21265"/>
                  <a:pt x="935665" y="0"/>
                  <a:pt x="935665" y="0"/>
                </a:cubicBezTo>
                <a:lnTo>
                  <a:pt x="935665" y="0"/>
                </a:lnTo>
              </a:path>
            </a:pathLst>
          </a:custGeom>
          <a:noFill/>
          <a:ln w="5080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771553" y="3698367"/>
            <a:ext cx="3926145" cy="308222"/>
          </a:xfrm>
          <a:custGeom>
            <a:avLst/>
            <a:gdLst>
              <a:gd name="connsiteX0" fmla="*/ 0 w 3926145"/>
              <a:gd name="connsiteY0" fmla="*/ 37205 h 308222"/>
              <a:gd name="connsiteX1" fmla="*/ 42531 w 3926145"/>
              <a:gd name="connsiteY1" fmla="*/ 164796 h 308222"/>
              <a:gd name="connsiteX2" fmla="*/ 163033 w 3926145"/>
              <a:gd name="connsiteY2" fmla="*/ 264033 h 308222"/>
              <a:gd name="connsiteX3" fmla="*/ 361507 w 3926145"/>
              <a:gd name="connsiteY3" fmla="*/ 292386 h 308222"/>
              <a:gd name="connsiteX4" fmla="*/ 3643424 w 3926145"/>
              <a:gd name="connsiteY4" fmla="*/ 285298 h 308222"/>
              <a:gd name="connsiteX5" fmla="*/ 3763926 w 3926145"/>
              <a:gd name="connsiteY5" fmla="*/ 23028 h 308222"/>
              <a:gd name="connsiteX6" fmla="*/ 3749749 w 3926145"/>
              <a:gd name="connsiteY6" fmla="*/ 30117 h 30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6145" h="308222">
                <a:moveTo>
                  <a:pt x="0" y="37205"/>
                </a:moveTo>
                <a:cubicBezTo>
                  <a:pt x="7679" y="82098"/>
                  <a:pt x="15359" y="126991"/>
                  <a:pt x="42531" y="164796"/>
                </a:cubicBezTo>
                <a:cubicBezTo>
                  <a:pt x="69703" y="202601"/>
                  <a:pt x="109870" y="242768"/>
                  <a:pt x="163033" y="264033"/>
                </a:cubicBezTo>
                <a:cubicBezTo>
                  <a:pt x="216196" y="285298"/>
                  <a:pt x="361507" y="292386"/>
                  <a:pt x="361507" y="292386"/>
                </a:cubicBezTo>
                <a:cubicBezTo>
                  <a:pt x="941572" y="295930"/>
                  <a:pt x="3076354" y="330191"/>
                  <a:pt x="3643424" y="285298"/>
                </a:cubicBezTo>
                <a:cubicBezTo>
                  <a:pt x="4210494" y="240405"/>
                  <a:pt x="3746205" y="65558"/>
                  <a:pt x="3763926" y="23028"/>
                </a:cubicBezTo>
                <a:cubicBezTo>
                  <a:pt x="3781647" y="-19502"/>
                  <a:pt x="3765698" y="5307"/>
                  <a:pt x="3749749" y="30117"/>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828800" y="3721395"/>
            <a:ext cx="1297172" cy="1025833"/>
          </a:xfrm>
          <a:custGeom>
            <a:avLst/>
            <a:gdLst>
              <a:gd name="connsiteX0" fmla="*/ 0 w 1297172"/>
              <a:gd name="connsiteY0" fmla="*/ 1020726 h 1025833"/>
              <a:gd name="connsiteX1" fmla="*/ 489098 w 1297172"/>
              <a:gd name="connsiteY1" fmla="*/ 1013638 h 1025833"/>
              <a:gd name="connsiteX2" fmla="*/ 836428 w 1297172"/>
              <a:gd name="connsiteY2" fmla="*/ 914400 h 1025833"/>
              <a:gd name="connsiteX3" fmla="*/ 1084521 w 1297172"/>
              <a:gd name="connsiteY3" fmla="*/ 637954 h 1025833"/>
              <a:gd name="connsiteX4" fmla="*/ 1297172 w 1297172"/>
              <a:gd name="connsiteY4" fmla="*/ 0 h 1025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172" h="1025833">
                <a:moveTo>
                  <a:pt x="0" y="1020726"/>
                </a:moveTo>
                <a:cubicBezTo>
                  <a:pt x="174846" y="1026042"/>
                  <a:pt x="349693" y="1031359"/>
                  <a:pt x="489098" y="1013638"/>
                </a:cubicBezTo>
                <a:cubicBezTo>
                  <a:pt x="628503" y="995917"/>
                  <a:pt x="737191" y="977014"/>
                  <a:pt x="836428" y="914400"/>
                </a:cubicBezTo>
                <a:cubicBezTo>
                  <a:pt x="935665" y="851786"/>
                  <a:pt x="1007730" y="790354"/>
                  <a:pt x="1084521" y="637954"/>
                </a:cubicBezTo>
                <a:cubicBezTo>
                  <a:pt x="1161312" y="485554"/>
                  <a:pt x="1229242" y="242777"/>
                  <a:pt x="1297172" y="0"/>
                </a:cubicBezTo>
              </a:path>
            </a:pathLst>
          </a:custGeom>
          <a:noFill/>
          <a:ln w="44450">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089384" y="3693042"/>
            <a:ext cx="3763992" cy="506693"/>
          </a:xfrm>
          <a:custGeom>
            <a:avLst/>
            <a:gdLst>
              <a:gd name="connsiteX0" fmla="*/ 15323 w 3763992"/>
              <a:gd name="connsiteY0" fmla="*/ 28353 h 506693"/>
              <a:gd name="connsiteX1" fmla="*/ 36588 w 3763992"/>
              <a:gd name="connsiteY1" fmla="*/ 148856 h 506693"/>
              <a:gd name="connsiteX2" fmla="*/ 334300 w 3763992"/>
              <a:gd name="connsiteY2" fmla="*/ 460744 h 506693"/>
              <a:gd name="connsiteX3" fmla="*/ 1794504 w 3763992"/>
              <a:gd name="connsiteY3" fmla="*/ 489098 h 506693"/>
              <a:gd name="connsiteX4" fmla="*/ 3297239 w 3763992"/>
              <a:gd name="connsiteY4" fmla="*/ 482009 h 506693"/>
              <a:gd name="connsiteX5" fmla="*/ 3736718 w 3763992"/>
              <a:gd name="connsiteY5" fmla="*/ 467832 h 506693"/>
              <a:gd name="connsiteX6" fmla="*/ 3680011 w 3763992"/>
              <a:gd name="connsiteY6" fmla="*/ 0 h 5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3992" h="506693">
                <a:moveTo>
                  <a:pt x="15323" y="28353"/>
                </a:moveTo>
                <a:cubicBezTo>
                  <a:pt x="-626" y="52572"/>
                  <a:pt x="-16575" y="76791"/>
                  <a:pt x="36588" y="148856"/>
                </a:cubicBezTo>
                <a:cubicBezTo>
                  <a:pt x="89751" y="220921"/>
                  <a:pt x="41314" y="404037"/>
                  <a:pt x="334300" y="460744"/>
                </a:cubicBezTo>
                <a:cubicBezTo>
                  <a:pt x="627286" y="517451"/>
                  <a:pt x="1794504" y="489098"/>
                  <a:pt x="1794504" y="489098"/>
                </a:cubicBezTo>
                <a:lnTo>
                  <a:pt x="3297239" y="482009"/>
                </a:lnTo>
                <a:cubicBezTo>
                  <a:pt x="3620941" y="478465"/>
                  <a:pt x="3672923" y="548167"/>
                  <a:pt x="3736718" y="467832"/>
                </a:cubicBezTo>
                <a:cubicBezTo>
                  <a:pt x="3800513" y="387497"/>
                  <a:pt x="3740262" y="193748"/>
                  <a:pt x="3680011" y="0"/>
                </a:cubicBezTo>
              </a:path>
            </a:pathLst>
          </a:custGeom>
          <a:noFill/>
          <a:ln w="47625">
            <a:solidFill>
              <a:srgbClr val="E34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3463" y="3944203"/>
            <a:ext cx="928459" cy="276999"/>
          </a:xfrm>
          <a:prstGeom prst="rect">
            <a:avLst/>
          </a:prstGeom>
          <a:noFill/>
        </p:spPr>
        <p:txBody>
          <a:bodyPr wrap="none" rtlCol="0">
            <a:spAutoFit/>
          </a:bodyPr>
          <a:lstStyle/>
          <a:p>
            <a:r>
              <a:rPr lang="de-DE" sz="1200" dirty="0" smtClean="0"/>
              <a:t>Profibus - I</a:t>
            </a:r>
          </a:p>
        </p:txBody>
      </p:sp>
      <p:sp>
        <p:nvSpPr>
          <p:cNvPr id="36" name="TextBox 35"/>
          <p:cNvSpPr txBox="1"/>
          <p:nvPr/>
        </p:nvSpPr>
        <p:spPr>
          <a:xfrm>
            <a:off x="400558" y="4508333"/>
            <a:ext cx="971741" cy="276999"/>
          </a:xfrm>
          <a:prstGeom prst="rect">
            <a:avLst/>
          </a:prstGeom>
          <a:noFill/>
        </p:spPr>
        <p:txBody>
          <a:bodyPr wrap="none" rtlCol="0">
            <a:spAutoFit/>
          </a:bodyPr>
          <a:lstStyle/>
          <a:p>
            <a:r>
              <a:rPr lang="de-DE" sz="1200" dirty="0" smtClean="0"/>
              <a:t>Profibus - II</a:t>
            </a:r>
          </a:p>
        </p:txBody>
      </p:sp>
      <p:sp>
        <p:nvSpPr>
          <p:cNvPr id="37" name="Rectangle 36"/>
          <p:cNvSpPr/>
          <p:nvPr/>
        </p:nvSpPr>
        <p:spPr>
          <a:xfrm>
            <a:off x="2322094" y="1474383"/>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22094" y="1474383"/>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IOC-A  </a:t>
            </a:r>
            <a:r>
              <a:rPr lang="de-DE" sz="1100" dirty="0" err="1" smtClean="0">
                <a:solidFill>
                  <a:schemeClr val="tx1"/>
                </a:solidFill>
              </a:rPr>
              <a:t>pref</a:t>
            </a:r>
            <a:r>
              <a:rPr lang="de-DE" sz="1100" dirty="0" smtClean="0">
                <a:solidFill>
                  <a:schemeClr val="tx1"/>
                </a:solidFill>
              </a:rPr>
              <a:t> Master</a:t>
            </a:r>
            <a:endParaRPr lang="en-US" sz="1100" dirty="0">
              <a:solidFill>
                <a:schemeClr val="tx1"/>
              </a:solidFill>
            </a:endParaRPr>
          </a:p>
        </p:txBody>
      </p:sp>
      <p:sp>
        <p:nvSpPr>
          <p:cNvPr id="39" name="Rectangle 38"/>
          <p:cNvSpPr/>
          <p:nvPr/>
        </p:nvSpPr>
        <p:spPr>
          <a:xfrm>
            <a:off x="2326299" y="1704753"/>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0" name="Rectangle 39"/>
          <p:cNvSpPr/>
          <p:nvPr/>
        </p:nvSpPr>
        <p:spPr>
          <a:xfrm>
            <a:off x="2755161" y="1704753"/>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1" name="Rectangle 40"/>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999705" y="1701217"/>
            <a:ext cx="241022" cy="407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43" name="Rectangle 42"/>
          <p:cNvSpPr/>
          <p:nvPr/>
        </p:nvSpPr>
        <p:spPr>
          <a:xfrm>
            <a:off x="4792270" y="1470847"/>
            <a:ext cx="1796250" cy="637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92270" y="1470847"/>
            <a:ext cx="1796250" cy="230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IOC-B  </a:t>
            </a:r>
            <a:r>
              <a:rPr lang="de-DE" sz="1100" dirty="0" err="1" smtClean="0">
                <a:solidFill>
                  <a:schemeClr val="tx1"/>
                </a:solidFill>
              </a:rPr>
              <a:t>pref</a:t>
            </a:r>
            <a:r>
              <a:rPr lang="de-DE" sz="1100" dirty="0" smtClean="0">
                <a:solidFill>
                  <a:schemeClr val="tx1"/>
                </a:solidFill>
              </a:rPr>
              <a:t> Slave</a:t>
            </a:r>
            <a:endParaRPr lang="en-US" sz="1100" dirty="0">
              <a:solidFill>
                <a:schemeClr val="tx1"/>
              </a:solidFill>
            </a:endParaRPr>
          </a:p>
        </p:txBody>
      </p:sp>
      <p:sp>
        <p:nvSpPr>
          <p:cNvPr id="45" name="Rectangle 44"/>
          <p:cNvSpPr/>
          <p:nvPr/>
        </p:nvSpPr>
        <p:spPr>
          <a:xfrm>
            <a:off x="5668299" y="1701217"/>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tx1"/>
                </a:solidFill>
              </a:rPr>
              <a:t>C</a:t>
            </a:r>
          </a:p>
          <a:p>
            <a:pPr algn="ctr"/>
            <a:r>
              <a:rPr lang="de-DE" sz="800" b="1" dirty="0" smtClean="0">
                <a:solidFill>
                  <a:schemeClr val="tx1"/>
                </a:solidFill>
              </a:rPr>
              <a:t>P</a:t>
            </a:r>
          </a:p>
          <a:p>
            <a:pPr algn="ctr"/>
            <a:r>
              <a:rPr lang="de-DE" sz="800" b="1" dirty="0">
                <a:solidFill>
                  <a:schemeClr val="tx1"/>
                </a:solidFill>
              </a:rPr>
              <a:t>U</a:t>
            </a:r>
            <a:endParaRPr lang="en-US" sz="800" b="1" dirty="0">
              <a:solidFill>
                <a:schemeClr val="tx1"/>
              </a:solidFill>
            </a:endParaRPr>
          </a:p>
        </p:txBody>
      </p:sp>
      <p:sp>
        <p:nvSpPr>
          <p:cNvPr id="46" name="Rectangle 45"/>
          <p:cNvSpPr/>
          <p:nvPr/>
        </p:nvSpPr>
        <p:spPr>
          <a:xfrm>
            <a:off x="6097161" y="1701217"/>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a:t>
            </a:r>
            <a:endParaRPr lang="en-US" sz="500" b="1" dirty="0">
              <a:solidFill>
                <a:schemeClr val="tx1"/>
              </a:solidFill>
            </a:endParaRPr>
          </a:p>
        </p:txBody>
      </p:sp>
      <p:sp>
        <p:nvSpPr>
          <p:cNvPr id="48" name="Rectangle 47"/>
          <p:cNvSpPr/>
          <p:nvPr/>
        </p:nvSpPr>
        <p:spPr>
          <a:xfrm>
            <a:off x="6341705" y="1697681"/>
            <a:ext cx="241022" cy="4075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 b="1" dirty="0" smtClean="0">
                <a:solidFill>
                  <a:schemeClr val="tx1"/>
                </a:solidFill>
              </a:rPr>
              <a:t>Prof-II</a:t>
            </a:r>
            <a:endParaRPr lang="en-US" sz="500" b="1" dirty="0">
              <a:solidFill>
                <a:schemeClr val="tx1"/>
              </a:solidFill>
            </a:endParaRPr>
          </a:p>
        </p:txBody>
      </p:sp>
      <p:sp>
        <p:nvSpPr>
          <p:cNvPr id="55" name="Rectangle 54"/>
          <p:cNvSpPr/>
          <p:nvPr/>
        </p:nvSpPr>
        <p:spPr>
          <a:xfrm>
            <a:off x="3240727" y="1697681"/>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a:t>
            </a:r>
            <a:r>
              <a:rPr lang="de-DE" sz="1400" dirty="0" err="1" smtClean="0">
                <a:solidFill>
                  <a:schemeClr val="tx1"/>
                </a:solidFill>
              </a:rPr>
              <a:t>booting</a:t>
            </a:r>
            <a:endParaRPr lang="en-US" sz="1400" dirty="0">
              <a:solidFill>
                <a:schemeClr val="tx1"/>
              </a:solidFill>
            </a:endParaRPr>
          </a:p>
        </p:txBody>
      </p:sp>
      <p:sp>
        <p:nvSpPr>
          <p:cNvPr id="56" name="Rectangle 55"/>
          <p:cNvSpPr/>
          <p:nvPr/>
        </p:nvSpPr>
        <p:spPr>
          <a:xfrm>
            <a:off x="4792270" y="1704753"/>
            <a:ext cx="877617" cy="41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is</a:t>
            </a:r>
            <a:r>
              <a:rPr lang="de-DE" sz="1400" dirty="0" smtClean="0">
                <a:solidFill>
                  <a:schemeClr val="tx1"/>
                </a:solidFill>
              </a:rPr>
              <a:t>: Slave</a:t>
            </a:r>
            <a:endParaRPr lang="en-US" sz="1400" dirty="0">
              <a:solidFill>
                <a:schemeClr val="tx1"/>
              </a:solidFill>
            </a:endParaRPr>
          </a:p>
        </p:txBody>
      </p:sp>
      <p:sp>
        <p:nvSpPr>
          <p:cNvPr id="60" name="Rectangle 59"/>
          <p:cNvSpPr/>
          <p:nvPr/>
        </p:nvSpPr>
        <p:spPr>
          <a:xfrm>
            <a:off x="4034626" y="5458057"/>
            <a:ext cx="779745"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Ethernet</a:t>
            </a:r>
          </a:p>
        </p:txBody>
      </p:sp>
      <p:cxnSp>
        <p:nvCxnSpPr>
          <p:cNvPr id="61" name="Straight Connector 60"/>
          <p:cNvCxnSpPr/>
          <p:nvPr/>
        </p:nvCxnSpPr>
        <p:spPr>
          <a:xfrm flipV="1">
            <a:off x="4605176" y="5273771"/>
            <a:ext cx="620241" cy="1842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08667" y="5263131"/>
            <a:ext cx="766384" cy="1949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951950" y="5844373"/>
            <a:ext cx="902771" cy="4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File Server</a:t>
            </a:r>
          </a:p>
        </p:txBody>
      </p:sp>
      <p:cxnSp>
        <p:nvCxnSpPr>
          <p:cNvPr id="66" name="Straight Connector 65"/>
          <p:cNvCxnSpPr/>
          <p:nvPr/>
        </p:nvCxnSpPr>
        <p:spPr>
          <a:xfrm>
            <a:off x="4118344" y="5667174"/>
            <a:ext cx="0" cy="1913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997421" y="5592732"/>
            <a:ext cx="0" cy="2516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3778" y="1461958"/>
            <a:ext cx="2117887" cy="1223412"/>
          </a:xfrm>
          <a:prstGeom prst="rect">
            <a:avLst/>
          </a:prstGeom>
          <a:noFill/>
        </p:spPr>
        <p:txBody>
          <a:bodyPr wrap="none" rtlCol="0">
            <a:spAutoFit/>
          </a:bodyPr>
          <a:lstStyle/>
          <a:p>
            <a:r>
              <a:rPr lang="de-DE" sz="1050" dirty="0" smtClean="0"/>
              <a:t>1.  </a:t>
            </a:r>
            <a:r>
              <a:rPr lang="de-DE" sz="1050" dirty="0" err="1" smtClean="0"/>
              <a:t>Nettask</a:t>
            </a:r>
            <a:r>
              <a:rPr lang="de-DE" sz="1050" dirty="0" smtClean="0"/>
              <a:t> </a:t>
            </a:r>
            <a:r>
              <a:rPr lang="de-DE" sz="1050" dirty="0" err="1" smtClean="0"/>
              <a:t>crash</a:t>
            </a:r>
            <a:endParaRPr lang="de-DE" sz="1050" dirty="0" smtClean="0"/>
          </a:p>
          <a:p>
            <a:pPr marL="228600" indent="-228600">
              <a:buAutoNum type="arabicPeriod" startAt="5"/>
            </a:pPr>
            <a:r>
              <a:rPr lang="de-DE" sz="1050" dirty="0" err="1" smtClean="0"/>
              <a:t>Detect</a:t>
            </a:r>
            <a:r>
              <a:rPr lang="de-DE" sz="1050" dirty="0" smtClean="0"/>
              <a:t> ‚</a:t>
            </a:r>
            <a:r>
              <a:rPr lang="de-DE" sz="1050" dirty="0" err="1" smtClean="0"/>
              <a:t>special</a:t>
            </a:r>
            <a:r>
              <a:rPr lang="de-DE" sz="1050" dirty="0" smtClean="0"/>
              <a:t> </a:t>
            </a:r>
            <a:r>
              <a:rPr lang="de-DE" sz="1050" dirty="0" err="1" smtClean="0"/>
              <a:t>nettask</a:t>
            </a:r>
            <a:r>
              <a:rPr lang="de-DE" sz="1050" dirty="0" smtClean="0"/>
              <a:t> </a:t>
            </a:r>
            <a:r>
              <a:rPr lang="de-DE" sz="1050" dirty="0" err="1" smtClean="0"/>
              <a:t>case</a:t>
            </a:r>
            <a:r>
              <a:rPr lang="de-DE" sz="1050" dirty="0" smtClean="0"/>
              <a:t>‘</a:t>
            </a:r>
          </a:p>
          <a:p>
            <a:pPr marL="228600" indent="-228600">
              <a:buAutoNum type="arabicPeriod" startAt="5"/>
            </a:pPr>
            <a:r>
              <a:rPr lang="de-DE" sz="1050" dirty="0" smtClean="0"/>
              <a:t>Find </a:t>
            </a:r>
            <a:r>
              <a:rPr lang="de-DE" sz="1050" dirty="0" err="1" smtClean="0"/>
              <a:t>existing</a:t>
            </a:r>
            <a:r>
              <a:rPr lang="de-DE" sz="1050" dirty="0" smtClean="0"/>
              <a:t> Profi </a:t>
            </a:r>
            <a:br>
              <a:rPr lang="de-DE" sz="1050" dirty="0" smtClean="0"/>
            </a:br>
            <a:r>
              <a:rPr lang="de-DE" sz="1050" dirty="0" smtClean="0"/>
              <a:t>‚stand </a:t>
            </a:r>
            <a:r>
              <a:rPr lang="de-DE" sz="1050" dirty="0" err="1" smtClean="0"/>
              <a:t>by</a:t>
            </a:r>
            <a:r>
              <a:rPr lang="de-DE" sz="1050" dirty="0" smtClean="0"/>
              <a:t> </a:t>
            </a:r>
            <a:r>
              <a:rPr lang="de-DE" sz="1050" dirty="0" err="1" smtClean="0"/>
              <a:t>master</a:t>
            </a:r>
            <a:r>
              <a:rPr lang="de-DE" sz="1050" dirty="0" smtClean="0"/>
              <a:t>‘</a:t>
            </a:r>
          </a:p>
          <a:p>
            <a:pPr marL="228600" indent="-228600">
              <a:buAutoNum type="arabicPeriod" startAt="5"/>
            </a:pPr>
            <a:r>
              <a:rPr lang="de-DE" sz="1050" dirty="0" err="1" smtClean="0"/>
              <a:t>Stop</a:t>
            </a:r>
            <a:r>
              <a:rPr lang="de-DE" sz="1050" dirty="0" smtClean="0"/>
              <a:t> </a:t>
            </a:r>
            <a:r>
              <a:rPr lang="de-DE" sz="1050" dirty="0" err="1" smtClean="0"/>
              <a:t>Watchdog</a:t>
            </a:r>
            <a:endParaRPr lang="de-DE" sz="1050" dirty="0" smtClean="0"/>
          </a:p>
          <a:p>
            <a:pPr marL="228600" indent="-228600">
              <a:buAutoNum type="arabicPeriod" startAt="5"/>
            </a:pPr>
            <a:r>
              <a:rPr lang="de-DE" sz="1050" dirty="0" err="1" smtClean="0"/>
              <a:t>Reset</a:t>
            </a:r>
            <a:r>
              <a:rPr lang="de-DE" sz="1050" dirty="0" smtClean="0"/>
              <a:t> CPU </a:t>
            </a:r>
            <a:r>
              <a:rPr lang="de-DE" sz="1050" dirty="0" err="1" smtClean="0"/>
              <a:t>and</a:t>
            </a:r>
            <a:r>
              <a:rPr lang="de-DE" sz="1050" dirty="0" smtClean="0"/>
              <a:t> </a:t>
            </a:r>
            <a:br>
              <a:rPr lang="de-DE" sz="1050" dirty="0" smtClean="0"/>
            </a:br>
            <a:r>
              <a:rPr lang="de-DE" sz="1050" dirty="0" smtClean="0"/>
              <a:t>Profibus I+II</a:t>
            </a:r>
            <a:endParaRPr lang="en-US" sz="1050" dirty="0"/>
          </a:p>
        </p:txBody>
      </p:sp>
      <p:sp>
        <p:nvSpPr>
          <p:cNvPr id="49" name="TextBox 48"/>
          <p:cNvSpPr txBox="1"/>
          <p:nvPr/>
        </p:nvSpPr>
        <p:spPr>
          <a:xfrm>
            <a:off x="6853376" y="1497413"/>
            <a:ext cx="1763624" cy="738664"/>
          </a:xfrm>
          <a:prstGeom prst="rect">
            <a:avLst/>
          </a:prstGeom>
          <a:noFill/>
        </p:spPr>
        <p:txBody>
          <a:bodyPr wrap="none" rtlCol="0">
            <a:spAutoFit/>
          </a:bodyPr>
          <a:lstStyle/>
          <a:p>
            <a:pPr marL="228600" indent="-228600">
              <a:buAutoNum type="arabicPeriod" startAt="2"/>
            </a:pPr>
            <a:r>
              <a:rPr lang="de-DE" sz="1050" dirty="0" err="1" smtClean="0"/>
              <a:t>Detect</a:t>
            </a:r>
            <a:r>
              <a:rPr lang="de-DE" sz="1050" dirty="0" smtClean="0"/>
              <a:t> Master </a:t>
            </a:r>
            <a:r>
              <a:rPr lang="de-DE" sz="1050" dirty="0" err="1" smtClean="0"/>
              <a:t>is</a:t>
            </a:r>
            <a:r>
              <a:rPr lang="de-DE" sz="1050" dirty="0" smtClean="0"/>
              <a:t> OFF</a:t>
            </a:r>
          </a:p>
          <a:p>
            <a:pPr marL="228600" indent="-228600">
              <a:buAutoNum type="arabicPeriod" startAt="2"/>
            </a:pPr>
            <a:r>
              <a:rPr lang="de-DE" sz="1050" dirty="0" smtClean="0"/>
              <a:t>Profi Master still </a:t>
            </a:r>
            <a:r>
              <a:rPr lang="de-DE" sz="1050" dirty="0" err="1" smtClean="0"/>
              <a:t>active</a:t>
            </a:r>
            <a:endParaRPr lang="de-DE" sz="1050" dirty="0" smtClean="0"/>
          </a:p>
          <a:p>
            <a:pPr marL="228600" indent="-228600">
              <a:buAutoNum type="arabicPeriod" startAt="2"/>
            </a:pPr>
            <a:r>
              <a:rPr lang="de-DE" sz="1050" dirty="0" err="1" smtClean="0"/>
              <a:t>Cannot</a:t>
            </a:r>
            <a:r>
              <a:rPr lang="de-DE" sz="1050" dirty="0" smtClean="0"/>
              <a:t> </a:t>
            </a:r>
            <a:r>
              <a:rPr lang="de-DE" sz="1050" dirty="0" err="1" smtClean="0"/>
              <a:t>take</a:t>
            </a:r>
            <a:r>
              <a:rPr lang="de-DE" sz="1050" dirty="0" smtClean="0"/>
              <a:t> </a:t>
            </a:r>
            <a:r>
              <a:rPr lang="de-DE" sz="1050" dirty="0" err="1" smtClean="0"/>
              <a:t>over</a:t>
            </a:r>
            <a:endParaRPr lang="de-DE" sz="1050" dirty="0" smtClean="0"/>
          </a:p>
          <a:p>
            <a:r>
              <a:rPr lang="de-DE" sz="1050" dirty="0" smtClean="0"/>
              <a:t>9.  Take </a:t>
            </a:r>
            <a:r>
              <a:rPr lang="de-DE" sz="1050" dirty="0" err="1" smtClean="0"/>
              <a:t>over</a:t>
            </a:r>
            <a:endParaRPr lang="en-US" sz="1050" dirty="0"/>
          </a:p>
        </p:txBody>
      </p:sp>
    </p:spTree>
    <p:extLst>
      <p:ext uri="{BB962C8B-B14F-4D97-AF65-F5344CB8AC3E}">
        <p14:creationId xmlns:p14="http://schemas.microsoft.com/office/powerpoint/2010/main" val="3555498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DE" dirty="0" smtClean="0"/>
              <a:t>The </a:t>
            </a:r>
            <a:r>
              <a:rPr lang="de-DE" dirty="0" err="1" smtClean="0"/>
              <a:t>current</a:t>
            </a:r>
            <a:r>
              <a:rPr lang="de-DE" dirty="0" smtClean="0"/>
              <a:t> </a:t>
            </a:r>
            <a:r>
              <a:rPr lang="de-DE" dirty="0" err="1" smtClean="0"/>
              <a:t>implementation</a:t>
            </a:r>
            <a:r>
              <a:rPr lang="de-DE" dirty="0" smtClean="0"/>
              <a:t> </a:t>
            </a:r>
            <a:r>
              <a:rPr lang="de-DE" dirty="0" err="1" smtClean="0"/>
              <a:t>is</a:t>
            </a:r>
            <a:r>
              <a:rPr lang="de-DE" dirty="0" smtClean="0"/>
              <a:t> </a:t>
            </a:r>
            <a:r>
              <a:rPr lang="de-DE" dirty="0" err="1" smtClean="0"/>
              <a:t>running</a:t>
            </a:r>
            <a:r>
              <a:rPr lang="de-DE" dirty="0" smtClean="0"/>
              <a:t> </a:t>
            </a:r>
            <a:r>
              <a:rPr lang="de-DE" dirty="0" err="1" smtClean="0"/>
              <a:t>since</a:t>
            </a:r>
            <a:r>
              <a:rPr lang="de-DE" dirty="0" smtClean="0"/>
              <a:t> </a:t>
            </a:r>
            <a:r>
              <a:rPr lang="de-DE" dirty="0" err="1" smtClean="0"/>
              <a:t>three</a:t>
            </a:r>
            <a:r>
              <a:rPr lang="de-DE" dirty="0" smtClean="0"/>
              <a:t> </a:t>
            </a:r>
            <a:r>
              <a:rPr lang="de-DE" dirty="0" err="1" smtClean="0"/>
              <a:t>years</a:t>
            </a:r>
            <a:r>
              <a:rPr lang="de-DE" dirty="0" smtClean="0"/>
              <a:t> in </a:t>
            </a:r>
            <a:r>
              <a:rPr lang="de-DE" dirty="0" err="1" smtClean="0"/>
              <a:t>three</a:t>
            </a:r>
            <a:r>
              <a:rPr lang="de-DE" dirty="0" smtClean="0"/>
              <a:t> IOCs in </a:t>
            </a:r>
            <a:r>
              <a:rPr lang="de-DE" dirty="0" err="1" smtClean="0"/>
              <a:t>production</a:t>
            </a:r>
            <a:r>
              <a:rPr lang="de-DE" dirty="0" smtClean="0"/>
              <a:t>.</a:t>
            </a:r>
          </a:p>
          <a:p>
            <a:r>
              <a:rPr lang="de-DE" dirty="0" err="1" smtClean="0"/>
              <a:t>Production</a:t>
            </a:r>
            <a:r>
              <a:rPr lang="de-DE" dirty="0" smtClean="0"/>
              <a:t>: </a:t>
            </a:r>
          </a:p>
          <a:p>
            <a:pPr>
              <a:buFont typeface="Arial" pitchFamily="34" charset="0"/>
              <a:buChar char="•"/>
            </a:pPr>
            <a:r>
              <a:rPr lang="de-DE" dirty="0" smtClean="0"/>
              <a:t>6kW@4K Helium plant</a:t>
            </a:r>
          </a:p>
          <a:p>
            <a:pPr>
              <a:buFont typeface="Arial" pitchFamily="34" charset="0"/>
              <a:buChar char="•"/>
            </a:pPr>
            <a:r>
              <a:rPr lang="de-DE" dirty="0" smtClean="0"/>
              <a:t>3MW </a:t>
            </a:r>
            <a:r>
              <a:rPr lang="de-DE" dirty="0" err="1" smtClean="0"/>
              <a:t>primary</a:t>
            </a:r>
            <a:r>
              <a:rPr lang="de-DE" dirty="0" smtClean="0"/>
              <a:t> </a:t>
            </a:r>
            <a:r>
              <a:rPr lang="de-DE" dirty="0" err="1" smtClean="0"/>
              <a:t>compressor</a:t>
            </a:r>
            <a:r>
              <a:rPr lang="de-DE" dirty="0" smtClean="0"/>
              <a:t> power</a:t>
            </a:r>
          </a:p>
          <a:p>
            <a:pPr>
              <a:buFont typeface="Arial" pitchFamily="34" charset="0"/>
              <a:buChar char="•"/>
            </a:pPr>
            <a:r>
              <a:rPr lang="de-DE" dirty="0" smtClean="0"/>
              <a:t>All (PID) </a:t>
            </a:r>
            <a:r>
              <a:rPr lang="de-DE" dirty="0" err="1" smtClean="0"/>
              <a:t>control</a:t>
            </a:r>
            <a:r>
              <a:rPr lang="de-DE" dirty="0" smtClean="0"/>
              <a:t> </a:t>
            </a:r>
            <a:r>
              <a:rPr lang="de-DE" dirty="0" err="1" smtClean="0"/>
              <a:t>loops</a:t>
            </a:r>
            <a:r>
              <a:rPr lang="de-DE" dirty="0" smtClean="0"/>
              <a:t> </a:t>
            </a:r>
            <a:r>
              <a:rPr lang="de-DE" dirty="0" err="1" smtClean="0"/>
              <a:t>running</a:t>
            </a:r>
            <a:r>
              <a:rPr lang="de-DE" dirty="0" smtClean="0"/>
              <a:t> in </a:t>
            </a:r>
            <a:r>
              <a:rPr lang="de-DE" dirty="0" err="1" smtClean="0"/>
              <a:t>the</a:t>
            </a:r>
            <a:r>
              <a:rPr lang="de-DE" dirty="0" smtClean="0"/>
              <a:t> IOC</a:t>
            </a:r>
          </a:p>
          <a:p>
            <a:pPr>
              <a:buFont typeface="Arial" pitchFamily="34" charset="0"/>
              <a:buChar char="•"/>
            </a:pPr>
            <a:r>
              <a:rPr lang="de-DE" dirty="0" smtClean="0"/>
              <a:t>SNL </a:t>
            </a:r>
            <a:r>
              <a:rPr lang="de-DE" dirty="0" err="1" smtClean="0"/>
              <a:t>programs</a:t>
            </a:r>
            <a:r>
              <a:rPr lang="de-DE" dirty="0" smtClean="0"/>
              <a:t> </a:t>
            </a:r>
            <a:r>
              <a:rPr lang="de-DE" dirty="0" err="1" smtClean="0"/>
              <a:t>controlling</a:t>
            </a:r>
            <a:r>
              <a:rPr lang="de-DE" dirty="0" smtClean="0"/>
              <a:t> </a:t>
            </a:r>
            <a:r>
              <a:rPr lang="de-DE" dirty="0" err="1" smtClean="0"/>
              <a:t>sequences</a:t>
            </a:r>
            <a:r>
              <a:rPr lang="de-DE" dirty="0" smtClean="0"/>
              <a:t> </a:t>
            </a:r>
            <a:r>
              <a:rPr lang="de-DE" dirty="0" err="1" smtClean="0"/>
              <a:t>and</a:t>
            </a:r>
            <a:r>
              <a:rPr lang="de-DE" dirty="0" smtClean="0"/>
              <a:t> </a:t>
            </a:r>
            <a:r>
              <a:rPr lang="de-DE" dirty="0" err="1" smtClean="0"/>
              <a:t>supervisory</a:t>
            </a:r>
            <a:r>
              <a:rPr lang="de-DE" dirty="0" smtClean="0"/>
              <a:t> </a:t>
            </a:r>
            <a:r>
              <a:rPr lang="de-DE" dirty="0" err="1" smtClean="0"/>
              <a:t>control</a:t>
            </a:r>
            <a:r>
              <a:rPr lang="de-DE" dirty="0" smtClean="0"/>
              <a:t> </a:t>
            </a:r>
            <a:r>
              <a:rPr lang="de-DE" dirty="0" err="1" smtClean="0"/>
              <a:t>loops</a:t>
            </a:r>
            <a:endParaRPr lang="de-DE" dirty="0" smtClean="0"/>
          </a:p>
          <a:p>
            <a:pPr>
              <a:buFont typeface="Arial" pitchFamily="34" charset="0"/>
              <a:buChar char="•"/>
            </a:pPr>
            <a:r>
              <a:rPr lang="de-DE" dirty="0" smtClean="0"/>
              <a:t>PLCs </a:t>
            </a:r>
            <a:r>
              <a:rPr lang="de-DE" dirty="0" err="1" smtClean="0"/>
              <a:t>only</a:t>
            </a:r>
            <a:r>
              <a:rPr lang="de-DE" dirty="0" smtClean="0"/>
              <a:t> </a:t>
            </a:r>
            <a:r>
              <a:rPr lang="de-DE" dirty="0" err="1" smtClean="0"/>
              <a:t>used</a:t>
            </a:r>
            <a:r>
              <a:rPr lang="de-DE" dirty="0" smtClean="0"/>
              <a:t> for </a:t>
            </a:r>
            <a:r>
              <a:rPr lang="de-DE" dirty="0" err="1" smtClean="0"/>
              <a:t>hardware</a:t>
            </a:r>
            <a:r>
              <a:rPr lang="de-DE" dirty="0" smtClean="0"/>
              <a:t> interlock</a:t>
            </a:r>
          </a:p>
          <a:p>
            <a:pPr>
              <a:buFont typeface="Arial" pitchFamily="34" charset="0"/>
              <a:buChar char="•"/>
            </a:pPr>
            <a:endParaRPr lang="de-DE" dirty="0"/>
          </a:p>
          <a:p>
            <a:pPr marL="0" indent="0"/>
            <a:r>
              <a:rPr lang="de-DE" dirty="0" smtClean="0">
                <a:sym typeface="Wingdings" pitchFamily="2" charset="2"/>
              </a:rPr>
              <a:t></a:t>
            </a:r>
            <a:r>
              <a:rPr lang="de-DE" dirty="0" err="1" smtClean="0">
                <a:sym typeface="Wingdings" pitchFamily="2" charset="2"/>
              </a:rPr>
              <a:t>helped</a:t>
            </a:r>
            <a:r>
              <a:rPr lang="de-DE" dirty="0" smtClean="0">
                <a:sym typeface="Wingdings" pitchFamily="2" charset="2"/>
              </a:rPr>
              <a:t> </a:t>
            </a:r>
            <a:r>
              <a:rPr lang="de-DE" dirty="0" err="1" smtClean="0">
                <a:sym typeface="Wingdings" pitchFamily="2" charset="2"/>
              </a:rPr>
              <a:t>us</a:t>
            </a:r>
            <a:r>
              <a:rPr lang="de-DE" dirty="0" smtClean="0">
                <a:sym typeface="Wingdings" pitchFamily="2" charset="2"/>
              </a:rPr>
              <a:t> </a:t>
            </a:r>
            <a:r>
              <a:rPr lang="de-DE" dirty="0" err="1" smtClean="0">
                <a:sym typeface="Wingdings" pitchFamily="2" charset="2"/>
              </a:rPr>
              <a:t>to</a:t>
            </a:r>
            <a:r>
              <a:rPr lang="de-DE" dirty="0" smtClean="0">
                <a:sym typeface="Wingdings" pitchFamily="2" charset="2"/>
              </a:rPr>
              <a:t> </a:t>
            </a:r>
            <a:r>
              <a:rPr lang="de-DE" dirty="0" err="1" smtClean="0">
                <a:sym typeface="Wingdings" pitchFamily="2" charset="2"/>
              </a:rPr>
              <a:t>survive</a:t>
            </a:r>
            <a:r>
              <a:rPr lang="de-DE" dirty="0" smtClean="0">
                <a:sym typeface="Wingdings" pitchFamily="2" charset="2"/>
              </a:rPr>
              <a:t> 6 </a:t>
            </a:r>
            <a:r>
              <a:rPr lang="de-DE" dirty="0" err="1" smtClean="0">
                <a:sym typeface="Wingdings" pitchFamily="2" charset="2"/>
              </a:rPr>
              <a:t>nettask</a:t>
            </a:r>
            <a:r>
              <a:rPr lang="de-DE" dirty="0" smtClean="0">
                <a:sym typeface="Wingdings" pitchFamily="2" charset="2"/>
              </a:rPr>
              <a:t> </a:t>
            </a:r>
            <a:r>
              <a:rPr lang="de-DE" dirty="0" err="1" smtClean="0">
                <a:sym typeface="Wingdings" pitchFamily="2" charset="2"/>
              </a:rPr>
              <a:t>crashes</a:t>
            </a:r>
            <a:endParaRPr lang="de-DE" dirty="0" smtClean="0"/>
          </a:p>
          <a:p>
            <a:pPr>
              <a:buFont typeface="Arial" pitchFamily="34" charset="0"/>
              <a:buChar char="•"/>
            </a:pPr>
            <a:endParaRPr lang="de-DE" dirty="0"/>
          </a:p>
          <a:p>
            <a:pPr>
              <a:buFont typeface="Arial" pitchFamily="34" charset="0"/>
              <a:buChar char="•"/>
            </a:pPr>
            <a:endParaRPr lang="en-US" dirty="0"/>
          </a:p>
        </p:txBody>
      </p:sp>
      <p:sp>
        <p:nvSpPr>
          <p:cNvPr id="3" name="Title 2"/>
          <p:cNvSpPr>
            <a:spLocks noGrp="1"/>
          </p:cNvSpPr>
          <p:nvPr>
            <p:ph type="title"/>
          </p:nvPr>
        </p:nvSpPr>
        <p:spPr/>
        <p:txBody>
          <a:bodyPr/>
          <a:lstStyle/>
          <a:p>
            <a:r>
              <a:rPr lang="de-DE" dirty="0" err="1" smtClean="0"/>
              <a:t>Redundancy</a:t>
            </a:r>
            <a:endParaRPr lang="en-US" dirty="0"/>
          </a:p>
        </p:txBody>
      </p:sp>
    </p:spTree>
    <p:extLst>
      <p:ext uri="{BB962C8B-B14F-4D97-AF65-F5344CB8AC3E}">
        <p14:creationId xmlns:p14="http://schemas.microsoft.com/office/powerpoint/2010/main" val="156844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de-DE" dirty="0" smtClean="0"/>
              <a:t>XFEL: </a:t>
            </a:r>
            <a:r>
              <a:rPr lang="de-DE" dirty="0" err="1" smtClean="0"/>
              <a:t>One</a:t>
            </a:r>
            <a:r>
              <a:rPr lang="de-DE" dirty="0" smtClean="0"/>
              <a:t> </a:t>
            </a:r>
            <a:r>
              <a:rPr lang="de-DE" dirty="0" err="1" smtClean="0"/>
              <a:t>Machine</a:t>
            </a:r>
            <a:r>
              <a:rPr lang="de-DE" dirty="0" smtClean="0"/>
              <a:t>/ </a:t>
            </a:r>
            <a:r>
              <a:rPr lang="de-DE" dirty="0" err="1" smtClean="0"/>
              <a:t>Three</a:t>
            </a:r>
            <a:r>
              <a:rPr lang="de-DE" dirty="0" smtClean="0"/>
              <a:t> </a:t>
            </a:r>
            <a:r>
              <a:rPr lang="de-DE" dirty="0" err="1" smtClean="0"/>
              <a:t>control</a:t>
            </a:r>
            <a:r>
              <a:rPr lang="de-DE" dirty="0" smtClean="0"/>
              <a:t> </a:t>
            </a:r>
            <a:r>
              <a:rPr lang="de-DE" dirty="0" err="1" smtClean="0"/>
              <a:t>systems</a:t>
            </a:r>
            <a:endParaRPr lang="en-GB" dirty="0" smtClean="0"/>
          </a:p>
        </p:txBody>
      </p:sp>
      <p:pic>
        <p:nvPicPr>
          <p:cNvPr id="14339" name="Picture 15" descr="Orthophoto_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252538"/>
            <a:ext cx="7688262"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1" name="Group 5"/>
          <p:cNvGrpSpPr>
            <a:grpSpLocks/>
          </p:cNvGrpSpPr>
          <p:nvPr/>
        </p:nvGrpSpPr>
        <p:grpSpPr bwMode="auto">
          <a:xfrm>
            <a:off x="1268413" y="1474788"/>
            <a:ext cx="6070600" cy="2413000"/>
            <a:chOff x="596" y="1047"/>
            <a:chExt cx="3824" cy="1513"/>
          </a:xfrm>
        </p:grpSpPr>
        <p:sp>
          <p:nvSpPr>
            <p:cNvPr id="14347" name="Text Box 6"/>
            <p:cNvSpPr txBox="1">
              <a:spLocks noChangeArrowheads="1"/>
            </p:cNvSpPr>
            <p:nvPr/>
          </p:nvSpPr>
          <p:spPr bwMode="auto">
            <a:xfrm>
              <a:off x="596" y="1054"/>
              <a:ext cx="1405" cy="289"/>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en-US" sz="1200" b="1">
                  <a:solidFill>
                    <a:srgbClr val="FFFFFF"/>
                  </a:solidFill>
                  <a:ea typeface="ＭＳ Ｐゴシック" pitchFamily="34" charset="-128"/>
                  <a:cs typeface="Arial" pitchFamily="34" charset="0"/>
                </a:rPr>
                <a:t>Schenefeld:</a:t>
              </a:r>
            </a:p>
            <a:p>
              <a:pPr eaLnBrk="1" hangingPunct="1">
                <a:buFont typeface="Wingdings" pitchFamily="2" charset="2"/>
                <a:buChar char="§"/>
              </a:pPr>
              <a:r>
                <a:rPr lang="en-US" sz="1200">
                  <a:solidFill>
                    <a:srgbClr val="FFFFFF"/>
                  </a:solidFill>
                  <a:ea typeface="ＭＳ Ｐゴシック" pitchFamily="34" charset="-128"/>
                  <a:cs typeface="Arial" pitchFamily="34" charset="0"/>
                </a:rPr>
                <a:t> </a:t>
              </a:r>
              <a:r>
                <a:rPr lang="en-US" sz="1200" b="1">
                  <a:solidFill>
                    <a:srgbClr val="FFFFFF"/>
                  </a:solidFill>
                  <a:ea typeface="ＭＳ Ｐゴシック" pitchFamily="34" charset="-128"/>
                  <a:cs typeface="Arial" pitchFamily="34" charset="0"/>
                </a:rPr>
                <a:t>Science with X-ray flashes</a:t>
              </a:r>
              <a:endParaRPr lang="en-GB" sz="1200" b="1">
                <a:solidFill>
                  <a:srgbClr val="FFFFFF"/>
                </a:solidFill>
                <a:ea typeface="ＭＳ Ｐゴシック" pitchFamily="34" charset="-128"/>
                <a:cs typeface="Arial" pitchFamily="34" charset="0"/>
              </a:endParaRPr>
            </a:p>
          </p:txBody>
        </p:sp>
        <p:sp>
          <p:nvSpPr>
            <p:cNvPr id="14348" name="Text Box 9"/>
            <p:cNvSpPr txBox="1">
              <a:spLocks noChangeArrowheads="1"/>
            </p:cNvSpPr>
            <p:nvPr/>
          </p:nvSpPr>
          <p:spPr bwMode="auto">
            <a:xfrm>
              <a:off x="2910" y="1047"/>
              <a:ext cx="1510" cy="289"/>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en-US" sz="1200" b="1">
                  <a:solidFill>
                    <a:srgbClr val="FFFFFF"/>
                  </a:solidFill>
                  <a:ea typeface="ＭＳ Ｐゴシック" pitchFamily="34" charset="-128"/>
                  <a:cs typeface="Arial" pitchFamily="34" charset="0"/>
                </a:rPr>
                <a:t>DESY-Bahrenfeld:</a:t>
              </a:r>
            </a:p>
            <a:p>
              <a:pPr eaLnBrk="1" hangingPunct="1">
                <a:buFont typeface="Wingdings" pitchFamily="2" charset="2"/>
                <a:buChar char="§"/>
              </a:pPr>
              <a:r>
                <a:rPr lang="en-US" sz="1200">
                  <a:solidFill>
                    <a:srgbClr val="FFFFFF"/>
                  </a:solidFill>
                  <a:ea typeface="ＭＳ Ｐゴシック" pitchFamily="34" charset="-128"/>
                  <a:cs typeface="Arial" pitchFamily="34" charset="0"/>
                </a:rPr>
                <a:t> </a:t>
              </a:r>
              <a:r>
                <a:rPr lang="en-US" sz="1200" b="1">
                  <a:solidFill>
                    <a:srgbClr val="FFFFFF"/>
                  </a:solidFill>
                  <a:ea typeface="ＭＳ Ｐゴシック" pitchFamily="34" charset="-128"/>
                  <a:cs typeface="Arial" pitchFamily="34" charset="0"/>
                </a:rPr>
                <a:t>Start of the3,4 km long XFEL</a:t>
              </a:r>
              <a:endParaRPr lang="en-GB" sz="1200" b="1">
                <a:solidFill>
                  <a:srgbClr val="FFFFFF"/>
                </a:solidFill>
                <a:ea typeface="ＭＳ Ｐゴシック" pitchFamily="34" charset="-128"/>
                <a:cs typeface="Arial" pitchFamily="34" charset="0"/>
              </a:endParaRPr>
            </a:p>
          </p:txBody>
        </p:sp>
        <p:sp>
          <p:nvSpPr>
            <p:cNvPr id="1011722" name="Text Box 10"/>
            <p:cNvSpPr txBox="1">
              <a:spLocks noChangeArrowheads="1"/>
            </p:cNvSpPr>
            <p:nvPr/>
          </p:nvSpPr>
          <p:spPr bwMode="auto">
            <a:xfrm rot="1245226">
              <a:off x="2295" y="2387"/>
              <a:ext cx="83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180975" indent="-180975" eaLnBrk="0" hangingPunct="0">
                <a:spcBef>
                  <a:spcPct val="0"/>
                </a:spcBef>
                <a:defRPr sz="2400">
                  <a:solidFill>
                    <a:schemeClr val="tx1"/>
                  </a:solidFill>
                  <a:latin typeface="Arial" charset="0"/>
                  <a:ea typeface="ＭＳ Ｐゴシック" pitchFamily="112" charset="-128"/>
                </a:defRPr>
              </a:lvl1pPr>
              <a:lvl2pPr marL="541338" eaLnBrk="0" hangingPunct="0">
                <a:spcBef>
                  <a:spcPct val="0"/>
                </a:spcBef>
                <a:defRPr sz="2400">
                  <a:solidFill>
                    <a:schemeClr val="tx1"/>
                  </a:solidFill>
                  <a:latin typeface="Arial" charset="0"/>
                  <a:ea typeface="ＭＳ Ｐゴシック" pitchFamily="112" charset="-128"/>
                </a:defRPr>
              </a:lvl2pPr>
              <a:lvl3pPr eaLnBrk="0" hangingPunct="0">
                <a:spcBef>
                  <a:spcPct val="0"/>
                </a:spcBef>
                <a:defRPr sz="2400">
                  <a:solidFill>
                    <a:schemeClr val="tx1"/>
                  </a:solidFill>
                  <a:latin typeface="Arial" charset="0"/>
                  <a:ea typeface="ＭＳ Ｐゴシック" pitchFamily="112" charset="-128"/>
                </a:defRPr>
              </a:lvl3pPr>
              <a:lvl4pPr eaLnBrk="0" hangingPunct="0">
                <a:spcBef>
                  <a:spcPct val="0"/>
                </a:spcBef>
                <a:defRPr sz="2400">
                  <a:solidFill>
                    <a:schemeClr val="tx1"/>
                  </a:solidFill>
                  <a:latin typeface="Arial" charset="0"/>
                  <a:ea typeface="ＭＳ Ｐゴシック" pitchFamily="112" charset="-128"/>
                </a:defRPr>
              </a:lvl4pPr>
              <a:lvl5pPr eaLnBrk="0" hangingPunct="0">
                <a:spcBef>
                  <a:spcPct val="0"/>
                </a:spcBef>
                <a:defRPr sz="2400">
                  <a:solidFill>
                    <a:schemeClr val="tx1"/>
                  </a:solidFill>
                  <a:latin typeface="Arial" charset="0"/>
                  <a:ea typeface="ＭＳ Ｐゴシック" pitchFamily="112" charset="-128"/>
                </a:defRPr>
              </a:lvl5pPr>
              <a:lvl6pPr eaLnBrk="0" fontAlgn="base" hangingPunct="0">
                <a:spcBef>
                  <a:spcPct val="0"/>
                </a:spcBef>
                <a:spcAft>
                  <a:spcPct val="0"/>
                </a:spcAft>
                <a:defRPr sz="2400">
                  <a:solidFill>
                    <a:schemeClr val="tx1"/>
                  </a:solidFill>
                  <a:latin typeface="Arial" charset="0"/>
                  <a:ea typeface="ＭＳ Ｐゴシック" pitchFamily="112" charset="-128"/>
                </a:defRPr>
              </a:lvl6pPr>
              <a:lvl7pPr eaLnBrk="0" fontAlgn="base" hangingPunct="0">
                <a:spcBef>
                  <a:spcPct val="0"/>
                </a:spcBef>
                <a:spcAft>
                  <a:spcPct val="0"/>
                </a:spcAft>
                <a:defRPr sz="2400">
                  <a:solidFill>
                    <a:schemeClr val="tx1"/>
                  </a:solidFill>
                  <a:latin typeface="Arial" charset="0"/>
                  <a:ea typeface="ＭＳ Ｐゴシック" pitchFamily="112" charset="-128"/>
                </a:defRPr>
              </a:lvl7pPr>
              <a:lvl8pPr eaLnBrk="0" fontAlgn="base" hangingPunct="0">
                <a:spcBef>
                  <a:spcPct val="0"/>
                </a:spcBef>
                <a:spcAft>
                  <a:spcPct val="0"/>
                </a:spcAft>
                <a:defRPr sz="2400">
                  <a:solidFill>
                    <a:schemeClr val="tx1"/>
                  </a:solidFill>
                  <a:latin typeface="Arial" charset="0"/>
                  <a:ea typeface="ＭＳ Ｐゴシック" pitchFamily="112" charset="-128"/>
                </a:defRPr>
              </a:lvl8pPr>
              <a:lvl9pPr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50000"/>
                </a:spcBef>
                <a:buFont typeface="Wingdings" pitchFamily="2" charset="2"/>
                <a:buNone/>
                <a:defRPr/>
              </a:pPr>
              <a:endParaRPr lang="de-DE" sz="1200" b="1" smtClean="0">
                <a:solidFill>
                  <a:srgbClr val="FFFFFF"/>
                </a:solidFill>
              </a:endParaRPr>
            </a:p>
          </p:txBody>
        </p:sp>
        <p:sp>
          <p:nvSpPr>
            <p:cNvPr id="14350" name="Text Box 11"/>
            <p:cNvSpPr txBox="1">
              <a:spLocks noChangeArrowheads="1"/>
            </p:cNvSpPr>
            <p:nvPr/>
          </p:nvSpPr>
          <p:spPr bwMode="auto">
            <a:xfrm>
              <a:off x="2027" y="1535"/>
              <a:ext cx="1209" cy="289"/>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en-US" sz="1200" b="1">
                  <a:solidFill>
                    <a:srgbClr val="FFFFFF"/>
                  </a:solidFill>
                  <a:ea typeface="ＭＳ Ｐゴシック" pitchFamily="34" charset="-128"/>
                  <a:cs typeface="Arial" pitchFamily="34" charset="0"/>
                </a:rPr>
                <a:t>Osdorfer Born:</a:t>
              </a:r>
            </a:p>
            <a:p>
              <a:pPr eaLnBrk="1" hangingPunct="1">
                <a:buFont typeface="Wingdings" pitchFamily="2" charset="2"/>
                <a:buChar char="§"/>
              </a:pPr>
              <a:r>
                <a:rPr lang="en-US" sz="1200">
                  <a:solidFill>
                    <a:srgbClr val="FFFFFF"/>
                  </a:solidFill>
                  <a:ea typeface="ＭＳ Ｐゴシック" pitchFamily="34" charset="-128"/>
                  <a:cs typeface="Arial" pitchFamily="34" charset="0"/>
                </a:rPr>
                <a:t> </a:t>
              </a:r>
              <a:r>
                <a:rPr lang="en-US" sz="1200" b="1">
                  <a:solidFill>
                    <a:srgbClr val="FFFFFF"/>
                  </a:solidFill>
                  <a:ea typeface="ＭＳ Ｐゴシック" pitchFamily="34" charset="-128"/>
                  <a:cs typeface="Arial" pitchFamily="34" charset="0"/>
                </a:rPr>
                <a:t>first split of the tunnel</a:t>
              </a:r>
              <a:endParaRPr lang="en-GB" sz="1200" b="1">
                <a:solidFill>
                  <a:srgbClr val="FFFFFF"/>
                </a:solidFill>
                <a:ea typeface="ＭＳ Ｐゴシック" pitchFamily="34" charset="-128"/>
                <a:cs typeface="Arial" pitchFamily="34" charset="0"/>
              </a:endParaRPr>
            </a:p>
          </p:txBody>
        </p:sp>
      </p:grpSp>
      <p:sp>
        <p:nvSpPr>
          <p:cNvPr id="1011725" name="Text Box 13"/>
          <p:cNvSpPr txBox="1">
            <a:spLocks noChangeArrowheads="1"/>
          </p:cNvSpPr>
          <p:nvPr/>
        </p:nvSpPr>
        <p:spPr bwMode="auto">
          <a:xfrm rot="1264373">
            <a:off x="3149600" y="4545013"/>
            <a:ext cx="31924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342900" indent="-342900" eaLnBrk="0" hangingPunct="0">
              <a:spcBef>
                <a:spcPct val="0"/>
              </a:spcBef>
              <a:defRPr sz="2400">
                <a:solidFill>
                  <a:schemeClr val="tx1"/>
                </a:solidFill>
                <a:latin typeface="Arial" charset="0"/>
                <a:ea typeface="ＭＳ Ｐゴシック" pitchFamily="112" charset="-128"/>
              </a:defRPr>
            </a:lvl1pPr>
            <a:lvl2pPr eaLnBrk="0" hangingPunct="0">
              <a:spcBef>
                <a:spcPct val="0"/>
              </a:spcBef>
              <a:defRPr sz="2400">
                <a:solidFill>
                  <a:schemeClr val="tx1"/>
                </a:solidFill>
                <a:latin typeface="Arial" charset="0"/>
                <a:ea typeface="ＭＳ Ｐゴシック" pitchFamily="112" charset="-128"/>
              </a:defRPr>
            </a:lvl2pPr>
            <a:lvl3pPr eaLnBrk="0" hangingPunct="0">
              <a:spcBef>
                <a:spcPct val="0"/>
              </a:spcBef>
              <a:defRPr sz="2400">
                <a:solidFill>
                  <a:schemeClr val="tx1"/>
                </a:solidFill>
                <a:latin typeface="Arial" charset="0"/>
                <a:ea typeface="ＭＳ Ｐゴシック" pitchFamily="112" charset="-128"/>
              </a:defRPr>
            </a:lvl3pPr>
            <a:lvl4pPr eaLnBrk="0" hangingPunct="0">
              <a:spcBef>
                <a:spcPct val="0"/>
              </a:spcBef>
              <a:defRPr sz="2400">
                <a:solidFill>
                  <a:schemeClr val="tx1"/>
                </a:solidFill>
                <a:latin typeface="Arial" charset="0"/>
                <a:ea typeface="ＭＳ Ｐゴシック" pitchFamily="112" charset="-128"/>
              </a:defRPr>
            </a:lvl4pPr>
            <a:lvl5pPr eaLnBrk="0" hangingPunct="0">
              <a:spcBef>
                <a:spcPct val="0"/>
              </a:spcBef>
              <a:defRPr sz="2400">
                <a:solidFill>
                  <a:schemeClr val="tx1"/>
                </a:solidFill>
                <a:latin typeface="Arial" charset="0"/>
                <a:ea typeface="ＭＳ Ｐゴシック" pitchFamily="112" charset="-128"/>
              </a:defRPr>
            </a:lvl5pPr>
            <a:lvl6pPr eaLnBrk="0" fontAlgn="base" hangingPunct="0">
              <a:spcBef>
                <a:spcPct val="0"/>
              </a:spcBef>
              <a:spcAft>
                <a:spcPct val="0"/>
              </a:spcAft>
              <a:defRPr sz="2400">
                <a:solidFill>
                  <a:schemeClr val="tx1"/>
                </a:solidFill>
                <a:latin typeface="Arial" charset="0"/>
                <a:ea typeface="ＭＳ Ｐゴシック" pitchFamily="112" charset="-128"/>
              </a:defRPr>
            </a:lvl6pPr>
            <a:lvl7pPr eaLnBrk="0" fontAlgn="base" hangingPunct="0">
              <a:spcBef>
                <a:spcPct val="0"/>
              </a:spcBef>
              <a:spcAft>
                <a:spcPct val="0"/>
              </a:spcAft>
              <a:defRPr sz="2400">
                <a:solidFill>
                  <a:schemeClr val="tx1"/>
                </a:solidFill>
                <a:latin typeface="Arial" charset="0"/>
                <a:ea typeface="ＭＳ Ｐゴシック" pitchFamily="112" charset="-128"/>
              </a:defRPr>
            </a:lvl7pPr>
            <a:lvl8pPr eaLnBrk="0" fontAlgn="base" hangingPunct="0">
              <a:spcBef>
                <a:spcPct val="0"/>
              </a:spcBef>
              <a:spcAft>
                <a:spcPct val="0"/>
              </a:spcAft>
              <a:defRPr sz="2400">
                <a:solidFill>
                  <a:schemeClr val="tx1"/>
                </a:solidFill>
                <a:latin typeface="Arial" charset="0"/>
                <a:ea typeface="ＭＳ Ｐゴシック" pitchFamily="112" charset="-128"/>
              </a:defRPr>
            </a:lvl8pPr>
            <a:lvl9pPr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50000"/>
              </a:spcBef>
              <a:buFont typeface="Wingdings" pitchFamily="2" charset="2"/>
              <a:buNone/>
              <a:defRPr/>
            </a:pPr>
            <a:r>
              <a:rPr lang="de-DE" sz="1800" b="1" smtClean="0">
                <a:solidFill>
                  <a:srgbClr val="FFFFFF"/>
                </a:solidFill>
              </a:rPr>
              <a:t>Elektron-</a:t>
            </a:r>
            <a:r>
              <a:rPr lang="de-DE" sz="1800" b="1" err="1" smtClean="0">
                <a:solidFill>
                  <a:srgbClr val="FFFFFF"/>
                </a:solidFill>
              </a:rPr>
              <a:t>Accelerator</a:t>
            </a:r>
            <a:endParaRPr lang="de-DE" sz="1800" b="1" smtClean="0">
              <a:solidFill>
                <a:srgbClr val="FFFFFF"/>
              </a:solidFill>
            </a:endParaRPr>
          </a:p>
        </p:txBody>
      </p:sp>
      <p:sp>
        <p:nvSpPr>
          <p:cNvPr id="1011726" name="Text Box 14"/>
          <p:cNvSpPr txBox="1">
            <a:spLocks noChangeArrowheads="1"/>
          </p:cNvSpPr>
          <p:nvPr/>
        </p:nvSpPr>
        <p:spPr bwMode="auto">
          <a:xfrm rot="1295761">
            <a:off x="954088" y="3506788"/>
            <a:ext cx="17700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spcBef>
                <a:spcPct val="0"/>
              </a:spcBef>
              <a:defRPr sz="2400">
                <a:solidFill>
                  <a:schemeClr val="tx1"/>
                </a:solidFill>
                <a:latin typeface="Arial" charset="0"/>
                <a:ea typeface="ＭＳ Ｐゴシック" pitchFamily="112" charset="-128"/>
              </a:defRPr>
            </a:lvl1pPr>
            <a:lvl2pPr marL="541338" eaLnBrk="0" hangingPunct="0">
              <a:spcBef>
                <a:spcPct val="0"/>
              </a:spcBef>
              <a:defRPr sz="2400">
                <a:solidFill>
                  <a:schemeClr val="tx1"/>
                </a:solidFill>
                <a:latin typeface="Arial" charset="0"/>
                <a:ea typeface="ＭＳ Ｐゴシック" pitchFamily="112" charset="-128"/>
              </a:defRPr>
            </a:lvl2pPr>
            <a:lvl3pPr eaLnBrk="0" hangingPunct="0">
              <a:spcBef>
                <a:spcPct val="0"/>
              </a:spcBef>
              <a:defRPr sz="2400">
                <a:solidFill>
                  <a:schemeClr val="tx1"/>
                </a:solidFill>
                <a:latin typeface="Arial" charset="0"/>
                <a:ea typeface="ＭＳ Ｐゴシック" pitchFamily="112" charset="-128"/>
              </a:defRPr>
            </a:lvl3pPr>
            <a:lvl4pPr eaLnBrk="0" hangingPunct="0">
              <a:spcBef>
                <a:spcPct val="0"/>
              </a:spcBef>
              <a:defRPr sz="2400">
                <a:solidFill>
                  <a:schemeClr val="tx1"/>
                </a:solidFill>
                <a:latin typeface="Arial" charset="0"/>
                <a:ea typeface="ＭＳ Ｐゴシック" pitchFamily="112" charset="-128"/>
              </a:defRPr>
            </a:lvl4pPr>
            <a:lvl5pPr eaLnBrk="0" hangingPunct="0">
              <a:spcBef>
                <a:spcPct val="0"/>
              </a:spcBef>
              <a:defRPr sz="2400">
                <a:solidFill>
                  <a:schemeClr val="tx1"/>
                </a:solidFill>
                <a:latin typeface="Arial" charset="0"/>
                <a:ea typeface="ＭＳ Ｐゴシック" pitchFamily="112" charset="-128"/>
              </a:defRPr>
            </a:lvl5pPr>
            <a:lvl6pPr eaLnBrk="0" fontAlgn="base" hangingPunct="0">
              <a:spcBef>
                <a:spcPct val="0"/>
              </a:spcBef>
              <a:spcAft>
                <a:spcPct val="0"/>
              </a:spcAft>
              <a:defRPr sz="2400">
                <a:solidFill>
                  <a:schemeClr val="tx1"/>
                </a:solidFill>
                <a:latin typeface="Arial" charset="0"/>
                <a:ea typeface="ＭＳ Ｐゴシック" pitchFamily="112" charset="-128"/>
              </a:defRPr>
            </a:lvl6pPr>
            <a:lvl7pPr eaLnBrk="0" fontAlgn="base" hangingPunct="0">
              <a:spcBef>
                <a:spcPct val="0"/>
              </a:spcBef>
              <a:spcAft>
                <a:spcPct val="0"/>
              </a:spcAft>
              <a:defRPr sz="2400">
                <a:solidFill>
                  <a:schemeClr val="tx1"/>
                </a:solidFill>
                <a:latin typeface="Arial" charset="0"/>
                <a:ea typeface="ＭＳ Ｐゴシック" pitchFamily="112" charset="-128"/>
              </a:defRPr>
            </a:lvl7pPr>
            <a:lvl8pPr eaLnBrk="0" fontAlgn="base" hangingPunct="0">
              <a:spcBef>
                <a:spcPct val="0"/>
              </a:spcBef>
              <a:spcAft>
                <a:spcPct val="0"/>
              </a:spcAft>
              <a:defRPr sz="2400">
                <a:solidFill>
                  <a:schemeClr val="tx1"/>
                </a:solidFill>
                <a:latin typeface="Arial" charset="0"/>
                <a:ea typeface="ＭＳ Ｐゴシック" pitchFamily="112" charset="-128"/>
              </a:defRPr>
            </a:lvl8pPr>
            <a:lvl9pPr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50000"/>
              </a:spcBef>
              <a:buFont typeface="Wingdings" pitchFamily="2" charset="2"/>
              <a:buNone/>
              <a:defRPr/>
            </a:pPr>
            <a:r>
              <a:rPr lang="de-DE" sz="1800" b="1" err="1" smtClean="0">
                <a:solidFill>
                  <a:srgbClr val="FFFFFF"/>
                </a:solidFill>
              </a:rPr>
              <a:t>Creating</a:t>
            </a:r>
            <a:r>
              <a:rPr lang="de-DE" sz="1800" b="1" smtClean="0">
                <a:solidFill>
                  <a:srgbClr val="FFFFFF"/>
                </a:solidFill>
              </a:rPr>
              <a:t> X-</a:t>
            </a:r>
            <a:r>
              <a:rPr lang="de-DE" sz="1800" b="1" err="1" smtClean="0">
                <a:solidFill>
                  <a:srgbClr val="FFFFFF"/>
                </a:solidFill>
              </a:rPr>
              <a:t>ray</a:t>
            </a:r>
            <a:r>
              <a:rPr lang="de-DE" sz="1800" b="1" smtClean="0">
                <a:solidFill>
                  <a:srgbClr val="FFFFFF"/>
                </a:solidFill>
              </a:rPr>
              <a:t> </a:t>
            </a:r>
            <a:r>
              <a:rPr lang="de-DE" sz="1800" b="1" err="1" smtClean="0">
                <a:solidFill>
                  <a:srgbClr val="FFFFFF"/>
                </a:solidFill>
              </a:rPr>
              <a:t>Flashes</a:t>
            </a:r>
            <a:endParaRPr lang="de-DE" sz="1800" b="1" smtClean="0">
              <a:solidFill>
                <a:srgbClr val="FFFFFF"/>
              </a:solidFill>
            </a:endParaRPr>
          </a:p>
        </p:txBody>
      </p:sp>
      <p:sp>
        <p:nvSpPr>
          <p:cNvPr id="14344" name="Line 17"/>
          <p:cNvSpPr>
            <a:spLocks noChangeShapeType="1"/>
          </p:cNvSpPr>
          <p:nvPr/>
        </p:nvSpPr>
        <p:spPr bwMode="auto">
          <a:xfrm>
            <a:off x="6248400" y="1971675"/>
            <a:ext cx="619125" cy="297656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18"/>
          <p:cNvSpPr>
            <a:spLocks noChangeShapeType="1"/>
          </p:cNvSpPr>
          <p:nvPr/>
        </p:nvSpPr>
        <p:spPr bwMode="auto">
          <a:xfrm flipH="1">
            <a:off x="3602038" y="2730500"/>
            <a:ext cx="854075" cy="9540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9"/>
          <p:cNvSpPr>
            <a:spLocks noChangeShapeType="1"/>
          </p:cNvSpPr>
          <p:nvPr/>
        </p:nvSpPr>
        <p:spPr bwMode="auto">
          <a:xfrm flipH="1">
            <a:off x="1773238" y="1958975"/>
            <a:ext cx="914400" cy="8524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17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17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25" grpId="0"/>
      <p:bldP spid="1011726" grpId="0"/>
      <p:bldP spid="14344" grpId="0" animBg="1"/>
      <p:bldP spid="14345" grpId="0" animBg="1"/>
      <p:bldP spid="143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smtClean="0"/>
              <a:t>The XFEL Tunnel</a:t>
            </a:r>
            <a:endParaRPr lang="en-US" smtClean="0"/>
          </a:p>
        </p:txBody>
      </p:sp>
      <p:pic>
        <p:nvPicPr>
          <p:cNvPr id="15363"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295400"/>
            <a:ext cx="60880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2"/>
          <p:cNvSpPr>
            <a:spLocks noGrp="1"/>
          </p:cNvSpPr>
          <p:nvPr>
            <p:ph type="title"/>
          </p:nvPr>
        </p:nvSpPr>
        <p:spPr/>
        <p:txBody>
          <a:bodyPr/>
          <a:lstStyle/>
          <a:p>
            <a:r>
              <a:rPr lang="de-DE" smtClean="0"/>
              <a:t>The real XFEL Tunnel</a:t>
            </a:r>
            <a:endParaRPr lang="en-US" smtClean="0"/>
          </a:p>
        </p:txBody>
      </p:sp>
      <p:pic>
        <p:nvPicPr>
          <p:cNvPr id="16387"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1273175"/>
            <a:ext cx="7602537"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7035" y="1357718"/>
            <a:ext cx="8229600" cy="4525963"/>
          </a:xfrm>
        </p:spPr>
        <p:txBody>
          <a:bodyPr/>
          <a:lstStyle/>
          <a:p>
            <a:r>
              <a:rPr lang="de-DE" sz="2000" dirty="0" err="1" smtClean="0"/>
              <a:t>Adding</a:t>
            </a:r>
            <a:r>
              <a:rPr lang="de-DE" sz="2000" dirty="0" smtClean="0"/>
              <a:t> </a:t>
            </a:r>
            <a:r>
              <a:rPr lang="de-DE" sz="2000" dirty="0" err="1" smtClean="0"/>
              <a:t>new</a:t>
            </a:r>
            <a:r>
              <a:rPr lang="de-DE" sz="2000" dirty="0" smtClean="0"/>
              <a:t> </a:t>
            </a:r>
            <a:r>
              <a:rPr lang="de-DE" sz="2000" dirty="0" err="1" smtClean="0"/>
              <a:t>features</a:t>
            </a:r>
            <a:r>
              <a:rPr lang="de-DE" sz="2000" dirty="0" smtClean="0"/>
              <a:t> </a:t>
            </a:r>
            <a:r>
              <a:rPr lang="de-DE" sz="2000" dirty="0" err="1" smtClean="0"/>
              <a:t>to</a:t>
            </a:r>
            <a:r>
              <a:rPr lang="de-DE" sz="2000" dirty="0" smtClean="0"/>
              <a:t> Trend Plotter</a:t>
            </a:r>
          </a:p>
          <a:p>
            <a:pPr>
              <a:buFont typeface="Arial" pitchFamily="34" charset="0"/>
              <a:buChar char="•"/>
            </a:pPr>
            <a:r>
              <a:rPr lang="de-DE" sz="1800" dirty="0" err="1" smtClean="0"/>
              <a:t>Displaying</a:t>
            </a:r>
            <a:r>
              <a:rPr lang="de-DE" sz="1800" dirty="0" smtClean="0"/>
              <a:t> </a:t>
            </a:r>
            <a:r>
              <a:rPr lang="de-DE" sz="1800" dirty="0" err="1" smtClean="0"/>
              <a:t>archive</a:t>
            </a:r>
            <a:r>
              <a:rPr lang="de-DE" sz="1800" dirty="0" smtClean="0"/>
              <a:t> </a:t>
            </a:r>
            <a:r>
              <a:rPr lang="de-DE" sz="1800" dirty="0" err="1" smtClean="0"/>
              <a:t>deadband</a:t>
            </a:r>
            <a:r>
              <a:rPr lang="de-DE" sz="1800" dirty="0" smtClean="0"/>
              <a:t> </a:t>
            </a:r>
            <a:r>
              <a:rPr lang="de-DE" sz="1800" dirty="0" err="1" smtClean="0"/>
              <a:t>for</a:t>
            </a:r>
            <a:r>
              <a:rPr lang="de-DE" sz="1800" dirty="0" smtClean="0"/>
              <a:t> </a:t>
            </a:r>
            <a:r>
              <a:rPr lang="de-DE" sz="1800" dirty="0" err="1" smtClean="0"/>
              <a:t>each</a:t>
            </a:r>
            <a:r>
              <a:rPr lang="de-DE" sz="1800" dirty="0" smtClean="0"/>
              <a:t> </a:t>
            </a:r>
            <a:r>
              <a:rPr lang="de-DE" sz="1800" dirty="0" err="1" smtClean="0"/>
              <a:t>channel</a:t>
            </a:r>
            <a:r>
              <a:rPr lang="de-DE" sz="1800" dirty="0" smtClean="0"/>
              <a:t/>
            </a:r>
            <a:br>
              <a:rPr lang="de-DE" sz="1800" dirty="0" smtClean="0"/>
            </a:br>
            <a:r>
              <a:rPr lang="de-DE" sz="1800" dirty="0" smtClean="0"/>
              <a:t>(Monitor </a:t>
            </a:r>
            <a:r>
              <a:rPr lang="de-DE" sz="1800" dirty="0" err="1" smtClean="0"/>
              <a:t>Deadband</a:t>
            </a:r>
            <a:r>
              <a:rPr lang="de-DE" sz="1800" dirty="0" smtClean="0"/>
              <a:t> </a:t>
            </a:r>
            <a:r>
              <a:rPr lang="de-DE" sz="1800" dirty="0" err="1" smtClean="0"/>
              <a:t>for</a:t>
            </a:r>
            <a:r>
              <a:rPr lang="de-DE" sz="1800" dirty="0" smtClean="0"/>
              <a:t> online/ live </a:t>
            </a:r>
            <a:r>
              <a:rPr lang="de-DE" sz="1800" dirty="0" err="1" smtClean="0"/>
              <a:t>channel</a:t>
            </a:r>
            <a:r>
              <a:rPr lang="de-DE" sz="1800" dirty="0" smtClean="0"/>
              <a:t>)</a:t>
            </a:r>
          </a:p>
          <a:p>
            <a:pPr>
              <a:buFont typeface="Arial" pitchFamily="34" charset="0"/>
              <a:buChar char="•"/>
            </a:pPr>
            <a:r>
              <a:rPr lang="de-DE" sz="1800" dirty="0" smtClean="0"/>
              <a:t>Interface </a:t>
            </a:r>
            <a:r>
              <a:rPr lang="de-DE" sz="1800" dirty="0" err="1" smtClean="0"/>
              <a:t>to</a:t>
            </a:r>
            <a:r>
              <a:rPr lang="de-DE" sz="1800" dirty="0" smtClean="0"/>
              <a:t> </a:t>
            </a:r>
            <a:r>
              <a:rPr lang="de-DE" sz="1800" dirty="0" err="1" smtClean="0"/>
              <a:t>MySql</a:t>
            </a:r>
            <a:r>
              <a:rPr lang="de-DE" sz="1800" dirty="0" smtClean="0"/>
              <a:t> Database</a:t>
            </a:r>
          </a:p>
          <a:p>
            <a:pPr>
              <a:buFont typeface="Arial" pitchFamily="34" charset="0"/>
              <a:buChar char="•"/>
            </a:pPr>
            <a:endParaRPr lang="de-DE" dirty="0"/>
          </a:p>
        </p:txBody>
      </p:sp>
      <p:sp>
        <p:nvSpPr>
          <p:cNvPr id="3" name="Title 2"/>
          <p:cNvSpPr>
            <a:spLocks noGrp="1"/>
          </p:cNvSpPr>
          <p:nvPr>
            <p:ph type="title"/>
          </p:nvPr>
        </p:nvSpPr>
        <p:spPr/>
        <p:txBody>
          <a:bodyPr/>
          <a:lstStyle/>
          <a:p>
            <a:r>
              <a:rPr lang="de-DE" dirty="0"/>
              <a:t>CSS </a:t>
            </a:r>
            <a:r>
              <a:rPr lang="de-DE" dirty="0" err="1"/>
              <a:t>Developments</a:t>
            </a:r>
            <a:r>
              <a:rPr lang="de-DE" dirty="0" smtClean="0"/>
              <a:t>: Trend Plotter</a:t>
            </a:r>
            <a:endParaRPr lang="de-D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12" y="2638674"/>
            <a:ext cx="8385544" cy="3705173"/>
          </a:xfrm>
          <a:prstGeom prst="rect">
            <a:avLst/>
          </a:prstGeom>
        </p:spPr>
      </p:pic>
      <p:sp>
        <p:nvSpPr>
          <p:cNvPr id="6" name="Oval 5"/>
          <p:cNvSpPr/>
          <p:nvPr/>
        </p:nvSpPr>
        <p:spPr>
          <a:xfrm>
            <a:off x="3161414" y="5245395"/>
            <a:ext cx="503274" cy="233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46182" y="5241859"/>
            <a:ext cx="503274" cy="233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7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CSS </a:t>
            </a:r>
            <a:r>
              <a:rPr lang="de-DE" dirty="0" err="1" smtClean="0"/>
              <a:t>Developments</a:t>
            </a:r>
            <a:r>
              <a:rPr lang="de-DE" dirty="0" smtClean="0"/>
              <a:t>: New SDS </a:t>
            </a:r>
            <a:r>
              <a:rPr lang="de-DE" dirty="0" err="1" smtClean="0"/>
              <a:t>Widget</a:t>
            </a:r>
            <a:r>
              <a:rPr lang="de-DE" dirty="0" smtClean="0"/>
              <a:t>: X/ Y Plot</a:t>
            </a:r>
            <a:endParaRPr lang="de-D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77" t="21621" r="20543" b="13051"/>
          <a:stretch/>
        </p:blipFill>
        <p:spPr bwMode="auto">
          <a:xfrm>
            <a:off x="608802" y="1858833"/>
            <a:ext cx="7203056" cy="433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93800" y="1388533"/>
            <a:ext cx="6223000" cy="369332"/>
          </a:xfrm>
          <a:prstGeom prst="rect">
            <a:avLst/>
          </a:prstGeom>
          <a:noFill/>
        </p:spPr>
        <p:txBody>
          <a:bodyPr wrap="square" rtlCol="0">
            <a:spAutoFit/>
          </a:bodyPr>
          <a:lstStyle/>
          <a:p>
            <a:r>
              <a:rPr lang="de-DE" dirty="0" err="1" smtClean="0"/>
              <a:t>Exyample</a:t>
            </a:r>
            <a:r>
              <a:rPr lang="de-DE" dirty="0" smtClean="0"/>
              <a:t> </a:t>
            </a:r>
            <a:r>
              <a:rPr lang="de-DE" dirty="0" err="1" smtClean="0"/>
              <a:t>of</a:t>
            </a:r>
            <a:r>
              <a:rPr lang="de-DE" dirty="0" smtClean="0"/>
              <a:t> </a:t>
            </a:r>
            <a:r>
              <a:rPr lang="de-DE" dirty="0" err="1" smtClean="0"/>
              <a:t>Cold</a:t>
            </a:r>
            <a:r>
              <a:rPr lang="de-DE" dirty="0" smtClean="0"/>
              <a:t> </a:t>
            </a:r>
            <a:r>
              <a:rPr lang="de-DE" dirty="0" err="1" smtClean="0"/>
              <a:t>Compressor</a:t>
            </a:r>
            <a:r>
              <a:rPr lang="de-DE" dirty="0" smtClean="0"/>
              <a:t> </a:t>
            </a:r>
            <a:r>
              <a:rPr lang="de-DE" dirty="0" err="1" smtClean="0"/>
              <a:t>Characteristic</a:t>
            </a:r>
            <a:r>
              <a:rPr lang="de-DE" dirty="0" smtClean="0"/>
              <a:t> Diagramm</a:t>
            </a:r>
            <a:endParaRPr lang="de-DE" dirty="0"/>
          </a:p>
        </p:txBody>
      </p:sp>
    </p:spTree>
    <p:extLst>
      <p:ext uri="{BB962C8B-B14F-4D97-AF65-F5344CB8AC3E}">
        <p14:creationId xmlns:p14="http://schemas.microsoft.com/office/powerpoint/2010/main" val="422726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CSS </a:t>
            </a:r>
            <a:r>
              <a:rPr lang="de-DE" dirty="0" err="1" smtClean="0"/>
              <a:t>Developments</a:t>
            </a:r>
            <a:r>
              <a:rPr lang="de-DE" dirty="0" smtClean="0"/>
              <a:t>: New SDS </a:t>
            </a:r>
            <a:r>
              <a:rPr lang="de-DE" dirty="0" err="1" smtClean="0"/>
              <a:t>Widget</a:t>
            </a:r>
            <a:r>
              <a:rPr lang="de-DE" dirty="0" smtClean="0"/>
              <a:t>: X/ Y Plot</a:t>
            </a:r>
            <a:endParaRPr lang="de-DE" dirty="0"/>
          </a:p>
        </p:txBody>
      </p:sp>
      <p:sp>
        <p:nvSpPr>
          <p:cNvPr id="6" name="TextBox 5"/>
          <p:cNvSpPr txBox="1"/>
          <p:nvPr/>
        </p:nvSpPr>
        <p:spPr>
          <a:xfrm>
            <a:off x="1193800" y="1388533"/>
            <a:ext cx="6223000" cy="369332"/>
          </a:xfrm>
          <a:prstGeom prst="rect">
            <a:avLst/>
          </a:prstGeom>
          <a:noFill/>
        </p:spPr>
        <p:txBody>
          <a:bodyPr wrap="square" rtlCol="0">
            <a:spAutoFit/>
          </a:bodyPr>
          <a:lstStyle/>
          <a:p>
            <a:r>
              <a:rPr lang="de-DE" dirty="0" smtClean="0"/>
              <a:t>Prototype </a:t>
            </a:r>
            <a:r>
              <a:rPr lang="de-DE" dirty="0" err="1" smtClean="0"/>
              <a:t>of</a:t>
            </a:r>
            <a:r>
              <a:rPr lang="de-DE" dirty="0" smtClean="0"/>
              <a:t> </a:t>
            </a:r>
            <a:r>
              <a:rPr lang="de-DE" dirty="0" err="1" smtClean="0"/>
              <a:t>Cold</a:t>
            </a:r>
            <a:r>
              <a:rPr lang="de-DE" dirty="0" smtClean="0"/>
              <a:t> </a:t>
            </a:r>
            <a:r>
              <a:rPr lang="de-DE" dirty="0" err="1" smtClean="0"/>
              <a:t>Compressor</a:t>
            </a:r>
            <a:r>
              <a:rPr lang="de-DE" dirty="0" smtClean="0"/>
              <a:t> </a:t>
            </a:r>
            <a:r>
              <a:rPr lang="de-DE" dirty="0" err="1" smtClean="0"/>
              <a:t>Characteristic</a:t>
            </a:r>
            <a:r>
              <a:rPr lang="de-DE" dirty="0" smtClean="0"/>
              <a:t> Diagramm</a:t>
            </a:r>
            <a:endParaRPr lang="de-D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2" y="1757865"/>
            <a:ext cx="5664200" cy="4565688"/>
          </a:xfrm>
          <a:prstGeom prst="rect">
            <a:avLst/>
          </a:prstGeom>
        </p:spPr>
      </p:pic>
    </p:spTree>
    <p:extLst>
      <p:ext uri="{BB962C8B-B14F-4D97-AF65-F5344CB8AC3E}">
        <p14:creationId xmlns:p14="http://schemas.microsoft.com/office/powerpoint/2010/main" val="371979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DE" dirty="0" smtClean="0"/>
              <a:t>CSS </a:t>
            </a:r>
            <a:r>
              <a:rPr lang="de-DE" dirty="0" err="1" smtClean="0"/>
              <a:t>is</a:t>
            </a:r>
            <a:r>
              <a:rPr lang="de-DE" dirty="0" smtClean="0"/>
              <a:t> </a:t>
            </a:r>
            <a:r>
              <a:rPr lang="de-DE" dirty="0" err="1" smtClean="0"/>
              <a:t>running</a:t>
            </a:r>
            <a:r>
              <a:rPr lang="de-DE" dirty="0" smtClean="0"/>
              <a:t> in </a:t>
            </a:r>
            <a:r>
              <a:rPr lang="de-DE" dirty="0" err="1" smtClean="0"/>
              <a:t>the</a:t>
            </a:r>
            <a:r>
              <a:rPr lang="de-DE" dirty="0" smtClean="0"/>
              <a:t> </a:t>
            </a:r>
            <a:r>
              <a:rPr lang="de-DE" dirty="0" err="1" smtClean="0"/>
              <a:t>control</a:t>
            </a:r>
            <a:r>
              <a:rPr lang="de-DE" dirty="0" smtClean="0"/>
              <a:t> </a:t>
            </a:r>
            <a:r>
              <a:rPr lang="de-DE" dirty="0" err="1" smtClean="0"/>
              <a:t>room</a:t>
            </a:r>
            <a:r>
              <a:rPr lang="de-DE" dirty="0" smtClean="0"/>
              <a:t> </a:t>
            </a:r>
            <a:r>
              <a:rPr lang="de-DE" dirty="0" err="1" smtClean="0"/>
              <a:t>as</a:t>
            </a:r>
            <a:r>
              <a:rPr lang="de-DE" dirty="0" smtClean="0"/>
              <a:t> </a:t>
            </a:r>
            <a:r>
              <a:rPr lang="de-DE" dirty="0" err="1" smtClean="0"/>
              <a:t>primary</a:t>
            </a:r>
            <a:r>
              <a:rPr lang="de-DE" dirty="0" smtClean="0"/>
              <a:t> </a:t>
            </a:r>
            <a:r>
              <a:rPr lang="de-DE" dirty="0" err="1" smtClean="0"/>
              <a:t>operator</a:t>
            </a:r>
            <a:r>
              <a:rPr lang="de-DE" dirty="0" smtClean="0"/>
              <a:t> </a:t>
            </a:r>
            <a:r>
              <a:rPr lang="de-DE" dirty="0" err="1" smtClean="0"/>
              <a:t>interface</a:t>
            </a:r>
            <a:endParaRPr lang="de-DE" dirty="0" smtClean="0"/>
          </a:p>
          <a:p>
            <a:r>
              <a:rPr lang="de-DE" dirty="0" smtClean="0"/>
              <a:t>Over </a:t>
            </a:r>
            <a:r>
              <a:rPr lang="de-DE" dirty="0" err="1" smtClean="0"/>
              <a:t>the</a:t>
            </a:r>
            <a:r>
              <a:rPr lang="de-DE" dirty="0" smtClean="0"/>
              <a:t> last </a:t>
            </a:r>
            <a:r>
              <a:rPr lang="de-DE" dirty="0" err="1" smtClean="0"/>
              <a:t>two</a:t>
            </a:r>
            <a:r>
              <a:rPr lang="de-DE" dirty="0" smtClean="0"/>
              <a:t> </a:t>
            </a:r>
            <a:r>
              <a:rPr lang="de-DE" dirty="0" err="1" smtClean="0"/>
              <a:t>years</a:t>
            </a:r>
            <a:r>
              <a:rPr lang="de-DE" dirty="0" smtClean="0"/>
              <a:t> CAJ </a:t>
            </a:r>
            <a:r>
              <a:rPr lang="de-DE" dirty="0" err="1" smtClean="0"/>
              <a:t>deadlocks</a:t>
            </a:r>
            <a:r>
              <a:rPr lang="de-DE" dirty="0" smtClean="0"/>
              <a:t> </a:t>
            </a:r>
            <a:r>
              <a:rPr lang="de-DE" dirty="0" err="1" smtClean="0"/>
              <a:t>were</a:t>
            </a:r>
            <a:r>
              <a:rPr lang="de-DE" dirty="0" smtClean="0"/>
              <a:t> </a:t>
            </a:r>
            <a:r>
              <a:rPr lang="de-DE" dirty="0" err="1" smtClean="0"/>
              <a:t>causing</a:t>
            </a:r>
            <a:r>
              <a:rPr lang="de-DE" dirty="0" smtClean="0"/>
              <a:t> a </a:t>
            </a:r>
            <a:r>
              <a:rPr lang="de-DE" dirty="0" err="1" smtClean="0"/>
              <a:t>lot</a:t>
            </a:r>
            <a:r>
              <a:rPr lang="de-DE" dirty="0" smtClean="0"/>
              <a:t> </a:t>
            </a:r>
            <a:r>
              <a:rPr lang="de-DE" dirty="0" err="1" smtClean="0"/>
              <a:t>of</a:t>
            </a:r>
            <a:r>
              <a:rPr lang="de-DE" dirty="0" smtClean="0"/>
              <a:t> </a:t>
            </a:r>
            <a:r>
              <a:rPr lang="de-DE" dirty="0" err="1" smtClean="0"/>
              <a:t>trouble</a:t>
            </a:r>
            <a:endParaRPr lang="de-DE" dirty="0" smtClean="0"/>
          </a:p>
          <a:p>
            <a:r>
              <a:rPr lang="de-DE" dirty="0" smtClean="0"/>
              <a:t>Communication </a:t>
            </a:r>
            <a:r>
              <a:rPr lang="de-DE" dirty="0" err="1" smtClean="0"/>
              <a:t>with</a:t>
            </a:r>
            <a:r>
              <a:rPr lang="de-DE" dirty="0" smtClean="0"/>
              <a:t> Matej </a:t>
            </a:r>
            <a:r>
              <a:rPr lang="de-DE" dirty="0" err="1" smtClean="0"/>
              <a:t>improved</a:t>
            </a:r>
            <a:r>
              <a:rPr lang="de-DE" dirty="0" smtClean="0"/>
              <a:t>:</a:t>
            </a:r>
          </a:p>
          <a:p>
            <a:pPr lvl="1"/>
            <a:r>
              <a:rPr lang="de-DE" dirty="0" err="1" smtClean="0"/>
              <a:t>Prepared</a:t>
            </a:r>
            <a:r>
              <a:rPr lang="de-DE" dirty="0" smtClean="0"/>
              <a:t> fixes </a:t>
            </a:r>
            <a:r>
              <a:rPr lang="de-DE" dirty="0" err="1" smtClean="0"/>
              <a:t>make</a:t>
            </a:r>
            <a:r>
              <a:rPr lang="de-DE" dirty="0" smtClean="0"/>
              <a:t> </a:t>
            </a:r>
            <a:r>
              <a:rPr lang="de-DE" dirty="0" err="1" smtClean="0"/>
              <a:t>it</a:t>
            </a:r>
            <a:r>
              <a:rPr lang="de-DE" dirty="0" smtClean="0"/>
              <a:t> </a:t>
            </a:r>
            <a:r>
              <a:rPr lang="de-DE" dirty="0" err="1" smtClean="0"/>
              <a:t>into</a:t>
            </a:r>
            <a:r>
              <a:rPr lang="de-DE" dirty="0" smtClean="0"/>
              <a:t> </a:t>
            </a:r>
            <a:r>
              <a:rPr lang="de-DE" dirty="0" err="1" smtClean="0"/>
              <a:t>the</a:t>
            </a:r>
            <a:r>
              <a:rPr lang="de-DE" dirty="0" smtClean="0"/>
              <a:t> </a:t>
            </a:r>
            <a:r>
              <a:rPr lang="de-DE" dirty="0" err="1" smtClean="0"/>
              <a:t>code</a:t>
            </a:r>
            <a:endParaRPr lang="de-DE" dirty="0" smtClean="0"/>
          </a:p>
          <a:p>
            <a:pPr lvl="1"/>
            <a:r>
              <a:rPr lang="de-DE" dirty="0" smtClean="0"/>
              <a:t>New </a:t>
            </a:r>
            <a:r>
              <a:rPr lang="de-DE" dirty="0" err="1" smtClean="0"/>
              <a:t>bug</a:t>
            </a:r>
            <a:r>
              <a:rPr lang="de-DE" dirty="0" smtClean="0"/>
              <a:t> fixes </a:t>
            </a:r>
            <a:r>
              <a:rPr lang="de-DE" dirty="0" err="1" smtClean="0"/>
              <a:t>are</a:t>
            </a:r>
            <a:r>
              <a:rPr lang="de-DE" dirty="0" smtClean="0"/>
              <a:t> </a:t>
            </a:r>
            <a:r>
              <a:rPr lang="de-DE" dirty="0" err="1" smtClean="0"/>
              <a:t>distributed</a:t>
            </a:r>
            <a:r>
              <a:rPr lang="de-DE" dirty="0" smtClean="0"/>
              <a:t> </a:t>
            </a:r>
            <a:r>
              <a:rPr lang="de-DE" dirty="0" err="1" smtClean="0"/>
              <a:t>faster</a:t>
            </a:r>
            <a:endParaRPr lang="de-DE" dirty="0"/>
          </a:p>
        </p:txBody>
      </p:sp>
      <p:sp>
        <p:nvSpPr>
          <p:cNvPr id="3" name="Title 2"/>
          <p:cNvSpPr>
            <a:spLocks noGrp="1"/>
          </p:cNvSpPr>
          <p:nvPr>
            <p:ph type="title"/>
          </p:nvPr>
        </p:nvSpPr>
        <p:spPr/>
        <p:txBody>
          <a:bodyPr/>
          <a:lstStyle/>
          <a:p>
            <a:r>
              <a:rPr lang="de-DE" dirty="0" smtClean="0"/>
              <a:t>CSS </a:t>
            </a:r>
            <a:r>
              <a:rPr lang="de-DE" dirty="0" err="1" smtClean="0"/>
              <a:t>Lessions</a:t>
            </a:r>
            <a:r>
              <a:rPr lang="de-DE" dirty="0" smtClean="0"/>
              <a:t> </a:t>
            </a:r>
            <a:r>
              <a:rPr lang="de-DE" dirty="0" err="1" smtClean="0"/>
              <a:t>Learned</a:t>
            </a:r>
            <a:r>
              <a:rPr lang="de-DE" dirty="0" smtClean="0"/>
              <a:t>: CAJ - </a:t>
            </a:r>
            <a:r>
              <a:rPr lang="de-DE" dirty="0" err="1" smtClean="0"/>
              <a:t>deadlocks</a:t>
            </a:r>
            <a:endParaRPr lang="de-DE" dirty="0"/>
          </a:p>
        </p:txBody>
      </p:sp>
    </p:spTree>
    <p:extLst>
      <p:ext uri="{BB962C8B-B14F-4D97-AF65-F5344CB8AC3E}">
        <p14:creationId xmlns:p14="http://schemas.microsoft.com/office/powerpoint/2010/main" val="1061674986"/>
      </p:ext>
    </p:extLst>
  </p:cSld>
  <p:clrMapOvr>
    <a:masterClrMapping/>
  </p:clrMapOvr>
</p:sld>
</file>

<file path=ppt/theme/theme1.xml><?xml version="1.0" encoding="utf-8"?>
<a:theme xmlns:a="http://schemas.openxmlformats.org/drawingml/2006/main" name="XFEL_Folienmaster_neuTT">
  <a:themeElements>
    <a:clrScheme name="XFEL_Folienmaster_neuT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XFEL_Folienmaster_neu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XFEL_Folienmaster_neuT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XFEL_Folienmaster_neuT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XFEL_Folienmaster_neuT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XFEL_Folienmaster_neuT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XFEL_Folienmaster_neuT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XFEL_Folienmaster_neuT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XFEL_Folienmaster_neuT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XFEL_Folienmaster_neuT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XFEL_Folienmaster_neuT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XFEL_Folienmaster_neuT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XFEL_Folienmaster_neuT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XFEL_Folienmaster_neuT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1095</Words>
  <Application>Microsoft Office PowerPoint</Application>
  <PresentationFormat>Bildschirmpräsentation (4:3)</PresentationFormat>
  <Paragraphs>358</Paragraphs>
  <Slides>24</Slides>
  <Notes>1</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XFEL_Folienmaster_neuTT</vt:lpstr>
      <vt:lpstr>EPICS @ DESY/ XFEL An Overview</vt:lpstr>
      <vt:lpstr>Overview</vt:lpstr>
      <vt:lpstr>XFEL: One Machine/ Three control systems</vt:lpstr>
      <vt:lpstr>The XFEL Tunnel</vt:lpstr>
      <vt:lpstr>The real XFEL Tunnel</vt:lpstr>
      <vt:lpstr>CSS Developments: Trend Plotter</vt:lpstr>
      <vt:lpstr>CSS Developments: New SDS Widget: X/ Y Plot</vt:lpstr>
      <vt:lpstr>CSS Developments: New SDS Widget: X/ Y Plot</vt:lpstr>
      <vt:lpstr>CSS Lessions Learned: CAJ - deadlocks</vt:lpstr>
      <vt:lpstr>CSS Lessions Learned: DAL -&gt; DAL-II</vt:lpstr>
      <vt:lpstr>Alarm System</vt:lpstr>
      <vt:lpstr>Alarm System</vt:lpstr>
      <vt:lpstr>Archiver</vt:lpstr>
      <vt:lpstr>Redundancy</vt:lpstr>
      <vt:lpstr>Redundancy: initial states</vt:lpstr>
      <vt:lpstr>Redundancy: Startup</vt:lpstr>
      <vt:lpstr>Redundancy: Running</vt:lpstr>
      <vt:lpstr>Redundancy: Master CPU Failure</vt:lpstr>
      <vt:lpstr>Redundancy: Master CPU Failure – Slave detects failure</vt:lpstr>
      <vt:lpstr>Redundancy: Master CPU Failure – Slave taking mastership</vt:lpstr>
      <vt:lpstr>Redundancy: Master CPU Failure – Slave active/ pref master passive</vt:lpstr>
      <vt:lpstr>Redundancy: Master CPU Nettask Crash</vt:lpstr>
      <vt:lpstr>Redundancy: Master CPU Nettask Crash</vt:lpstr>
      <vt:lpstr>Redundancy</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experiments</dc:title>
  <dc:creator>DESY USER</dc:creator>
  <cp:lastModifiedBy>claus</cp:lastModifiedBy>
  <cp:revision>128</cp:revision>
  <cp:lastPrinted>2013-09-30T11:57:00Z</cp:lastPrinted>
  <dcterms:created xsi:type="dcterms:W3CDTF">2005-11-24T21:51:12Z</dcterms:created>
  <dcterms:modified xsi:type="dcterms:W3CDTF">2013-10-05T02:38:46Z</dcterms:modified>
</cp:coreProperties>
</file>