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39"/>
  </p:notesMasterIdLst>
  <p:sldIdLst>
    <p:sldId id="256" r:id="rId2"/>
    <p:sldId id="403" r:id="rId3"/>
    <p:sldId id="374" r:id="rId4"/>
    <p:sldId id="373" r:id="rId5"/>
    <p:sldId id="404" r:id="rId6"/>
    <p:sldId id="341" r:id="rId7"/>
    <p:sldId id="407" r:id="rId8"/>
    <p:sldId id="377" r:id="rId9"/>
    <p:sldId id="405" r:id="rId10"/>
    <p:sldId id="347" r:id="rId11"/>
    <p:sldId id="378" r:id="rId12"/>
    <p:sldId id="379" r:id="rId13"/>
    <p:sldId id="401" r:id="rId14"/>
    <p:sldId id="400" r:id="rId15"/>
    <p:sldId id="380" r:id="rId16"/>
    <p:sldId id="395" r:id="rId17"/>
    <p:sldId id="381" r:id="rId18"/>
    <p:sldId id="387" r:id="rId19"/>
    <p:sldId id="388" r:id="rId20"/>
    <p:sldId id="389" r:id="rId21"/>
    <p:sldId id="382" r:id="rId22"/>
    <p:sldId id="390" r:id="rId23"/>
    <p:sldId id="391" r:id="rId24"/>
    <p:sldId id="392" r:id="rId25"/>
    <p:sldId id="383" r:id="rId26"/>
    <p:sldId id="397" r:id="rId27"/>
    <p:sldId id="398" r:id="rId28"/>
    <p:sldId id="399" r:id="rId29"/>
    <p:sldId id="384" r:id="rId30"/>
    <p:sldId id="385" r:id="rId31"/>
    <p:sldId id="402" r:id="rId32"/>
    <p:sldId id="394" r:id="rId33"/>
    <p:sldId id="393" r:id="rId34"/>
    <p:sldId id="386" r:id="rId35"/>
    <p:sldId id="406" r:id="rId36"/>
    <p:sldId id="348" r:id="rId37"/>
    <p:sldId id="33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24" autoAdjust="0"/>
    <p:restoredTop sz="94576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BA38F-2A77-4B4B-8660-DAEDA96B5B3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B483F38-32B3-4EC9-B9C1-4EE4D398D481}" type="pres">
      <dgm:prSet presAssocID="{C11BA38F-2A77-4B4B-8660-DAEDA96B5B36}" presName="Name0" presStyleCnt="0">
        <dgm:presLayoutVars>
          <dgm:dir/>
          <dgm:resizeHandles val="exact"/>
        </dgm:presLayoutVars>
      </dgm:prSet>
      <dgm:spPr/>
    </dgm:pt>
  </dgm:ptLst>
  <dgm:cxnLst>
    <dgm:cxn modelId="{0CFA37E3-3CB5-4AB4-BCD2-876EAC82EEA7}" type="presOf" srcId="{C11BA38F-2A77-4B4B-8660-DAEDA96B5B36}" destId="{0B483F38-32B3-4EC9-B9C1-4EE4D398D4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BA38F-2A77-4B4B-8660-DAEDA96B5B3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B483F38-32B3-4EC9-B9C1-4EE4D398D481}" type="pres">
      <dgm:prSet presAssocID="{C11BA38F-2A77-4B4B-8660-DAEDA96B5B36}" presName="Name0" presStyleCnt="0">
        <dgm:presLayoutVars>
          <dgm:dir/>
          <dgm:resizeHandles val="exact"/>
        </dgm:presLayoutVars>
      </dgm:prSet>
      <dgm:spPr/>
    </dgm:pt>
  </dgm:ptLst>
  <dgm:cxnLst>
    <dgm:cxn modelId="{B4E5F6E5-6667-44BB-8A49-C182C2870038}" type="presOf" srcId="{C11BA38F-2A77-4B4B-8660-DAEDA96B5B36}" destId="{0B483F38-32B3-4EC9-B9C1-4EE4D398D4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704B-1EB1-40EC-864E-066268A4C0A3}" type="datetimeFigureOut">
              <a:rPr lang="en-US" smtClean="0"/>
              <a:pPr/>
              <a:t>10/5/2013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66D1-CE14-4D92-9A3F-6C880BA59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66D1-CE14-4D92-9A3F-6C880BA596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2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B797109-8F0E-4ECA-822D-878CB5B41236}" type="datetime1">
              <a:rPr lang="en-US" smtClean="0"/>
              <a:pPr/>
              <a:t>10/5/2013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9720" y="6320814"/>
            <a:ext cx="534512" cy="434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1" name="Picture 10" descr="spartan-helmet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71625" y="6218154"/>
            <a:ext cx="409575" cy="4738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81000" y="152400"/>
            <a:ext cx="8305800" cy="9906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152400"/>
            <a:ext cx="259556" cy="990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6172200"/>
            <a:ext cx="8458200" cy="533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28599" y="6172200"/>
            <a:ext cx="264319" cy="533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pic>
        <p:nvPicPr>
          <p:cNvPr id="16" name="Picture 4" descr="Pictur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11124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ortal.frib.msu.edu/communications/Media%20Library/Logos/_t/DOE_Science_horz_jp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42" y="6239413"/>
            <a:ext cx="2277333" cy="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-BN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7648" y="6248400"/>
            <a:ext cx="1216152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172200"/>
            <a:ext cx="553535" cy="553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40" y="6234583"/>
            <a:ext cx="1599719" cy="393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52288" y="6218095"/>
            <a:ext cx="534512" cy="434291"/>
          </a:xfrm>
          <a:prstGeom prst="rect">
            <a:avLst/>
          </a:prstGeom>
        </p:spPr>
      </p:pic>
      <p:pic>
        <p:nvPicPr>
          <p:cNvPr id="23" name="Picture 2" descr="https://lh3.googleusercontent.com/-juUh3aKDCaA/AAAAAAAAAAI/AAAAAAAAACA/-TNAjbmzLhg/s46-c-k-no/photo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01" y="6220585"/>
            <a:ext cx="4381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D651FB-BD3A-4938-A8B4-4099D3CE573E}" type="datetime1">
              <a:rPr lang="en-US" smtClean="0"/>
              <a:pPr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Quark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B11505-7D94-49AF-A4DA-3BC3D02FB7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discs.openepics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696200" cy="933450"/>
          </a:xfrm>
        </p:spPr>
        <p:txBody>
          <a:bodyPr>
            <a:noAutofit/>
          </a:bodyPr>
          <a:lstStyle/>
          <a:p>
            <a:r>
              <a:rPr lang="en-US" dirty="0" smtClean="0"/>
              <a:t>Database Workshop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6400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Vasu</a:t>
            </a:r>
            <a:r>
              <a:rPr lang="en-US" dirty="0" smtClean="0">
                <a:solidFill>
                  <a:schemeClr val="tx1"/>
                </a:solidFill>
              </a:rPr>
              <a:t> Vuppala, Ph.D.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spartan-helm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457200"/>
            <a:ext cx="485775" cy="561975"/>
          </a:xfrm>
          <a:prstGeom prst="rect">
            <a:avLst/>
          </a:prstGeom>
        </p:spPr>
      </p:pic>
      <p:pic>
        <p:nvPicPr>
          <p:cNvPr id="8" name="Picture 7" descr="msu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609600"/>
            <a:ext cx="1838325" cy="40957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828800" y="5029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FRIB-NSCL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</a:rPr>
              <a:t>East Lansing, Michigan, USA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 descr="https://portal.frib.msu.edu/communications/Media%20Library/Logos/_t/DOE_Science_horz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277333" cy="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1190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DISCS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0125676"/>
              </p:ext>
            </p:extLst>
          </p:nvPr>
        </p:nvGraphicFramePr>
        <p:xfrm>
          <a:off x="344311" y="1219200"/>
          <a:ext cx="8190089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26567"/>
                <a:gridCol w="1889308"/>
                <a:gridCol w="4474214"/>
              </a:tblGrid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FRIB,ESS,Cosylab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 At FRIB 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Development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eTraveler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 At FRIB 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Lattice-Model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BNL, FRIB, 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Prototypes At</a:t>
                      </a:r>
                      <a:r>
                        <a:rPr lang="en-US" baseline="0" dirty="0" smtClean="0"/>
                        <a:t> FRIB and BNL</a:t>
                      </a:r>
                      <a:endParaRPr lang="en-US" dirty="0" smtClean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Logbook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BNL, 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 At FRIB &amp; BNL.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Inventory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Development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Naming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 at FRIB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Development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Save/Restore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</a:t>
                      </a:r>
                      <a:r>
                        <a:rPr lang="en-US" baseline="0" dirty="0" smtClean="0"/>
                        <a:t> at BNL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ESS, </a:t>
                      </a:r>
                      <a:r>
                        <a:rPr lang="en-US" dirty="0" err="1" smtClean="0"/>
                        <a:t>Cosylab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Development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Signals (PV)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Production at BNL, FRIB (</a:t>
                      </a:r>
                      <a:r>
                        <a:rPr lang="en-US" dirty="0" err="1" smtClean="0"/>
                        <a:t>ChannelFinder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63415">
                <a:tc>
                  <a:txBody>
                    <a:bodyPr/>
                    <a:lstStyle/>
                    <a:p>
                      <a:r>
                        <a:rPr lang="en-US" dirty="0" smtClean="0"/>
                        <a:t>Unit 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Development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Logbook: Web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1219200"/>
            <a:ext cx="7900404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Logbook: CSS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28" y="1219200"/>
            <a:ext cx="6381144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Logbook: </a:t>
            </a:r>
            <a:r>
              <a:rPr lang="en-US" dirty="0" err="1" smtClean="0"/>
              <a:t>pyOlog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4" y="1219200"/>
            <a:ext cx="7393692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eTraveler</a:t>
            </a:r>
            <a:r>
              <a:rPr lang="en-US" dirty="0" smtClean="0"/>
              <a:t> – List of Travelers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5437"/>
            <a:ext cx="8229600" cy="4444650"/>
          </a:xfrm>
        </p:spPr>
      </p:pic>
    </p:spTree>
    <p:extLst>
      <p:ext uri="{BB962C8B-B14F-4D97-AF65-F5344CB8AC3E}">
        <p14:creationId xmlns:p14="http://schemas.microsoft.com/office/powerpoint/2010/main" val="28763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eTraveler</a:t>
            </a:r>
            <a:r>
              <a:rPr lang="en-US" dirty="0" smtClean="0"/>
              <a:t> – Devices</a:t>
            </a:r>
            <a:br>
              <a:rPr lang="en-US" dirty="0" smtClean="0"/>
            </a:br>
            <a:r>
              <a:rPr lang="en-US" sz="2400" dirty="0" smtClean="0"/>
              <a:t>Integration with Configuration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27607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Component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34029" y="1219200"/>
            <a:ext cx="5875941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Magnet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3213" y="1219200"/>
            <a:ext cx="7257573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Live Signals (PV)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3213" y="1219200"/>
            <a:ext cx="7257573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V4 – DISCS </a:t>
            </a:r>
            <a:br>
              <a:rPr lang="en-US" dirty="0" smtClean="0"/>
            </a:br>
            <a:r>
              <a:rPr lang="en-US" sz="2700" dirty="0" smtClean="0"/>
              <a:t>Distributed Information Services for Controls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6" y="1219200"/>
            <a:ext cx="7307287" cy="4937125"/>
          </a:xfrm>
        </p:spPr>
      </p:pic>
    </p:spTree>
    <p:extLst>
      <p:ext uri="{BB962C8B-B14F-4D97-AF65-F5344CB8AC3E}">
        <p14:creationId xmlns:p14="http://schemas.microsoft.com/office/powerpoint/2010/main" val="6193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Module: V4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108310"/>
            <a:ext cx="5125823" cy="540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9" y="4593870"/>
            <a:ext cx="6013086" cy="15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Configuration: Component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4967" y="1219200"/>
            <a:ext cx="5914065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Configuration: Component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4935" y="1219200"/>
            <a:ext cx="7774129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Configuration: Lattice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21148"/>
            <a:ext cx="8229600" cy="31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Lattice-Model: </a:t>
            </a:r>
            <a:r>
              <a:rPr lang="en-US" dirty="0" err="1" smtClean="0"/>
              <a:t>Beamlines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16" y="1219200"/>
            <a:ext cx="5268568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 – Name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54174" y="1219201"/>
            <a:ext cx="4797418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690413"/>
            <a:ext cx="705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Elements Are Parts of A Name: System, Subsystem, Device Type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 Convention – Submit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33600" y="1294884"/>
            <a:ext cx="4449330" cy="4098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48" y="5690413"/>
            <a:ext cx="568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 Requests to Add, Modify, or Delete Name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 – Process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57762" y="1219200"/>
            <a:ext cx="5828476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 - Reports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92407" y="1219200"/>
            <a:ext cx="5359185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 – Unit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30" y="1219200"/>
            <a:ext cx="6789540" cy="4937125"/>
          </a:xfrm>
        </p:spPr>
      </p:pic>
    </p:spTree>
    <p:extLst>
      <p:ext uri="{BB962C8B-B14F-4D97-AF65-F5344CB8AC3E}">
        <p14:creationId xmlns:p14="http://schemas.microsoft.com/office/powerpoint/2010/main" val="7487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dirty="0" smtClean="0"/>
              <a:t>DISCS – Scope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78776"/>
            <a:ext cx="8229600" cy="42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Save/Restore: Multiple Selections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" y="1219200"/>
            <a:ext cx="6932144" cy="4937125"/>
          </a:xfrm>
        </p:spPr>
      </p:pic>
    </p:spTree>
    <p:extLst>
      <p:ext uri="{BB962C8B-B14F-4D97-AF65-F5344CB8AC3E}">
        <p14:creationId xmlns:p14="http://schemas.microsoft.com/office/powerpoint/2010/main" val="3163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Save/Restore: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75" y="1219200"/>
            <a:ext cx="3378250" cy="4937125"/>
          </a:xfrm>
        </p:spPr>
      </p:pic>
    </p:spTree>
    <p:extLst>
      <p:ext uri="{BB962C8B-B14F-4D97-AF65-F5344CB8AC3E}">
        <p14:creationId xmlns:p14="http://schemas.microsoft.com/office/powerpoint/2010/main" val="27134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– Normal 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4685"/>
            <a:ext cx="8229600" cy="4586154"/>
          </a:xfrm>
        </p:spPr>
      </p:pic>
    </p:spTree>
    <p:extLst>
      <p:ext uri="{BB962C8B-B14F-4D97-AF65-F5344CB8AC3E}">
        <p14:creationId xmlns:p14="http://schemas.microsoft.com/office/powerpoint/2010/main" val="7365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– Manager 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4685"/>
            <a:ext cx="8229600" cy="4586154"/>
          </a:xfrm>
        </p:spPr>
      </p:pic>
    </p:spTree>
    <p:extLst>
      <p:ext uri="{BB962C8B-B14F-4D97-AF65-F5344CB8AC3E}">
        <p14:creationId xmlns:p14="http://schemas.microsoft.com/office/powerpoint/2010/main" val="14345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- Types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0291"/>
            <a:ext cx="8229600" cy="4634943"/>
          </a:xfrm>
        </p:spPr>
      </p:pic>
    </p:spTree>
    <p:extLst>
      <p:ext uri="{BB962C8B-B14F-4D97-AF65-F5344CB8AC3E}">
        <p14:creationId xmlns:p14="http://schemas.microsoft.com/office/powerpoint/2010/main" val="29536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Next Quarter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/>
          </a:bodyPr>
          <a:lstStyle/>
          <a:p>
            <a:r>
              <a:rPr lang="en-US" dirty="0" smtClean="0"/>
              <a:t>Online Model API</a:t>
            </a:r>
          </a:p>
          <a:p>
            <a:r>
              <a:rPr lang="en-US" dirty="0" smtClean="0"/>
              <a:t>Services Portal (from last meeting)</a:t>
            </a:r>
          </a:p>
          <a:p>
            <a:r>
              <a:rPr lang="en-US" dirty="0" smtClean="0"/>
              <a:t>Web Site (from last meeting)</a:t>
            </a:r>
          </a:p>
          <a:p>
            <a:r>
              <a:rPr lang="en-US" dirty="0" smtClean="0"/>
              <a:t>APIs and Domain Integration</a:t>
            </a:r>
          </a:p>
          <a:p>
            <a:r>
              <a:rPr lang="en-US" dirty="0" smtClean="0"/>
              <a:t>RBAC Prototype</a:t>
            </a:r>
          </a:p>
          <a:p>
            <a:r>
              <a:rPr lang="en-US" dirty="0" smtClean="0"/>
              <a:t>Cables, Operations, Calibration Releases</a:t>
            </a:r>
          </a:p>
          <a:p>
            <a:r>
              <a:rPr lang="en-US" dirty="0" smtClean="0"/>
              <a:t>Configuration Versioning, Lattice Design </a:t>
            </a:r>
          </a:p>
          <a:p>
            <a:r>
              <a:rPr lang="en-US" dirty="0" smtClean="0"/>
              <a:t>V4/CSS Integration</a:t>
            </a:r>
          </a:p>
          <a:p>
            <a:r>
              <a:rPr lang="en-US" dirty="0"/>
              <a:t>Software Engineering: Requirements Backlog, Status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Made Good Progress In Logbook, Traveler, Unit Conversion, Configuration, Lattice-Model, Naming</a:t>
            </a:r>
          </a:p>
          <a:p>
            <a:pPr lvl="1"/>
            <a:r>
              <a:rPr lang="en-US" dirty="0" smtClean="0"/>
              <a:t>Many Modules Under Development (Cables, RBAC, Calibration)</a:t>
            </a:r>
          </a:p>
          <a:p>
            <a:pPr lvl="1"/>
            <a:r>
              <a:rPr lang="en-US" dirty="0" smtClean="0"/>
              <a:t>Challenges</a:t>
            </a:r>
          </a:p>
          <a:p>
            <a:pPr lvl="2"/>
            <a:r>
              <a:rPr lang="en-US" dirty="0" smtClean="0"/>
              <a:t>Integration Among Modules</a:t>
            </a:r>
          </a:p>
          <a:p>
            <a:pPr lvl="2"/>
            <a:r>
              <a:rPr lang="en-US" dirty="0" smtClean="0"/>
              <a:t>Standard APIs</a:t>
            </a:r>
          </a:p>
          <a:p>
            <a:pPr lvl="1"/>
            <a:r>
              <a:rPr lang="en-US" dirty="0" smtClean="0"/>
              <a:t>Not Ready for General Users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DISCS Website: </a:t>
            </a:r>
            <a:r>
              <a:rPr lang="en-US" sz="3200" dirty="0" smtClean="0">
                <a:hlinkClick r:id="rId2"/>
              </a:rPr>
              <a:t>http://discs.openepics.org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80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 smtClean="0"/>
              <a:t>“Software is like entropy. It is difficult to grasp, weighs nothing, and obeys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 of thermodynamics i.e. it always increases..”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	– </a:t>
            </a:r>
            <a:r>
              <a:rPr lang="en-US" sz="3200" dirty="0" smtClean="0"/>
              <a:t>Norman Augustine</a:t>
            </a:r>
            <a:endParaRPr lang="en-US" sz="32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11505-7D94-49AF-A4DA-3BC3D02FB72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dirty="0" smtClean="0"/>
              <a:t>DISCS – Scope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75723"/>
            <a:ext cx="8229600" cy="34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dirty="0" smtClean="0"/>
              <a:t>DISCS 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To Develop Collaborating Services That Any Experimental Physics Facility Can Easily Configure, Use, And Extend For Its Design, Commissioning, Operation, And Maintenance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dirty="0" smtClean="0"/>
              <a:t>DISCS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49208"/>
            <a:ext cx="5631252" cy="4724400"/>
          </a:xfr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50989" y="1349208"/>
            <a:ext cx="4419600" cy="50274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180178" lvl="0" indent="-180178" defTabSz="803293" eaLnBrk="0" hangingPunct="0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Application layer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Operator interfaces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High-level applications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Libraries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64308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180178" marR="0" lvl="0" indent="-180178" algn="l" defTabSz="803293" rtl="0" eaLnBrk="0" fontAlgn="base" latinLnBrk="0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64308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Service layer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Access to data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/>
              </a:rPr>
              <a:t>Programming Interface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/>
            </a:endParaRPr>
          </a:p>
          <a:p>
            <a:pPr marL="180178" lvl="0" indent="-180178" defTabSz="803293" eaLnBrk="0" hangingPunct="0">
              <a:lnSpc>
                <a:spcPct val="90000"/>
              </a:lnSpc>
              <a:spcBef>
                <a:spcPts val="1206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Data layer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Managed data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Instrument data</a:t>
            </a:r>
          </a:p>
          <a:p>
            <a:pPr marL="363359" lvl="1" indent="-151650" defTabSz="803293" eaLnBrk="0" hangingPunct="0">
              <a:lnSpc>
                <a:spcPct val="90000"/>
              </a:lnSpc>
              <a:spcBef>
                <a:spcPts val="201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Arial" charset="0"/>
                <a:ea typeface="ＭＳ Ｐゴシック" charset="-128"/>
                <a:cs typeface="ＭＳ Ｐゴシック"/>
              </a:rPr>
              <a:t>No direct access</a:t>
            </a:r>
          </a:p>
          <a:p>
            <a:pPr marL="363359" marR="0" lvl="1" indent="-151650" algn="l" defTabSz="803293" rtl="0" eaLnBrk="0" fontAlgn="base" latinLnBrk="0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57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dirty="0" smtClean="0"/>
              <a:t>DISCS Collaborators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r>
              <a:rPr lang="en-US" sz="3200" dirty="0"/>
              <a:t>Brookhaven National </a:t>
            </a:r>
            <a:r>
              <a:rPr lang="en-US" sz="3200" dirty="0" smtClean="0"/>
              <a:t>Lab, USA </a:t>
            </a:r>
            <a:endParaRPr lang="en-US" sz="3200" dirty="0"/>
          </a:p>
          <a:p>
            <a:r>
              <a:rPr lang="en-US" sz="3200" dirty="0" err="1"/>
              <a:t>Cosylab</a:t>
            </a:r>
            <a:r>
              <a:rPr lang="en-US" sz="3200" dirty="0"/>
              <a:t>, </a:t>
            </a:r>
            <a:r>
              <a:rPr lang="en-US" sz="3200" dirty="0" smtClean="0"/>
              <a:t>Slovenia </a:t>
            </a:r>
            <a:endParaRPr lang="en-US" sz="3200" dirty="0"/>
          </a:p>
          <a:p>
            <a:r>
              <a:rPr lang="en-US" sz="3200" dirty="0"/>
              <a:t>European Spallation Source, Sweden</a:t>
            </a:r>
          </a:p>
          <a:p>
            <a:r>
              <a:rPr lang="en-US" sz="3200" dirty="0"/>
              <a:t>Facility for Rare Isotope </a:t>
            </a:r>
            <a:r>
              <a:rPr lang="en-US" sz="3200" dirty="0" smtClean="0"/>
              <a:t>Beam, </a:t>
            </a:r>
            <a:r>
              <a:rPr lang="en-US" sz="3200" dirty="0"/>
              <a:t>USA</a:t>
            </a:r>
          </a:p>
          <a:p>
            <a:r>
              <a:rPr lang="en-US" sz="3200" dirty="0"/>
              <a:t>Institute for High Energy Physics, </a:t>
            </a:r>
            <a:r>
              <a:rPr lang="en-US" sz="3200" dirty="0" smtClean="0"/>
              <a:t>China 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2514600" y="5257800"/>
          <a:ext cx="4419600" cy="6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9" name="Picture 8" descr="logo-BN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4359" y="1442203"/>
            <a:ext cx="1216152" cy="457200"/>
          </a:xfrm>
          <a:prstGeom prst="rect">
            <a:avLst/>
          </a:prstGeom>
        </p:spPr>
      </p:pic>
      <p:pic>
        <p:nvPicPr>
          <p:cNvPr id="51202" name="Picture 2" descr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76" y="3054117"/>
            <a:ext cx="1190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76" y="2477673"/>
            <a:ext cx="553535" cy="553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2152490" cy="530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0511" y="3604309"/>
            <a:ext cx="835703" cy="6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dirty="0" smtClean="0"/>
              <a:t>DISCS Modules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Module: An Implementation Of A Domain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2514600" y="5257800"/>
          <a:ext cx="4419600" cy="6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33" y="2554111"/>
            <a:ext cx="4876800" cy="3276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2890837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38600" y="6416040"/>
            <a:ext cx="1295400" cy="365760"/>
          </a:xfrm>
        </p:spPr>
        <p:txBody>
          <a:bodyPr/>
          <a:lstStyle/>
          <a:p>
            <a:fld id="{85B11505-7D94-49AF-A4DA-3BC3D02FB72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308352" cy="39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8913</TotalTime>
  <Words>497</Words>
  <Application>Microsoft Office PowerPoint</Application>
  <PresentationFormat>On-screen Show (4:3)</PresentationFormat>
  <Paragraphs>164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Database Workshop Report</vt:lpstr>
      <vt:lpstr>V4 – DISCS  Distributed Information Services for Controls System</vt:lpstr>
      <vt:lpstr>DISCS – Scope I</vt:lpstr>
      <vt:lpstr>DISCS – Scope II</vt:lpstr>
      <vt:lpstr>DISCS Vision</vt:lpstr>
      <vt:lpstr>DISCS Architecture</vt:lpstr>
      <vt:lpstr>DISCS Collaborators</vt:lpstr>
      <vt:lpstr>DISCS Modules</vt:lpstr>
      <vt:lpstr>Technologies</vt:lpstr>
      <vt:lpstr>DISCS Status</vt:lpstr>
      <vt:lpstr>Presentations</vt:lpstr>
      <vt:lpstr>Logbook: Web Client</vt:lpstr>
      <vt:lpstr>Logbook: CSS Client</vt:lpstr>
      <vt:lpstr>Logbook: pyOlog</vt:lpstr>
      <vt:lpstr>eTraveler – List of Travelers</vt:lpstr>
      <vt:lpstr>eTraveler – Devices Integration with Configuration Module</vt:lpstr>
      <vt:lpstr>Configuration: Component Tree</vt:lpstr>
      <vt:lpstr>Configuration: Magnet Measurement</vt:lpstr>
      <vt:lpstr>Configuration: Live Signals (PV)</vt:lpstr>
      <vt:lpstr>Configuration Module: V4 Service</vt:lpstr>
      <vt:lpstr>Configuration: Component Relationships</vt:lpstr>
      <vt:lpstr>Configuration: Component Relationships</vt:lpstr>
      <vt:lpstr>Configuration: Lattice</vt:lpstr>
      <vt:lpstr>Lattice-Model: Beamlines</vt:lpstr>
      <vt:lpstr>Naming Convention – Name Elements</vt:lpstr>
      <vt:lpstr>Naming Convention – Submit Requests</vt:lpstr>
      <vt:lpstr>Naming Convention – Process Requests</vt:lpstr>
      <vt:lpstr>Naming Convention - Reports </vt:lpstr>
      <vt:lpstr>Screenshots – Unit Conversion</vt:lpstr>
      <vt:lpstr>Save/Restore: Multiple Selections </vt:lpstr>
      <vt:lpstr>Save/Restore: Results</vt:lpstr>
      <vt:lpstr>Cables – Normal View </vt:lpstr>
      <vt:lpstr>Cables – Manager View </vt:lpstr>
      <vt:lpstr>Cables - Types </vt:lpstr>
      <vt:lpstr>Next Quarter Goals</vt:lpstr>
      <vt:lpstr>Conclusion</vt:lpstr>
      <vt:lpstr>Thank you!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Software Engineering Processes</dc:title>
  <dc:creator>vuppala</dc:creator>
  <cp:lastModifiedBy>vuppala</cp:lastModifiedBy>
  <cp:revision>503</cp:revision>
  <dcterms:created xsi:type="dcterms:W3CDTF">2009-07-29T12:28:06Z</dcterms:created>
  <dcterms:modified xsi:type="dcterms:W3CDTF">2013-10-05T19:39:26Z</dcterms:modified>
</cp:coreProperties>
</file>