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36"/>
  </p:notesMasterIdLst>
  <p:handoutMasterIdLst>
    <p:handoutMasterId r:id="rId37"/>
  </p:handoutMasterIdLst>
  <p:sldIdLst>
    <p:sldId id="256" r:id="rId5"/>
    <p:sldId id="257" r:id="rId6"/>
    <p:sldId id="288" r:id="rId7"/>
    <p:sldId id="282" r:id="rId8"/>
    <p:sldId id="323" r:id="rId9"/>
    <p:sldId id="296" r:id="rId10"/>
    <p:sldId id="331" r:id="rId11"/>
    <p:sldId id="304" r:id="rId12"/>
    <p:sldId id="301" r:id="rId13"/>
    <p:sldId id="338" r:id="rId14"/>
    <p:sldId id="334" r:id="rId15"/>
    <p:sldId id="335" r:id="rId16"/>
    <p:sldId id="313" r:id="rId17"/>
    <p:sldId id="333" r:id="rId18"/>
    <p:sldId id="295" r:id="rId19"/>
    <p:sldId id="332" r:id="rId20"/>
    <p:sldId id="322" r:id="rId21"/>
    <p:sldId id="316" r:id="rId22"/>
    <p:sldId id="330" r:id="rId23"/>
    <p:sldId id="305" r:id="rId24"/>
    <p:sldId id="319" r:id="rId25"/>
    <p:sldId id="320" r:id="rId26"/>
    <p:sldId id="328" r:id="rId27"/>
    <p:sldId id="336" r:id="rId28"/>
    <p:sldId id="339" r:id="rId29"/>
    <p:sldId id="337" r:id="rId30"/>
    <p:sldId id="284" r:id="rId31"/>
    <p:sldId id="329" r:id="rId32"/>
    <p:sldId id="270" r:id="rId33"/>
    <p:sldId id="271" r:id="rId34"/>
    <p:sldId id="298" r:id="rId3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03EA"/>
    <a:srgbClr val="EC13FF"/>
    <a:srgbClr val="F600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392"/>
    <p:restoredTop sz="94712"/>
  </p:normalViewPr>
  <p:slideViewPr>
    <p:cSldViewPr>
      <p:cViewPr varScale="1">
        <p:scale>
          <a:sx n="102" d="100"/>
          <a:sy n="102" d="100"/>
        </p:scale>
        <p:origin x="83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5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9" d="100"/>
        <a:sy n="10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handoutMaster" Target="handoutMasters/handout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58B1E-3DB8-C544-8895-68EA8441BC5D}" type="datetimeFigureOut">
              <a:rPr lang="en-US" smtClean="0"/>
              <a:t>5/9/17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04982-9A4A-2A4A-91DB-E1113243A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22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C48AB52-1693-224D-AE88-CD813DFECA31}" type="datetimeFigureOut">
              <a:rPr lang="en-US" altLang="x-none"/>
              <a:pPr/>
              <a:t>5/9/17</a:t>
            </a:fld>
            <a:endParaRPr lang="en-US" alt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51F3923-3B2A-8E4F-A05E-244C532402E7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F3923-3B2A-8E4F-A05E-244C532402E7}" type="slidenum">
              <a:rPr lang="en-US" altLang="x-none" smtClean="0"/>
              <a:pPr/>
              <a:t>16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97882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F3923-3B2A-8E4F-A05E-244C532402E7}" type="slidenum">
              <a:rPr lang="en-US" altLang="x-none" smtClean="0"/>
              <a:pPr/>
              <a:t>24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23718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F3923-3B2A-8E4F-A05E-244C532402E7}" type="slidenum">
              <a:rPr lang="en-US" altLang="x-none" smtClean="0"/>
              <a:pPr/>
              <a:t>26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52425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084888" y="0"/>
            <a:ext cx="3071812" cy="6858000"/>
          </a:xfrm>
          <a:prstGeom prst="rect">
            <a:avLst/>
          </a:prstGeom>
          <a:gradFill rotWithShape="1">
            <a:gsLst>
              <a:gs pos="0">
                <a:srgbClr val="117F3B"/>
              </a:gs>
              <a:gs pos="50000">
                <a:srgbClr val="0C6A30"/>
              </a:gs>
              <a:gs pos="100000">
                <a:srgbClr val="05471E"/>
              </a:gs>
            </a:gsLst>
            <a:lin ang="18900000" scaled="1"/>
          </a:gradFill>
          <a:ln>
            <a:noFill/>
          </a:ln>
          <a:effectLst>
            <a:outerShdw blurRad="127000" dist="38100" dir="10800000" algn="r" rotWithShape="0">
              <a:srgbClr val="000000">
                <a:alpha val="2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 sz="1800"/>
          </a:p>
        </p:txBody>
      </p:sp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0"/>
            <a:ext cx="8839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1"/>
          <p:cNvSpPr txBox="1">
            <a:spLocks noChangeArrowheads="1"/>
          </p:cNvSpPr>
          <p:nvPr userDrawn="1"/>
        </p:nvSpPr>
        <p:spPr bwMode="auto">
          <a:xfrm>
            <a:off x="201613" y="6294438"/>
            <a:ext cx="2116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000" smtClean="0">
                <a:solidFill>
                  <a:schemeClr val="tx2"/>
                </a:solidFill>
              </a:rPr>
              <a:t>ORNL is managed by UT-Battelle </a:t>
            </a:r>
            <a:br>
              <a:rPr lang="en-US" sz="1000" smtClean="0">
                <a:solidFill>
                  <a:schemeClr val="tx2"/>
                </a:solidFill>
              </a:rPr>
            </a:br>
            <a:r>
              <a:rPr lang="en-US" sz="1000" smtClean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7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6324600"/>
            <a:ext cx="2019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88" y="649288"/>
            <a:ext cx="46482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87716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650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8642640" cy="44719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80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572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7398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725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8" y="1462314"/>
            <a:ext cx="419252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948" y="2102076"/>
            <a:ext cx="41925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76828"/>
            <a:ext cx="41941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16590"/>
            <a:ext cx="41941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223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6084888" y="0"/>
            <a:ext cx="3071812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27000" dist="38100" dir="10800000" algn="r" rotWithShape="0">
              <a:srgbClr val="000000">
                <a:alpha val="2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 sz="1800"/>
          </a:p>
        </p:txBody>
      </p:sp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1" r="1904"/>
          <a:stretch>
            <a:fillRect/>
          </a:stretch>
        </p:blipFill>
        <p:spPr bwMode="auto">
          <a:xfrm>
            <a:off x="6084888" y="0"/>
            <a:ext cx="3071812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 userDrawn="1"/>
        </p:nvCxnSpPr>
        <p:spPr>
          <a:xfrm>
            <a:off x="6084888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713" y="6338888"/>
            <a:ext cx="1330325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3911890" cy="1117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82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54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480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77800"/>
            <a:ext cx="82296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" name="Date Placeholder 7"/>
          <p:cNvSpPr>
            <a:spLocks noGrp="1"/>
          </p:cNvSpPr>
          <p:nvPr>
            <p:ph type="dt" sz="half" idx="10"/>
          </p:nvPr>
        </p:nvSpPr>
        <p:spPr>
          <a:xfrm>
            <a:off x="3505200" y="6602413"/>
            <a:ext cx="2133600" cy="179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defRPr sz="900">
                <a:solidFill>
                  <a:srgbClr val="898989"/>
                </a:solidFill>
                <a:latin typeface="Times New Roman" charset="0"/>
              </a:defRPr>
            </a:lvl1pPr>
          </a:lstStyle>
          <a:p>
            <a:fld id="{EBC979E2-3A4A-F247-8165-6D67E1D1A627}" type="datetime1">
              <a:rPr lang="en-US" altLang="x-none"/>
              <a:pPr/>
              <a:t>5/9/17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65671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3200" y="177800"/>
            <a:ext cx="862806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8913" y="1446213"/>
            <a:ext cx="864235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8" name="Rectangle 6"/>
          <p:cNvSpPr>
            <a:spLocks noChangeArrowheads="1"/>
          </p:cNvSpPr>
          <p:nvPr/>
        </p:nvSpPr>
        <p:spPr bwMode="auto">
          <a:xfrm flipH="1">
            <a:off x="22225" y="6513513"/>
            <a:ext cx="2111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173038" eaLnBrk="0" hangingPunct="0">
              <a:tabLst>
                <a:tab pos="2301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173038" eaLnBrk="0" hangingPunct="0">
              <a:tabLst>
                <a:tab pos="2301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173038" eaLnBrk="0" hangingPunct="0">
              <a:tabLst>
                <a:tab pos="2301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173038" eaLnBrk="0" hangingPunct="0">
              <a:tabLst>
                <a:tab pos="2301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173038" eaLnBrk="0" hangingPunct="0">
              <a:tabLst>
                <a:tab pos="2301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lnSpc>
                <a:spcPct val="90000"/>
              </a:lnSpc>
            </a:pPr>
            <a:fld id="{74EA220A-69CC-8845-A62A-FF54D4310209}" type="slidenum">
              <a:rPr lang="en-US" altLang="x-none" sz="1000">
                <a:solidFill>
                  <a:srgbClr val="BFBFBF"/>
                </a:solidFill>
              </a:rPr>
              <a:pPr algn="r" eaLnBrk="1" hangingPunct="1">
                <a:lnSpc>
                  <a:spcPct val="90000"/>
                </a:lnSpc>
              </a:pPr>
              <a:t>‹#›</a:t>
            </a:fld>
            <a:endParaRPr lang="en-US" altLang="x-none" sz="1000">
              <a:solidFill>
                <a:srgbClr val="BFBFB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6" r:id="rId1"/>
    <p:sldLayoutId id="2147484512" r:id="rId2"/>
    <p:sldLayoutId id="2147484513" r:id="rId3"/>
    <p:sldLayoutId id="2147484514" r:id="rId4"/>
    <p:sldLayoutId id="2147484517" r:id="rId5"/>
    <p:sldLayoutId id="2147484515" r:id="rId6"/>
    <p:sldLayoutId id="2147484518" r:id="rId7"/>
    <p:sldLayoutId id="2147484519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 Black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 Black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 Black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 Black" pitchFamily="34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25475" indent="-2794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914400" indent="-230188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144588" indent="-173038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482725" indent="-22225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kasemir/org.csstudio.display.builder" TargetMode="External"/><Relationship Id="rId3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ctrTitle"/>
          </p:nvPr>
        </p:nvSpPr>
        <p:spPr>
          <a:xfrm>
            <a:off x="201613" y="179388"/>
            <a:ext cx="4160837" cy="889000"/>
          </a:xfrm>
        </p:spPr>
        <p:txBody>
          <a:bodyPr/>
          <a:lstStyle/>
          <a:p>
            <a:pPr eaLnBrk="1" hangingPunct="1"/>
            <a:r>
              <a:rPr lang="en-US" altLang="x-none">
                <a:latin typeface="Arial Black" charset="0"/>
                <a:ea typeface="ＭＳ Ｐゴシック" charset="-128"/>
              </a:rPr>
              <a:t>Display Builder Update</a:t>
            </a:r>
          </a:p>
        </p:txBody>
      </p:sp>
      <p:sp>
        <p:nvSpPr>
          <p:cNvPr id="6146" name="Subtitle 2"/>
          <p:cNvSpPr>
            <a:spLocks noGrp="1"/>
          </p:cNvSpPr>
          <p:nvPr>
            <p:ph type="subTitle" idx="1"/>
          </p:nvPr>
        </p:nvSpPr>
        <p:spPr>
          <a:xfrm>
            <a:off x="228600" y="2209800"/>
            <a:ext cx="4495800" cy="3733800"/>
          </a:xfrm>
        </p:spPr>
        <p:txBody>
          <a:bodyPr/>
          <a:lstStyle/>
          <a:p>
            <a:pPr eaLnBrk="1" hangingPunct="1"/>
            <a:r>
              <a:rPr lang="en-US" altLang="x-none" dirty="0">
                <a:latin typeface="Arial" charset="0"/>
                <a:ea typeface="ＭＳ Ｐゴシック" charset="-128"/>
              </a:rPr>
              <a:t>Kay </a:t>
            </a:r>
            <a:r>
              <a:rPr lang="en-US" altLang="x-none" dirty="0" smtClean="0">
                <a:latin typeface="Arial" charset="0"/>
                <a:ea typeface="ＭＳ Ｐゴシック" charset="-128"/>
              </a:rPr>
              <a:t>Kasemir,</a:t>
            </a:r>
            <a:endParaRPr lang="en-US" altLang="x-none" dirty="0">
              <a:latin typeface="Arial" charset="0"/>
              <a:ea typeface="ＭＳ Ｐゴシック" charset="-128"/>
            </a:endParaRPr>
          </a:p>
          <a:p>
            <a:pPr eaLnBrk="1" hangingPunct="1"/>
            <a:r>
              <a:rPr lang="en-US" altLang="x-none" dirty="0">
                <a:latin typeface="Arial" charset="0"/>
                <a:ea typeface="ＭＳ Ｐゴシック" charset="-128"/>
              </a:rPr>
              <a:t>Megan </a:t>
            </a:r>
            <a:r>
              <a:rPr lang="en-US" altLang="x-none" dirty="0" err="1" smtClean="0">
                <a:latin typeface="Arial" charset="0"/>
                <a:ea typeface="ＭＳ Ｐゴシック" charset="-128"/>
              </a:rPr>
              <a:t>Grodowitz</a:t>
            </a:r>
            <a:r>
              <a:rPr lang="en-US" altLang="x-none" dirty="0" smtClean="0">
                <a:latin typeface="Arial" charset="0"/>
                <a:ea typeface="ＭＳ Ｐゴシック" charset="-128"/>
              </a:rPr>
              <a:t>,</a:t>
            </a:r>
            <a:endParaRPr lang="en-US" altLang="x-none" dirty="0">
              <a:latin typeface="Arial" charset="0"/>
              <a:ea typeface="ＭＳ Ｐゴシック" charset="-128"/>
            </a:endParaRPr>
          </a:p>
          <a:p>
            <a:pPr eaLnBrk="1" hangingPunct="1"/>
            <a:r>
              <a:rPr lang="en-US" altLang="x-none" dirty="0">
                <a:latin typeface="Arial" charset="0"/>
                <a:ea typeface="ＭＳ Ｐゴシック" charset="-128"/>
              </a:rPr>
              <a:t>Amanda </a:t>
            </a:r>
            <a:r>
              <a:rPr lang="en-US" altLang="x-none" dirty="0" smtClean="0">
                <a:latin typeface="Arial" charset="0"/>
                <a:ea typeface="ＭＳ Ｐゴシック" charset="-128"/>
              </a:rPr>
              <a:t>Carpenter (SNS),</a:t>
            </a:r>
            <a:endParaRPr lang="en-US" altLang="x-none" dirty="0">
              <a:latin typeface="Arial" charset="0"/>
              <a:ea typeface="ＭＳ Ｐゴシック" charset="-128"/>
            </a:endParaRPr>
          </a:p>
          <a:p>
            <a:pPr eaLnBrk="1" hangingPunct="1"/>
            <a:r>
              <a:rPr lang="en-US" altLang="x-none" dirty="0">
                <a:latin typeface="Arial" charset="0"/>
                <a:ea typeface="ＭＳ Ｐゴシック" charset="-128"/>
              </a:rPr>
              <a:t>Claudio </a:t>
            </a:r>
            <a:r>
              <a:rPr lang="en-US" altLang="x-none" dirty="0" err="1">
                <a:latin typeface="Arial" charset="0"/>
                <a:ea typeface="ＭＳ Ｐゴシック" charset="-128"/>
              </a:rPr>
              <a:t>Rosati</a:t>
            </a:r>
            <a:r>
              <a:rPr lang="en-US" altLang="x-none" dirty="0">
                <a:latin typeface="Arial" charset="0"/>
                <a:ea typeface="ＭＳ Ｐゴシック" charset="-128"/>
              </a:rPr>
              <a:t> (ESS)</a:t>
            </a:r>
          </a:p>
          <a:p>
            <a:pPr eaLnBrk="1" hangingPunct="1"/>
            <a:endParaRPr lang="en-US" altLang="x-none" dirty="0">
              <a:latin typeface="Arial" charset="0"/>
              <a:ea typeface="ＭＳ Ｐゴシック" charset="-128"/>
            </a:endParaRPr>
          </a:p>
          <a:p>
            <a:pPr eaLnBrk="1" hangingPunct="1"/>
            <a:r>
              <a:rPr lang="en-US" altLang="x-none" dirty="0" smtClean="0">
                <a:latin typeface="Arial" charset="0"/>
                <a:ea typeface="ＭＳ Ｐゴシック" charset="-128"/>
              </a:rPr>
              <a:t>May 2017 EPICS Meeting </a:t>
            </a:r>
            <a:r>
              <a:rPr lang="en-US" dirty="0" smtClean="0"/>
              <a:t>KURRI</a:t>
            </a:r>
            <a:r>
              <a:rPr lang="en-US" dirty="0"/>
              <a:t>, </a:t>
            </a:r>
            <a:r>
              <a:rPr lang="en-US" dirty="0" smtClean="0"/>
              <a:t>Japan</a:t>
            </a:r>
            <a:r>
              <a:rPr lang="en-US" altLang="x-none" dirty="0" smtClean="0">
                <a:latin typeface="Arial" charset="0"/>
                <a:ea typeface="ＭＳ Ｐゴシック" charset="-128"/>
              </a:rPr>
              <a:t> </a:t>
            </a:r>
            <a:endParaRPr lang="en-US" altLang="x-none" dirty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Widget Classes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6159"/>
            <a:ext cx="4419600" cy="266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416570"/>
            <a:ext cx="4876800" cy="344143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648199" y="662548"/>
            <a:ext cx="4292455" cy="179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625475" indent="-2794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marL="914400" indent="-230188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1144588" indent="-173038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4pPr>
            <a:lvl5pPr marL="1482725" indent="-22225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Definition</a:t>
            </a:r>
          </a:p>
          <a:p>
            <a:pPr lvl="1"/>
            <a:r>
              <a:rPr lang="en-US" dirty="0" smtClean="0"/>
              <a:t>Class Name</a:t>
            </a:r>
          </a:p>
          <a:p>
            <a:pPr lvl="1"/>
            <a:r>
              <a:rPr lang="en-US" dirty="0" smtClean="0"/>
              <a:t>Selected Property Values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46027" y="4648200"/>
            <a:ext cx="3327545" cy="182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625475" indent="-2794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marL="914400" indent="-230188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1144588" indent="-173038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4pPr>
            <a:lvl5pPr marL="1482725" indent="-22225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Use</a:t>
            </a:r>
          </a:p>
          <a:p>
            <a:pPr lvl="1"/>
            <a:r>
              <a:rPr lang="en-US" dirty="0" smtClean="0"/>
              <a:t>Select 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285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636000" cy="496888"/>
          </a:xfrm>
        </p:spPr>
        <p:txBody>
          <a:bodyPr/>
          <a:lstStyle/>
          <a:p>
            <a:r>
              <a:rPr lang="en-US" altLang="x-none">
                <a:latin typeface="Arial Black" charset="0"/>
                <a:ea typeface="ＭＳ Ｐゴシック" charset="-128"/>
              </a:rPr>
              <a:t>Image Widget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850" y="1366838"/>
            <a:ext cx="3536950" cy="4957762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dirty="0" smtClean="0"/>
              <a:t>PVs:</a:t>
            </a:r>
          </a:p>
          <a:p>
            <a:pPr marL="514350" indent="-514350">
              <a:buFont typeface="+mj-lt"/>
              <a:buAutoNum type="alphaLcParenR"/>
              <a:defRPr/>
            </a:pPr>
            <a:r>
              <a:rPr lang="en-US" dirty="0" err="1" smtClean="0"/>
              <a:t>ca</a:t>
            </a:r>
            <a:r>
              <a:rPr lang="en-US" dirty="0" smtClean="0"/>
              <a:t>://waveform + width + height</a:t>
            </a:r>
          </a:p>
          <a:p>
            <a:pPr marL="514350" indent="-514350">
              <a:buFont typeface="+mj-lt"/>
              <a:buAutoNum type="alphaLcParenR"/>
              <a:defRPr/>
            </a:pPr>
            <a:r>
              <a:rPr lang="en-US" dirty="0" err="1"/>
              <a:t>p</a:t>
            </a:r>
            <a:r>
              <a:rPr lang="en-US" dirty="0" err="1" smtClean="0"/>
              <a:t>va</a:t>
            </a:r>
            <a:r>
              <a:rPr lang="en-US" dirty="0" smtClean="0"/>
              <a:t>://image</a:t>
            </a:r>
          </a:p>
          <a:p>
            <a:pPr marL="514350" indent="-514350">
              <a:buFont typeface="+mj-lt"/>
              <a:buAutoNum type="alphaLcParenR"/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r>
              <a:rPr lang="en-US" dirty="0" smtClean="0"/>
              <a:t>ROIs</a:t>
            </a:r>
          </a:p>
          <a:p>
            <a:pPr marL="0" indent="0">
              <a:buFont typeface="Arial" charset="0"/>
              <a:buNone/>
              <a:defRPr/>
            </a:pPr>
            <a:r>
              <a:rPr lang="en-US" dirty="0" err="1"/>
              <a:t>C</a:t>
            </a:r>
            <a:r>
              <a:rPr lang="en-US" dirty="0" err="1" smtClean="0"/>
              <a:t>olormaps</a:t>
            </a:r>
            <a:endParaRPr lang="en-US" dirty="0"/>
          </a:p>
        </p:txBody>
      </p:sp>
      <p:pic>
        <p:nvPicPr>
          <p:cNvPr id="38915" name="Picture 3" descr="Screen Shot 2016-09-20 at 7.18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0"/>
            <a:ext cx="513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4292600" cy="496888"/>
          </a:xfrm>
        </p:spPr>
        <p:txBody>
          <a:bodyPr/>
          <a:lstStyle/>
          <a:p>
            <a:r>
              <a:rPr lang="en-US" altLang="x-none">
                <a:latin typeface="Arial Black" charset="0"/>
                <a:ea typeface="ＭＳ Ｐゴシック" charset="-128"/>
              </a:rPr>
              <a:t>Table Widget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850" y="990600"/>
            <a:ext cx="4298950" cy="541020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dirty="0" smtClean="0"/>
              <a:t>Data:</a:t>
            </a:r>
          </a:p>
          <a:p>
            <a:pPr marL="514350" indent="-514350">
              <a:buFont typeface="+mj-lt"/>
              <a:buAutoNum type="alphaLcParenR"/>
              <a:defRPr/>
            </a:pPr>
            <a:r>
              <a:rPr lang="en-US" dirty="0" err="1" smtClean="0"/>
              <a:t>VTable</a:t>
            </a:r>
            <a:r>
              <a:rPr lang="en-US" dirty="0" smtClean="0"/>
              <a:t> PV</a:t>
            </a:r>
            <a:br>
              <a:rPr lang="en-US" dirty="0" smtClean="0"/>
            </a:br>
            <a:r>
              <a:rPr lang="en-US" dirty="0" smtClean="0"/>
              <a:t>(read-only)</a:t>
            </a:r>
          </a:p>
          <a:p>
            <a:pPr marL="514350" indent="-514350">
              <a:buFont typeface="+mj-lt"/>
              <a:buAutoNum type="alphaLcParenR"/>
              <a:defRPr/>
            </a:pPr>
            <a:r>
              <a:rPr lang="en-US" dirty="0" smtClean="0"/>
              <a:t>String[][]</a:t>
            </a:r>
            <a:br>
              <a:rPr lang="en-US" dirty="0" smtClean="0"/>
            </a:br>
            <a:r>
              <a:rPr lang="en-US" dirty="0" smtClean="0"/>
              <a:t>(read, write)</a:t>
            </a:r>
          </a:p>
          <a:p>
            <a:pPr marL="0" indent="0">
              <a:buFont typeface="Arial" charset="0"/>
              <a:buNone/>
              <a:defRPr/>
            </a:pPr>
            <a:r>
              <a:rPr lang="en-US" dirty="0" smtClean="0"/>
              <a:t>Toolbar:</a:t>
            </a:r>
          </a:p>
          <a:p>
            <a:pPr>
              <a:buFont typeface="Wingdings" charset="2"/>
              <a:buChar char="ü"/>
              <a:defRPr/>
            </a:pPr>
            <a:r>
              <a:rPr lang="en-US" dirty="0" smtClean="0"/>
              <a:t>Add/remove row, column</a:t>
            </a:r>
          </a:p>
          <a:p>
            <a:pPr>
              <a:buFont typeface="Wingdings" charset="2"/>
              <a:buChar char="ü"/>
              <a:defRPr/>
            </a:pPr>
            <a:r>
              <a:rPr lang="en-US" dirty="0" smtClean="0"/>
              <a:t>Move row/column</a:t>
            </a:r>
          </a:p>
          <a:p>
            <a:pPr marL="0" indent="0">
              <a:buFont typeface="Arial" charset="0"/>
              <a:buNone/>
              <a:defRPr/>
            </a:pPr>
            <a:r>
              <a:rPr lang="en-US" dirty="0" smtClean="0"/>
              <a:t>Publish selected cells in </a:t>
            </a:r>
            <a:r>
              <a:rPr lang="en-US" dirty="0" err="1" smtClean="0"/>
              <a:t>VTable</a:t>
            </a:r>
            <a:r>
              <a:rPr lang="en-US" dirty="0" smtClean="0"/>
              <a:t> PV</a:t>
            </a:r>
          </a:p>
          <a:p>
            <a:pPr>
              <a:buFont typeface="Wingdings" charset="2"/>
              <a:buChar char="ü"/>
              <a:defRPr/>
            </a:pPr>
            <a:endParaRPr lang="en-US" dirty="0"/>
          </a:p>
        </p:txBody>
      </p:sp>
      <p:pic>
        <p:nvPicPr>
          <p:cNvPr id="39939" name="Picture 3" descr="Screen Shot 2016-09-20 at 7.29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3663"/>
            <a:ext cx="457200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Screen Shot 2016-09-20 at 7.30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3276600"/>
            <a:ext cx="455771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636000" cy="496888"/>
          </a:xfrm>
        </p:spPr>
        <p:txBody>
          <a:bodyPr/>
          <a:lstStyle/>
          <a:p>
            <a:r>
              <a:rPr lang="en-US" altLang="x-none">
                <a:latin typeface="Arial Black" charset="0"/>
                <a:ea typeface="ＭＳ Ｐゴシック" charset="-128"/>
              </a:rPr>
              <a:t>Poly Editor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850" y="914400"/>
            <a:ext cx="3841750" cy="4924425"/>
          </a:xfrm>
        </p:spPr>
        <p:txBody>
          <a:bodyPr/>
          <a:lstStyle/>
          <a:p>
            <a:r>
              <a:rPr lang="en-US" altLang="en-US">
                <a:latin typeface="Arial" charset="0"/>
                <a:ea typeface="ＭＳ Ｐゴシック" charset="-128"/>
              </a:rPr>
              <a:t>‘</a:t>
            </a:r>
            <a:r>
              <a:rPr lang="en-US" altLang="x-none">
                <a:latin typeface="Arial" charset="0"/>
                <a:ea typeface="ＭＳ Ｐゴシック" charset="-128"/>
              </a:rPr>
              <a:t>Append</a:t>
            </a:r>
            <a:r>
              <a:rPr lang="en-US" altLang="en-US">
                <a:latin typeface="Arial" charset="0"/>
                <a:ea typeface="ＭＳ Ｐゴシック" charset="-128"/>
              </a:rPr>
              <a:t>’</a:t>
            </a:r>
            <a:r>
              <a:rPr lang="en-US" altLang="x-none">
                <a:latin typeface="Arial" charset="0"/>
                <a:ea typeface="ＭＳ Ｐゴシック" charset="-128"/>
              </a:rPr>
              <a:t> Mode</a:t>
            </a:r>
          </a:p>
          <a:p>
            <a:pPr lvl="1"/>
            <a:r>
              <a:rPr lang="en-US" altLang="x-none">
                <a:latin typeface="Arial" charset="0"/>
                <a:ea typeface="ＭＳ Ｐゴシック" charset="-128"/>
              </a:rPr>
              <a:t>Add points</a:t>
            </a:r>
          </a:p>
          <a:p>
            <a:pPr lvl="1"/>
            <a:r>
              <a:rPr lang="en-US" altLang="x-none">
                <a:solidFill>
                  <a:srgbClr val="008000"/>
                </a:solidFill>
                <a:latin typeface="Arial" charset="0"/>
                <a:ea typeface="ＭＳ Ｐゴシック" charset="-128"/>
              </a:rPr>
              <a:t>Delete</a:t>
            </a:r>
            <a:r>
              <a:rPr lang="en-US" altLang="x-none">
                <a:latin typeface="Arial" charset="0"/>
                <a:ea typeface="ＭＳ Ｐゴシック" charset="-128"/>
              </a:rPr>
              <a:t> last point</a:t>
            </a:r>
          </a:p>
          <a:p>
            <a:r>
              <a:rPr lang="en-US" altLang="en-US">
                <a:latin typeface="Arial" charset="0"/>
                <a:ea typeface="ＭＳ Ｐゴシック" charset="-128"/>
              </a:rPr>
              <a:t>‘</a:t>
            </a:r>
            <a:r>
              <a:rPr lang="en-US" altLang="x-none">
                <a:latin typeface="Arial" charset="0"/>
                <a:ea typeface="ＭＳ Ｐゴシック" charset="-128"/>
              </a:rPr>
              <a:t>Edit</a:t>
            </a:r>
            <a:r>
              <a:rPr lang="en-US" altLang="en-US">
                <a:latin typeface="Arial" charset="0"/>
                <a:ea typeface="ＭＳ Ｐゴシック" charset="-128"/>
              </a:rPr>
              <a:t>’</a:t>
            </a:r>
            <a:r>
              <a:rPr lang="en-US" altLang="x-none">
                <a:latin typeface="Arial" charset="0"/>
                <a:ea typeface="ＭＳ Ｐゴシック" charset="-128"/>
              </a:rPr>
              <a:t> Mode</a:t>
            </a:r>
          </a:p>
          <a:p>
            <a:pPr lvl="1"/>
            <a:r>
              <a:rPr lang="en-US" altLang="x-none">
                <a:latin typeface="Arial" charset="0"/>
                <a:ea typeface="ＭＳ Ｐゴシック" charset="-128"/>
              </a:rPr>
              <a:t>Move</a:t>
            </a:r>
          </a:p>
          <a:p>
            <a:pPr lvl="1"/>
            <a:r>
              <a:rPr lang="en-US" altLang="x-none">
                <a:solidFill>
                  <a:srgbClr val="008000"/>
                </a:solidFill>
                <a:latin typeface="Arial" charset="0"/>
                <a:ea typeface="ＭＳ Ｐゴシック" charset="-128"/>
              </a:rPr>
              <a:t>Add</a:t>
            </a:r>
          </a:p>
          <a:p>
            <a:pPr lvl="1"/>
            <a:r>
              <a:rPr lang="en-US" altLang="x-none">
                <a:solidFill>
                  <a:srgbClr val="008000"/>
                </a:solidFill>
                <a:latin typeface="Arial" charset="0"/>
                <a:ea typeface="ＭＳ Ｐゴシック" charset="-128"/>
              </a:rPr>
              <a:t>Delete </a:t>
            </a:r>
            <a:r>
              <a:rPr lang="en-US" altLang="x-none">
                <a:latin typeface="Arial" charset="0"/>
                <a:ea typeface="ＭＳ Ｐゴシック" charset="-128"/>
              </a:rPr>
              <a:t>points</a:t>
            </a:r>
          </a:p>
          <a:p>
            <a:pPr lvl="1"/>
            <a:endParaRPr lang="en-US" altLang="x-none">
              <a:latin typeface="Arial" charset="0"/>
              <a:ea typeface="ＭＳ Ｐゴシック" charset="-128"/>
            </a:endParaRPr>
          </a:p>
          <a:p>
            <a:pPr>
              <a:buFont typeface="Arial" charset="0"/>
              <a:buNone/>
            </a:pPr>
            <a:r>
              <a:rPr lang="en-US" altLang="x-none">
                <a:solidFill>
                  <a:srgbClr val="008000"/>
                </a:solidFill>
                <a:latin typeface="Arial" charset="0"/>
                <a:ea typeface="ＭＳ Ｐゴシック" charset="-128"/>
              </a:rPr>
              <a:t>Toggle between modes</a:t>
            </a:r>
          </a:p>
        </p:txBody>
      </p:sp>
      <p:pic>
        <p:nvPicPr>
          <p:cNvPr id="15363" name="Picture 3" descr="pol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6" t="-790" r="31905" b="5605"/>
          <a:stretch>
            <a:fillRect/>
          </a:stretch>
        </p:blipFill>
        <p:spPr bwMode="auto">
          <a:xfrm>
            <a:off x="3810000" y="228600"/>
            <a:ext cx="5018088" cy="64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636000" cy="496888"/>
          </a:xfrm>
        </p:spPr>
        <p:txBody>
          <a:bodyPr/>
          <a:lstStyle/>
          <a:p>
            <a:r>
              <a:rPr lang="en-US" altLang="x-none">
                <a:latin typeface="Arial Black" charset="0"/>
                <a:ea typeface="ＭＳ Ｐゴシック" charset="-128"/>
              </a:rPr>
              <a:t>Macros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850" y="1366838"/>
            <a:ext cx="8642350" cy="4471987"/>
          </a:xfrm>
        </p:spPr>
        <p:txBody>
          <a:bodyPr/>
          <a:lstStyle/>
          <a:p>
            <a:pPr>
              <a:buFont typeface="Wingdings" charset="2"/>
              <a:buChar char="ü"/>
            </a:pPr>
            <a:r>
              <a:rPr lang="en-US" altLang="x-none" dirty="0">
                <a:solidFill>
                  <a:srgbClr val="7F7F7F"/>
                </a:solidFill>
                <a:latin typeface="Arial" charset="0"/>
                <a:ea typeface="ＭＳ Ｐゴシック" charset="-128"/>
              </a:rPr>
              <a:t>String Properties</a:t>
            </a:r>
          </a:p>
          <a:p>
            <a:pPr marL="346075" lvl="1" indent="0">
              <a:buFont typeface="Arial" charset="0"/>
              <a:buNone/>
            </a:pPr>
            <a:r>
              <a:rPr lang="en-US" altLang="x-none" dirty="0">
                <a:solidFill>
                  <a:srgbClr val="7F7F7F"/>
                </a:solidFill>
                <a:latin typeface="Arial" charset="0"/>
                <a:ea typeface="ＭＳ Ｐゴシック" charset="-128"/>
              </a:rPr>
              <a:t>PV Name </a:t>
            </a:r>
            <a:r>
              <a:rPr lang="en-US" altLang="en-US" dirty="0">
                <a:solidFill>
                  <a:srgbClr val="7F7F7F"/>
                </a:solidFill>
                <a:latin typeface="Arial" charset="0"/>
                <a:ea typeface="ＭＳ Ｐゴシック" charset="-128"/>
              </a:rPr>
              <a:t>“</a:t>
            </a:r>
            <a:r>
              <a:rPr lang="en-US" altLang="x-none" dirty="0">
                <a:solidFill>
                  <a:srgbClr val="7F7F7F"/>
                </a:solidFill>
                <a:latin typeface="Arial" charset="0"/>
                <a:ea typeface="ＭＳ Ｐゴシック" charset="-128"/>
              </a:rPr>
              <a:t>$(S):XYZ</a:t>
            </a:r>
            <a:r>
              <a:rPr lang="en-US" altLang="en-US" dirty="0">
                <a:solidFill>
                  <a:srgbClr val="7F7F7F"/>
                </a:solidFill>
                <a:latin typeface="Arial" charset="0"/>
                <a:ea typeface="ＭＳ Ｐゴシック" charset="-128"/>
              </a:rPr>
              <a:t>”</a:t>
            </a:r>
            <a:r>
              <a:rPr lang="en-US" altLang="x-none" dirty="0">
                <a:solidFill>
                  <a:srgbClr val="7F7F7F"/>
                </a:solidFill>
                <a:latin typeface="Arial" charset="0"/>
                <a:ea typeface="ＭＳ Ｐゴシック" charset="-128"/>
              </a:rPr>
              <a:t>, Text </a:t>
            </a:r>
            <a:r>
              <a:rPr lang="en-US" altLang="en-US" dirty="0">
                <a:solidFill>
                  <a:srgbClr val="7F7F7F"/>
                </a:solidFill>
                <a:latin typeface="Arial" charset="0"/>
                <a:ea typeface="ＭＳ Ｐゴシック" charset="-128"/>
              </a:rPr>
              <a:t>“</a:t>
            </a:r>
            <a:r>
              <a:rPr lang="en-US" altLang="x-none" dirty="0">
                <a:solidFill>
                  <a:srgbClr val="7F7F7F"/>
                </a:solidFill>
                <a:latin typeface="Arial" charset="0"/>
                <a:ea typeface="ＭＳ Ｐゴシック" charset="-128"/>
              </a:rPr>
              <a:t>Hello, $(NAME)</a:t>
            </a:r>
            <a:r>
              <a:rPr lang="en-US" altLang="en-US" dirty="0">
                <a:solidFill>
                  <a:srgbClr val="7F7F7F"/>
                </a:solidFill>
                <a:latin typeface="Arial" charset="0"/>
                <a:ea typeface="ＭＳ Ｐゴシック" charset="-128"/>
              </a:rPr>
              <a:t>”</a:t>
            </a:r>
            <a:endParaRPr lang="en-US" altLang="x-none" dirty="0">
              <a:solidFill>
                <a:srgbClr val="7F7F7F"/>
              </a:solidFill>
              <a:latin typeface="Arial" charset="0"/>
              <a:ea typeface="ＭＳ Ｐゴシック" charset="-128"/>
            </a:endParaRPr>
          </a:p>
          <a:p>
            <a:pPr>
              <a:buFont typeface="Wingdings" charset="2"/>
              <a:buChar char="ü"/>
            </a:pPr>
            <a:r>
              <a:rPr lang="en-US" altLang="x-none" dirty="0">
                <a:solidFill>
                  <a:srgbClr val="008000"/>
                </a:solidFill>
                <a:latin typeface="Arial" charset="0"/>
                <a:ea typeface="ＭＳ Ｐゴシック" charset="-128"/>
              </a:rPr>
              <a:t>Numeric, Boolean Properties</a:t>
            </a:r>
          </a:p>
          <a:p>
            <a:pPr marL="346075" lvl="1" indent="0">
              <a:buFont typeface="Arial" charset="0"/>
              <a:buNone/>
            </a:pPr>
            <a:r>
              <a:rPr lang="en-US" altLang="x-none" dirty="0">
                <a:solidFill>
                  <a:srgbClr val="008000"/>
                </a:solidFill>
                <a:latin typeface="Arial" charset="0"/>
                <a:ea typeface="ＭＳ Ｐゴシック" charset="-128"/>
              </a:rPr>
              <a:t>Width $(WIDTH), Visible $(SHOW</a:t>
            </a:r>
            <a:r>
              <a:rPr lang="en-US" altLang="x-none" dirty="0" smtClean="0">
                <a:solidFill>
                  <a:srgbClr val="008000"/>
                </a:solidFill>
                <a:latin typeface="Arial" charset="0"/>
                <a:ea typeface="ＭＳ Ｐゴシック" charset="-128"/>
              </a:rPr>
              <a:t>)</a:t>
            </a:r>
          </a:p>
          <a:p>
            <a:pPr marL="346075" lvl="1" indent="0">
              <a:buFont typeface="Arial" charset="0"/>
              <a:buNone/>
            </a:pPr>
            <a:r>
              <a:rPr lang="en-US" altLang="x-none" dirty="0">
                <a:solidFill>
                  <a:srgbClr val="008000"/>
                </a:solidFill>
                <a:latin typeface="Arial" charset="0"/>
                <a:ea typeface="ＭＳ Ｐゴシック" charset="-128"/>
              </a:rPr>
              <a:t>	</a:t>
            </a:r>
            <a:r>
              <a:rPr lang="en-US" altLang="x-none" dirty="0" smtClean="0">
                <a:solidFill>
                  <a:srgbClr val="008000"/>
                </a:solidFill>
                <a:latin typeface="Arial" charset="0"/>
                <a:ea typeface="ＭＳ Ｐゴシック" charset="-128"/>
              </a:rPr>
              <a:t>as long as value is numeric resp. “true”/”false”</a:t>
            </a:r>
            <a:endParaRPr lang="en-US" altLang="x-none" dirty="0">
              <a:solidFill>
                <a:srgbClr val="008000"/>
              </a:solidFill>
              <a:latin typeface="Arial" charset="0"/>
              <a:ea typeface="ＭＳ Ｐゴシック" charset="-128"/>
            </a:endParaRPr>
          </a:p>
          <a:p>
            <a:pPr>
              <a:buFont typeface="Wingdings" charset="2"/>
              <a:buChar char="ü"/>
            </a:pPr>
            <a:r>
              <a:rPr lang="en-US" altLang="x-none" dirty="0">
                <a:solidFill>
                  <a:srgbClr val="008000"/>
                </a:solidFill>
                <a:latin typeface="Arial" charset="0"/>
                <a:ea typeface="ＭＳ Ｐゴシック" charset="-128"/>
              </a:rPr>
              <a:t>Default values</a:t>
            </a:r>
          </a:p>
          <a:p>
            <a:pPr marL="346075" lvl="1" indent="0">
              <a:buFont typeface="Arial" charset="0"/>
              <a:buNone/>
            </a:pPr>
            <a:r>
              <a:rPr lang="en-US" altLang="x-none" dirty="0">
                <a:solidFill>
                  <a:srgbClr val="008000"/>
                </a:solidFill>
                <a:latin typeface="Arial" charset="0"/>
                <a:ea typeface="ＭＳ Ｐゴシック" charset="-128"/>
              </a:rPr>
              <a:t>$(S=Test), $(WIDTH=100)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636000" cy="496888"/>
          </a:xfrm>
        </p:spPr>
        <p:txBody>
          <a:bodyPr/>
          <a:lstStyle/>
          <a:p>
            <a:r>
              <a:rPr lang="en-US" altLang="x-none">
                <a:latin typeface="Arial Black" charset="0"/>
                <a:ea typeface="ＭＳ Ｐゴシック" charset="-128"/>
              </a:rPr>
              <a:t>Alarm-sensitive Border</a:t>
            </a:r>
          </a:p>
        </p:txBody>
      </p:sp>
      <p:pic>
        <p:nvPicPr>
          <p:cNvPr id="17410" name="Picture 3" descr="Screen Shot 2016-04-13 at 7.34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38" y="1752600"/>
            <a:ext cx="5694362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 descr="Screen Shot 2016-04-13 at 7.34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38" y="2971800"/>
            <a:ext cx="53752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 descr="Screen Shot 2016-04-13 at 7.35.5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4343400"/>
            <a:ext cx="52895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96850" y="914400"/>
            <a:ext cx="6432550" cy="548640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3200" dirty="0" smtClean="0">
                <a:latin typeface="Arial" charset="0"/>
                <a:cs typeface="Arial" charset="0"/>
              </a:rPr>
              <a:t>Space-efficient,</a:t>
            </a:r>
            <a:br>
              <a:rPr lang="en-US" sz="3200" dirty="0" smtClean="0">
                <a:latin typeface="Arial" charset="0"/>
                <a:cs typeface="Arial" charset="0"/>
              </a:rPr>
            </a:br>
            <a:r>
              <a:rPr lang="en-US" sz="3200" dirty="0" smtClean="0">
                <a:latin typeface="Arial" charset="0"/>
                <a:cs typeface="Arial" charset="0"/>
              </a:rPr>
              <a:t>distinguishable</a:t>
            </a:r>
            <a:endParaRPr lang="en-US" sz="2000" dirty="0" smtClean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24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Minor</a:t>
            </a:r>
            <a:r>
              <a:rPr lang="en-US" sz="2000" dirty="0" smtClean="0">
                <a:latin typeface="Arial" charset="0"/>
                <a:cs typeface="Arial" charset="0"/>
              </a:rPr>
              <a:t>:</a:t>
            </a:r>
            <a:br>
              <a:rPr lang="en-US" sz="2000" dirty="0" smtClean="0">
                <a:latin typeface="Arial" charset="0"/>
                <a:cs typeface="Arial" charset="0"/>
              </a:rPr>
            </a:br>
            <a:r>
              <a:rPr lang="en-US" sz="2000" dirty="0" smtClean="0">
                <a:latin typeface="Arial" charset="0"/>
                <a:cs typeface="Arial" charset="0"/>
              </a:rPr>
              <a:t>Single-line</a:t>
            </a:r>
            <a:br>
              <a:rPr lang="en-US" sz="2000" dirty="0" smtClean="0">
                <a:latin typeface="Arial" charset="0"/>
                <a:cs typeface="Arial" charset="0"/>
              </a:rPr>
            </a:br>
            <a:endParaRPr lang="en-U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Major</a:t>
            </a:r>
            <a:r>
              <a:rPr lang="en-US" sz="2000" dirty="0" smtClean="0">
                <a:latin typeface="Arial" charset="0"/>
                <a:cs typeface="Arial" charset="0"/>
              </a:rPr>
              <a:t>:</a:t>
            </a:r>
            <a:br>
              <a:rPr lang="en-US" sz="2000" dirty="0" smtClean="0">
                <a:latin typeface="Arial" charset="0"/>
                <a:cs typeface="Arial" charset="0"/>
              </a:rPr>
            </a:br>
            <a:r>
              <a:rPr lang="en-US" sz="2000" dirty="0" smtClean="0">
                <a:latin typeface="Arial" charset="0"/>
                <a:cs typeface="Arial" charset="0"/>
              </a:rPr>
              <a:t>Double-line</a:t>
            </a:r>
            <a:br>
              <a:rPr lang="en-US" sz="2000" dirty="0" smtClean="0">
                <a:latin typeface="Arial" charset="0"/>
                <a:cs typeface="Arial" charset="0"/>
              </a:rPr>
            </a:br>
            <a:r>
              <a:rPr lang="en-US" sz="2000" dirty="0" smtClean="0">
                <a:latin typeface="Arial" charset="0"/>
                <a:cs typeface="Arial" charset="0"/>
              </a:rPr>
              <a:t/>
            </a:r>
            <a:br>
              <a:rPr lang="en-US" sz="2000" dirty="0" smtClean="0">
                <a:latin typeface="Arial" charset="0"/>
                <a:cs typeface="Arial" charset="0"/>
              </a:rPr>
            </a:br>
            <a:endParaRPr lang="en-US" sz="18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2400" b="1" dirty="0" smtClean="0">
                <a:solidFill>
                  <a:srgbClr val="F600EA"/>
                </a:solidFill>
                <a:latin typeface="Arial" charset="0"/>
                <a:cs typeface="Arial" charset="0"/>
              </a:rPr>
              <a:t>Invalid/Disconnected</a:t>
            </a:r>
            <a:r>
              <a:rPr lang="en-US" sz="2000" dirty="0" smtClean="0">
                <a:latin typeface="Arial" charset="0"/>
                <a:cs typeface="Arial" charset="0"/>
              </a:rPr>
              <a:t>:</a:t>
            </a:r>
            <a:br>
              <a:rPr lang="en-US" sz="2000" dirty="0" smtClean="0">
                <a:latin typeface="Arial" charset="0"/>
                <a:cs typeface="Arial" charset="0"/>
              </a:rPr>
            </a:br>
            <a:r>
              <a:rPr lang="en-US" sz="2000" dirty="0" smtClean="0">
                <a:latin typeface="Arial" charset="0"/>
                <a:cs typeface="Arial" charset="0"/>
              </a:rPr>
              <a:t>Broken line</a:t>
            </a:r>
            <a:br>
              <a:rPr lang="en-US" sz="2000" dirty="0" smtClean="0">
                <a:latin typeface="Arial" charset="0"/>
                <a:cs typeface="Arial" charset="0"/>
              </a:rPr>
            </a:br>
            <a:r>
              <a:rPr lang="en-US" sz="2000" dirty="0" smtClean="0">
                <a:latin typeface="Arial" charset="0"/>
                <a:cs typeface="Arial" charset="0"/>
              </a:rPr>
              <a:t/>
            </a:r>
            <a:br>
              <a:rPr lang="en-US" sz="2000" dirty="0" smtClean="0">
                <a:latin typeface="Arial" charset="0"/>
                <a:cs typeface="Arial" charset="0"/>
              </a:rPr>
            </a:br>
            <a:r>
              <a:rPr lang="en-US" sz="2000" dirty="0" smtClean="0">
                <a:latin typeface="Arial" charset="0"/>
                <a:cs typeface="Arial" charset="0"/>
              </a:rPr>
              <a:t/>
            </a:r>
            <a:br>
              <a:rPr lang="en-US" sz="2000" dirty="0" smtClean="0">
                <a:latin typeface="Arial" charset="0"/>
                <a:cs typeface="Arial" charset="0"/>
              </a:rPr>
            </a:br>
            <a:r>
              <a:rPr lang="en-US" sz="2000" dirty="0" smtClean="0">
                <a:latin typeface="Arial" charset="0"/>
                <a:cs typeface="Arial" charset="0"/>
              </a:rPr>
              <a:t/>
            </a:r>
            <a:br>
              <a:rPr lang="en-US" sz="2000" dirty="0" smtClean="0">
                <a:latin typeface="Arial" charset="0"/>
                <a:cs typeface="Arial" charset="0"/>
              </a:rPr>
            </a:br>
            <a:r>
              <a:rPr lang="en-US" dirty="0" smtClean="0">
                <a:solidFill>
                  <a:srgbClr val="7F7F7F"/>
                </a:solidFill>
                <a:latin typeface="Arial" charset="0"/>
                <a:cs typeface="Arial" charset="0"/>
              </a:rPr>
              <a:t>.. now without widget body resize</a:t>
            </a:r>
            <a:endParaRPr lang="en-US" sz="2000" dirty="0">
              <a:solidFill>
                <a:srgbClr val="7F7F7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636000" cy="496888"/>
          </a:xfrm>
        </p:spPr>
        <p:txBody>
          <a:bodyPr/>
          <a:lstStyle/>
          <a:p>
            <a:r>
              <a:rPr lang="en-US" altLang="x-none">
                <a:latin typeface="Arial Black" charset="0"/>
                <a:ea typeface="ＭＳ Ｐゴシック" charset="-128"/>
              </a:rPr>
              <a:t>Open Editor from Runtime</a:t>
            </a:r>
          </a:p>
        </p:txBody>
      </p:sp>
      <p:pic>
        <p:nvPicPr>
          <p:cNvPr id="18434" name="Picture 3" descr="Screen Shot 2016-09-15 at 12.58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74"/>
          <a:stretch>
            <a:fillRect/>
          </a:stretch>
        </p:blipFill>
        <p:spPr bwMode="auto">
          <a:xfrm>
            <a:off x="152400" y="990600"/>
            <a:ext cx="57531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creen Shot 2016-09-15 at 12.58.2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05000"/>
            <a:ext cx="1947863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6-09-15 at 12.58.3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05000"/>
            <a:ext cx="55657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Shot 2016-09-15 at 12.59.3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85375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636000" cy="496888"/>
          </a:xfrm>
        </p:spPr>
        <p:txBody>
          <a:bodyPr/>
          <a:lstStyle/>
          <a:p>
            <a:r>
              <a:rPr lang="en-US" altLang="x-none">
                <a:latin typeface="Arial Black" charset="0"/>
                <a:ea typeface="ＭＳ Ｐゴシック" charset="-128"/>
              </a:rPr>
              <a:t>Upgrade Path for *.opi Files</a:t>
            </a:r>
          </a:p>
        </p:txBody>
      </p:sp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196850" y="914400"/>
            <a:ext cx="8642350" cy="492442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>
                <a:latin typeface="Arial" charset="0"/>
                <a:ea typeface="ＭＳ Ｐゴシック" charset="-128"/>
              </a:rPr>
              <a:t>“</a:t>
            </a:r>
            <a:r>
              <a:rPr lang="en-US" altLang="x-none">
                <a:latin typeface="Arial" charset="0"/>
                <a:ea typeface="ＭＳ Ｐゴシック" charset="-128"/>
              </a:rPr>
              <a:t>Open abc.opi!</a:t>
            </a:r>
            <a:r>
              <a:rPr lang="en-US" altLang="en-US">
                <a:latin typeface="Arial" charset="0"/>
                <a:ea typeface="ＭＳ Ｐゴシック" charset="-128"/>
              </a:rPr>
              <a:t>”</a:t>
            </a:r>
            <a:endParaRPr lang="en-US" altLang="x-none">
              <a:latin typeface="Arial" charset="0"/>
              <a:ea typeface="ＭＳ Ｐゴシック" charset="-128"/>
            </a:endParaRPr>
          </a:p>
          <a:p>
            <a:pPr lvl="1"/>
            <a:r>
              <a:rPr lang="en-US" altLang="x-none">
                <a:latin typeface="Arial" charset="0"/>
                <a:ea typeface="ＭＳ Ｐゴシック" charset="-128"/>
              </a:rPr>
              <a:t>Actually loading abc.bob, if present</a:t>
            </a:r>
          </a:p>
          <a:p>
            <a:pPr lvl="1"/>
            <a:r>
              <a:rPr lang="en-US" altLang="x-none">
                <a:latin typeface="Arial" charset="0"/>
                <a:ea typeface="ＭＳ Ｐゴシック" charset="-128"/>
              </a:rPr>
              <a:t>Editor always saves as *.bob file</a:t>
            </a:r>
          </a:p>
          <a:p>
            <a:pPr marL="0" indent="0"/>
            <a:endParaRPr lang="en-US" altLang="x-none">
              <a:latin typeface="Arial" charset="0"/>
              <a:ea typeface="ＭＳ Ｐゴシック" charset="-128"/>
            </a:endParaRPr>
          </a:p>
          <a:p>
            <a:pPr marL="0" indent="0">
              <a:buFont typeface="Arial" charset="0"/>
              <a:buNone/>
            </a:pPr>
            <a:r>
              <a:rPr lang="en-US" altLang="x-none">
                <a:latin typeface="Arial" charset="0"/>
                <a:ea typeface="ＭＳ Ｐゴシック" charset="-128"/>
                <a:sym typeface="Wingdings" charset="2"/>
              </a:rPr>
              <a:t> Leave most *.opi in place,</a:t>
            </a:r>
            <a:br>
              <a:rPr lang="en-US" altLang="x-none">
                <a:latin typeface="Arial" charset="0"/>
                <a:ea typeface="ＭＳ Ｐゴシック" charset="-128"/>
                <a:sym typeface="Wingdings" charset="2"/>
              </a:rPr>
            </a:br>
            <a:r>
              <a:rPr lang="en-US" altLang="x-none">
                <a:latin typeface="Arial" charset="0"/>
                <a:ea typeface="ＭＳ Ｐゴシック" charset="-128"/>
                <a:sym typeface="Wingdings" charset="2"/>
              </a:rPr>
              <a:t>     only manually update to *.bob as needed:</a:t>
            </a:r>
          </a:p>
          <a:p>
            <a:pPr lvl="1">
              <a:buFont typeface="Wingdings" charset="2"/>
              <a:buChar char="ü"/>
            </a:pPr>
            <a:r>
              <a:rPr lang="en-US" altLang="x-none">
                <a:latin typeface="Arial" charset="0"/>
                <a:ea typeface="ＭＳ Ｐゴシック" charset="-128"/>
                <a:sym typeface="Wingdings" charset="2"/>
              </a:rPr>
              <a:t>Fine-tuning of layout</a:t>
            </a:r>
          </a:p>
          <a:p>
            <a:pPr lvl="1">
              <a:buFont typeface="Wingdings" charset="2"/>
              <a:buChar char="ü"/>
            </a:pPr>
            <a:r>
              <a:rPr lang="en-US" altLang="x-none">
                <a:latin typeface="Arial" charset="0"/>
                <a:ea typeface="ＭＳ Ｐゴシック" charset="-128"/>
                <a:sym typeface="Wingdings" charset="2"/>
              </a:rPr>
              <a:t>Scripts, some rules</a:t>
            </a:r>
          </a:p>
          <a:p>
            <a:pPr lvl="1">
              <a:buFont typeface="Wingdings" charset="2"/>
              <a:buChar char="ü"/>
            </a:pPr>
            <a:r>
              <a:rPr lang="en-US" altLang="x-none">
                <a:latin typeface="Arial" charset="0"/>
                <a:ea typeface="ＭＳ Ｐゴシック" charset="-128"/>
                <a:sym typeface="Wingdings" charset="2"/>
              </a:rPr>
              <a:t>Tables</a:t>
            </a:r>
          </a:p>
          <a:p>
            <a:pPr lvl="1">
              <a:buFont typeface="Wingdings" charset="2"/>
              <a:buChar char="ü"/>
            </a:pPr>
            <a:r>
              <a:rPr lang="en-US" altLang="x-none">
                <a:latin typeface="Arial" charset="0"/>
                <a:ea typeface="ＭＳ Ｐゴシック" charset="-128"/>
                <a:sym typeface="Wingdings" charset="2"/>
              </a:rPr>
              <a:t>Plots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636000" cy="496888"/>
          </a:xfrm>
        </p:spPr>
        <p:txBody>
          <a:bodyPr/>
          <a:lstStyle/>
          <a:p>
            <a:pPr eaLnBrk="1" hangingPunct="1"/>
            <a:r>
              <a:rPr lang="en-US" altLang="x-none">
                <a:latin typeface="Arial Black" charset="0"/>
                <a:ea typeface="ＭＳ Ｐゴシック" charset="-128"/>
              </a:rPr>
              <a:t>Scripts</a:t>
            </a:r>
            <a:endParaRPr lang="en-US" altLang="x-none">
              <a:solidFill>
                <a:srgbClr val="7F7F7F"/>
              </a:solidFill>
              <a:latin typeface="Arial Black" charset="0"/>
              <a:ea typeface="ＭＳ Ｐゴシック" charset="-128"/>
            </a:endParaRP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196850" y="838200"/>
            <a:ext cx="3003550" cy="4953000"/>
          </a:xfrm>
        </p:spPr>
        <p:txBody>
          <a:bodyPr/>
          <a:lstStyle/>
          <a:p>
            <a:pPr>
              <a:buFont typeface="Wingdings" charset="0"/>
              <a:buChar char="ü"/>
              <a:defRPr/>
            </a:pPr>
            <a:r>
              <a:rPr lang="en-US" dirty="0">
                <a:solidFill>
                  <a:schemeClr val="tx2"/>
                </a:solidFill>
                <a:latin typeface="Arial" charset="0"/>
                <a:cs typeface="Arial" charset="0"/>
              </a:rPr>
              <a:t>Execute in background</a:t>
            </a:r>
          </a:p>
          <a:p>
            <a:pPr>
              <a:buFont typeface="Wingdings" charset="0"/>
              <a:buChar char="ü"/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rPr>
              <a:t>JavaScript</a:t>
            </a:r>
          </a:p>
          <a:p>
            <a:pPr>
              <a:buFont typeface="Wingdings" charset="0"/>
              <a:buChar char="ü"/>
              <a:defRPr/>
            </a:pPr>
            <a:r>
              <a:rPr lang="en-US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Jython</a:t>
            </a:r>
            <a:endParaRPr lang="en-US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>
              <a:buFont typeface="Wingdings" charset="0"/>
              <a:buChar char="ü"/>
              <a:defRPr/>
            </a:pPr>
            <a:r>
              <a:rPr lang="en-US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C</a:t>
            </a:r>
            <a:r>
              <a:rPr lang="en-US" dirty="0">
                <a:solidFill>
                  <a:schemeClr val="tx2"/>
                </a:solidFill>
                <a:latin typeface="Arial" charset="0"/>
                <a:cs typeface="Arial" charset="0"/>
              </a:rPr>
              <a:t>-Python</a:t>
            </a:r>
            <a:endParaRPr lang="en-US" dirty="0">
              <a:latin typeface="Arial" charset="0"/>
              <a:cs typeface="Arial" charset="0"/>
            </a:endParaRPr>
          </a:p>
        </p:txBody>
      </p:sp>
      <p:pic>
        <p:nvPicPr>
          <p:cNvPr id="21507" name="Picture 1" descr="pyth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381000"/>
            <a:ext cx="53403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2219325" y="204694"/>
            <a:ext cx="4603750" cy="262096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x-none" u="sng" dirty="0">
                <a:solidFill>
                  <a:srgbClr val="FF6600"/>
                </a:solidFill>
                <a:latin typeface="Arial" charset="0"/>
                <a:ea typeface="ＭＳ Ｐゴシック" charset="-128"/>
              </a:rPr>
              <a:t>Minimal</a:t>
            </a:r>
            <a:r>
              <a:rPr lang="en-US" altLang="x-none" dirty="0">
                <a:solidFill>
                  <a:srgbClr val="FF6600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altLang="x-none" dirty="0">
                <a:latin typeface="Arial" charset="0"/>
                <a:ea typeface="ＭＳ Ｐゴシック" charset="-128"/>
              </a:rPr>
              <a:t>script </a:t>
            </a:r>
            <a:r>
              <a:rPr lang="en-US" altLang="x-none" dirty="0">
                <a:solidFill>
                  <a:srgbClr val="FF6600"/>
                </a:solidFill>
                <a:latin typeface="Arial" charset="0"/>
                <a:ea typeface="ＭＳ Ｐゴシック" charset="-128"/>
              </a:rPr>
              <a:t>compatibility</a:t>
            </a:r>
            <a:br>
              <a:rPr lang="en-US" altLang="x-none" dirty="0">
                <a:solidFill>
                  <a:srgbClr val="FF6600"/>
                </a:solidFill>
                <a:latin typeface="Arial" charset="0"/>
                <a:ea typeface="ＭＳ Ｐゴシック" charset="-128"/>
              </a:rPr>
            </a:br>
            <a:r>
              <a:rPr lang="en-US" altLang="x-none" dirty="0">
                <a:solidFill>
                  <a:srgbClr val="FF6600"/>
                </a:solidFill>
                <a:latin typeface="Arial" charset="0"/>
                <a:ea typeface="ＭＳ Ｐゴシック" charset="-128"/>
              </a:rPr>
              <a:t/>
            </a:r>
            <a:br>
              <a:rPr lang="en-US" altLang="x-none" dirty="0">
                <a:solidFill>
                  <a:srgbClr val="FF6600"/>
                </a:solidFill>
                <a:latin typeface="Arial" charset="0"/>
                <a:ea typeface="ＭＳ Ｐゴシック" charset="-128"/>
              </a:rPr>
            </a:br>
            <a:endParaRPr lang="en-US" altLang="x-none" dirty="0">
              <a:latin typeface="Arial" charset="0"/>
              <a:ea typeface="ＭＳ Ｐゴシック" charset="-128"/>
            </a:endParaRPr>
          </a:p>
          <a:p>
            <a:pPr marL="346075" lvl="1" indent="0">
              <a:buFont typeface="Arial" charset="0"/>
              <a:buNone/>
            </a:pPr>
            <a:r>
              <a:rPr lang="en-US" altLang="x-none" sz="2000" dirty="0" err="1">
                <a:latin typeface="Arial" charset="0"/>
                <a:ea typeface="ＭＳ Ｐゴシック" charset="-128"/>
              </a:rPr>
              <a:t>val</a:t>
            </a:r>
            <a:r>
              <a:rPr lang="en-US" altLang="x-none" sz="2000" dirty="0">
                <a:latin typeface="Arial" charset="0"/>
                <a:ea typeface="ＭＳ Ｐゴシック" charset="-128"/>
              </a:rPr>
              <a:t> = </a:t>
            </a:r>
            <a:r>
              <a:rPr lang="en-US" altLang="x-none" sz="2000" dirty="0" err="1">
                <a:latin typeface="Arial" charset="0"/>
                <a:ea typeface="ＭＳ Ｐゴシック" charset="-128"/>
              </a:rPr>
              <a:t>PVUtil.getDouble</a:t>
            </a:r>
            <a:r>
              <a:rPr lang="en-US" altLang="x-none" sz="2000" dirty="0">
                <a:latin typeface="Arial" charset="0"/>
                <a:ea typeface="ＭＳ Ｐゴシック" charset="-128"/>
              </a:rPr>
              <a:t>(</a:t>
            </a:r>
            <a:r>
              <a:rPr lang="en-US" altLang="x-none" sz="2000" dirty="0" err="1">
                <a:latin typeface="Arial" charset="0"/>
                <a:ea typeface="ＭＳ Ｐゴシック" charset="-128"/>
              </a:rPr>
              <a:t>pvs</a:t>
            </a:r>
            <a:r>
              <a:rPr lang="en-US" altLang="x-none" sz="2000" dirty="0">
                <a:latin typeface="Arial" charset="0"/>
                <a:ea typeface="ＭＳ Ｐゴシック" charset="-128"/>
              </a:rPr>
              <a:t>[0])</a:t>
            </a:r>
          </a:p>
          <a:p>
            <a:pPr marL="346075" lvl="1" indent="0">
              <a:buFont typeface="Arial" charset="0"/>
              <a:buNone/>
            </a:pPr>
            <a:r>
              <a:rPr lang="en-US" altLang="x-none" sz="2000" dirty="0" err="1">
                <a:latin typeface="Arial" charset="0"/>
                <a:ea typeface="ＭＳ Ｐゴシック" charset="-128"/>
              </a:rPr>
              <a:t>pos</a:t>
            </a:r>
            <a:r>
              <a:rPr lang="en-US" altLang="x-none" sz="2000" dirty="0">
                <a:latin typeface="Arial" charset="0"/>
                <a:ea typeface="ＭＳ Ｐゴシック" charset="-128"/>
              </a:rPr>
              <a:t> = 100 + 20*</a:t>
            </a:r>
            <a:r>
              <a:rPr lang="en-US" altLang="x-none" sz="2000" dirty="0" err="1">
                <a:latin typeface="Arial" charset="0"/>
                <a:ea typeface="ＭＳ Ｐゴシック" charset="-128"/>
              </a:rPr>
              <a:t>val</a:t>
            </a:r>
            <a:endParaRPr lang="en-US" altLang="x-none" sz="2000" dirty="0">
              <a:latin typeface="Arial" charset="0"/>
              <a:ea typeface="ＭＳ Ｐゴシック" charset="-128"/>
            </a:endParaRPr>
          </a:p>
          <a:p>
            <a:pPr marL="346075" lvl="1" indent="0">
              <a:buFont typeface="Arial" charset="0"/>
              <a:buNone/>
            </a:pPr>
            <a:r>
              <a:rPr lang="en-US" altLang="x-none" sz="2000" dirty="0" err="1">
                <a:latin typeface="Arial" charset="0"/>
                <a:ea typeface="ＭＳ Ｐゴシック" charset="-128"/>
              </a:rPr>
              <a:t>widget.setPropertyValue</a:t>
            </a:r>
            <a:r>
              <a:rPr lang="en-US" altLang="x-none" sz="2000" dirty="0">
                <a:latin typeface="Arial" charset="0"/>
                <a:ea typeface="ＭＳ Ｐゴシック" charset="-128"/>
              </a:rPr>
              <a:t>(</a:t>
            </a:r>
            <a:r>
              <a:rPr lang="en-US" altLang="en-US" sz="2000" dirty="0">
                <a:latin typeface="Arial" charset="0"/>
                <a:ea typeface="ＭＳ Ｐゴシック" charset="-128"/>
              </a:rPr>
              <a:t>“</a:t>
            </a:r>
            <a:r>
              <a:rPr lang="en-US" altLang="x-none" sz="2000" dirty="0">
                <a:latin typeface="Arial" charset="0"/>
                <a:ea typeface="ＭＳ Ｐゴシック" charset="-128"/>
              </a:rPr>
              <a:t>x</a:t>
            </a:r>
            <a:r>
              <a:rPr lang="en-US" altLang="en-US" sz="2000" dirty="0">
                <a:latin typeface="Arial" charset="0"/>
                <a:ea typeface="ＭＳ Ｐゴシック" charset="-128"/>
              </a:rPr>
              <a:t>”</a:t>
            </a:r>
            <a:r>
              <a:rPr lang="en-US" altLang="x-none" sz="2000" dirty="0">
                <a:latin typeface="Arial" charset="0"/>
                <a:ea typeface="ＭＳ Ｐゴシック" charset="-128"/>
              </a:rPr>
              <a:t>, </a:t>
            </a:r>
            <a:r>
              <a:rPr lang="en-US" altLang="x-none" sz="2000" dirty="0" err="1">
                <a:latin typeface="Arial" charset="0"/>
                <a:ea typeface="ＭＳ Ｐゴシック" charset="-128"/>
              </a:rPr>
              <a:t>pos</a:t>
            </a:r>
            <a:r>
              <a:rPr lang="en-US" altLang="x-none" sz="2000" dirty="0" smtClean="0">
                <a:latin typeface="Arial" charset="0"/>
                <a:ea typeface="ＭＳ Ｐゴシック" charset="-128"/>
              </a:rPr>
              <a:t>)</a:t>
            </a:r>
            <a:endParaRPr lang="en-US" altLang="x-none" sz="2000" dirty="0">
              <a:latin typeface="Arial" charset="0"/>
              <a:ea typeface="ＭＳ Ｐゴシック" charset="-128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203200" y="2971800"/>
            <a:ext cx="8642350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625475" indent="-2794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marL="914400" indent="-230188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1144588" indent="-173038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4pPr>
            <a:lvl5pPr marL="1482725" indent="-22225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lphaLcParenR"/>
              <a:defRPr/>
            </a:pPr>
            <a:r>
              <a:rPr lang="en-US" smtClean="0"/>
              <a:t>Convert x.opi into x.bob, then use new scripts</a:t>
            </a:r>
          </a:p>
          <a:p>
            <a:pPr>
              <a:defRPr/>
            </a:pPr>
            <a:endParaRPr lang="en-US" smtClean="0"/>
          </a:p>
          <a:p>
            <a:pPr marL="514350" indent="-514350">
              <a:buFont typeface="+mj-lt"/>
              <a:buAutoNum type="alphaLcParenR"/>
              <a:defRPr/>
            </a:pPr>
            <a:r>
              <a:rPr lang="en-US" smtClean="0"/>
              <a:t>Keep existing x.opi and update just the scripts:</a:t>
            </a:r>
          </a:p>
          <a:p>
            <a:pPr marL="0" indent="0">
              <a:buFont typeface="Arial" charset="0"/>
              <a:buNone/>
              <a:defRPr/>
            </a:pPr>
            <a:endParaRPr lang="en-US" sz="1400" smtClean="0">
              <a:latin typeface="Courier New"/>
              <a:cs typeface="Courier New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sz="1400" smtClean="0">
                <a:latin typeface="Courier New"/>
                <a:cs typeface="Courier New"/>
              </a:rPr>
              <a:t>   try:</a:t>
            </a:r>
            <a:br>
              <a:rPr lang="en-US" sz="1400" smtClean="0">
                <a:latin typeface="Courier New"/>
                <a:cs typeface="Courier New"/>
              </a:rPr>
            </a:br>
            <a:r>
              <a:rPr lang="en-US" sz="1400" smtClean="0">
                <a:latin typeface="Courier New"/>
                <a:cs typeface="Courier New"/>
              </a:rPr>
              <a:t>      # Use new API</a:t>
            </a:r>
            <a:br>
              <a:rPr lang="en-US" sz="1400" smtClean="0">
                <a:latin typeface="Courier New"/>
                <a:cs typeface="Courier New"/>
              </a:rPr>
            </a:br>
            <a:r>
              <a:rPr lang="en-US" sz="1400" smtClean="0">
                <a:latin typeface="Courier New"/>
                <a:cs typeface="Courier New"/>
              </a:rPr>
              <a:t>      from org.csstudio.display.builder.runtime.script import ScriptUtil</a:t>
            </a:r>
            <a:br>
              <a:rPr lang="en-US" sz="1400" smtClean="0">
                <a:latin typeface="Courier New"/>
                <a:cs typeface="Courier New"/>
              </a:rPr>
            </a:br>
            <a:r>
              <a:rPr lang="en-US" sz="1400" smtClean="0">
                <a:latin typeface="Courier New"/>
                <a:cs typeface="Courier New"/>
              </a:rPr>
              <a:t>   except:</a:t>
            </a:r>
            <a:br>
              <a:rPr lang="en-US" sz="1400" smtClean="0">
                <a:latin typeface="Courier New"/>
                <a:cs typeface="Courier New"/>
              </a:rPr>
            </a:br>
            <a:r>
              <a:rPr lang="en-US" sz="1400" smtClean="0">
                <a:latin typeface="Courier New"/>
                <a:cs typeface="Courier New"/>
              </a:rPr>
              <a:t>     # Fall back to old API</a:t>
            </a:r>
            <a:br>
              <a:rPr lang="en-US" sz="1400" smtClean="0">
                <a:latin typeface="Courier New"/>
                <a:cs typeface="Courier New"/>
              </a:rPr>
            </a:br>
            <a:r>
              <a:rPr lang="en-US" sz="1400" smtClean="0">
                <a:latin typeface="Courier New"/>
                <a:cs typeface="Courier New"/>
              </a:rPr>
              <a:t>     from org.csstudio.opibuilder.scriptUtil import ScriptUtil</a:t>
            </a:r>
            <a:br>
              <a:rPr lang="en-US" sz="1400" smtClean="0">
                <a:latin typeface="Courier New"/>
                <a:cs typeface="Courier New"/>
              </a:rPr>
            </a:br>
            <a:endParaRPr lang="en-US" sz="1400" dirty="0">
              <a:latin typeface="Courier New"/>
              <a:cs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636000" cy="496888"/>
          </a:xfrm>
        </p:spPr>
        <p:txBody>
          <a:bodyPr/>
          <a:lstStyle/>
          <a:p>
            <a:pPr eaLnBrk="1" hangingPunct="1"/>
            <a:r>
              <a:rPr lang="en-US" altLang="x-none">
                <a:latin typeface="Arial Black" charset="0"/>
                <a:ea typeface="ＭＳ Ｐゴシック" charset="-128"/>
              </a:rPr>
              <a:t>CS-Studio </a:t>
            </a:r>
            <a:r>
              <a:rPr lang="en-US" altLang="en-US">
                <a:latin typeface="Arial Black" charset="0"/>
                <a:ea typeface="ＭＳ Ｐゴシック" charset="-128"/>
              </a:rPr>
              <a:t>‘</a:t>
            </a:r>
            <a:r>
              <a:rPr lang="en-US" altLang="x-none">
                <a:latin typeface="Arial Black" charset="0"/>
                <a:ea typeface="ＭＳ Ｐゴシック" charset="-128"/>
              </a:rPr>
              <a:t>BOY</a:t>
            </a:r>
            <a:r>
              <a:rPr lang="en-US" altLang="en-US">
                <a:latin typeface="Arial Black" charset="0"/>
                <a:ea typeface="ＭＳ Ｐゴシック" charset="-128"/>
              </a:rPr>
              <a:t>’</a:t>
            </a:r>
            <a:endParaRPr lang="en-US" altLang="x-none">
              <a:latin typeface="Arial Black" charset="0"/>
              <a:ea typeface="ＭＳ Ｐゴシック" charset="-128"/>
            </a:endParaRPr>
          </a:p>
        </p:txBody>
      </p:sp>
      <p:pic>
        <p:nvPicPr>
          <p:cNvPr id="7170" name="Picture 1" descr="xypl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6" t="2409" r="8426" b="20197"/>
          <a:stretch>
            <a:fillRect/>
          </a:stretch>
        </p:blipFill>
        <p:spPr bwMode="auto">
          <a:xfrm>
            <a:off x="6629400" y="152400"/>
            <a:ext cx="225266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compare2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2" t="13339" r="24538" b="56392"/>
          <a:stretch>
            <a:fillRect/>
          </a:stretch>
        </p:blipFill>
        <p:spPr bwMode="auto">
          <a:xfrm>
            <a:off x="4572000" y="457200"/>
            <a:ext cx="15636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3897313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 descr="seq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2400"/>
            <a:ext cx="32766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 descr="alig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3962400"/>
            <a:ext cx="42767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Box 1"/>
          <p:cNvSpPr txBox="1">
            <a:spLocks noChangeArrowheads="1"/>
          </p:cNvSpPr>
          <p:nvPr/>
        </p:nvSpPr>
        <p:spPr bwMode="auto">
          <a:xfrm>
            <a:off x="3581400" y="2133600"/>
            <a:ext cx="3331862" cy="109568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dirty="0" smtClean="0"/>
              <a:t>Great tool,</a:t>
            </a:r>
            <a:br>
              <a:rPr lang="en-US" dirty="0" smtClean="0"/>
            </a:br>
            <a:r>
              <a:rPr lang="en-US" dirty="0" smtClean="0"/>
              <a:t>but internal limitations</a:t>
            </a:r>
            <a:br>
              <a:rPr lang="en-US" dirty="0" smtClean="0"/>
            </a:br>
            <a:r>
              <a:rPr lang="en-US" dirty="0" smtClean="0"/>
              <a:t> (UI thread, modularity)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636000" cy="496888"/>
          </a:xfrm>
        </p:spPr>
        <p:txBody>
          <a:bodyPr/>
          <a:lstStyle/>
          <a:p>
            <a:r>
              <a:rPr lang="en-US" altLang="x-none">
                <a:latin typeface="Arial Black" charset="0"/>
                <a:ea typeface="ＭＳ Ｐゴシック" charset="-128"/>
              </a:rPr>
              <a:t>Rule &amp; Script Dialog Streamlining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990600" y="4953000"/>
            <a:ext cx="7804150" cy="12192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x-none" sz="3600">
                <a:solidFill>
                  <a:srgbClr val="008000"/>
                </a:solidFill>
                <a:latin typeface="Arial" charset="0"/>
                <a:ea typeface="ＭＳ Ｐゴシック" charset="-128"/>
              </a:rPr>
              <a:t>All</a:t>
            </a:r>
            <a:r>
              <a:rPr lang="en-US" altLang="x-none" sz="3600">
                <a:latin typeface="Arial" charset="0"/>
                <a:ea typeface="ＭＳ Ｐゴシック" charset="-128"/>
              </a:rPr>
              <a:t> rules of a widget </a:t>
            </a:r>
            <a:r>
              <a:rPr lang="en-US" altLang="x-none" sz="3600">
                <a:solidFill>
                  <a:srgbClr val="008000"/>
                </a:solidFill>
                <a:latin typeface="Arial" charset="0"/>
                <a:ea typeface="ＭＳ Ｐゴシック" charset="-128"/>
              </a:rPr>
              <a:t>in one dialog</a:t>
            </a:r>
            <a:endParaRPr lang="en-US" altLang="x-none" sz="3600">
              <a:latin typeface="Arial" charset="0"/>
              <a:ea typeface="ＭＳ Ｐゴシック" charset="-128"/>
            </a:endParaRPr>
          </a:p>
        </p:txBody>
      </p:sp>
      <p:pic>
        <p:nvPicPr>
          <p:cNvPr id="24579" name="Picture 7" descr="Screen Shot 2016-05-13 at 8.46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"/>
          <a:stretch>
            <a:fillRect/>
          </a:stretch>
        </p:blipFill>
        <p:spPr bwMode="auto">
          <a:xfrm>
            <a:off x="0" y="2133600"/>
            <a:ext cx="9144000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636000" cy="496888"/>
          </a:xfrm>
        </p:spPr>
        <p:txBody>
          <a:bodyPr/>
          <a:lstStyle/>
          <a:p>
            <a:r>
              <a:rPr lang="en-US" altLang="x-none">
                <a:latin typeface="Arial Black" charset="0"/>
                <a:ea typeface="ＭＳ Ｐゴシック" charset="-128"/>
              </a:rPr>
              <a:t>Standalone Runtime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196850" y="1143000"/>
            <a:ext cx="8642350" cy="11430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dirty="0">
                <a:latin typeface="Arial" charset="0"/>
                <a:ea typeface="ＭＳ Ｐゴシック" charset="-128"/>
              </a:rPr>
              <a:t>“</a:t>
            </a:r>
            <a:r>
              <a:rPr lang="en-US" altLang="x-none" dirty="0">
                <a:latin typeface="Arial" charset="0"/>
                <a:ea typeface="ＭＳ Ｐゴシック" charset="-128"/>
              </a:rPr>
              <a:t>Like EDM</a:t>
            </a:r>
            <a:r>
              <a:rPr lang="en-US" altLang="en-US" dirty="0">
                <a:latin typeface="Arial" charset="0"/>
                <a:ea typeface="ＭＳ Ｐゴシック" charset="-128"/>
              </a:rPr>
              <a:t>”</a:t>
            </a:r>
            <a:endParaRPr lang="en-US" altLang="x-none" dirty="0">
              <a:latin typeface="Arial" charset="0"/>
              <a:ea typeface="ＭＳ Ｐゴシック" charset="-128"/>
            </a:endParaRPr>
          </a:p>
          <a:p>
            <a:pPr marL="346075" lvl="1" indent="0">
              <a:buFont typeface="Arial" charset="0"/>
              <a:buNone/>
            </a:pPr>
            <a:r>
              <a:rPr lang="en-US" altLang="x-none" dirty="0">
                <a:latin typeface="Arial" charset="0"/>
                <a:ea typeface="ＭＳ Ｐゴシック" charset="-128"/>
              </a:rPr>
              <a:t> </a:t>
            </a:r>
            <a:r>
              <a:rPr lang="en-US" altLang="x-none" sz="1800" dirty="0" err="1">
                <a:latin typeface="Courier New" charset="0"/>
                <a:ea typeface="ＭＳ Ｐゴシック" charset="-128"/>
              </a:rPr>
              <a:t>DisplayRuntime</a:t>
            </a:r>
            <a:r>
              <a:rPr lang="en-US" altLang="x-none" sz="1800" dirty="0">
                <a:latin typeface="Courier New" charset="0"/>
                <a:ea typeface="ＭＳ Ｐゴシック" charset="-128"/>
              </a:rPr>
              <a:t> </a:t>
            </a:r>
            <a:r>
              <a:rPr lang="en-US" altLang="x-none" sz="1800" dirty="0" smtClean="0">
                <a:latin typeface="Courier New" charset="0"/>
                <a:ea typeface="ＭＳ Ｐゴシック" charset="-128"/>
              </a:rPr>
              <a:t>–options ..   /path/to/</a:t>
            </a:r>
            <a:r>
              <a:rPr lang="en-US" altLang="x-none" sz="1800" dirty="0" err="1" smtClean="0">
                <a:latin typeface="Courier New" charset="0"/>
                <a:ea typeface="ＭＳ Ｐゴシック" charset="-128"/>
              </a:rPr>
              <a:t>display_file</a:t>
            </a:r>
            <a:endParaRPr lang="en-US" altLang="x-none" dirty="0">
              <a:latin typeface="Courier New" charset="0"/>
              <a:ea typeface="ＭＳ Ｐゴシック" charset="-128"/>
            </a:endParaRPr>
          </a:p>
        </p:txBody>
      </p:sp>
      <p:pic>
        <p:nvPicPr>
          <p:cNvPr id="2" name="Picture 1" descr="Screen Shot 2016-09-13 at 2.12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2590800"/>
            <a:ext cx="3290887" cy="39624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Shot 2016-09-13 at 2.12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63" y="2286000"/>
            <a:ext cx="4656137" cy="40227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788400" cy="496888"/>
          </a:xfrm>
        </p:spPr>
        <p:txBody>
          <a:bodyPr/>
          <a:lstStyle/>
          <a:p>
            <a:r>
              <a:rPr lang="en-US" altLang="x-none">
                <a:latin typeface="Arial Black" charset="0"/>
                <a:ea typeface="ＭＳ Ｐゴシック" charset="-128"/>
              </a:rPr>
              <a:t>Standalone   vs.   Integrated in CS-Studio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971550"/>
          <a:ext cx="8839200" cy="5577744"/>
        </p:xfrm>
        <a:graphic>
          <a:graphicData uri="http://schemas.openxmlformats.org/drawingml/2006/table">
            <a:tbl>
              <a:tblPr/>
              <a:tblGrid>
                <a:gridCol w="3962400"/>
                <a:gridCol w="4876800"/>
              </a:tblGrid>
              <a:tr h="609600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400"/>
                        </a:spcBef>
                        <a:buClr>
                          <a:schemeClr val="tx2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Startup from scratch: 3 seconds</a:t>
                      </a:r>
                    </a:p>
                  </a:txBody>
                  <a:tcPr marT="45704" marB="4570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400"/>
                        </a:spcBef>
                        <a:buClr>
                          <a:schemeClr val="tx2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Start CS-Studio, restore display:  8 sec</a:t>
                      </a:r>
                    </a:p>
                  </a:txBody>
                  <a:tcPr marT="45704" marB="4570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400"/>
                        </a:spcBef>
                        <a:buClr>
                          <a:schemeClr val="tx2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Uses *.opi from command line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04" marB="4570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400"/>
                        </a:spcBef>
                        <a:buClr>
                          <a:schemeClr val="tx2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Open files via Navigator, 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“</a:t>
                      </a: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Top Displays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”</a:t>
                      </a: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menu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04" marB="4570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400"/>
                        </a:spcBef>
                        <a:buClr>
                          <a:schemeClr val="tx2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Standalone Window</a:t>
                      </a:r>
                    </a:p>
                  </a:txBody>
                  <a:tcPr marT="45704" marB="457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400"/>
                        </a:spcBef>
                        <a:buClr>
                          <a:schemeClr val="tx2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Pane/Tab within Workbench Window</a:t>
                      </a:r>
                    </a:p>
                  </a:txBody>
                  <a:tcPr marT="45704" marB="457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400"/>
                        </a:spcBef>
                        <a:buClr>
                          <a:schemeClr val="tx2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marT="45704" marB="457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400"/>
                        </a:spcBef>
                        <a:buClr>
                          <a:schemeClr val="tx2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Toolbar: Back/Forward; Zoom</a:t>
                      </a:r>
                    </a:p>
                  </a:txBody>
                  <a:tcPr marT="45704" marB="457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400"/>
                        </a:spcBef>
                        <a:buClr>
                          <a:schemeClr val="tx2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marT="45704" marB="457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400"/>
                        </a:spcBef>
                        <a:buClr>
                          <a:schemeClr val="tx2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Open Widget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’</a:t>
                      </a: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 PV in Tree, Data Browser, …</a:t>
                      </a:r>
                    </a:p>
                  </a:txBody>
                  <a:tcPr marT="45704" marB="457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400"/>
                        </a:spcBef>
                        <a:buClr>
                          <a:schemeClr val="tx2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marT="45704" marB="457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400"/>
                        </a:spcBef>
                        <a:buClr>
                          <a:schemeClr val="tx2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Email screenshot, or send to Logbook</a:t>
                      </a:r>
                    </a:p>
                  </a:txBody>
                  <a:tcPr marT="45704" marB="457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</a:tr>
              <a:tr h="639763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400"/>
                        </a:spcBef>
                        <a:buClr>
                          <a:schemeClr val="tx2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Full JavaFX speed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04" marB="457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400"/>
                        </a:spcBef>
                        <a:buClr>
                          <a:schemeClr val="tx2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SWT FXCanvas bottleneck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04" marB="457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400"/>
                        </a:spcBef>
                        <a:buClr>
                          <a:schemeClr val="tx2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Preference file for CA Addr list etc.</a:t>
                      </a:r>
                    </a:p>
                  </a:txBody>
                  <a:tcPr marT="45704" marB="457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400"/>
                        </a:spcBef>
                        <a:buClr>
                          <a:schemeClr val="tx2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Preference file &amp; UI, Online help</a:t>
                      </a:r>
                    </a:p>
                  </a:txBody>
                  <a:tcPr marT="45704" marB="457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</a:tr>
              <a:tr h="639763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400"/>
                        </a:spcBef>
                        <a:buClr>
                          <a:schemeClr val="tx2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Close Window </a:t>
                      </a: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sym typeface="Wingdings" charset="2"/>
                        </a:rPr>
                        <a:t></a:t>
                      </a: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Start over</a:t>
                      </a:r>
                    </a:p>
                  </a:txBody>
                  <a:tcPr marT="45704" marB="457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400"/>
                        </a:spcBef>
                        <a:buClr>
                          <a:schemeClr val="tx2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8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Persists window state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04" marB="457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ne Callout 1 (No Border) 14"/>
          <p:cNvSpPr/>
          <p:nvPr/>
        </p:nvSpPr>
        <p:spPr>
          <a:xfrm>
            <a:off x="3276600" y="5410200"/>
            <a:ext cx="2514600" cy="1371600"/>
          </a:xfrm>
          <a:prstGeom prst="callout1">
            <a:avLst>
              <a:gd name="adj1" fmla="val 2953"/>
              <a:gd name="adj2" fmla="val 50350"/>
              <a:gd name="adj3" fmla="val -27188"/>
              <a:gd name="adj4" fmla="val 50251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45720" rIns="45720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.. </a:t>
            </a:r>
            <a:r>
              <a:rPr lang="en-US" sz="2000" dirty="0">
                <a:solidFill>
                  <a:schemeClr val="tx1"/>
                </a:solidFill>
              </a:rPr>
              <a:t>remote </a:t>
            </a:r>
            <a:r>
              <a:rPr lang="en-US" sz="2000" dirty="0" smtClean="0">
                <a:solidFill>
                  <a:schemeClr val="tx1"/>
                </a:solidFill>
              </a:rPr>
              <a:t>via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err="1" smtClean="0">
                <a:solidFill>
                  <a:schemeClr val="tx1"/>
                </a:solidFill>
              </a:rPr>
              <a:t>Cendio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ThinLic</a:t>
            </a:r>
            <a:r>
              <a:rPr lang="en-US" sz="2000" dirty="0" smtClean="0">
                <a:solidFill>
                  <a:schemeClr val="tx1"/>
                </a:solidFill>
              </a:rPr>
              <a:t>,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2000" dirty="0">
                <a:solidFill>
                  <a:schemeClr val="tx1"/>
                </a:solidFill>
              </a:rPr>
              <a:t>o</a:t>
            </a:r>
            <a:r>
              <a:rPr lang="en-US" sz="2000" dirty="0" smtClean="0">
                <a:solidFill>
                  <a:schemeClr val="tx1"/>
                </a:solidFill>
              </a:rPr>
              <a:t>r </a:t>
            </a:r>
            <a:r>
              <a:rPr lang="en-US" sz="2000" dirty="0" err="1" smtClean="0">
                <a:solidFill>
                  <a:schemeClr val="tx1"/>
                </a:solidFill>
              </a:rPr>
              <a:t>ssh</a:t>
            </a:r>
            <a:r>
              <a:rPr lang="en-US" sz="2000" dirty="0" smtClean="0">
                <a:solidFill>
                  <a:schemeClr val="tx1"/>
                </a:solidFill>
              </a:rPr>
              <a:t> options for weak encryption, compression</a:t>
            </a:r>
          </a:p>
        </p:txBody>
      </p:sp>
      <p:sp>
        <p:nvSpPr>
          <p:cNvPr id="27652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636000" cy="496888"/>
          </a:xfrm>
        </p:spPr>
        <p:txBody>
          <a:bodyPr/>
          <a:lstStyle/>
          <a:p>
            <a:r>
              <a:rPr lang="en-US" altLang="x-none">
                <a:latin typeface="Arial Black" charset="0"/>
                <a:ea typeface="ＭＳ Ｐゴシック" charset="-128"/>
              </a:rPr>
              <a:t>Performance (Linux)</a:t>
            </a:r>
          </a:p>
        </p:txBody>
      </p:sp>
      <p:sp>
        <p:nvSpPr>
          <p:cNvPr id="6" name="Notched Right Arrow 5"/>
          <p:cNvSpPr/>
          <p:nvPr/>
        </p:nvSpPr>
        <p:spPr>
          <a:xfrm>
            <a:off x="381000" y="2133600"/>
            <a:ext cx="8458200" cy="914400"/>
          </a:xfrm>
          <a:prstGeom prst="notched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20" rIns="45720" anchor="ctr"/>
          <a:lstStyle/>
          <a:p>
            <a:pPr algn="ctr">
              <a:lnSpc>
                <a:spcPct val="90000"/>
              </a:lnSpc>
              <a:defRPr/>
            </a:pPr>
            <a:r>
              <a:rPr lang="en-US" dirty="0">
                <a:solidFill>
                  <a:schemeClr val="tx1"/>
                </a:solidFill>
              </a:rPr>
              <a:t>Speed</a:t>
            </a:r>
          </a:p>
        </p:txBody>
      </p:sp>
      <p:sp>
        <p:nvSpPr>
          <p:cNvPr id="10" name="Line Callout 1 (No Border) 9"/>
          <p:cNvSpPr/>
          <p:nvPr/>
        </p:nvSpPr>
        <p:spPr>
          <a:xfrm>
            <a:off x="3276600" y="685800"/>
            <a:ext cx="2514600" cy="1219200"/>
          </a:xfrm>
          <a:prstGeom prst="callout1">
            <a:avLst>
              <a:gd name="adj1" fmla="val 100336"/>
              <a:gd name="adj2" fmla="val 49801"/>
              <a:gd name="adj3" fmla="val 131342"/>
              <a:gd name="adj4" fmla="val 4970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45720" rIns="45720" anchor="ctr"/>
          <a:lstStyle/>
          <a:p>
            <a:pPr algn="ctr">
              <a:lnSpc>
                <a:spcPct val="90000"/>
              </a:lnSpc>
              <a:defRPr/>
            </a:pPr>
            <a:r>
              <a:rPr lang="en-US" dirty="0">
                <a:solidFill>
                  <a:schemeClr val="tx1"/>
                </a:solidFill>
              </a:rPr>
              <a:t>BOY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1800" dirty="0">
                <a:solidFill>
                  <a:schemeClr val="tx1"/>
                </a:solidFill>
              </a:rPr>
              <a:t>UI freeze when loading display, executing script, .. </a:t>
            </a:r>
          </a:p>
        </p:txBody>
      </p:sp>
      <p:sp>
        <p:nvSpPr>
          <p:cNvPr id="11" name="Line Callout 1 (No Border) 10"/>
          <p:cNvSpPr/>
          <p:nvPr/>
        </p:nvSpPr>
        <p:spPr>
          <a:xfrm>
            <a:off x="6096000" y="3886200"/>
            <a:ext cx="2514600" cy="1219200"/>
          </a:xfrm>
          <a:prstGeom prst="callout1">
            <a:avLst>
              <a:gd name="adj1" fmla="val 2953"/>
              <a:gd name="adj2" fmla="val 50350"/>
              <a:gd name="adj3" fmla="val -82674"/>
              <a:gd name="adj4" fmla="val 49702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45720" rIns="45720" anchor="ctr"/>
          <a:lstStyle/>
          <a:p>
            <a:pPr algn="ctr">
              <a:lnSpc>
                <a:spcPct val="90000"/>
              </a:lnSpc>
              <a:defRPr/>
            </a:pPr>
            <a:r>
              <a:rPr lang="en-US" dirty="0">
                <a:solidFill>
                  <a:schemeClr val="tx1"/>
                </a:solidFill>
              </a:rPr>
              <a:t>Display Builder </a:t>
            </a:r>
            <a:r>
              <a:rPr lang="en-US" sz="2000" dirty="0">
                <a:solidFill>
                  <a:schemeClr val="tx1"/>
                </a:solidFill>
              </a:rPr>
              <a:t>(</a:t>
            </a:r>
            <a:r>
              <a:rPr lang="en-US" sz="2000" dirty="0" smtClean="0">
                <a:solidFill>
                  <a:schemeClr val="tx1"/>
                </a:solidFill>
              </a:rPr>
              <a:t>JFX, standalone)</a:t>
            </a:r>
            <a:endParaRPr lang="en-US" sz="2000" dirty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1800" dirty="0">
                <a:solidFill>
                  <a:schemeClr val="tx1"/>
                </a:solidFill>
              </a:rPr>
              <a:t>No UI freeze!</a:t>
            </a:r>
          </a:p>
        </p:txBody>
      </p:sp>
      <p:sp>
        <p:nvSpPr>
          <p:cNvPr id="13" name="Line Callout 1 (No Border) 12"/>
          <p:cNvSpPr/>
          <p:nvPr/>
        </p:nvSpPr>
        <p:spPr>
          <a:xfrm>
            <a:off x="3276600" y="3886200"/>
            <a:ext cx="2514600" cy="1219200"/>
          </a:xfrm>
          <a:prstGeom prst="callout1">
            <a:avLst>
              <a:gd name="adj1" fmla="val 2953"/>
              <a:gd name="adj2" fmla="val 50350"/>
              <a:gd name="adj3" fmla="val -82674"/>
              <a:gd name="adj4" fmla="val 4970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45720" rIns="45720" anchor="ctr"/>
          <a:lstStyle/>
          <a:p>
            <a:pPr algn="ctr">
              <a:lnSpc>
                <a:spcPct val="90000"/>
              </a:lnSpc>
              <a:defRPr/>
            </a:pPr>
            <a:r>
              <a:rPr lang="en-US" dirty="0">
                <a:solidFill>
                  <a:schemeClr val="tx1"/>
                </a:solidFill>
              </a:rPr>
              <a:t>Display Builder </a:t>
            </a:r>
            <a:r>
              <a:rPr lang="en-US" sz="2000" dirty="0">
                <a:solidFill>
                  <a:schemeClr val="tx1"/>
                </a:solidFill>
              </a:rPr>
              <a:t>(</a:t>
            </a:r>
            <a:r>
              <a:rPr lang="en-US" sz="2000" dirty="0" err="1" smtClean="0">
                <a:solidFill>
                  <a:schemeClr val="tx1"/>
                </a:solidFill>
              </a:rPr>
              <a:t>FXCanvas</a:t>
            </a:r>
            <a:r>
              <a:rPr lang="en-US" sz="2000" dirty="0" smtClean="0">
                <a:solidFill>
                  <a:schemeClr val="tx1"/>
                </a:solidFill>
              </a:rPr>
              <a:t>, in CSS)</a:t>
            </a:r>
            <a:endParaRPr lang="en-US" sz="2000" dirty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1800" dirty="0">
                <a:solidFill>
                  <a:srgbClr val="008000"/>
                </a:solidFill>
              </a:rPr>
              <a:t>No UI freeze ..</a:t>
            </a:r>
          </a:p>
        </p:txBody>
      </p:sp>
      <p:sp>
        <p:nvSpPr>
          <p:cNvPr id="14" name="Line Callout 1 (No Border) 13"/>
          <p:cNvSpPr/>
          <p:nvPr/>
        </p:nvSpPr>
        <p:spPr>
          <a:xfrm>
            <a:off x="457200" y="3886200"/>
            <a:ext cx="2514600" cy="1219200"/>
          </a:xfrm>
          <a:prstGeom prst="callout1">
            <a:avLst>
              <a:gd name="adj1" fmla="val 2953"/>
              <a:gd name="adj2" fmla="val 50350"/>
              <a:gd name="adj3" fmla="val -82674"/>
              <a:gd name="adj4" fmla="val 49702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45720" rIns="45720" anchor="ctr"/>
          <a:lstStyle/>
          <a:p>
            <a:pPr algn="ctr">
              <a:lnSpc>
                <a:spcPct val="90000"/>
              </a:lnSpc>
              <a:defRPr/>
            </a:pPr>
            <a:r>
              <a:rPr lang="en-US" dirty="0">
                <a:solidFill>
                  <a:schemeClr val="tx1"/>
                </a:solidFill>
              </a:rPr>
              <a:t>JFX/</a:t>
            </a:r>
            <a:r>
              <a:rPr lang="en-US" dirty="0" err="1">
                <a:solidFill>
                  <a:schemeClr val="tx1"/>
                </a:solidFill>
              </a:rPr>
              <a:t>FXCanvas</a:t>
            </a:r>
            <a:r>
              <a:rPr lang="en-US" dirty="0">
                <a:solidFill>
                  <a:schemeClr val="tx1"/>
                </a:solidFill>
              </a:rPr>
              <a:t> remote via </a:t>
            </a:r>
            <a:r>
              <a:rPr lang="en-US" dirty="0" err="1">
                <a:solidFill>
                  <a:schemeClr val="tx1"/>
                </a:solidFill>
              </a:rPr>
              <a:t>ssh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87954"/>
          </a:xfrm>
        </p:spPr>
        <p:txBody>
          <a:bodyPr/>
          <a:lstStyle/>
          <a:p>
            <a:r>
              <a:rPr lang="en-US" dirty="0" smtClean="0"/>
              <a:t>SNS Beam Lines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BFC3908-209C-B84A-882C-7AD30525B1CE}" type="slidenum">
              <a:rPr lang="en-US" smtClean="0"/>
              <a:t>24</a:t>
            </a:fld>
            <a:endParaRPr lang="en-US"/>
          </a:p>
        </p:txBody>
      </p:sp>
      <p:pic>
        <p:nvPicPr>
          <p:cNvPr id="9" name="Picture 8" descr="Screen Shot 2016-09-15 at 12.59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2" y="533400"/>
            <a:ext cx="4963684" cy="208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8" b="5498"/>
          <a:stretch/>
        </p:blipFill>
        <p:spPr>
          <a:xfrm>
            <a:off x="4127539" y="3484446"/>
            <a:ext cx="4694728" cy="3237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894" y="381000"/>
            <a:ext cx="3698373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9627" y="2895600"/>
            <a:ext cx="3812445" cy="3816910"/>
          </a:xfrm>
        </p:spPr>
        <p:txBody>
          <a:bodyPr/>
          <a:lstStyle/>
          <a:p>
            <a:r>
              <a:rPr lang="en-US" dirty="0" smtClean="0"/>
              <a:t>2 beam lines use display builder</a:t>
            </a:r>
          </a:p>
          <a:p>
            <a:pPr lvl="1"/>
            <a:r>
              <a:rPr lang="en-US" dirty="0" smtClean="0"/>
              <a:t>Existing *.</a:t>
            </a:r>
            <a:r>
              <a:rPr lang="en-US" dirty="0" err="1" smtClean="0"/>
              <a:t>opi</a:t>
            </a:r>
            <a:endParaRPr lang="en-US" dirty="0" smtClean="0"/>
          </a:p>
          <a:p>
            <a:pPr lvl="1"/>
            <a:r>
              <a:rPr lang="en-US" dirty="0" smtClean="0"/>
              <a:t>Plots with error bars</a:t>
            </a:r>
          </a:p>
          <a:p>
            <a:pPr lvl="1"/>
            <a:r>
              <a:rPr lang="en-US" dirty="0" smtClean="0"/>
              <a:t>Interactive sample centering on ‘click’</a:t>
            </a:r>
          </a:p>
          <a:p>
            <a:r>
              <a:rPr lang="en-US" dirty="0" smtClean="0"/>
              <a:t>3 more updated this summer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23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SNS Beam Lines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85800"/>
            <a:ext cx="8285445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" r="2500" b="28131"/>
          <a:stretch/>
        </p:blipFill>
        <p:spPr>
          <a:xfrm>
            <a:off x="228604" y="3581400"/>
            <a:ext cx="8915396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999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84748"/>
          </a:xfrm>
        </p:spPr>
        <p:txBody>
          <a:bodyPr/>
          <a:lstStyle/>
          <a:p>
            <a:r>
              <a:rPr lang="en-US" baseline="0" dirty="0" smtClean="0"/>
              <a:t>SNS Beam Line </a:t>
            </a:r>
            <a:r>
              <a:rPr lang="en-US" dirty="0" smtClean="0"/>
              <a:t>Detector Display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5486400"/>
            <a:ext cx="8703733" cy="125941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Capable of displaying the full-size X/Y histogram</a:t>
            </a:r>
            <a:br>
              <a:rPr lang="en-US" sz="2400" dirty="0" smtClean="0"/>
            </a:br>
            <a:r>
              <a:rPr lang="en-US" sz="2400" dirty="0" smtClean="0"/>
              <a:t>(4500x1800 pixel)</a:t>
            </a:r>
          </a:p>
          <a:p>
            <a:r>
              <a:rPr lang="en-US" sz="2400" dirty="0" smtClean="0"/>
              <a:t>Interactive zoom &amp; pan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31800"/>
            <a:ext cx="8708681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0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636000" cy="496888"/>
          </a:xfrm>
        </p:spPr>
        <p:txBody>
          <a:bodyPr/>
          <a:lstStyle/>
          <a:p>
            <a:pPr eaLnBrk="1" hangingPunct="1"/>
            <a:r>
              <a:rPr lang="en-US" altLang="x-none">
                <a:latin typeface="Arial Black" charset="0"/>
                <a:ea typeface="ＭＳ Ｐゴシック" charset="-128"/>
              </a:rPr>
              <a:t>B</a:t>
            </a:r>
            <a:r>
              <a:rPr lang="en-US" altLang="x-none">
                <a:solidFill>
                  <a:srgbClr val="7F7F7F"/>
                </a:solidFill>
                <a:latin typeface="Arial Black" charset="0"/>
                <a:ea typeface="ＭＳ Ｐゴシック" charset="-128"/>
              </a:rPr>
              <a:t>oy,</a:t>
            </a:r>
            <a:r>
              <a:rPr lang="en-US" altLang="x-none">
                <a:latin typeface="Arial Black" charset="0"/>
                <a:ea typeface="ＭＳ Ｐゴシック" charset="-128"/>
              </a:rPr>
              <a:t> O</a:t>
            </a:r>
            <a:r>
              <a:rPr lang="en-US" altLang="x-none">
                <a:solidFill>
                  <a:srgbClr val="7F7F7F"/>
                </a:solidFill>
                <a:latin typeface="Arial Black" charset="0"/>
                <a:ea typeface="ＭＳ Ｐゴシック" charset="-128"/>
              </a:rPr>
              <a:t>nly</a:t>
            </a:r>
            <a:r>
              <a:rPr lang="en-US" altLang="x-none">
                <a:latin typeface="Arial Black" charset="0"/>
                <a:ea typeface="ＭＳ Ｐゴシック" charset="-128"/>
              </a:rPr>
              <a:t> B</a:t>
            </a:r>
            <a:r>
              <a:rPr lang="en-US" altLang="x-none">
                <a:solidFill>
                  <a:srgbClr val="7F7F7F"/>
                </a:solidFill>
                <a:latin typeface="Arial Black" charset="0"/>
                <a:ea typeface="ＭＳ Ｐゴシック" charset="-128"/>
              </a:rPr>
              <a:t>etter</a:t>
            </a: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196850" y="990600"/>
            <a:ext cx="8489950" cy="5486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>
              <a:buFont typeface="Wingdings" charset="0"/>
              <a:buChar char="ü"/>
              <a:defRPr/>
            </a:pPr>
            <a:r>
              <a:rPr lang="en-US" dirty="0" smtClean="0">
                <a:latin typeface="Arial" charset="0"/>
                <a:cs typeface="Arial" charset="0"/>
              </a:rPr>
              <a:t>Operational on</a:t>
            </a:r>
            <a:br>
              <a:rPr lang="en-US" dirty="0" smtClean="0">
                <a:latin typeface="Arial" charset="0"/>
                <a:cs typeface="Arial" charset="0"/>
              </a:rPr>
            </a:br>
            <a:r>
              <a:rPr lang="en-US" dirty="0" smtClean="0">
                <a:latin typeface="Arial" charset="0"/>
                <a:cs typeface="Arial" charset="0"/>
              </a:rPr>
              <a:t>SNS Beamlines</a:t>
            </a:r>
          </a:p>
          <a:p>
            <a:pPr lvl="1">
              <a:buFont typeface="Wingdings" charset="0"/>
              <a:buChar char="ü"/>
              <a:defRPr/>
            </a:pPr>
            <a:r>
              <a:rPr lang="en-US" dirty="0" smtClean="0">
                <a:latin typeface="Arial" charset="0"/>
                <a:cs typeface="Arial" charset="0"/>
              </a:rPr>
              <a:t>Background </a:t>
            </a:r>
            <a:r>
              <a:rPr lang="en-US" dirty="0">
                <a:latin typeface="Arial" charset="0"/>
                <a:cs typeface="Arial" charset="0"/>
              </a:rPr>
              <a:t>threads</a:t>
            </a:r>
            <a:r>
              <a:rPr lang="en-US" dirty="0" smtClean="0">
                <a:latin typeface="Arial" charset="0"/>
                <a:cs typeface="Arial" charset="0"/>
              </a:rPr>
              <a:t>,</a:t>
            </a:r>
            <a:br>
              <a:rPr lang="en-US" dirty="0" smtClean="0">
                <a:latin typeface="Arial" charset="0"/>
                <a:cs typeface="Arial" charset="0"/>
              </a:rPr>
            </a:br>
            <a:r>
              <a:rPr lang="en-US" strike="sngStrike" dirty="0" smtClean="0">
                <a:latin typeface="Arial" charset="0"/>
                <a:cs typeface="Arial" charset="0"/>
              </a:rPr>
              <a:t>faster</a:t>
            </a:r>
            <a:r>
              <a:rPr lang="en-US" dirty="0" smtClean="0">
                <a:latin typeface="Arial" charset="0"/>
                <a:cs typeface="Arial" charset="0"/>
              </a:rPr>
              <a:t>,</a:t>
            </a:r>
            <a:br>
              <a:rPr lang="en-US" dirty="0" smtClean="0">
                <a:latin typeface="Arial" charset="0"/>
                <a:cs typeface="Arial" charset="0"/>
              </a:rPr>
            </a:br>
            <a:r>
              <a:rPr lang="en-US" u="sng" dirty="0" smtClean="0">
                <a:latin typeface="Arial" charset="0"/>
                <a:cs typeface="Arial" charset="0"/>
              </a:rPr>
              <a:t>less </a:t>
            </a:r>
            <a:r>
              <a:rPr lang="en-US" u="sng" dirty="0">
                <a:latin typeface="Arial" charset="0"/>
                <a:cs typeface="Arial" charset="0"/>
              </a:rPr>
              <a:t>freezing</a:t>
            </a:r>
          </a:p>
          <a:p>
            <a:pPr lvl="1">
              <a:buFont typeface="Wingdings" charset="0"/>
              <a:buChar char="ü"/>
              <a:defRPr/>
            </a:pPr>
            <a:r>
              <a:rPr lang="en-US" dirty="0" smtClean="0">
                <a:latin typeface="Arial" charset="0"/>
                <a:cs typeface="Arial" charset="0"/>
              </a:rPr>
              <a:t>Reads </a:t>
            </a:r>
            <a:r>
              <a:rPr lang="en-US" dirty="0">
                <a:latin typeface="Arial" charset="0"/>
                <a:cs typeface="Arial" charset="0"/>
              </a:rPr>
              <a:t>existing </a:t>
            </a:r>
            <a:r>
              <a:rPr lang="en-US" dirty="0" smtClean="0">
                <a:latin typeface="Arial" charset="0"/>
                <a:cs typeface="Arial" charset="0"/>
              </a:rPr>
              <a:t>files</a:t>
            </a:r>
          </a:p>
          <a:p>
            <a:pPr lvl="2">
              <a:buFont typeface="Lucida Grande"/>
              <a:buChar char="-"/>
              <a:defRPr/>
            </a:pPr>
            <a:r>
              <a:rPr lang="en-US" dirty="0" smtClean="0">
                <a:latin typeface="Arial" charset="0"/>
                <a:cs typeface="Arial" charset="0"/>
              </a:rPr>
              <a:t>Scripts, tables, plots</a:t>
            </a:r>
            <a:br>
              <a:rPr lang="en-US" dirty="0" smtClean="0">
                <a:latin typeface="Arial" charset="0"/>
                <a:cs typeface="Arial" charset="0"/>
              </a:rPr>
            </a:br>
            <a:r>
              <a:rPr lang="en-US" dirty="0" smtClean="0">
                <a:latin typeface="Arial" charset="0"/>
                <a:cs typeface="Arial" charset="0"/>
              </a:rPr>
              <a:t>require adjustments</a:t>
            </a:r>
          </a:p>
          <a:p>
            <a:pPr lvl="2">
              <a:buFont typeface="Lucida Grande"/>
              <a:buChar char="-"/>
              <a:defRPr/>
            </a:pPr>
            <a:endParaRPr lang="en-US" dirty="0" smtClean="0">
              <a:latin typeface="Arial" charset="0"/>
              <a:cs typeface="Arial" charset="0"/>
            </a:endParaRPr>
          </a:p>
          <a:p>
            <a:pPr lvl="2">
              <a:buFont typeface="Lucida Grande"/>
              <a:buChar char="-"/>
              <a:defRPr/>
            </a:pPr>
            <a:endParaRPr lang="en-US" dirty="0">
              <a:latin typeface="Arial" charset="0"/>
              <a:cs typeface="Arial" charset="0"/>
            </a:endParaRPr>
          </a:p>
          <a:p>
            <a:pPr marL="346075" lvl="1" indent="0">
              <a:buNone/>
              <a:defRPr/>
            </a:pPr>
            <a:r>
              <a:rPr lang="en-US" dirty="0" smtClean="0">
                <a:latin typeface="Arial" charset="0"/>
                <a:cs typeface="Arial" charset="0"/>
              </a:rPr>
              <a:t>To try:</a:t>
            </a:r>
          </a:p>
          <a:p>
            <a:pPr lvl="1">
              <a:buFont typeface="Lucida Grande"/>
              <a:buChar char="-"/>
              <a:defRPr/>
            </a:pPr>
            <a:r>
              <a:rPr lang="en-US" dirty="0" smtClean="0">
                <a:latin typeface="Arial" charset="0"/>
                <a:cs typeface="Arial" charset="0"/>
              </a:rPr>
              <a:t>Seminar on Friday</a:t>
            </a:r>
          </a:p>
          <a:p>
            <a:pPr lvl="1">
              <a:buFont typeface="Lucida Grande"/>
              <a:buChar char="-"/>
              <a:defRPr/>
            </a:pPr>
            <a:r>
              <a:rPr lang="en-US" dirty="0" smtClean="0">
                <a:latin typeface="Arial" charset="0"/>
                <a:cs typeface="Arial" charset="0"/>
              </a:rPr>
              <a:t>SNS or ESS products</a:t>
            </a:r>
          </a:p>
          <a:p>
            <a:pPr lvl="1">
              <a:buFont typeface="Lucida Grande"/>
              <a:buChar char="-"/>
              <a:defRPr/>
            </a:pPr>
            <a:r>
              <a:rPr lang="en-US" sz="1800" dirty="0">
                <a:latin typeface="Arial" charset="0"/>
                <a:cs typeface="Arial" charset="0"/>
                <a:hlinkClick r:id="rId2"/>
              </a:rPr>
              <a:t>https://</a:t>
            </a:r>
            <a:r>
              <a:rPr lang="en-US" sz="1800" dirty="0" smtClean="0">
                <a:latin typeface="Arial" charset="0"/>
                <a:cs typeface="Arial" charset="0"/>
                <a:hlinkClick r:id="rId2"/>
              </a:rPr>
              <a:t>github.com/kasemir/org.csstudio.display.builder</a:t>
            </a:r>
            <a:endParaRPr lang="en-US" sz="1800" dirty="0" smtClean="0">
              <a:latin typeface="Arial" charset="0"/>
              <a:cs typeface="Arial" charset="0"/>
            </a:endParaRPr>
          </a:p>
          <a:p>
            <a:pPr lvl="1">
              <a:buFont typeface="Lucida Grande"/>
              <a:buChar char="-"/>
              <a:defRPr/>
            </a:pPr>
            <a:endParaRPr lang="en-US" dirty="0" smtClean="0">
              <a:latin typeface="Arial" charset="0"/>
              <a:cs typeface="Arial" charset="0"/>
            </a:endParaRPr>
          </a:p>
          <a:p>
            <a:pPr lvl="1">
              <a:buFont typeface="Lucida Grande"/>
              <a:buChar char="-"/>
              <a:defRPr/>
            </a:pPr>
            <a:endParaRPr lang="en-US" dirty="0" smtClean="0">
              <a:latin typeface="Arial" charset="0"/>
              <a:cs typeface="Arial" charset="0"/>
            </a:endParaRPr>
          </a:p>
          <a:p>
            <a:pPr lvl="1">
              <a:buFont typeface="Lucida Grande"/>
              <a:buChar char="-"/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8" b="5498"/>
          <a:stretch/>
        </p:blipFill>
        <p:spPr>
          <a:xfrm>
            <a:off x="4343400" y="609600"/>
            <a:ext cx="4694728" cy="3237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636000" cy="496888"/>
          </a:xfrm>
        </p:spPr>
        <p:txBody>
          <a:bodyPr/>
          <a:lstStyle/>
          <a:p>
            <a:r>
              <a:rPr lang="en-US" altLang="x-none">
                <a:latin typeface="Arial Black" charset="0"/>
                <a:ea typeface="ＭＳ Ｐゴシック" charset="-128"/>
              </a:rPr>
              <a:t>Edit Time Data Flow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9800" y="4343400"/>
            <a:ext cx="1295400" cy="381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1800" dirty="0">
                <a:solidFill>
                  <a:schemeClr val="bg1"/>
                </a:solidFill>
              </a:rPr>
              <a:t>Model</a:t>
            </a:r>
          </a:p>
        </p:txBody>
      </p:sp>
      <p:sp>
        <p:nvSpPr>
          <p:cNvPr id="5" name="Rectangle 4"/>
          <p:cNvSpPr/>
          <p:nvPr/>
        </p:nvSpPr>
        <p:spPr>
          <a:xfrm>
            <a:off x="6019800" y="4191000"/>
            <a:ext cx="1676400" cy="6858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rIns="45720"/>
          <a:lstStyle/>
          <a:p>
            <a:pPr algn="ctr">
              <a:lnSpc>
                <a:spcPct val="90000"/>
              </a:lnSpc>
              <a:defRPr/>
            </a:pPr>
            <a:r>
              <a:rPr lang="en-US" sz="1800" dirty="0">
                <a:solidFill>
                  <a:schemeClr val="bg1"/>
                </a:solidFill>
              </a:rPr>
              <a:t>Representation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324600" y="4495800"/>
            <a:ext cx="990600" cy="30480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1800" dirty="0">
                <a:solidFill>
                  <a:schemeClr val="bg1"/>
                </a:solidFill>
              </a:rPr>
              <a:t>JFX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0" y="1676400"/>
            <a:ext cx="1143000" cy="381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rIns="45720"/>
          <a:lstStyle/>
          <a:p>
            <a:pPr algn="ctr">
              <a:lnSpc>
                <a:spcPct val="90000"/>
              </a:lnSpc>
              <a:defRPr/>
            </a:pPr>
            <a:r>
              <a:rPr lang="en-US" sz="1800" dirty="0">
                <a:solidFill>
                  <a:schemeClr val="bg1"/>
                </a:solidFill>
              </a:rPr>
              <a:t>Editor</a:t>
            </a:r>
          </a:p>
        </p:txBody>
      </p:sp>
      <p:pic>
        <p:nvPicPr>
          <p:cNvPr id="3278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3" y="1109663"/>
            <a:ext cx="6858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urved Connector 14"/>
          <p:cNvCxnSpPr>
            <a:cxnSpLocks noChangeShapeType="1"/>
            <a:stCxn id="32782" idx="1"/>
          </p:cNvCxnSpPr>
          <p:nvPr/>
        </p:nvCxnSpPr>
        <p:spPr bwMode="auto">
          <a:xfrm rot="10800000" flipV="1">
            <a:off x="3429000" y="1814513"/>
            <a:ext cx="3090863" cy="14287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50800" dist="2500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84" name="TextBox 16"/>
          <p:cNvSpPr txBox="1">
            <a:spLocks noChangeArrowheads="1"/>
          </p:cNvSpPr>
          <p:nvPr/>
        </p:nvSpPr>
        <p:spPr bwMode="auto">
          <a:xfrm>
            <a:off x="2895600" y="3124200"/>
            <a:ext cx="928688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x-none" sz="1800"/>
              <a:t>Update</a:t>
            </a:r>
          </a:p>
        </p:txBody>
      </p:sp>
      <p:cxnSp>
        <p:nvCxnSpPr>
          <p:cNvPr id="19" name="Curved Connector 18"/>
          <p:cNvCxnSpPr>
            <a:cxnSpLocks noChangeShapeType="1"/>
          </p:cNvCxnSpPr>
          <p:nvPr/>
        </p:nvCxnSpPr>
        <p:spPr bwMode="auto">
          <a:xfrm rot="5400000">
            <a:off x="1708150" y="3200400"/>
            <a:ext cx="2292350" cy="635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50800" dist="2500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86" name="TextBox 22"/>
          <p:cNvSpPr txBox="1">
            <a:spLocks noChangeArrowheads="1"/>
          </p:cNvSpPr>
          <p:nvPr/>
        </p:nvSpPr>
        <p:spPr bwMode="auto">
          <a:xfrm>
            <a:off x="4191000" y="1066800"/>
            <a:ext cx="146843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x-none" sz="1800"/>
              <a:t>Add Widget,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altLang="x-none" sz="1800"/>
              <a:t>Set Property</a:t>
            </a:r>
          </a:p>
        </p:txBody>
      </p:sp>
      <p:cxnSp>
        <p:nvCxnSpPr>
          <p:cNvPr id="25" name="Curved Connector 24"/>
          <p:cNvCxnSpPr>
            <a:cxnSpLocks noChangeShapeType="1"/>
          </p:cNvCxnSpPr>
          <p:nvPr/>
        </p:nvCxnSpPr>
        <p:spPr bwMode="auto">
          <a:xfrm>
            <a:off x="3505200" y="4533900"/>
            <a:ext cx="2514600" cy="127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50800" dist="2500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88" name="TextBox 27"/>
          <p:cNvSpPr txBox="1">
            <a:spLocks noChangeArrowheads="1"/>
          </p:cNvSpPr>
          <p:nvPr/>
        </p:nvSpPr>
        <p:spPr bwMode="auto">
          <a:xfrm>
            <a:off x="3810000" y="4648200"/>
            <a:ext cx="19685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x-none" sz="1800"/>
              <a:t>Notify of changes</a:t>
            </a:r>
          </a:p>
        </p:txBody>
      </p:sp>
      <p:sp>
        <p:nvSpPr>
          <p:cNvPr id="32789" name="TextBox 28"/>
          <p:cNvSpPr txBox="1">
            <a:spLocks noChangeArrowheads="1"/>
          </p:cNvSpPr>
          <p:nvPr/>
        </p:nvSpPr>
        <p:spPr bwMode="auto">
          <a:xfrm>
            <a:off x="6934200" y="2667000"/>
            <a:ext cx="146843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x-none" sz="1800"/>
              <a:t>Present</a:t>
            </a:r>
            <a:br>
              <a:rPr lang="en-US" altLang="x-none" sz="1800"/>
            </a:br>
            <a:r>
              <a:rPr lang="en-US" altLang="x-none" sz="1800"/>
              <a:t>current state</a:t>
            </a:r>
            <a:br>
              <a:rPr lang="en-US" altLang="x-none" sz="1800"/>
            </a:br>
            <a:r>
              <a:rPr lang="en-US" altLang="x-none" sz="1800"/>
              <a:t>of Model</a:t>
            </a:r>
          </a:p>
        </p:txBody>
      </p:sp>
      <p:cxnSp>
        <p:nvCxnSpPr>
          <p:cNvPr id="30" name="Curved Connector 29"/>
          <p:cNvCxnSpPr>
            <a:cxnSpLocks noChangeShapeType="1"/>
            <a:endCxn id="32782" idx="2"/>
          </p:cNvCxnSpPr>
          <p:nvPr/>
        </p:nvCxnSpPr>
        <p:spPr bwMode="auto">
          <a:xfrm rot="5400000" flipH="1" flipV="1">
            <a:off x="6024563" y="3352800"/>
            <a:ext cx="1671637" cy="4763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50800" dist="2500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" name="Magnetic Disk 40"/>
          <p:cNvSpPr/>
          <p:nvPr/>
        </p:nvSpPr>
        <p:spPr>
          <a:xfrm>
            <a:off x="228600" y="3810000"/>
            <a:ext cx="914400" cy="762000"/>
          </a:xfrm>
          <a:prstGeom prst="flowChartMagneticDisk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>
              <a:lnSpc>
                <a:spcPct val="90000"/>
              </a:lnSpc>
              <a:defRPr/>
            </a:pPr>
            <a:r>
              <a:rPr lang="en-US" dirty="0">
                <a:solidFill>
                  <a:srgbClr val="FFFFFF"/>
                </a:solidFill>
              </a:rPr>
              <a:t>File</a:t>
            </a:r>
          </a:p>
        </p:txBody>
      </p:sp>
      <p:cxnSp>
        <p:nvCxnSpPr>
          <p:cNvPr id="42" name="Curved Connector 41"/>
          <p:cNvCxnSpPr>
            <a:cxnSpLocks noChangeShapeType="1"/>
          </p:cNvCxnSpPr>
          <p:nvPr/>
        </p:nvCxnSpPr>
        <p:spPr bwMode="auto">
          <a:xfrm rot="10800000">
            <a:off x="1143000" y="4191000"/>
            <a:ext cx="1066800" cy="3429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50800" dist="2500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95" name="TextBox 44"/>
          <p:cNvSpPr txBox="1">
            <a:spLocks noChangeArrowheads="1"/>
          </p:cNvSpPr>
          <p:nvPr/>
        </p:nvSpPr>
        <p:spPr bwMode="auto">
          <a:xfrm>
            <a:off x="1219200" y="3886200"/>
            <a:ext cx="7112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x-none" sz="1800"/>
              <a:t>Save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5511800" cy="496888"/>
          </a:xfrm>
        </p:spPr>
        <p:txBody>
          <a:bodyPr/>
          <a:lstStyle/>
          <a:p>
            <a:r>
              <a:rPr lang="en-US" altLang="x-none">
                <a:latin typeface="Arial Black" charset="0"/>
                <a:ea typeface="ＭＳ Ｐゴシック" charset="-128"/>
              </a:rPr>
              <a:t>Display Builder</a:t>
            </a:r>
          </a:p>
        </p:txBody>
      </p:sp>
      <p:pic>
        <p:nvPicPr>
          <p:cNvPr id="8194" name="Picture 5" descr="xypl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58595" b="21169"/>
          <a:stretch>
            <a:fillRect/>
          </a:stretch>
        </p:blipFill>
        <p:spPr bwMode="auto">
          <a:xfrm>
            <a:off x="4800600" y="3352800"/>
            <a:ext cx="4264025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6" descr="xypl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1" r="8148" b="21169"/>
          <a:stretch>
            <a:fillRect/>
          </a:stretch>
        </p:blipFill>
        <p:spPr bwMode="auto">
          <a:xfrm>
            <a:off x="152400" y="3352800"/>
            <a:ext cx="4316413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7"/>
          <p:cNvSpPr txBox="1">
            <a:spLocks noChangeArrowheads="1"/>
          </p:cNvSpPr>
          <p:nvPr/>
        </p:nvSpPr>
        <p:spPr bwMode="auto">
          <a:xfrm>
            <a:off x="2971800" y="4724400"/>
            <a:ext cx="1371600" cy="346075"/>
          </a:xfrm>
          <a:prstGeom prst="rect">
            <a:avLst/>
          </a:prstGeom>
          <a:solidFill>
            <a:schemeClr val="bg1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x-none"/>
              <a:t>BOY</a:t>
            </a:r>
          </a:p>
        </p:txBody>
      </p:sp>
      <p:sp>
        <p:nvSpPr>
          <p:cNvPr id="8197" name="TextBox 8"/>
          <p:cNvSpPr txBox="1">
            <a:spLocks noChangeArrowheads="1"/>
          </p:cNvSpPr>
          <p:nvPr/>
        </p:nvSpPr>
        <p:spPr bwMode="auto">
          <a:xfrm>
            <a:off x="4724399" y="4724400"/>
            <a:ext cx="2563813" cy="424732"/>
          </a:xfrm>
          <a:prstGeom prst="rect">
            <a:avLst/>
          </a:prstGeom>
          <a:solidFill>
            <a:schemeClr val="bg1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x-none" smtClean="0"/>
              <a:t>Display Builder</a:t>
            </a:r>
            <a:endParaRPr lang="en-US" altLang="x-none"/>
          </a:p>
        </p:txBody>
      </p:sp>
      <p:sp>
        <p:nvSpPr>
          <p:cNvPr id="10" name="Rectangle 9"/>
          <p:cNvSpPr/>
          <p:nvPr/>
        </p:nvSpPr>
        <p:spPr>
          <a:xfrm>
            <a:off x="6553200" y="1752600"/>
            <a:ext cx="2438400" cy="381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1800" dirty="0">
                <a:solidFill>
                  <a:schemeClr val="bg1"/>
                </a:solidFill>
              </a:rPr>
              <a:t>Model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53200" y="990600"/>
            <a:ext cx="2438400" cy="6858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rIns="45720"/>
          <a:lstStyle/>
          <a:p>
            <a:pPr algn="ctr">
              <a:lnSpc>
                <a:spcPct val="90000"/>
              </a:lnSpc>
              <a:defRPr/>
            </a:pPr>
            <a:r>
              <a:rPr lang="en-US" sz="1800" dirty="0">
                <a:solidFill>
                  <a:schemeClr val="bg1"/>
                </a:solidFill>
              </a:rPr>
              <a:t>Representation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39000" y="1295400"/>
            <a:ext cx="990600" cy="30480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1800" dirty="0" err="1">
                <a:solidFill>
                  <a:schemeClr val="bg1"/>
                </a:solidFill>
              </a:rPr>
              <a:t>JavaFX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53200" y="152400"/>
            <a:ext cx="1143000" cy="762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rIns="45720"/>
          <a:lstStyle/>
          <a:p>
            <a:pPr algn="ctr">
              <a:lnSpc>
                <a:spcPct val="90000"/>
              </a:lnSpc>
              <a:defRPr/>
            </a:pPr>
            <a:r>
              <a:rPr lang="en-US" sz="1800" dirty="0">
                <a:solidFill>
                  <a:schemeClr val="bg1"/>
                </a:solidFill>
              </a:rPr>
              <a:t>Editor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772400" y="152400"/>
            <a:ext cx="1219200" cy="762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rIns="45720"/>
          <a:lstStyle/>
          <a:p>
            <a:pPr algn="ctr">
              <a:lnSpc>
                <a:spcPct val="90000"/>
              </a:lnSpc>
              <a:defRPr/>
            </a:pPr>
            <a:r>
              <a:rPr lang="en-US" sz="1800" dirty="0">
                <a:solidFill>
                  <a:schemeClr val="bg1"/>
                </a:solidFill>
              </a:rPr>
              <a:t>Runtime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924800" y="457200"/>
            <a:ext cx="914400" cy="30480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1800" dirty="0">
                <a:solidFill>
                  <a:schemeClr val="bg1"/>
                </a:solidFill>
              </a:rPr>
              <a:t>PV</a:t>
            </a:r>
          </a:p>
        </p:txBody>
      </p:sp>
      <p:sp>
        <p:nvSpPr>
          <p:cNvPr id="8216" name="Content Placeholder 1"/>
          <p:cNvSpPr>
            <a:spLocks noGrp="1"/>
          </p:cNvSpPr>
          <p:nvPr>
            <p:ph idx="1"/>
          </p:nvPr>
        </p:nvSpPr>
        <p:spPr>
          <a:xfrm>
            <a:off x="196850" y="838200"/>
            <a:ext cx="6127750" cy="2514600"/>
          </a:xfrm>
        </p:spPr>
        <p:txBody>
          <a:bodyPr/>
          <a:lstStyle/>
          <a:p>
            <a:r>
              <a:rPr lang="en-US" altLang="x-none">
                <a:latin typeface="Arial" charset="0"/>
                <a:ea typeface="ＭＳ Ｐゴシック" charset="-128"/>
              </a:rPr>
              <a:t>Modular code</a:t>
            </a:r>
          </a:p>
          <a:p>
            <a:r>
              <a:rPr lang="en-US" altLang="x-none">
                <a:latin typeface="Arial" charset="0"/>
                <a:ea typeface="ＭＳ Ｐゴシック" charset="-128"/>
              </a:rPr>
              <a:t>Load files, handle PV updates &amp; scripts off the UI thread</a:t>
            </a:r>
          </a:p>
          <a:p>
            <a:r>
              <a:rPr lang="en-US" altLang="x-none">
                <a:latin typeface="Arial" charset="0"/>
                <a:ea typeface="ＭＳ Ｐゴシック" charset="-128"/>
              </a:rPr>
              <a:t>Compatible w/ *.opi files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636000" cy="496888"/>
          </a:xfrm>
        </p:spPr>
        <p:txBody>
          <a:bodyPr/>
          <a:lstStyle/>
          <a:p>
            <a:r>
              <a:rPr lang="en-US" altLang="x-none">
                <a:latin typeface="Arial Black" charset="0"/>
                <a:ea typeface="ＭＳ Ｐゴシック" charset="-128"/>
              </a:rPr>
              <a:t>Runtime Data Flow</a:t>
            </a:r>
          </a:p>
        </p:txBody>
      </p:sp>
      <p:sp>
        <p:nvSpPr>
          <p:cNvPr id="4" name="Rectangle 3"/>
          <p:cNvSpPr/>
          <p:nvPr/>
        </p:nvSpPr>
        <p:spPr>
          <a:xfrm>
            <a:off x="2099732" y="4572000"/>
            <a:ext cx="1295400" cy="381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1800" dirty="0">
                <a:solidFill>
                  <a:schemeClr val="bg1"/>
                </a:solidFill>
              </a:rPr>
              <a:t>Model</a:t>
            </a:r>
          </a:p>
        </p:txBody>
      </p:sp>
      <p:sp>
        <p:nvSpPr>
          <p:cNvPr id="5" name="Rectangle 4"/>
          <p:cNvSpPr/>
          <p:nvPr/>
        </p:nvSpPr>
        <p:spPr>
          <a:xfrm>
            <a:off x="5994402" y="4428049"/>
            <a:ext cx="1676400" cy="6858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rIns="45720"/>
          <a:lstStyle/>
          <a:p>
            <a:pPr algn="ctr">
              <a:lnSpc>
                <a:spcPct val="90000"/>
              </a:lnSpc>
              <a:defRPr/>
            </a:pPr>
            <a:r>
              <a:rPr lang="en-US" sz="1800" dirty="0">
                <a:solidFill>
                  <a:schemeClr val="bg1"/>
                </a:solidFill>
              </a:rPr>
              <a:t>Representation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299202" y="4732849"/>
            <a:ext cx="990600" cy="30480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1800" dirty="0">
                <a:solidFill>
                  <a:schemeClr val="bg1"/>
                </a:solidFill>
              </a:rPr>
              <a:t>JFX</a:t>
            </a:r>
          </a:p>
        </p:txBody>
      </p:sp>
      <p:sp>
        <p:nvSpPr>
          <p:cNvPr id="9" name="Rectangle 8"/>
          <p:cNvSpPr/>
          <p:nvPr/>
        </p:nvSpPr>
        <p:spPr>
          <a:xfrm>
            <a:off x="1828800" y="914400"/>
            <a:ext cx="2286000" cy="19812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rIns="45720"/>
          <a:lstStyle/>
          <a:p>
            <a:pPr algn="ctr">
              <a:lnSpc>
                <a:spcPct val="90000"/>
              </a:lnSpc>
              <a:defRPr/>
            </a:pPr>
            <a:r>
              <a:rPr lang="en-US" sz="1800" dirty="0">
                <a:solidFill>
                  <a:schemeClr val="bg1"/>
                </a:solidFill>
              </a:rPr>
              <a:t>Runtime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81200" y="1295400"/>
            <a:ext cx="914400" cy="30480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1800" dirty="0">
                <a:solidFill>
                  <a:schemeClr val="bg1"/>
                </a:solidFill>
              </a:rPr>
              <a:t>PV</a:t>
            </a:r>
          </a:p>
        </p:txBody>
      </p:sp>
      <p:pic>
        <p:nvPicPr>
          <p:cNvPr id="33809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19200"/>
            <a:ext cx="6858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urved Connector 14"/>
          <p:cNvCxnSpPr>
            <a:cxnSpLocks noChangeShapeType="1"/>
            <a:stCxn id="33809" idx="1"/>
          </p:cNvCxnSpPr>
          <p:nvPr/>
        </p:nvCxnSpPr>
        <p:spPr bwMode="auto">
          <a:xfrm rot="10800000" flipH="1" flipV="1">
            <a:off x="6477000" y="1924050"/>
            <a:ext cx="355600" cy="2503488"/>
          </a:xfrm>
          <a:prstGeom prst="curvedConnector4">
            <a:avLst>
              <a:gd name="adj1" fmla="val -64287"/>
              <a:gd name="adj2" fmla="val 72190"/>
            </a:avLst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50800" dist="2500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11" name="TextBox 16"/>
          <p:cNvSpPr txBox="1">
            <a:spLocks noChangeArrowheads="1"/>
          </p:cNvSpPr>
          <p:nvPr/>
        </p:nvSpPr>
        <p:spPr bwMode="auto">
          <a:xfrm>
            <a:off x="2971800" y="3429000"/>
            <a:ext cx="928688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x-none" sz="1800"/>
              <a:t>Update</a:t>
            </a:r>
          </a:p>
        </p:txBody>
      </p:sp>
      <p:sp>
        <p:nvSpPr>
          <p:cNvPr id="33812" name="TextBox 22"/>
          <p:cNvSpPr txBox="1">
            <a:spLocks noChangeArrowheads="1"/>
          </p:cNvSpPr>
          <p:nvPr/>
        </p:nvSpPr>
        <p:spPr bwMode="auto">
          <a:xfrm>
            <a:off x="6248400" y="2667000"/>
            <a:ext cx="144303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x-none" sz="1800"/>
              <a:t>Enter Text,</a:t>
            </a:r>
            <a:br>
              <a:rPr lang="en-US" altLang="x-none" sz="1800"/>
            </a:br>
            <a:r>
              <a:rPr lang="en-US" altLang="x-none" sz="1800"/>
              <a:t>Push Button</a:t>
            </a:r>
          </a:p>
        </p:txBody>
      </p:sp>
      <p:cxnSp>
        <p:nvCxnSpPr>
          <p:cNvPr id="25" name="Curved Connector 24"/>
          <p:cNvCxnSpPr>
            <a:cxnSpLocks noChangeShapeType="1"/>
          </p:cNvCxnSpPr>
          <p:nvPr/>
        </p:nvCxnSpPr>
        <p:spPr bwMode="auto">
          <a:xfrm>
            <a:off x="3395663" y="4762500"/>
            <a:ext cx="2598737" cy="7938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50800" dist="2500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14" name="TextBox 27"/>
          <p:cNvSpPr txBox="1">
            <a:spLocks noChangeArrowheads="1"/>
          </p:cNvSpPr>
          <p:nvPr/>
        </p:nvSpPr>
        <p:spPr bwMode="auto">
          <a:xfrm>
            <a:off x="3581400" y="4876800"/>
            <a:ext cx="19685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x-none" sz="1800"/>
              <a:t>Notify of changes</a:t>
            </a:r>
          </a:p>
        </p:txBody>
      </p:sp>
      <p:sp>
        <p:nvSpPr>
          <p:cNvPr id="33815" name="TextBox 28"/>
          <p:cNvSpPr txBox="1">
            <a:spLocks noChangeArrowheads="1"/>
          </p:cNvSpPr>
          <p:nvPr/>
        </p:nvSpPr>
        <p:spPr bwMode="auto">
          <a:xfrm>
            <a:off x="7710488" y="1905000"/>
            <a:ext cx="14668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x-none" sz="1800"/>
              <a:t>Present</a:t>
            </a:r>
            <a:br>
              <a:rPr lang="en-US" altLang="x-none" sz="1800"/>
            </a:br>
            <a:r>
              <a:rPr lang="en-US" altLang="x-none" sz="1800"/>
              <a:t>current state</a:t>
            </a:r>
            <a:br>
              <a:rPr lang="en-US" altLang="x-none" sz="1800"/>
            </a:br>
            <a:r>
              <a:rPr lang="en-US" altLang="x-none" sz="1800"/>
              <a:t>of Model</a:t>
            </a:r>
          </a:p>
        </p:txBody>
      </p:sp>
      <p:cxnSp>
        <p:nvCxnSpPr>
          <p:cNvPr id="30" name="Curved Connector 29"/>
          <p:cNvCxnSpPr>
            <a:cxnSpLocks noChangeShapeType="1"/>
            <a:endCxn id="33809" idx="3"/>
          </p:cNvCxnSpPr>
          <p:nvPr/>
        </p:nvCxnSpPr>
        <p:spPr bwMode="auto">
          <a:xfrm flipH="1" flipV="1">
            <a:off x="7162800" y="1924050"/>
            <a:ext cx="508000" cy="2846388"/>
          </a:xfrm>
          <a:prstGeom prst="curvedConnector3">
            <a:avLst>
              <a:gd name="adj1" fmla="val -45000"/>
            </a:avLst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50800" dist="2500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Magnetic Disk 19"/>
          <p:cNvSpPr/>
          <p:nvPr/>
        </p:nvSpPr>
        <p:spPr>
          <a:xfrm>
            <a:off x="152400" y="3200400"/>
            <a:ext cx="914400" cy="762000"/>
          </a:xfrm>
          <a:prstGeom prst="flowChartMagneticDisk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>
              <a:lnSpc>
                <a:spcPct val="90000"/>
              </a:lnSpc>
              <a:defRPr/>
            </a:pPr>
            <a:r>
              <a:rPr lang="en-US" dirty="0">
                <a:solidFill>
                  <a:srgbClr val="FFFFFF"/>
                </a:solidFill>
              </a:rPr>
              <a:t>File</a:t>
            </a:r>
          </a:p>
        </p:txBody>
      </p:sp>
      <p:cxnSp>
        <p:nvCxnSpPr>
          <p:cNvPr id="21" name="Curved Connector 20"/>
          <p:cNvCxnSpPr>
            <a:cxnSpLocks noChangeShapeType="1"/>
          </p:cNvCxnSpPr>
          <p:nvPr/>
        </p:nvCxnSpPr>
        <p:spPr bwMode="auto">
          <a:xfrm rot="16200000" flipH="1">
            <a:off x="954882" y="3617118"/>
            <a:ext cx="800100" cy="1490663"/>
          </a:xfrm>
          <a:prstGeom prst="curvedConnector2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50800" dist="2500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21" name="TextBox 21"/>
          <p:cNvSpPr txBox="1">
            <a:spLocks noChangeArrowheads="1"/>
          </p:cNvSpPr>
          <p:nvPr/>
        </p:nvSpPr>
        <p:spPr bwMode="auto">
          <a:xfrm>
            <a:off x="990600" y="4038600"/>
            <a:ext cx="6985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x-none" sz="1800"/>
              <a:t>Load</a:t>
            </a:r>
          </a:p>
        </p:txBody>
      </p:sp>
      <p:cxnSp>
        <p:nvCxnSpPr>
          <p:cNvPr id="31" name="Curved Connector 30"/>
          <p:cNvCxnSpPr>
            <a:cxnSpLocks noChangeShapeType="1"/>
          </p:cNvCxnSpPr>
          <p:nvPr/>
        </p:nvCxnSpPr>
        <p:spPr bwMode="auto">
          <a:xfrm rot="5400000">
            <a:off x="952500" y="3086100"/>
            <a:ext cx="2971800" cy="127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50800" dist="2500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Rectangle 33"/>
          <p:cNvSpPr/>
          <p:nvPr/>
        </p:nvSpPr>
        <p:spPr>
          <a:xfrm>
            <a:off x="2743200" y="1828800"/>
            <a:ext cx="1219200" cy="91440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1800" dirty="0">
                <a:solidFill>
                  <a:schemeClr val="bg1"/>
                </a:solidFill>
              </a:rPr>
              <a:t>Scripts, </a:t>
            </a:r>
            <a:r>
              <a:rPr lang="en-US" sz="1200" dirty="0">
                <a:solidFill>
                  <a:schemeClr val="bg1"/>
                </a:solidFill>
              </a:rPr>
              <a:t>(Rules)</a:t>
            </a:r>
          </a:p>
        </p:txBody>
      </p:sp>
      <p:cxnSp>
        <p:nvCxnSpPr>
          <p:cNvPr id="36" name="Curved Connector 35"/>
          <p:cNvCxnSpPr>
            <a:cxnSpLocks noChangeShapeType="1"/>
          </p:cNvCxnSpPr>
          <p:nvPr/>
        </p:nvCxnSpPr>
        <p:spPr bwMode="auto">
          <a:xfrm>
            <a:off x="2895600" y="1447800"/>
            <a:ext cx="457200" cy="381000"/>
          </a:xfrm>
          <a:prstGeom prst="curvedConnector2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50800" dist="2500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Curved Connector 38"/>
          <p:cNvCxnSpPr>
            <a:cxnSpLocks noChangeShapeType="1"/>
          </p:cNvCxnSpPr>
          <p:nvPr/>
        </p:nvCxnSpPr>
        <p:spPr bwMode="auto">
          <a:xfrm rot="5400000">
            <a:off x="2021682" y="3621881"/>
            <a:ext cx="1676400" cy="223837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50800" dist="2500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Curved Connector 60"/>
          <p:cNvCxnSpPr>
            <a:cxnSpLocks noChangeShapeType="1"/>
          </p:cNvCxnSpPr>
          <p:nvPr/>
        </p:nvCxnSpPr>
        <p:spPr bwMode="auto">
          <a:xfrm rot="16200000" flipV="1">
            <a:off x="3810000" y="2209800"/>
            <a:ext cx="2514600" cy="1905000"/>
          </a:xfrm>
          <a:prstGeom prst="curvedConnector2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50800" dist="2500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29" name="TextBox 65"/>
          <p:cNvSpPr txBox="1">
            <a:spLocks noChangeArrowheads="1"/>
          </p:cNvSpPr>
          <p:nvPr/>
        </p:nvSpPr>
        <p:spPr bwMode="auto">
          <a:xfrm>
            <a:off x="4724400" y="1828800"/>
            <a:ext cx="10699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x-none" sz="1800"/>
              <a:t>UI Event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636000" cy="496888"/>
          </a:xfrm>
        </p:spPr>
        <p:txBody>
          <a:bodyPr/>
          <a:lstStyle/>
          <a:p>
            <a:r>
              <a:rPr lang="en-US" altLang="x-none">
                <a:latin typeface="Arial Black" charset="0"/>
                <a:ea typeface="ＭＳ Ｐゴシック" charset="-128"/>
              </a:rPr>
              <a:t>File Format</a:t>
            </a:r>
          </a:p>
        </p:txBody>
      </p:sp>
      <p:sp>
        <p:nvSpPr>
          <p:cNvPr id="11266" name="Content Placeholder 2"/>
          <p:cNvSpPr>
            <a:spLocks noGrp="1"/>
          </p:cNvSpPr>
          <p:nvPr>
            <p:ph idx="1"/>
          </p:nvPr>
        </p:nvSpPr>
        <p:spPr>
          <a:xfrm>
            <a:off x="7010400" y="2438400"/>
            <a:ext cx="1981200" cy="266700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dirty="0" smtClean="0">
                <a:latin typeface="Arial" charset="0"/>
                <a:cs typeface="Arial" charset="0"/>
              </a:rPr>
              <a:t>Similar, yet</a:t>
            </a:r>
            <a:endParaRPr lang="en-US" dirty="0">
              <a:latin typeface="Arial" charset="0"/>
              <a:cs typeface="Arial" charset="0"/>
            </a:endParaRPr>
          </a:p>
          <a:p>
            <a:pPr>
              <a:buFont typeface="Wingdings" charset="2"/>
              <a:buChar char="ü"/>
              <a:defRPr/>
            </a:pPr>
            <a:r>
              <a:rPr lang="en-US" dirty="0">
                <a:latin typeface="Arial" charset="0"/>
                <a:cs typeface="Arial" charset="0"/>
              </a:rPr>
              <a:t>Concise</a:t>
            </a:r>
          </a:p>
          <a:p>
            <a:pPr>
              <a:buFont typeface="Wingdings" charset="2"/>
              <a:buChar char="ü"/>
              <a:defRPr/>
            </a:pPr>
            <a:r>
              <a:rPr lang="en-US" dirty="0" smtClean="0">
                <a:latin typeface="Arial" charset="0"/>
                <a:cs typeface="Arial" charset="0"/>
              </a:rPr>
              <a:t>Useful</a:t>
            </a:r>
            <a:br>
              <a:rPr lang="en-US" dirty="0" smtClean="0">
                <a:latin typeface="Arial" charset="0"/>
                <a:cs typeface="Arial" charset="0"/>
              </a:rPr>
            </a:br>
            <a:r>
              <a:rPr lang="en-US" dirty="0" smtClean="0">
                <a:latin typeface="Arial" charset="0"/>
                <a:cs typeface="Arial" charset="0"/>
              </a:rPr>
              <a:t> order</a:t>
            </a:r>
            <a:endParaRPr lang="en-US" dirty="0">
              <a:latin typeface="Arial" charset="0"/>
              <a:cs typeface="Arial" charset="0"/>
            </a:endParaRPr>
          </a:p>
        </p:txBody>
      </p:sp>
      <p:pic>
        <p:nvPicPr>
          <p:cNvPr id="19459" name="Picture 3" descr="Screen Shot 2016-04-27 at 6.35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100"/>
            <a:ext cx="6959600" cy="618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3429000" y="2209800"/>
            <a:ext cx="0" cy="1676400"/>
          </a:xfrm>
          <a:prstGeom prst="straightConnector1">
            <a:avLst/>
          </a:prstGeom>
          <a:noFill/>
          <a:ln w="34925">
            <a:solidFill>
              <a:srgbClr val="E37222"/>
            </a:solidFill>
            <a:round/>
            <a:headEnd/>
            <a:tailEnd type="arrow" w="med" len="med"/>
          </a:ln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1" name="TextBox 1"/>
          <p:cNvSpPr txBox="1">
            <a:spLocks noChangeArrowheads="1"/>
          </p:cNvSpPr>
          <p:nvPr/>
        </p:nvSpPr>
        <p:spPr bwMode="auto">
          <a:xfrm>
            <a:off x="1149350" y="3651250"/>
            <a:ext cx="635000" cy="346075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x-none" sz="1800">
                <a:solidFill>
                  <a:srgbClr val="FF0000"/>
                </a:solidFill>
              </a:rPr>
              <a:t>.bob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636000" cy="496888"/>
          </a:xfrm>
        </p:spPr>
        <p:txBody>
          <a:bodyPr/>
          <a:lstStyle/>
          <a:p>
            <a:r>
              <a:rPr lang="en-US" altLang="x-none">
                <a:latin typeface="Arial Black" charset="0"/>
                <a:ea typeface="ＭＳ Ｐゴシック" charset="-128"/>
              </a:rPr>
              <a:t>Editor</a:t>
            </a:r>
          </a:p>
        </p:txBody>
      </p:sp>
      <p:pic>
        <p:nvPicPr>
          <p:cNvPr id="9218" name="Picture 1" descr="Screen Shot 2016-09-15 at 10.35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3925"/>
            <a:ext cx="9144000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2540000" cy="496888"/>
          </a:xfrm>
        </p:spPr>
        <p:txBody>
          <a:bodyPr/>
          <a:lstStyle/>
          <a:p>
            <a:r>
              <a:rPr lang="en-US" altLang="x-none">
                <a:latin typeface="Arial Black" charset="0"/>
                <a:ea typeface="ＭＳ Ｐゴシック" charset="-128"/>
              </a:rPr>
              <a:t>Widgets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2286000" y="674688"/>
            <a:ext cx="4495800" cy="549751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x-none" dirty="0" smtClean="0">
                <a:latin typeface="Arial" charset="0"/>
                <a:ea typeface="ＭＳ Ｐゴシック" charset="-128"/>
              </a:rPr>
              <a:t>Handles </a:t>
            </a:r>
            <a:r>
              <a:rPr lang="en-US" altLang="x-none" dirty="0">
                <a:latin typeface="Arial" charset="0"/>
                <a:ea typeface="ＭＳ Ｐゴシック" charset="-128"/>
              </a:rPr>
              <a:t>most </a:t>
            </a:r>
            <a:r>
              <a:rPr lang="en-US" altLang="en-US" dirty="0">
                <a:latin typeface="Arial" charset="0"/>
                <a:ea typeface="ＭＳ Ｐゴシック" charset="-128"/>
              </a:rPr>
              <a:t>“</a:t>
            </a:r>
            <a:r>
              <a:rPr lang="en-US" altLang="x-none" dirty="0">
                <a:latin typeface="Arial" charset="0"/>
                <a:ea typeface="ＭＳ Ｐゴシック" charset="-128"/>
              </a:rPr>
              <a:t>BOY</a:t>
            </a:r>
            <a:r>
              <a:rPr lang="en-US" altLang="en-US" dirty="0">
                <a:latin typeface="Arial" charset="0"/>
                <a:ea typeface="ＭＳ Ｐゴシック" charset="-128"/>
              </a:rPr>
              <a:t>”</a:t>
            </a:r>
            <a:r>
              <a:rPr lang="en-US" altLang="x-none" dirty="0">
                <a:latin typeface="Arial" charset="0"/>
                <a:ea typeface="ＭＳ Ｐゴシック" charset="-128"/>
              </a:rPr>
              <a:t> widgets and their key </a:t>
            </a:r>
            <a:r>
              <a:rPr lang="en-US" altLang="x-none" dirty="0" smtClean="0">
                <a:latin typeface="Arial" charset="0"/>
                <a:ea typeface="ＭＳ Ｐゴシック" charset="-128"/>
              </a:rPr>
              <a:t>properties.</a:t>
            </a:r>
          </a:p>
          <a:p>
            <a:pPr marL="0" indent="0">
              <a:buFont typeface="Arial" charset="0"/>
              <a:buNone/>
            </a:pPr>
            <a:endParaRPr lang="en-US" altLang="x-none" dirty="0">
              <a:latin typeface="Arial" charset="0"/>
              <a:ea typeface="ＭＳ Ｐゴシック" charset="-128"/>
            </a:endParaRPr>
          </a:p>
          <a:p>
            <a:pPr marL="0" indent="0">
              <a:buFont typeface="Arial" charset="0"/>
              <a:buNone/>
            </a:pPr>
            <a:r>
              <a:rPr lang="en-US" altLang="x-none" dirty="0" smtClean="0">
                <a:latin typeface="Arial" charset="0"/>
                <a:ea typeface="ＭＳ Ｐゴシック" charset="-128"/>
              </a:rPr>
              <a:t>Implemented by 4 different contributors.</a:t>
            </a:r>
            <a:endParaRPr lang="en-US" altLang="x-none" dirty="0">
              <a:latin typeface="Arial" charset="0"/>
              <a:ea typeface="ＭＳ Ｐゴシック" charset="-128"/>
            </a:endParaRPr>
          </a:p>
          <a:p>
            <a:pPr marL="346075" lvl="1" indent="0">
              <a:buFont typeface="Arial" charset="0"/>
              <a:buNone/>
            </a:pPr>
            <a:r>
              <a:rPr lang="en-US" altLang="x-none" sz="2000" dirty="0">
                <a:latin typeface="Arial" charset="0"/>
                <a:ea typeface="ＭＳ Ｐゴシック" charset="-128"/>
              </a:rPr>
              <a:t/>
            </a:r>
            <a:br>
              <a:rPr lang="en-US" altLang="x-none" sz="2000" dirty="0">
                <a:latin typeface="Arial" charset="0"/>
                <a:ea typeface="ＭＳ Ｐゴシック" charset="-128"/>
              </a:rPr>
            </a:br>
            <a:endParaRPr lang="en-US" altLang="x-none" sz="2000" dirty="0" smtClean="0">
              <a:latin typeface="Arial" charset="0"/>
              <a:ea typeface="ＭＳ Ｐゴシック" charset="-128"/>
            </a:endParaRPr>
          </a:p>
          <a:p>
            <a:pPr marL="346075" lvl="1" indent="0">
              <a:buFont typeface="Arial" charset="0"/>
              <a:buNone/>
            </a:pPr>
            <a:r>
              <a:rPr lang="en-US" altLang="x-none" sz="2000" dirty="0" smtClean="0">
                <a:latin typeface="Arial" charset="0"/>
                <a:ea typeface="ＭＳ Ｐゴシック" charset="-128"/>
              </a:rPr>
              <a:t>Missing</a:t>
            </a:r>
            <a:r>
              <a:rPr lang="en-US" altLang="x-none" sz="2000" dirty="0">
                <a:latin typeface="Arial" charset="0"/>
                <a:ea typeface="ＭＳ Ｐゴシック" charset="-128"/>
              </a:rPr>
              <a:t>:</a:t>
            </a:r>
          </a:p>
          <a:p>
            <a:pPr marL="346075" lvl="1" indent="0"/>
            <a:r>
              <a:rPr lang="en-US" altLang="x-none" sz="2000" dirty="0" smtClean="0">
                <a:latin typeface="Arial" charset="0"/>
                <a:ea typeface="ＭＳ Ｐゴシック" charset="-128"/>
              </a:rPr>
              <a:t>Knob</a:t>
            </a:r>
            <a:r>
              <a:rPr lang="en-US" altLang="x-none" sz="2000" dirty="0">
                <a:latin typeface="Arial" charset="0"/>
                <a:ea typeface="ＭＳ Ｐゴシック" charset="-128"/>
              </a:rPr>
              <a:t>, Thumb Wheel</a:t>
            </a:r>
          </a:p>
          <a:p>
            <a:pPr marL="346075" lvl="1" indent="0"/>
            <a:r>
              <a:rPr lang="en-US" altLang="x-none" sz="2000" dirty="0">
                <a:latin typeface="Arial" charset="0"/>
                <a:ea typeface="ＭＳ Ｐゴシック" charset="-128"/>
              </a:rPr>
              <a:t>Symbol</a:t>
            </a:r>
          </a:p>
          <a:p>
            <a:pPr marL="0" indent="0"/>
            <a:endParaRPr lang="en-US" altLang="x-none" dirty="0">
              <a:latin typeface="Arial" charset="0"/>
              <a:ea typeface="ＭＳ Ｐゴシック" charset="-128"/>
            </a:endParaRPr>
          </a:p>
          <a:p>
            <a:pPr marL="0" indent="0"/>
            <a:endParaRPr lang="en-US" altLang="x-none" dirty="0">
              <a:latin typeface="Arial" charset="0"/>
              <a:ea typeface="ＭＳ Ｐゴシック" charset="-128"/>
            </a:endParaRPr>
          </a:p>
          <a:p>
            <a:pPr marL="0" indent="0"/>
            <a:endParaRPr lang="en-US" altLang="x-none" dirty="0">
              <a:latin typeface="Arial" charset="0"/>
              <a:ea typeface="ＭＳ Ｐゴシック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13" y="762000"/>
            <a:ext cx="1678955" cy="22702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7" y="3032284"/>
            <a:ext cx="1678621" cy="3441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830" y="0"/>
            <a:ext cx="168517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636000" cy="496888"/>
          </a:xfrm>
        </p:spPr>
        <p:txBody>
          <a:bodyPr/>
          <a:lstStyle/>
          <a:p>
            <a:r>
              <a:rPr lang="en-US" altLang="x-none">
                <a:latin typeface="Arial Black" charset="0"/>
                <a:ea typeface="ＭＳ Ｐゴシック" charset="-128"/>
              </a:rPr>
              <a:t>Refine and Consolidate Widgets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196850" y="838200"/>
            <a:ext cx="8642350" cy="5638800"/>
          </a:xfrm>
        </p:spPr>
        <p:txBody>
          <a:bodyPr/>
          <a:lstStyle/>
          <a:p>
            <a:r>
              <a:rPr lang="en-US" altLang="x-none" sz="3200">
                <a:latin typeface="Arial" charset="0"/>
                <a:ea typeface="ＭＳ Ｐゴシック" charset="-128"/>
                <a:sym typeface="Wingdings" charset="2"/>
              </a:rPr>
              <a:t>Picture</a:t>
            </a:r>
          </a:p>
          <a:p>
            <a:pPr lvl="1">
              <a:buFont typeface="Wingdings" charset="2"/>
              <a:buChar char="ü"/>
            </a:pPr>
            <a:r>
              <a:rPr lang="en-US" altLang="x-none">
                <a:latin typeface="Arial" charset="0"/>
                <a:ea typeface="ＭＳ Ｐゴシック" charset="-128"/>
                <a:sym typeface="Wingdings" charset="2"/>
              </a:rPr>
              <a:t>Rotate by any angle</a:t>
            </a:r>
          </a:p>
          <a:p>
            <a:pPr>
              <a:buFont typeface="Arial" charset="0"/>
              <a:buNone/>
            </a:pPr>
            <a:endParaRPr lang="en-US" altLang="x-none" sz="3200">
              <a:latin typeface="Arial" charset="0"/>
              <a:ea typeface="ＭＳ Ｐゴシック" charset="-128"/>
            </a:endParaRPr>
          </a:p>
          <a:p>
            <a:r>
              <a:rPr lang="en-US" altLang="x-none" sz="3200">
                <a:latin typeface="Arial" charset="0"/>
                <a:ea typeface="ＭＳ Ｐゴシック" charset="-128"/>
              </a:rPr>
              <a:t>Rectangle, Rounded Rectangle</a:t>
            </a:r>
          </a:p>
          <a:p>
            <a:pPr lvl="1">
              <a:buFont typeface="Wingdings" charset="2"/>
              <a:buChar char="à"/>
            </a:pPr>
            <a:r>
              <a:rPr lang="en-US" altLang="x-none" sz="2800">
                <a:latin typeface="Arial" charset="0"/>
                <a:ea typeface="ＭＳ Ｐゴシック" charset="-128"/>
                <a:sym typeface="Wingdings" charset="2"/>
              </a:rPr>
              <a:t>Rectangle w/ corner width, height</a:t>
            </a:r>
          </a:p>
          <a:p>
            <a:pPr>
              <a:buFont typeface="Arial" charset="0"/>
              <a:buNone/>
            </a:pPr>
            <a:endParaRPr lang="en-US" altLang="x-none" sz="3200">
              <a:latin typeface="Arial" charset="0"/>
              <a:ea typeface="ＭＳ Ｐゴシック" charset="-128"/>
              <a:sym typeface="Wingdings" charset="2"/>
            </a:endParaRPr>
          </a:p>
          <a:p>
            <a:r>
              <a:rPr lang="en-US" altLang="x-none" sz="3200">
                <a:latin typeface="Arial" charset="0"/>
                <a:ea typeface="ＭＳ Ｐゴシック" charset="-128"/>
                <a:sym typeface="Wingdings" charset="2"/>
              </a:rPr>
              <a:t>LED with different PV behavior</a:t>
            </a:r>
          </a:p>
          <a:p>
            <a:pPr lvl="1">
              <a:buFont typeface="Wingdings" charset="2"/>
              <a:buChar char="à"/>
            </a:pPr>
            <a:r>
              <a:rPr lang="en-US" altLang="x-none" sz="2800">
                <a:latin typeface="Arial" charset="0"/>
                <a:ea typeface="ＭＳ Ｐゴシック" charset="-128"/>
                <a:sym typeface="Wingdings" charset="2"/>
              </a:rPr>
              <a:t>LED for binary PV or </a:t>
            </a:r>
            <a:r>
              <a:rPr lang="en-US" altLang="en-US" sz="2800">
                <a:latin typeface="Arial" charset="0"/>
                <a:ea typeface="ＭＳ Ｐゴシック" charset="-128"/>
                <a:sym typeface="Wingdings" charset="2"/>
              </a:rPr>
              <a:t>‘</a:t>
            </a:r>
            <a:r>
              <a:rPr lang="en-US" altLang="x-none" sz="2800">
                <a:latin typeface="Arial" charset="0"/>
                <a:ea typeface="ＭＳ Ｐゴシック" charset="-128"/>
                <a:sym typeface="Wingdings" charset="2"/>
              </a:rPr>
              <a:t>bit</a:t>
            </a:r>
            <a:r>
              <a:rPr lang="en-US" altLang="en-US" sz="2800">
                <a:latin typeface="Arial" charset="0"/>
                <a:ea typeface="ＭＳ Ｐゴシック" charset="-128"/>
                <a:sym typeface="Wingdings" charset="2"/>
              </a:rPr>
              <a:t>’</a:t>
            </a:r>
            <a:endParaRPr lang="en-US" altLang="x-none" sz="2800">
              <a:latin typeface="Arial" charset="0"/>
              <a:ea typeface="ＭＳ Ｐゴシック" charset="-128"/>
              <a:sym typeface="Wingdings" charset="2"/>
            </a:endParaRPr>
          </a:p>
          <a:p>
            <a:pPr lvl="1">
              <a:buFont typeface="Wingdings" charset="2"/>
              <a:buChar char="à"/>
            </a:pPr>
            <a:r>
              <a:rPr lang="en-US" altLang="x-none" sz="2800">
                <a:latin typeface="Arial" charset="0"/>
                <a:ea typeface="ＭＳ Ｐゴシック" charset="-128"/>
                <a:sym typeface="Wingdings" charset="2"/>
              </a:rPr>
              <a:t>MultiStateLED for N states</a:t>
            </a:r>
          </a:p>
          <a:p>
            <a:pPr>
              <a:buFont typeface="Wingdings" charset="2"/>
              <a:buChar char="à"/>
            </a:pPr>
            <a:endParaRPr lang="en-US" altLang="x-none" sz="3200">
              <a:latin typeface="Arial" charset="0"/>
              <a:ea typeface="ＭＳ Ｐゴシック" charset="-128"/>
              <a:sym typeface="Wingdings" charset="2"/>
            </a:endParaRPr>
          </a:p>
          <a:p>
            <a:pPr>
              <a:buFont typeface="Wingdings" charset="2"/>
              <a:buChar char="à"/>
            </a:pPr>
            <a:endParaRPr lang="en-US" altLang="x-none" sz="3200">
              <a:latin typeface="Arial" charset="0"/>
              <a:ea typeface="ＭＳ Ｐゴシック" charset="-128"/>
              <a:sym typeface="Wingdings" charset="2"/>
            </a:endParaRPr>
          </a:p>
          <a:p>
            <a:pPr>
              <a:buFont typeface="Wingdings" charset="2"/>
              <a:buChar char="à"/>
            </a:pPr>
            <a:endParaRPr lang="en-US" altLang="x-none" sz="3200">
              <a:latin typeface="Arial" charset="0"/>
              <a:ea typeface="ＭＳ Ｐゴシック" charset="-128"/>
              <a:sym typeface="Wingdings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636000" cy="496888"/>
          </a:xfrm>
        </p:spPr>
        <p:txBody>
          <a:bodyPr/>
          <a:lstStyle/>
          <a:p>
            <a:r>
              <a:rPr lang="en-US" altLang="x-none">
                <a:latin typeface="Arial Black" charset="0"/>
                <a:ea typeface="ＭＳ Ｐゴシック" charset="-128"/>
              </a:rPr>
              <a:t>Editor Comparison</a:t>
            </a:r>
          </a:p>
        </p:txBody>
      </p:sp>
      <p:pic>
        <p:nvPicPr>
          <p:cNvPr id="12290" name="Picture 3" descr="Screen Shot 2016-09-15 at 10.35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7" t="4482"/>
          <a:stretch>
            <a:fillRect/>
          </a:stretch>
        </p:blipFill>
        <p:spPr bwMode="auto">
          <a:xfrm>
            <a:off x="5486400" y="838200"/>
            <a:ext cx="301625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 descr="Screen Shot 2016-09-15 at 10.34.1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4"/>
          <a:stretch>
            <a:fillRect/>
          </a:stretch>
        </p:blipFill>
        <p:spPr bwMode="auto">
          <a:xfrm>
            <a:off x="381000" y="838200"/>
            <a:ext cx="435133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636000" cy="496888"/>
          </a:xfrm>
        </p:spPr>
        <p:txBody>
          <a:bodyPr/>
          <a:lstStyle/>
          <a:p>
            <a:r>
              <a:rPr lang="en-US" altLang="x-none">
                <a:latin typeface="Arial Black" charset="0"/>
                <a:ea typeface="ＭＳ Ｐゴシック" charset="-128"/>
              </a:rPr>
              <a:t>Inline Editor for Key Properties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196850" y="990600"/>
            <a:ext cx="8108950" cy="4848225"/>
          </a:xfrm>
        </p:spPr>
        <p:txBody>
          <a:bodyPr/>
          <a:lstStyle/>
          <a:p>
            <a:r>
              <a:rPr lang="en-US" altLang="x-none">
                <a:latin typeface="Arial" charset="0"/>
                <a:ea typeface="ＭＳ Ｐゴシック" charset="-128"/>
              </a:rPr>
              <a:t>In editor, Double-click widget for</a:t>
            </a:r>
          </a:p>
          <a:p>
            <a:pPr lvl="1"/>
            <a:r>
              <a:rPr lang="en-US" altLang="x-none">
                <a:latin typeface="Arial" charset="0"/>
                <a:ea typeface="ＭＳ Ｐゴシック" charset="-128"/>
              </a:rPr>
              <a:t>PV Name (Any widget with PV)</a:t>
            </a:r>
          </a:p>
          <a:p>
            <a:pPr lvl="1"/>
            <a:r>
              <a:rPr lang="en-US" altLang="x-none">
                <a:latin typeface="Arial" charset="0"/>
                <a:ea typeface="ＭＳ Ｐゴシック" charset="-128"/>
              </a:rPr>
              <a:t>Text (Label Widget)</a:t>
            </a:r>
          </a:p>
        </p:txBody>
      </p:sp>
      <p:pic>
        <p:nvPicPr>
          <p:cNvPr id="14339" name="Picture 3" descr="Screen Shot 2016-05-13 at 8.37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419600"/>
            <a:ext cx="28448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Screen Shot 2016-05-13 at 8.38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895600"/>
            <a:ext cx="4546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Screen Shot 2016-05-13 at 8.40.1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40640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flipV="1">
            <a:off x="2286000" y="3429000"/>
            <a:ext cx="1981200" cy="304800"/>
          </a:xfrm>
          <a:prstGeom prst="straightConnector1">
            <a:avLst/>
          </a:prstGeom>
          <a:noFill/>
          <a:ln w="57150">
            <a:solidFill>
              <a:srgbClr val="E37222"/>
            </a:solidFill>
            <a:round/>
            <a:headEnd/>
            <a:tailEnd type="arrow" w="med" len="med"/>
          </a:ln>
          <a:effectLst>
            <a:outerShdw blurRad="50800" dist="2500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>
            <a:off x="3429000" y="4267200"/>
            <a:ext cx="1447800" cy="533400"/>
          </a:xfrm>
          <a:prstGeom prst="straightConnector1">
            <a:avLst/>
          </a:prstGeom>
          <a:noFill/>
          <a:ln w="57150">
            <a:solidFill>
              <a:srgbClr val="E37222"/>
            </a:solidFill>
            <a:round/>
            <a:headEnd/>
            <a:tailEnd type="arrow" w="med" len="med"/>
          </a:ln>
          <a:effectLst>
            <a:outerShdw blurRad="50800" dist="2500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636000" cy="496888"/>
          </a:xfrm>
        </p:spPr>
        <p:txBody>
          <a:bodyPr/>
          <a:lstStyle/>
          <a:p>
            <a:r>
              <a:rPr lang="en-US" altLang="x-none">
                <a:latin typeface="Arial Black" charset="0"/>
                <a:ea typeface="ＭＳ Ｐゴシック" charset="-128"/>
              </a:rPr>
              <a:t>Properties: Arrays and Structures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196850" y="1366838"/>
            <a:ext cx="8642350" cy="472916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sz="3200">
                <a:latin typeface="Arial" charset="0"/>
                <a:ea typeface="ＭＳ Ｐゴシック" charset="-128"/>
                <a:sym typeface="Wingdings" charset="2"/>
              </a:rPr>
              <a:t>“</a:t>
            </a:r>
            <a:r>
              <a:rPr lang="en-US" altLang="x-none" sz="3200">
                <a:latin typeface="Arial" charset="0"/>
                <a:ea typeface="ＭＳ Ｐゴシック" charset="-128"/>
                <a:sym typeface="Wingdings" charset="2"/>
              </a:rPr>
              <a:t>state_0_color</a:t>
            </a:r>
            <a:r>
              <a:rPr lang="en-US" altLang="en-US" sz="3200">
                <a:latin typeface="Arial" charset="0"/>
                <a:ea typeface="ＭＳ Ｐゴシック" charset="-128"/>
                <a:sym typeface="Wingdings" charset="2"/>
              </a:rPr>
              <a:t>”</a:t>
            </a:r>
            <a:r>
              <a:rPr lang="en-US" altLang="x-none" sz="3200">
                <a:latin typeface="Arial" charset="0"/>
                <a:ea typeface="ＭＳ Ｐゴシック" charset="-128"/>
                <a:sym typeface="Wingdings" charset="2"/>
              </a:rPr>
              <a:t>, .., </a:t>
            </a:r>
            <a:r>
              <a:rPr lang="en-US" altLang="en-US" sz="3200">
                <a:latin typeface="Arial" charset="0"/>
                <a:ea typeface="ＭＳ Ｐゴシック" charset="-128"/>
                <a:sym typeface="Wingdings" charset="2"/>
              </a:rPr>
              <a:t>“</a:t>
            </a:r>
            <a:r>
              <a:rPr lang="en-US" altLang="ja-JP" sz="3200">
                <a:latin typeface="Arial" charset="0"/>
                <a:ea typeface="ＭＳ Ｐゴシック" charset="-128"/>
              </a:rPr>
              <a:t>state_value_3</a:t>
            </a:r>
            <a:r>
              <a:rPr lang="en-US" altLang="en-US" sz="3200">
                <a:latin typeface="Arial" charset="0"/>
                <a:ea typeface="ＭＳ Ｐゴシック" charset="-128"/>
              </a:rPr>
              <a:t>”</a:t>
            </a:r>
            <a:endParaRPr lang="en-US" altLang="ja-JP" sz="3200">
              <a:latin typeface="Arial" charset="0"/>
              <a:ea typeface="ＭＳ Ｐゴシック" charset="-128"/>
            </a:endParaRPr>
          </a:p>
          <a:p>
            <a:pPr marL="346075" lvl="1" indent="0">
              <a:buFont typeface="Arial" charset="0"/>
              <a:buNone/>
            </a:pPr>
            <a:endParaRPr lang="en-US" altLang="x-none" sz="2800">
              <a:latin typeface="Arial" charset="0"/>
              <a:ea typeface="ＭＳ Ｐゴシック" charset="-128"/>
              <a:sym typeface="Wingdings" charset="2"/>
            </a:endParaRPr>
          </a:p>
          <a:p>
            <a:pPr marL="346075" lvl="1" indent="0">
              <a:buFont typeface="Wingdings" charset="2"/>
              <a:buChar char="à"/>
            </a:pPr>
            <a:r>
              <a:rPr lang="en-US" altLang="x-none" sz="3200">
                <a:latin typeface="Arial" charset="0"/>
                <a:ea typeface="ＭＳ Ｐゴシック" charset="-128"/>
                <a:sym typeface="Wingdings" charset="2"/>
              </a:rPr>
              <a:t>Actual arrays and structures:</a:t>
            </a:r>
            <a:br>
              <a:rPr lang="en-US" altLang="x-none" sz="3200">
                <a:latin typeface="Arial" charset="0"/>
                <a:ea typeface="ＭＳ Ｐゴシック" charset="-128"/>
                <a:sym typeface="Wingdings" charset="2"/>
              </a:rPr>
            </a:br>
            <a:r>
              <a:rPr lang="en-US" altLang="x-none" sz="3200">
                <a:latin typeface="Arial" charset="0"/>
                <a:ea typeface="ＭＳ Ｐゴシック" charset="-128"/>
                <a:sym typeface="Wingdings" charset="2"/>
              </a:rPr>
              <a:t/>
            </a:r>
            <a:br>
              <a:rPr lang="en-US" altLang="x-none" sz="3200">
                <a:latin typeface="Arial" charset="0"/>
                <a:ea typeface="ＭＳ Ｐゴシック" charset="-128"/>
                <a:sym typeface="Wingdings" charset="2"/>
              </a:rPr>
            </a:br>
            <a:r>
              <a:rPr lang="en-US" altLang="x-none" sz="3200">
                <a:latin typeface="Arial" charset="0"/>
                <a:ea typeface="ＭＳ Ｐゴシック" charset="-128"/>
                <a:sym typeface="Wingdings" charset="2"/>
              </a:rPr>
              <a:t>    </a:t>
            </a:r>
            <a:r>
              <a:rPr lang="en-US" altLang="en-US" sz="3200">
                <a:latin typeface="Arial" charset="0"/>
                <a:ea typeface="ＭＳ Ｐゴシック" charset="-128"/>
                <a:sym typeface="Wingdings" charset="2"/>
              </a:rPr>
              <a:t>“</a:t>
            </a:r>
            <a:r>
              <a:rPr lang="en-US" altLang="x-none" sz="3200">
                <a:latin typeface="Arial" charset="0"/>
                <a:ea typeface="ＭＳ Ｐゴシック" charset="-128"/>
                <a:sym typeface="Wingdings" charset="2"/>
              </a:rPr>
              <a:t>states[0].color</a:t>
            </a:r>
            <a:r>
              <a:rPr lang="en-US" altLang="en-US" sz="3200">
                <a:latin typeface="Arial" charset="0"/>
                <a:ea typeface="ＭＳ Ｐゴシック" charset="-128"/>
                <a:sym typeface="Wingdings" charset="2"/>
              </a:rPr>
              <a:t>”</a:t>
            </a:r>
            <a:r>
              <a:rPr lang="en-US" altLang="x-none" sz="3200">
                <a:latin typeface="Arial" charset="0"/>
                <a:ea typeface="ＭＳ Ｐゴシック" charset="-128"/>
                <a:sym typeface="Wingdings" charset="2"/>
              </a:rPr>
              <a:t>, </a:t>
            </a:r>
            <a:r>
              <a:rPr lang="en-US" altLang="en-US" sz="3200">
                <a:latin typeface="Arial" charset="0"/>
                <a:ea typeface="ＭＳ Ｐゴシック" charset="-128"/>
                <a:sym typeface="Wingdings" charset="2"/>
              </a:rPr>
              <a:t>“</a:t>
            </a:r>
            <a:r>
              <a:rPr lang="en-US" altLang="x-none" sz="3200">
                <a:latin typeface="Arial" charset="0"/>
                <a:ea typeface="ＭＳ Ｐゴシック" charset="-128"/>
                <a:sym typeface="Wingdings" charset="2"/>
              </a:rPr>
              <a:t>states[3].value</a:t>
            </a:r>
            <a:r>
              <a:rPr lang="en-US" altLang="en-US" sz="3200">
                <a:latin typeface="Arial" charset="0"/>
                <a:ea typeface="ＭＳ Ｐゴシック" charset="-128"/>
                <a:sym typeface="Wingdings" charset="2"/>
              </a:rPr>
              <a:t>”</a:t>
            </a:r>
            <a:r>
              <a:rPr lang="en-US" altLang="x-none" sz="3200">
                <a:latin typeface="Arial" charset="0"/>
                <a:ea typeface="ＭＳ Ｐゴシック" charset="-128"/>
                <a:sym typeface="Wingdings" charset="2"/>
              </a:rPr>
              <a:t/>
            </a:r>
            <a:br>
              <a:rPr lang="en-US" altLang="x-none" sz="3200">
                <a:latin typeface="Arial" charset="0"/>
                <a:ea typeface="ＭＳ Ｐゴシック" charset="-128"/>
                <a:sym typeface="Wingdings" charset="2"/>
              </a:rPr>
            </a:br>
            <a:r>
              <a:rPr lang="en-US" altLang="x-none" sz="3200">
                <a:latin typeface="Arial" charset="0"/>
                <a:ea typeface="ＭＳ Ｐゴシック" charset="-128"/>
                <a:sym typeface="Wingdings" charset="2"/>
              </a:rPr>
              <a:t/>
            </a:r>
            <a:br>
              <a:rPr lang="en-US" altLang="x-none" sz="3200">
                <a:latin typeface="Arial" charset="0"/>
                <a:ea typeface="ＭＳ Ｐゴシック" charset="-128"/>
                <a:sym typeface="Wingdings" charset="2"/>
              </a:rPr>
            </a:br>
            <a:r>
              <a:rPr lang="en-US" altLang="x-none" sz="3200">
                <a:latin typeface="Arial" charset="0"/>
                <a:ea typeface="ＭＳ Ｐゴシック" charset="-128"/>
                <a:sym typeface="Wingdings" charset="2"/>
              </a:rPr>
              <a:t/>
            </a:r>
            <a:br>
              <a:rPr lang="en-US" altLang="x-none" sz="3200">
                <a:latin typeface="Arial" charset="0"/>
                <a:ea typeface="ＭＳ Ｐゴシック" charset="-128"/>
                <a:sym typeface="Wingdings" charset="2"/>
              </a:rPr>
            </a:br>
            <a:r>
              <a:rPr lang="en-US" altLang="x-none" sz="3200">
                <a:latin typeface="Arial" charset="0"/>
                <a:ea typeface="ＭＳ Ｐゴシック" charset="-128"/>
                <a:sym typeface="Wingdings" charset="2"/>
              </a:rPr>
              <a:t/>
            </a:r>
            <a:br>
              <a:rPr lang="en-US" altLang="x-none" sz="3200">
                <a:latin typeface="Arial" charset="0"/>
                <a:ea typeface="ＭＳ Ｐゴシック" charset="-128"/>
                <a:sym typeface="Wingdings" charset="2"/>
              </a:rPr>
            </a:br>
            <a:r>
              <a:rPr lang="en-US" altLang="x-none" sz="2800">
                <a:latin typeface="Arial" charset="0"/>
                <a:ea typeface="ＭＳ Ｐゴシック" charset="-128"/>
                <a:sym typeface="Wingdings" charset="2"/>
              </a:rPr>
              <a:t/>
            </a:r>
            <a:br>
              <a:rPr lang="en-US" altLang="x-none" sz="2800">
                <a:latin typeface="Arial" charset="0"/>
                <a:ea typeface="ＭＳ Ｐゴシック" charset="-128"/>
                <a:sym typeface="Wingdings" charset="2"/>
              </a:rPr>
            </a:br>
            <a:r>
              <a:rPr lang="en-US" altLang="x-none" sz="2800">
                <a:latin typeface="Arial" charset="0"/>
                <a:ea typeface="ＭＳ Ｐゴシック" charset="-128"/>
                <a:sym typeface="Wingdings" charset="2"/>
              </a:rPr>
              <a:t/>
            </a:r>
            <a:br>
              <a:rPr lang="en-US" altLang="x-none" sz="2800">
                <a:latin typeface="Arial" charset="0"/>
                <a:ea typeface="ＭＳ Ｐゴシック" charset="-128"/>
                <a:sym typeface="Wingdings" charset="2"/>
              </a:rPr>
            </a:br>
            <a:r>
              <a:rPr lang="en-US" altLang="x-none" sz="2800" i="1">
                <a:latin typeface="Arial" charset="0"/>
                <a:ea typeface="ＭＳ Ｐゴシック" charset="-128"/>
                <a:sym typeface="Wingdings" charset="2"/>
              </a:rPr>
              <a:t>Array size only limited by memory</a:t>
            </a:r>
          </a:p>
          <a:p>
            <a:pPr marL="346075" lvl="1" indent="0">
              <a:buFont typeface="Arial" charset="0"/>
              <a:buNone/>
            </a:pPr>
            <a:endParaRPr lang="en-US" altLang="x-none" sz="2800">
              <a:latin typeface="Arial" charset="0"/>
              <a:ea typeface="ＭＳ Ｐゴシック" charset="-128"/>
              <a:sym typeface="Wingdings" charset="2"/>
            </a:endParaRPr>
          </a:p>
        </p:txBody>
      </p:sp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 flipV="1">
            <a:off x="228600" y="1447800"/>
            <a:ext cx="6629400" cy="304800"/>
          </a:xfrm>
          <a:prstGeom prst="line">
            <a:avLst/>
          </a:prstGeom>
          <a:noFill/>
          <a:ln w="25400">
            <a:solidFill>
              <a:srgbClr val="983222"/>
            </a:solidFill>
            <a:round/>
            <a:headEnd/>
            <a:tailEnd/>
          </a:ln>
          <a:effectLst>
            <a:outerShdw blurRad="50800" dist="2500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304800" y="1447800"/>
            <a:ext cx="6477000" cy="381000"/>
          </a:xfrm>
          <a:prstGeom prst="line">
            <a:avLst/>
          </a:prstGeom>
          <a:noFill/>
          <a:ln w="25400">
            <a:solidFill>
              <a:srgbClr val="983222"/>
            </a:solidFill>
            <a:round/>
            <a:headEnd/>
            <a:tailEnd/>
          </a:ln>
          <a:effectLst>
            <a:outerShdw blurRad="50800" dist="2500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_HFIR-SNS">
  <a:themeElements>
    <a:clrScheme name="ORNL Corporate Color Palette FINAL">
      <a:dk1>
        <a:sysClr val="windowText" lastClr="000000"/>
      </a:dk1>
      <a:lt1>
        <a:sysClr val="window" lastClr="FFFFFF"/>
      </a:lt1>
      <a:dk2>
        <a:srgbClr val="18783D"/>
      </a:dk2>
      <a:lt2>
        <a:srgbClr val="FFFFFF"/>
      </a:lt2>
      <a:accent1>
        <a:srgbClr val="2A6EBB"/>
      </a:accent1>
      <a:accent2>
        <a:srgbClr val="69BE28"/>
      </a:accent2>
      <a:accent3>
        <a:srgbClr val="E37222"/>
      </a:accent3>
      <a:accent4>
        <a:srgbClr val="3CB6CE"/>
      </a:accent4>
      <a:accent5>
        <a:srgbClr val="983222"/>
      </a:accent5>
      <a:accent6>
        <a:srgbClr val="FECB00"/>
      </a:accent6>
      <a:hlink>
        <a:srgbClr val="2A6EBB"/>
      </a:hlink>
      <a:folHlink>
        <a:srgbClr val="207C47"/>
      </a:folHlink>
    </a:clrScheme>
    <a:fontScheme name="ORNL 201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contourClr>
            <a:schemeClr val="lt1"/>
          </a:contourClr>
        </a:sp3d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913069-075D-49F7-AF90-34940D14808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98F7A50-2969-4387-8ABB-A3555854BC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50F8B6-4A11-4B4C-906E-532188B822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Powerpoint-Template_HFIR-SNS.potx</Template>
  <TotalTime>19020</TotalTime>
  <Words>592</Words>
  <Application>Microsoft Macintosh PowerPoint</Application>
  <PresentationFormat>On-screen Show (4:3)</PresentationFormat>
  <Paragraphs>212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 Black</vt:lpstr>
      <vt:lpstr>Calibri</vt:lpstr>
      <vt:lpstr>Courier New</vt:lpstr>
      <vt:lpstr>Lucida Grande</vt:lpstr>
      <vt:lpstr>ＭＳ Ｐゴシック</vt:lpstr>
      <vt:lpstr>Times New Roman</vt:lpstr>
      <vt:lpstr>Wingdings</vt:lpstr>
      <vt:lpstr>Arial</vt:lpstr>
      <vt:lpstr>Powerpoint-Template_HFIR-SNS</vt:lpstr>
      <vt:lpstr>Display Builder Update</vt:lpstr>
      <vt:lpstr>CS-Studio ‘BOY’</vt:lpstr>
      <vt:lpstr>Display Builder</vt:lpstr>
      <vt:lpstr>Editor</vt:lpstr>
      <vt:lpstr>Widgets</vt:lpstr>
      <vt:lpstr>Refine and Consolidate Widgets</vt:lpstr>
      <vt:lpstr>Editor Comparison</vt:lpstr>
      <vt:lpstr>Inline Editor for Key Properties</vt:lpstr>
      <vt:lpstr>Properties: Arrays and Structures</vt:lpstr>
      <vt:lpstr>Widget Classes</vt:lpstr>
      <vt:lpstr>Image Widget</vt:lpstr>
      <vt:lpstr>Table Widget</vt:lpstr>
      <vt:lpstr>Poly Editor</vt:lpstr>
      <vt:lpstr>Macros</vt:lpstr>
      <vt:lpstr>Alarm-sensitive Border</vt:lpstr>
      <vt:lpstr>Open Editor from Runtime</vt:lpstr>
      <vt:lpstr>Upgrade Path for *.opi Files</vt:lpstr>
      <vt:lpstr>Scripts</vt:lpstr>
      <vt:lpstr>PowerPoint Presentation</vt:lpstr>
      <vt:lpstr>Rule &amp; Script Dialog Streamlining</vt:lpstr>
      <vt:lpstr>Standalone Runtime</vt:lpstr>
      <vt:lpstr>Standalone   vs.   Integrated in CS-Studio</vt:lpstr>
      <vt:lpstr>Performance (Linux)</vt:lpstr>
      <vt:lpstr>SNS Beam Lines</vt:lpstr>
      <vt:lpstr>SNS Beam Lines</vt:lpstr>
      <vt:lpstr>SNS Beam Line Detector Display</vt:lpstr>
      <vt:lpstr>Boy, Only Better</vt:lpstr>
      <vt:lpstr>PowerPoint Presentation</vt:lpstr>
      <vt:lpstr>Edit Time Data Flow</vt:lpstr>
      <vt:lpstr>Runtime Data Flow</vt:lpstr>
      <vt:lpstr>File Format</vt:lpstr>
    </vt:vector>
  </TitlesOfParts>
  <Manager/>
  <Company>ORNL</Company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Manning, Renee</dc:creator>
  <cp:keywords>Spallation Neuton Souce, Neutron Sciences Directorate</cp:keywords>
  <dc:description/>
  <cp:lastModifiedBy>Kasemir, Kay</cp:lastModifiedBy>
  <cp:revision>224</cp:revision>
  <cp:lastPrinted>2017-05-02T20:11:37Z</cp:lastPrinted>
  <dcterms:created xsi:type="dcterms:W3CDTF">2014-04-28T13:33:12Z</dcterms:created>
  <dcterms:modified xsi:type="dcterms:W3CDTF">2017-05-09T22:45:07Z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