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292" r:id="rId3"/>
    <p:sldId id="367" r:id="rId4"/>
    <p:sldId id="368" r:id="rId5"/>
    <p:sldId id="369" r:id="rId6"/>
    <p:sldId id="371" r:id="rId7"/>
    <p:sldId id="370" r:id="rId8"/>
    <p:sldId id="372" r:id="rId9"/>
    <p:sldId id="373" r:id="rId10"/>
    <p:sldId id="375" r:id="rId11"/>
    <p:sldId id="322" r:id="rId12"/>
    <p:sldId id="338" r:id="rId13"/>
    <p:sldId id="356" r:id="rId14"/>
    <p:sldId id="374" r:id="rId15"/>
    <p:sldId id="365" r:id="rId16"/>
    <p:sldId id="376" r:id="rId17"/>
    <p:sldId id="380" r:id="rId18"/>
    <p:sldId id="378" r:id="rId19"/>
    <p:sldId id="381" r:id="rId20"/>
    <p:sldId id="382" r:id="rId21"/>
    <p:sldId id="364" r:id="rId22"/>
    <p:sldId id="379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A900"/>
    <a:srgbClr val="D8F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88B4-2577-4C8D-A9D6-E44667C820B0}" type="datetimeFigureOut">
              <a:rPr lang="en-US" smtClean="0"/>
              <a:t>16-May-17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30213-9432-4F18-B067-B7FF447A9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15B7-1845-4FE4-B742-C22B7D972988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9611-48F0-4AB3-B59B-4E8CF4AFA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39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62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84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57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2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Image 2" descr="D:\ifmif-lipac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799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91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48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68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10D0-1D49-4030-8B04-1FCAAB2A013C}" type="datetimeFigureOut">
              <a:rPr lang="en-GB" smtClean="0"/>
              <a:pPr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4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-3395" y="980728"/>
            <a:ext cx="9167494" cy="58772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8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5" y="1637140"/>
            <a:ext cx="8056848" cy="352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EBF430C-C0B6-4172-B972-8EEC760DEA7F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203820" y="44624"/>
            <a:ext cx="8904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LIPAc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project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/>
            </a:r>
            <a:b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EPICS integration experience</a:t>
            </a:r>
            <a:endParaRPr lang="en-GB" sz="3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65353" y="1412776"/>
            <a:ext cx="2454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Alvaro Marqueta (F4E)</a:t>
            </a:r>
            <a:endParaRPr lang="es-ES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-3395" y="5525988"/>
            <a:ext cx="990600" cy="4953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Rectangle 86"/>
          <p:cNvSpPr/>
          <p:nvPr/>
        </p:nvSpPr>
        <p:spPr>
          <a:xfrm rot="21127926">
            <a:off x="360201" y="5822463"/>
            <a:ext cx="435415" cy="1501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56629" y="5805264"/>
            <a:ext cx="2484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  <a:latin typeface="Agency FB" pitchFamily="34" charset="0"/>
              </a:rPr>
              <a:t>EPICS Collaboration Meeting</a:t>
            </a:r>
            <a:endParaRPr lang="en-GB" b="1" dirty="0">
              <a:solidFill>
                <a:srgbClr val="FFFF00"/>
              </a:solidFill>
              <a:latin typeface="Agency FB" pitchFamily="34" charset="0"/>
            </a:endParaRPr>
          </a:p>
          <a:p>
            <a:pPr algn="ctr"/>
            <a:r>
              <a:rPr lang="en-GB" b="1" dirty="0" smtClean="0">
                <a:solidFill>
                  <a:srgbClr val="FFFF00"/>
                </a:solidFill>
                <a:latin typeface="Agency FB" pitchFamily="34" charset="0"/>
              </a:rPr>
              <a:t>KURRI, Japan</a:t>
            </a:r>
          </a:p>
          <a:p>
            <a:pPr algn="ctr"/>
            <a:r>
              <a:rPr lang="en-GB" b="1" dirty="0" smtClean="0">
                <a:solidFill>
                  <a:srgbClr val="FFFF00"/>
                </a:solidFill>
                <a:latin typeface="Agency FB" pitchFamily="34" charset="0"/>
              </a:rPr>
              <a:t>16-18 May </a:t>
            </a:r>
            <a:r>
              <a:rPr lang="en-GB" b="1" dirty="0">
                <a:solidFill>
                  <a:srgbClr val="FFFF00"/>
                </a:solidFill>
                <a:latin typeface="Agency FB" pitchFamily="34" charset="0"/>
              </a:rPr>
              <a:t>2017</a:t>
            </a:r>
          </a:p>
        </p:txBody>
      </p:sp>
      <p:pic>
        <p:nvPicPr>
          <p:cNvPr id="46" name="Image 2" descr="D:\ifmif-lipac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799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2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57769" y="44624"/>
            <a:ext cx="275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chemeClr val="bg1"/>
                </a:solidFill>
              </a:rPr>
              <a:t>Conventional facilities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714875"/>
            <a:ext cx="9144000" cy="6109007"/>
            <a:chOff x="0" y="714875"/>
            <a:chExt cx="9144000" cy="6109007"/>
          </a:xfrm>
        </p:grpSpPr>
        <p:pic>
          <p:nvPicPr>
            <p:cNvPr id="4" name="図 100" descr="①877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5984"/>
              <a:ext cx="9144000" cy="6087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360000" y="714875"/>
              <a:ext cx="8554809" cy="5038331"/>
              <a:chOff x="360000" y="714875"/>
              <a:chExt cx="8554809" cy="503833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40000" y="786875"/>
                <a:ext cx="2663850" cy="1417989"/>
                <a:chOff x="540000" y="786875"/>
                <a:chExt cx="2663850" cy="1417989"/>
              </a:xfrm>
            </p:grpSpPr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540000" y="786875"/>
                  <a:ext cx="1844351" cy="646331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0000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72000" tIns="36000" rIns="72000" bIns="3600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Administration &amp;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Research Building</a:t>
                  </a:r>
                </a:p>
              </p:txBody>
            </p:sp>
            <p:cxnSp>
              <p:nvCxnSpPr>
                <p:cNvPr id="18" name="Straight Arrow Connector 14"/>
                <p:cNvCxnSpPr>
                  <a:stCxn id="17" idx="2"/>
                </p:cNvCxnSpPr>
                <p:nvPr/>
              </p:nvCxnSpPr>
              <p:spPr>
                <a:xfrm>
                  <a:off x="1462176" y="1433206"/>
                  <a:ext cx="1741674" cy="771658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rgbClr val="FF0000"/>
                  </a:solidFill>
                  <a:prstDash val="solid"/>
                  <a:tailEnd type="triangle" w="med" len="lg"/>
                </a:ln>
                <a:effectLst/>
              </p:spPr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3058422" y="714875"/>
                <a:ext cx="3299347" cy="1052887"/>
                <a:chOff x="3058422" y="714875"/>
                <a:chExt cx="3299347" cy="1052887"/>
              </a:xfrm>
            </p:grpSpPr>
            <p:sp>
              <p:nvSpPr>
                <p:cNvPr id="15" name="Rectangle 52"/>
                <p:cNvSpPr>
                  <a:spLocks noChangeArrowheads="1"/>
                </p:cNvSpPr>
                <p:nvPr/>
              </p:nvSpPr>
              <p:spPr bwMode="auto">
                <a:xfrm>
                  <a:off x="3058422" y="714875"/>
                  <a:ext cx="3299347" cy="626701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0000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72000" tIns="36000" rIns="72000" bIns="3600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Computer </a:t>
                  </a:r>
                  <a:r>
                    <a: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Simulation </a:t>
                  </a:r>
                  <a:r>
                    <a: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&amp;</a:t>
                  </a:r>
                  <a:r>
                    <a:rPr kumimoji="0" lang="en-US" altLang="ja-JP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/>
                  </a:r>
                  <a:br>
                    <a:rPr kumimoji="0" lang="en-US" altLang="ja-JP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</a:br>
                  <a:r>
                    <a: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Remote Experimenta</a:t>
                  </a:r>
                  <a:r>
                    <a:rPr kumimoji="0" lang="en-US" altLang="ja-JP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t</a:t>
                  </a:r>
                  <a:r>
                    <a: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ion </a:t>
                  </a: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Building</a:t>
                  </a:r>
                </a:p>
              </p:txBody>
            </p:sp>
            <p:cxnSp>
              <p:nvCxnSpPr>
                <p:cNvPr id="16" name="Straight Arrow Connector 16"/>
                <p:cNvCxnSpPr>
                  <a:stCxn id="15" idx="2"/>
                </p:cNvCxnSpPr>
                <p:nvPr/>
              </p:nvCxnSpPr>
              <p:spPr>
                <a:xfrm rot="5400000">
                  <a:off x="4300941" y="1360607"/>
                  <a:ext cx="426187" cy="388124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rgbClr val="FF0000"/>
                  </a:solidFill>
                  <a:prstDash val="solid"/>
                  <a:tailEnd type="triangle" w="med" len="lg"/>
                </a:ln>
                <a:effectLst/>
              </p:spPr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6876256" y="903667"/>
                <a:ext cx="2038553" cy="828093"/>
                <a:chOff x="6876256" y="903667"/>
                <a:chExt cx="2038553" cy="828093"/>
              </a:xfrm>
            </p:grpSpPr>
            <p:sp>
              <p:nvSpPr>
                <p:cNvPr id="13" name="Rectangle 50"/>
                <p:cNvSpPr>
                  <a:spLocks noChangeArrowheads="1"/>
                </p:cNvSpPr>
                <p:nvPr/>
              </p:nvSpPr>
              <p:spPr bwMode="auto">
                <a:xfrm>
                  <a:off x="6876256" y="903667"/>
                  <a:ext cx="2038553" cy="349702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0000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72000" tIns="36000" rIns="72000" bIns="3600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DEMO R&amp;D </a:t>
                  </a: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r>
                    <a: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uilding</a:t>
                  </a:r>
                </a:p>
              </p:txBody>
            </p:sp>
            <p:cxnSp>
              <p:nvCxnSpPr>
                <p:cNvPr id="14" name="Straight Arrow Connector 18"/>
                <p:cNvCxnSpPr>
                  <a:stCxn id="13" idx="2"/>
                </p:cNvCxnSpPr>
                <p:nvPr/>
              </p:nvCxnSpPr>
              <p:spPr>
                <a:xfrm rot="5400000">
                  <a:off x="7164702" y="1000928"/>
                  <a:ext cx="478390" cy="983273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rgbClr val="FF0000"/>
                  </a:solidFill>
                  <a:prstDash val="solid"/>
                  <a:tailEnd type="triangle" w="med" len="lg"/>
                </a:ln>
                <a:effectLst/>
              </p:spPr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360000" y="3891999"/>
                <a:ext cx="2699832" cy="1861207"/>
                <a:chOff x="360000" y="3891999"/>
                <a:chExt cx="2699832" cy="1861207"/>
              </a:xfrm>
            </p:grpSpPr>
            <p:sp>
              <p:nvSpPr>
                <p:cNvPr id="11" name="Rectangle 50"/>
                <p:cNvSpPr>
                  <a:spLocks noChangeArrowheads="1"/>
                </p:cNvSpPr>
                <p:nvPr/>
              </p:nvSpPr>
              <p:spPr bwMode="auto">
                <a:xfrm>
                  <a:off x="360000" y="5106875"/>
                  <a:ext cx="2068708" cy="646331"/>
                </a:xfrm>
                <a:prstGeom prst="rect">
                  <a:avLst/>
                </a:prstGeom>
                <a:gradFill rotWithShape="1">
                  <a:gsLst>
                    <a:gs pos="0">
                      <a:srgbClr val="CEB966">
                        <a:tint val="50000"/>
                        <a:satMod val="300000"/>
                      </a:srgbClr>
                    </a:gs>
                    <a:gs pos="35000">
                      <a:srgbClr val="CEB966">
                        <a:tint val="37000"/>
                        <a:satMod val="300000"/>
                      </a:srgbClr>
                    </a:gs>
                    <a:gs pos="100000">
                      <a:srgbClr val="CEB9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0000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72000" tIns="36000" rIns="72000" bIns="3600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IFMIF/EVEDA </a:t>
                  </a:r>
                  <a:endPara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Accelerator </a:t>
                  </a: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r>
                    <a: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rPr>
                    <a:t>uilding</a:t>
                  </a:r>
                </a:p>
              </p:txBody>
            </p:sp>
            <p:cxnSp>
              <p:nvCxnSpPr>
                <p:cNvPr id="12" name="Straight Arrow Connector 20"/>
                <p:cNvCxnSpPr>
                  <a:stCxn id="11" idx="0"/>
                </p:cNvCxnSpPr>
                <p:nvPr/>
              </p:nvCxnSpPr>
              <p:spPr>
                <a:xfrm rot="5400000" flipH="1" flipV="1">
                  <a:off x="1619655" y="3666698"/>
                  <a:ext cx="1214876" cy="1665478"/>
                </a:xfrm>
                <a:prstGeom prst="straightConnector1">
                  <a:avLst/>
                </a:prstGeom>
                <a:noFill/>
                <a:ln w="0" cap="flat" cmpd="sng" algn="ctr">
                  <a:solidFill>
                    <a:srgbClr val="FF0000"/>
                  </a:solidFill>
                  <a:prstDash val="solid"/>
                  <a:tailEnd type="triangle" w="med" len="lg"/>
                </a:ln>
                <a:effectLst/>
              </p:spPr>
            </p:cxnSp>
          </p:grpSp>
          <p:pic>
            <p:nvPicPr>
              <p:cNvPr id="10" name="Picture 15" descr="Logo JAEA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5534" y="5321206"/>
                <a:ext cx="966302" cy="43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154" y="5236285"/>
              <a:ext cx="1530350" cy="57943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613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69" y="836712"/>
            <a:ext cx="7600755" cy="570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5123378" y="54184"/>
            <a:ext cx="3911440" cy="4644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RFQ/MEBT/D-Plate in line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5537491" y="54591"/>
            <a:ext cx="3508176" cy="423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000" b="1" dirty="0">
                <a:solidFill>
                  <a:schemeClr val="bg1"/>
                </a:solidFill>
              </a:rPr>
              <a:t>RF system installation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marqueta\Pictures\RFQ Rf power and Da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832027" y="0"/>
            <a:ext cx="4220659" cy="4780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000" b="1" dirty="0">
                <a:solidFill>
                  <a:schemeClr val="bg1"/>
                </a:solidFill>
              </a:rPr>
              <a:t>Coaxial waveguide installation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コンテンツ プレースホルダー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26" y="764728"/>
            <a:ext cx="7878702" cy="59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6134415" y="0"/>
            <a:ext cx="3009585" cy="53267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Works outside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6800"/>
            <a:ext cx="92536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822371" cy="361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6" y="714876"/>
            <a:ext cx="4844955" cy="22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8480" y="83853"/>
            <a:ext cx="2657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An in-kind contribution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3" name="Picture 1" descr="C:\Users\amarqueta\Documents\webdev\WebDev new\Worl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0" b="34044"/>
          <a:stretch/>
        </p:blipFill>
        <p:spPr bwMode="auto">
          <a:xfrm>
            <a:off x="611560" y="3918430"/>
            <a:ext cx="2808312" cy="29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190" y="2270043"/>
            <a:ext cx="2598863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EU</a:t>
            </a:r>
            <a:r>
              <a:rPr lang="en-US" sz="2000" dirty="0" smtClean="0">
                <a:solidFill>
                  <a:srgbClr val="002060"/>
                </a:solidFill>
              </a:rPr>
              <a:t> Contribution: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Control of local </a:t>
            </a:r>
            <a:r>
              <a:rPr lang="en-US" sz="2000" b="1" dirty="0" smtClean="0">
                <a:solidFill>
                  <a:srgbClr val="002060"/>
                </a:solidFill>
              </a:rPr>
              <a:t>subsystems</a:t>
            </a:r>
            <a:r>
              <a:rPr lang="en-US" sz="2000" dirty="0" smtClean="0">
                <a:solidFill>
                  <a:srgbClr val="002060"/>
                </a:solidFill>
              </a:rPr>
              <a:t> (devices, loops, screens)+EPICS integration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4128" y="4246084"/>
            <a:ext cx="295232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JA</a:t>
            </a:r>
            <a:r>
              <a:rPr lang="en-US" sz="2000" dirty="0" smtClean="0">
                <a:solidFill>
                  <a:srgbClr val="002060"/>
                </a:solidFill>
              </a:rPr>
              <a:t> Contribution: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Provision of </a:t>
            </a:r>
            <a:r>
              <a:rPr lang="en-US" sz="2000" b="1" dirty="0" smtClean="0">
                <a:solidFill>
                  <a:srgbClr val="002060"/>
                </a:solidFill>
              </a:rPr>
              <a:t>central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services</a:t>
            </a:r>
            <a:r>
              <a:rPr lang="en-US" sz="2000" dirty="0" smtClean="0">
                <a:solidFill>
                  <a:srgbClr val="002060"/>
                </a:solidFill>
              </a:rPr>
              <a:t> (protection, beam </a:t>
            </a:r>
            <a:r>
              <a:rPr lang="en-US" sz="2000" dirty="0">
                <a:solidFill>
                  <a:srgbClr val="002060"/>
                </a:solidFill>
              </a:rPr>
              <a:t>synchronization</a:t>
            </a:r>
            <a:r>
              <a:rPr lang="en-US" sz="2000" dirty="0" smtClean="0">
                <a:solidFill>
                  <a:srgbClr val="002060"/>
                </a:solidFill>
              </a:rPr>
              <a:t>, data management)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077" name="Picture 5" descr="http://24.media.tumblr.com/ebe9f3c557e26a518da4bb8efd195a72/tumblr_n1s74bJPDa1qza1qzo1_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04" y="3247303"/>
            <a:ext cx="2836229" cy="24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990892" y="1372248"/>
            <a:ext cx="3027910" cy="2760537"/>
            <a:chOff x="3347864" y="2420888"/>
            <a:chExt cx="4608512" cy="396044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 rot="103454">
              <a:off x="3347864" y="2420888"/>
              <a:ext cx="4608512" cy="3960440"/>
              <a:chOff x="1200" y="432"/>
              <a:chExt cx="3120" cy="2658"/>
            </a:xfrm>
          </p:grpSpPr>
          <p:sp>
            <p:nvSpPr>
              <p:cNvPr id="14" name="Freeform 3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18 w 55"/>
                  <a:gd name="T31" fmla="*/ 3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32"/>
                  <a:gd name="T50" fmla="*/ 55 w 55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4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32"/>
                  <a:gd name="T47" fmla="*/ 55 w 5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w 72"/>
                  <a:gd name="T45" fmla="*/ 9 h 1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120"/>
                  <a:gd name="T71" fmla="*/ 72 w 72"/>
                  <a:gd name="T72" fmla="*/ 120 h 1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20"/>
                  <a:gd name="T68" fmla="*/ 72 w 72"/>
                  <a:gd name="T69" fmla="*/ 120 h 1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  <a:lnTo>
                      <a:pt x="1604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4 w 32"/>
                  <a:gd name="T19" fmla="*/ 2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4"/>
                  <a:gd name="T32" fmla="*/ 32 w 32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4"/>
                  <a:gd name="T29" fmla="*/ 32 w 3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  <a:lnTo>
                      <a:pt x="399" y="105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" name="テキスト ボックス 49"/>
            <p:cNvSpPr txBox="1">
              <a:spLocks noChangeArrowheads="1"/>
            </p:cNvSpPr>
            <p:nvPr/>
          </p:nvSpPr>
          <p:spPr bwMode="auto">
            <a:xfrm>
              <a:off x="6566251" y="3501008"/>
              <a:ext cx="382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ja-JP" altLang="en-US" sz="1200" dirty="0">
                  <a:solidFill>
                    <a:srgbClr val="FF0000"/>
                  </a:solidFill>
                  <a:ea typeface="HG丸ｺﾞｼｯｸM-PRO" pitchFamily="50" charset="-128"/>
                </a:rPr>
                <a:t>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8116" y="3524256"/>
              <a:ext cx="1104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2060"/>
                  </a:solidFill>
                </a:rPr>
                <a:t>Rokkasho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Resultado de imagen de ep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89" y="690520"/>
            <a:ext cx="1368493" cy="123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LIPAc</a:t>
            </a:r>
            <a:r>
              <a:rPr lang="en-US" dirty="0" smtClean="0"/>
              <a:t> in figures:</a:t>
            </a:r>
          </a:p>
          <a:p>
            <a:pPr marL="457200" indent="-457200" algn="l">
              <a:buFontTx/>
              <a:buChar char="-"/>
            </a:pPr>
            <a:r>
              <a:rPr lang="en-US" sz="2400" dirty="0" smtClean="0"/>
              <a:t>Around </a:t>
            </a:r>
            <a:r>
              <a:rPr lang="en-US" sz="2800" b="1" dirty="0" smtClean="0"/>
              <a:t>50 IOCs</a:t>
            </a:r>
            <a:r>
              <a:rPr lang="en-US" sz="2800" b="1" dirty="0"/>
              <a:t> </a:t>
            </a:r>
            <a:r>
              <a:rPr lang="en-US" sz="2800" dirty="0" smtClean="0"/>
              <a:t>-&gt; </a:t>
            </a:r>
            <a:r>
              <a:rPr lang="en-US" sz="2400" dirty="0" smtClean="0"/>
              <a:t>Distributed among </a:t>
            </a:r>
            <a:r>
              <a:rPr lang="en-US" sz="2800" b="1" dirty="0" smtClean="0"/>
              <a:t>8</a:t>
            </a:r>
            <a:r>
              <a:rPr lang="en-US" sz="2800" dirty="0" smtClean="0"/>
              <a:t> main subsystems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More than 40,000 PVs</a:t>
            </a:r>
          </a:p>
          <a:p>
            <a:pPr marL="457200" indent="-457200" algn="l">
              <a:buFontTx/>
              <a:buChar char="-"/>
            </a:pPr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6828866" y="83853"/>
            <a:ext cx="2151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EPICS organization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7" y="2747681"/>
            <a:ext cx="2187424" cy="149474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624" y="4383280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VME+ADAS</a:t>
            </a:r>
          </a:p>
          <a:p>
            <a:r>
              <a:rPr lang="en-US" dirty="0" smtClean="0"/>
              <a:t>&amp; MODBUS</a:t>
            </a:r>
            <a:endParaRPr lang="es-ES" dirty="0"/>
          </a:p>
        </p:txBody>
      </p:sp>
      <p:pic>
        <p:nvPicPr>
          <p:cNvPr id="2050" name="Picture 2" descr="Resultado de imagen de SIEMENS P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93" y="2841838"/>
            <a:ext cx="2296037" cy="14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1213" y="4365491"/>
            <a:ext cx="216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PLC</a:t>
            </a:r>
          </a:p>
          <a:p>
            <a:r>
              <a:rPr lang="en-US" dirty="0" smtClean="0"/>
              <a:t>-&gt; IOC on s7PLC </a:t>
            </a:r>
            <a:r>
              <a:rPr lang="en-US" dirty="0" err="1" smtClean="0"/>
              <a:t>drv</a:t>
            </a:r>
            <a:endParaRPr lang="en-US" dirty="0" smtClean="0"/>
          </a:p>
          <a:p>
            <a:r>
              <a:rPr lang="en-US" dirty="0" smtClean="0"/>
              <a:t>(formerly, OPC)</a:t>
            </a:r>
            <a:endParaRPr lang="es-ES" dirty="0"/>
          </a:p>
        </p:txBody>
      </p:sp>
      <p:pic>
        <p:nvPicPr>
          <p:cNvPr id="2052" name="Picture 4" descr="Resultado de imagen de cP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76" y="2542551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2477" y="4383280"/>
            <a:ext cx="261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cPCI</a:t>
            </a:r>
            <a:r>
              <a:rPr lang="en-US" dirty="0" smtClean="0"/>
              <a:t> &amp; Intel i7 + ADC-DAC</a:t>
            </a:r>
          </a:p>
          <a:p>
            <a:r>
              <a:rPr lang="en-US" dirty="0"/>
              <a:t>f</a:t>
            </a:r>
            <a:r>
              <a:rPr lang="en-US" dirty="0" smtClean="0"/>
              <a:t>or LLRF, BPMs</a:t>
            </a:r>
            <a:endParaRPr lang="es-ES" dirty="0"/>
          </a:p>
        </p:txBody>
      </p:sp>
      <p:pic>
        <p:nvPicPr>
          <p:cNvPr id="2054" name="Picture 6" descr="Resultado de imagen de nise P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 b="23779"/>
          <a:stretch/>
        </p:blipFill>
        <p:spPr bwMode="auto">
          <a:xfrm>
            <a:off x="316457" y="5288821"/>
            <a:ext cx="2222978" cy="12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80648" y="5581011"/>
            <a:ext cx="258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a number of other specific devices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5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5" y="4283619"/>
            <a:ext cx="5538247" cy="222458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/>
              <a:t>Top </a:t>
            </a:r>
            <a:r>
              <a:rPr lang="en-US" sz="2800" dirty="0"/>
              <a:t>repositories centralized – IOCs distributed</a:t>
            </a:r>
          </a:p>
          <a:p>
            <a:pPr marL="914400" lvl="1" indent="-457200" algn="l">
              <a:spcBef>
                <a:spcPts val="0"/>
              </a:spcBef>
              <a:buFontTx/>
              <a:buChar char="-"/>
            </a:pPr>
            <a:r>
              <a:rPr lang="en-US" dirty="0" err="1" smtClean="0"/>
              <a:t>topIFMIF_INJ</a:t>
            </a:r>
            <a:endParaRPr lang="en-US" dirty="0" smtClean="0"/>
          </a:p>
          <a:p>
            <a:pPr marL="914400" lvl="1" indent="-457200" algn="l">
              <a:spcBef>
                <a:spcPts val="0"/>
              </a:spcBef>
              <a:buFontTx/>
              <a:buChar char="-"/>
            </a:pPr>
            <a:r>
              <a:rPr lang="en-US" dirty="0" err="1" smtClean="0"/>
              <a:t>topIFMIF_RFQ</a:t>
            </a:r>
            <a:endParaRPr lang="en-US" dirty="0" smtClean="0"/>
          </a:p>
          <a:p>
            <a:pPr marL="914400" lvl="1" indent="-457200" algn="l">
              <a:spcBef>
                <a:spcPts val="0"/>
              </a:spcBef>
              <a:buFontTx/>
              <a:buChar char="-"/>
            </a:pPr>
            <a:r>
              <a:rPr lang="en-US" dirty="0" err="1" smtClean="0"/>
              <a:t>topIFMIF_MEBT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28866" y="83853"/>
            <a:ext cx="2151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EPICS organization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Resultado de imagen de CEA IR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98644"/>
            <a:ext cx="1230277" cy="17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main server de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6" b="30652"/>
          <a:stretch/>
        </p:blipFill>
        <p:spPr bwMode="auto">
          <a:xfrm>
            <a:off x="5275473" y="1474031"/>
            <a:ext cx="3527333" cy="10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3074" idx="3"/>
            <a:endCxn id="3076" idx="1"/>
          </p:cNvCxnSpPr>
          <p:nvPr/>
        </p:nvCxnSpPr>
        <p:spPr>
          <a:xfrm>
            <a:off x="1690652" y="1983581"/>
            <a:ext cx="3584821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/>
          <p:cNvSpPr txBox="1">
            <a:spLocks/>
          </p:cNvSpPr>
          <p:nvPr/>
        </p:nvSpPr>
        <p:spPr>
          <a:xfrm>
            <a:off x="2162978" y="828179"/>
            <a:ext cx="5190060" cy="102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Common EPICS distribution  (curr.3.15.3) &amp; development guidelines (templates, drivers,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</p:txBody>
      </p:sp>
      <p:pic>
        <p:nvPicPr>
          <p:cNvPr id="10" name="Picture 9" descr="Resultado de imagen de SVN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5"/>
          <a:stretch/>
        </p:blipFill>
        <p:spPr bwMode="auto">
          <a:xfrm>
            <a:off x="5620098" y="4215380"/>
            <a:ext cx="3465879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7353038" y="2586358"/>
            <a:ext cx="0" cy="14260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6" descr="Resultado de imagen de fusion for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8" descr="Resultado de imagen de fusion for ener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 descr="Resultado de imagen de fusion for energ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t="26920" r="11780" b="27332"/>
          <a:stretch/>
        </p:blipFill>
        <p:spPr bwMode="auto">
          <a:xfrm>
            <a:off x="2642866" y="2024526"/>
            <a:ext cx="1856096" cy="7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5620098" y="2528461"/>
            <a:ext cx="1151792" cy="1060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28866" y="83853"/>
            <a:ext cx="2001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EPICS integration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79512" y="1642664"/>
            <a:ext cx="8784976" cy="5217443"/>
          </a:xfrm>
        </p:spPr>
        <p:txBody>
          <a:bodyPr/>
          <a:lstStyle/>
          <a:p>
            <a:pPr algn="l"/>
            <a:r>
              <a:rPr lang="en-US" dirty="0" smtClean="0"/>
              <a:t>Central services </a:t>
            </a:r>
            <a:r>
              <a:rPr lang="en-US" dirty="0" smtClean="0"/>
              <a:t>(to be provided </a:t>
            </a:r>
            <a:r>
              <a:rPr lang="en-US" dirty="0" smtClean="0"/>
              <a:t>by QST…): 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Archiving system: currently SQL based, aiming at archiver appliance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Alarm system: currently OPI based, aiming at CSS-BEAST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E-logbook, </a:t>
            </a:r>
            <a:r>
              <a:rPr lang="en-US" dirty="0" err="1" smtClean="0"/>
              <a:t>backup&amp;restore</a:t>
            </a:r>
            <a:r>
              <a:rPr lang="en-US" dirty="0" smtClean="0"/>
              <a:t>…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  <a:p>
            <a:pPr algn="l"/>
            <a:r>
              <a:rPr lang="en-US" dirty="0" smtClean="0"/>
              <a:t>Integration framework developed by F4E.</a:t>
            </a:r>
            <a:endParaRPr lang="es-ES" dirty="0"/>
          </a:p>
        </p:txBody>
      </p:sp>
      <p:pic>
        <p:nvPicPr>
          <p:cNvPr id="5" name="図 3" descr="QST_LOGO_YOKO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89" y="646675"/>
            <a:ext cx="2033344" cy="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395536" y="1048197"/>
            <a:ext cx="6336704" cy="1619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1800" dirty="0" smtClean="0">
                <a:solidFill>
                  <a:srgbClr val="002060"/>
                </a:solidFill>
              </a:rPr>
              <a:t>Gathers all signals from subsystems for beam stop</a:t>
            </a:r>
          </a:p>
          <a:p>
            <a:pPr>
              <a:buFontTx/>
              <a:buChar char="-"/>
            </a:pPr>
            <a:r>
              <a:rPr lang="en-GB" sz="1800" dirty="0" smtClean="0">
                <a:solidFill>
                  <a:srgbClr val="002060"/>
                </a:solidFill>
              </a:rPr>
              <a:t>Independent of CCS in the decision-making process</a:t>
            </a:r>
          </a:p>
          <a:p>
            <a:pPr>
              <a:buFontTx/>
              <a:buChar char="-"/>
            </a:pPr>
            <a:r>
              <a:rPr lang="en-GB" sz="1800" dirty="0" smtClean="0">
                <a:solidFill>
                  <a:srgbClr val="002060"/>
                </a:solidFill>
              </a:rPr>
              <a:t>Interfaces CCS for operation (display &amp; function reset)</a:t>
            </a:r>
          </a:p>
          <a:p>
            <a:pPr>
              <a:buFontTx/>
              <a:buChar char="-"/>
            </a:pPr>
            <a:r>
              <a:rPr lang="en-GB" sz="1800" dirty="0" smtClean="0">
                <a:solidFill>
                  <a:srgbClr val="002060"/>
                </a:solidFill>
              </a:rPr>
              <a:t>Very fast beam inhibit (up to 30 µs)</a:t>
            </a:r>
          </a:p>
          <a:p>
            <a:pPr>
              <a:buFontTx/>
              <a:buChar char="-"/>
            </a:pPr>
            <a:r>
              <a:rPr lang="en-GB" sz="1800" dirty="0" smtClean="0">
                <a:solidFill>
                  <a:srgbClr val="002060"/>
                </a:solidFill>
              </a:rPr>
              <a:t>Based on proven-in-use technology (derived from J-PARC)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rgbClr val="002060"/>
              </a:solidFill>
            </a:endParaRP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3748"/>
          <a:stretch/>
        </p:blipFill>
        <p:spPr bwMode="auto">
          <a:xfrm>
            <a:off x="2785517" y="2924944"/>
            <a:ext cx="6080150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G_38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58" y="1242885"/>
            <a:ext cx="6394070" cy="47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" y="873037"/>
            <a:ext cx="4534113" cy="2757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7"/>
          <p:cNvSpPr txBox="1">
            <a:spLocks/>
          </p:cNvSpPr>
          <p:nvPr/>
        </p:nvSpPr>
        <p:spPr>
          <a:xfrm>
            <a:off x="5440096" y="81480"/>
            <a:ext cx="3623695" cy="437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bg1"/>
                </a:solidFill>
              </a:rPr>
              <a:t>LIPAc</a:t>
            </a:r>
            <a:r>
              <a:rPr lang="en-US" sz="2000" b="1" dirty="0" smtClean="0">
                <a:solidFill>
                  <a:schemeClr val="bg1"/>
                </a:solidFill>
              </a:rPr>
              <a:t> MPS: basic architecture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024781" y="4276484"/>
            <a:ext cx="865188" cy="504825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161181" y="3989147"/>
            <a:ext cx="503238" cy="360362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72256" y="3917709"/>
            <a:ext cx="287338" cy="215900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367431" y="3196984"/>
            <a:ext cx="576263" cy="720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Picture 2" descr="F:\青森の仕事\MPS\Photo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3" y="620238"/>
            <a:ext cx="1760562" cy="234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8"/>
          <p:cNvSpPr txBox="1"/>
          <p:nvPr/>
        </p:nvSpPr>
        <p:spPr>
          <a:xfrm>
            <a:off x="4271746" y="2524834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Module</a:t>
            </a:r>
            <a:endParaRPr kumimoji="1" lang="ja-JP" altLang="en-US" dirty="0"/>
          </a:p>
        </p:txBody>
      </p:sp>
      <p:sp>
        <p:nvSpPr>
          <p:cNvPr id="14" name="テキスト ボックス 22"/>
          <p:cNvSpPr txBox="1"/>
          <p:nvPr/>
        </p:nvSpPr>
        <p:spPr>
          <a:xfrm>
            <a:off x="793844" y="3141257"/>
            <a:ext cx="5838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Unit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27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305265" y="81888"/>
            <a:ext cx="2838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en-US" altLang="ja-JP" sz="2000" b="1" i="1" dirty="0" smtClean="0">
                <a:solidFill>
                  <a:schemeClr val="bg1"/>
                </a:solidFill>
              </a:rPr>
              <a:t>What is </a:t>
            </a:r>
            <a:r>
              <a:rPr kumimoji="1" lang="en-US" altLang="ja-JP" sz="2000" b="1" i="1" dirty="0" err="1" smtClean="0">
                <a:solidFill>
                  <a:schemeClr val="bg1"/>
                </a:solidFill>
              </a:rPr>
              <a:t>LIPAc</a:t>
            </a:r>
            <a:r>
              <a:rPr kumimoji="1" lang="en-US" altLang="ja-JP" sz="2000" b="1" i="1" dirty="0" smtClean="0">
                <a:solidFill>
                  <a:schemeClr val="bg1"/>
                </a:solidFill>
              </a:rPr>
              <a:t>?</a:t>
            </a:r>
            <a:endParaRPr kumimoji="1" lang="en-US" altLang="ja-JP" sz="2000" b="1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167494" cy="58772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8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3729" y="4318711"/>
            <a:ext cx="2829148" cy="2418588"/>
            <a:chOff x="3347864" y="2420888"/>
            <a:chExt cx="4632733" cy="3960440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 rot="103454">
              <a:off x="3347864" y="2420888"/>
              <a:ext cx="4608512" cy="3960440"/>
              <a:chOff x="1200" y="432"/>
              <a:chExt cx="3120" cy="2658"/>
            </a:xfrm>
          </p:grpSpPr>
          <p:sp>
            <p:nvSpPr>
              <p:cNvPr id="11" name="Freeform 3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18 w 55"/>
                  <a:gd name="T31" fmla="*/ 3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32"/>
                  <a:gd name="T50" fmla="*/ 55 w 55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32"/>
                  <a:gd name="T47" fmla="*/ 55 w 5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w 72"/>
                  <a:gd name="T45" fmla="*/ 9 h 1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120"/>
                  <a:gd name="T71" fmla="*/ 72 w 72"/>
                  <a:gd name="T72" fmla="*/ 120 h 1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20"/>
                  <a:gd name="T68" fmla="*/ 72 w 72"/>
                  <a:gd name="T69" fmla="*/ 120 h 1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  <a:lnTo>
                      <a:pt x="1604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4 w 32"/>
                  <a:gd name="T19" fmla="*/ 2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4"/>
                  <a:gd name="T32" fmla="*/ 32 w 32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4"/>
                  <a:gd name="T29" fmla="*/ 32 w 3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  <a:lnTo>
                      <a:pt x="399" y="105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" name="テキスト ボックス 49"/>
            <p:cNvSpPr txBox="1">
              <a:spLocks noChangeArrowheads="1"/>
            </p:cNvSpPr>
            <p:nvPr/>
          </p:nvSpPr>
          <p:spPr bwMode="auto">
            <a:xfrm>
              <a:off x="6566251" y="3501008"/>
              <a:ext cx="382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ja-JP" altLang="en-US" sz="1200" dirty="0">
                  <a:solidFill>
                    <a:srgbClr val="FF0000"/>
                  </a:solidFill>
                  <a:ea typeface="HG丸ｺﾞｼｯｸM-PRO" pitchFamily="50" charset="-128"/>
                </a:rPr>
                <a:t>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6256" y="3491716"/>
              <a:ext cx="1104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2060"/>
                  </a:solidFill>
                </a:rPr>
                <a:t>Rokkasho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5" y="1637140"/>
            <a:ext cx="8056848" cy="352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766942" y="721812"/>
            <a:ext cx="7400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LIPAc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Linear IFMIF Prototype Accelerator</a:t>
            </a:r>
            <a:endParaRPr lang="es-E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4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7"/>
          <p:cNvSpPr txBox="1">
            <a:spLocks/>
          </p:cNvSpPr>
          <p:nvPr/>
        </p:nvSpPr>
        <p:spPr>
          <a:xfrm>
            <a:off x="5677468" y="95128"/>
            <a:ext cx="3372675" cy="3961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bg1"/>
                </a:solidFill>
              </a:rPr>
              <a:t>LIPAc</a:t>
            </a:r>
            <a:r>
              <a:rPr lang="en-US" sz="2000" b="1" dirty="0" smtClean="0">
                <a:solidFill>
                  <a:schemeClr val="bg1"/>
                </a:solidFill>
              </a:rPr>
              <a:t> Timing System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70858"/>
            <a:ext cx="5616624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⁻"/>
            </a:pPr>
            <a:r>
              <a:rPr lang="en-GB" sz="2000" dirty="0" smtClean="0">
                <a:solidFill>
                  <a:srgbClr val="002060"/>
                </a:solidFill>
              </a:rPr>
              <a:t>VME and NIM modules, Master Clock </a:t>
            </a:r>
            <a:r>
              <a:rPr lang="en-GB" sz="2000" dirty="0" smtClean="0">
                <a:solidFill>
                  <a:srgbClr val="002060"/>
                </a:solidFill>
              </a:rPr>
              <a:t>Generator</a:t>
            </a:r>
            <a:endParaRPr lang="en-GB" sz="2000" dirty="0">
              <a:solidFill>
                <a:srgbClr val="002060"/>
              </a:solidFill>
            </a:endParaRPr>
          </a:p>
          <a:p>
            <a:pPr marL="457200" indent="-457200">
              <a:buFont typeface="Calibri" panose="020F0502020204030204" pitchFamily="34" charset="0"/>
              <a:buChar char="⁻"/>
            </a:pPr>
            <a:r>
              <a:rPr lang="en-GB" sz="2000" dirty="0" smtClean="0">
                <a:solidFill>
                  <a:srgbClr val="002060"/>
                </a:solidFill>
              </a:rPr>
              <a:t>Timing signal interface specification, </a:t>
            </a:r>
            <a:r>
              <a:rPr lang="en-GB" sz="2000" dirty="0" smtClean="0">
                <a:solidFill>
                  <a:srgbClr val="002060"/>
                </a:solidFill>
              </a:rPr>
              <a:t>5V/50</a:t>
            </a:r>
            <a:r>
              <a:rPr lang="el-GR" sz="2000" dirty="0" smtClean="0">
                <a:solidFill>
                  <a:srgbClr val="002060"/>
                </a:solidFill>
              </a:rPr>
              <a:t>Ω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Calibri" panose="020F0502020204030204" pitchFamily="34" charset="0"/>
              <a:buChar char="⁻"/>
            </a:pPr>
            <a:r>
              <a:rPr lang="en-GB" sz="2000" dirty="0" smtClean="0">
                <a:solidFill>
                  <a:srgbClr val="002060"/>
                </a:solidFill>
              </a:rPr>
              <a:t>Using </a:t>
            </a:r>
            <a:r>
              <a:rPr lang="en-GB" sz="2000" dirty="0" smtClean="0">
                <a:solidFill>
                  <a:srgbClr val="002060"/>
                </a:solidFill>
              </a:rPr>
              <a:t>proven technology (obsolete? -&gt; J-PARC)</a:t>
            </a:r>
          </a:p>
          <a:p>
            <a:pPr lvl="1">
              <a:lnSpc>
                <a:spcPct val="90000"/>
              </a:lnSpc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10" y="552130"/>
            <a:ext cx="3073090" cy="44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23" y="5027504"/>
            <a:ext cx="3772180" cy="183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/>
          <a:stretch/>
        </p:blipFill>
        <p:spPr bwMode="auto">
          <a:xfrm>
            <a:off x="276739" y="1905509"/>
            <a:ext cx="4672632" cy="49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" b="1944"/>
          <a:stretch/>
        </p:blipFill>
        <p:spPr bwMode="auto">
          <a:xfrm>
            <a:off x="0" y="575417"/>
            <a:ext cx="5806942" cy="49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5403" y="44624"/>
            <a:ext cx="129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Next steps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08981"/>
            <a:ext cx="5806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A-FNS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Plans are to construct it in Rokkasho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98" y="2132856"/>
            <a:ext cx="3361824" cy="27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03" y="679727"/>
            <a:ext cx="2468309" cy="14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377419">
            <a:off x="5392910" y="2075577"/>
            <a:ext cx="186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 MeV neutrons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available by 2027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67" y="4884077"/>
            <a:ext cx="4929033" cy="19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50" y="5667823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DONES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125 mA at 40 </a:t>
            </a:r>
            <a:r>
              <a:rPr lang="en-US" sz="2400" dirty="0" smtClean="0">
                <a:solidFill>
                  <a:srgbClr val="0070C0"/>
                </a:solidFill>
              </a:rPr>
              <a:t>MeV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5" t="55804" r="48345" b="6197"/>
          <a:stretch/>
        </p:blipFill>
        <p:spPr bwMode="auto">
          <a:xfrm>
            <a:off x="3466531" y="5597734"/>
            <a:ext cx="982639" cy="127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5835" y="44624"/>
            <a:ext cx="1289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Thank you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672" y="5560409"/>
            <a:ext cx="385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5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46365"/>
            <a:ext cx="32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Introduction to IFMIF/EVEDA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4288" y="652046"/>
            <a:ext cx="17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 smtClean="0">
                <a:solidFill>
                  <a:srgbClr val="002060"/>
                </a:solidFill>
              </a:rPr>
              <a:t>A bit of history…</a:t>
            </a:r>
            <a:endParaRPr lang="en-GB" b="1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www.iter.org/img/resize-900-90/www/content/com/Lists/WebText_2014/Attachments/312/iter_agreement_1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8" y="1577917"/>
            <a:ext cx="235662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ba-fusion.org/general/signa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40" y="1484784"/>
            <a:ext cx="201324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45878" y="2996952"/>
            <a:ext cx="12394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i="1" dirty="0" smtClean="0">
                <a:solidFill>
                  <a:srgbClr val="002060"/>
                </a:solidFill>
              </a:rPr>
              <a:t>21 November 2006</a:t>
            </a:r>
            <a:endParaRPr lang="en-GB" sz="1050" b="1" i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8375" y="2996952"/>
            <a:ext cx="8418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i="1" dirty="0" smtClean="0">
                <a:solidFill>
                  <a:srgbClr val="002060"/>
                </a:solidFill>
              </a:rPr>
              <a:t>1 June 2007</a:t>
            </a:r>
            <a:endParaRPr lang="en-GB" sz="1050" b="1" i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822006">
            <a:off x="6772866" y="2010035"/>
            <a:ext cx="135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i="1" dirty="0" smtClean="0">
                <a:solidFill>
                  <a:srgbClr val="002060"/>
                </a:solidFill>
              </a:rPr>
              <a:t>Broader Approach</a:t>
            </a:r>
          </a:p>
          <a:p>
            <a:pPr algn="ctr"/>
            <a:r>
              <a:rPr lang="en-GB" sz="1200" b="1" i="1" dirty="0" smtClean="0">
                <a:solidFill>
                  <a:srgbClr val="002060"/>
                </a:solidFill>
              </a:rPr>
              <a:t> Agreement</a:t>
            </a:r>
            <a:endParaRPr lang="en-GB" sz="1200" b="1" i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822006">
            <a:off x="2751762" y="1713491"/>
            <a:ext cx="931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i="1" dirty="0" smtClean="0">
                <a:solidFill>
                  <a:srgbClr val="002060"/>
                </a:solidFill>
              </a:rPr>
              <a:t>ITER</a:t>
            </a:r>
          </a:p>
          <a:p>
            <a:pPr algn="ctr"/>
            <a:r>
              <a:rPr lang="en-GB" sz="1200" b="1" i="1" dirty="0" smtClean="0">
                <a:solidFill>
                  <a:srgbClr val="002060"/>
                </a:solidFill>
              </a:rPr>
              <a:t> Agreement</a:t>
            </a:r>
            <a:endParaRPr lang="en-GB" sz="1200" b="1" i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43808" y="2297997"/>
            <a:ext cx="1872208" cy="0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82040" y="3081618"/>
            <a:ext cx="726066" cy="142750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81288" y="3250868"/>
            <a:ext cx="364808" cy="19925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01958" y="3123910"/>
            <a:ext cx="936407" cy="158153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89608" y="3738157"/>
            <a:ext cx="1975991" cy="2459030"/>
            <a:chOff x="389608" y="3738157"/>
            <a:chExt cx="1975991" cy="2459030"/>
          </a:xfrm>
        </p:grpSpPr>
        <p:sp>
          <p:nvSpPr>
            <p:cNvPr id="16" name="Rectangle 15"/>
            <p:cNvSpPr/>
            <p:nvPr/>
          </p:nvSpPr>
          <p:spPr>
            <a:xfrm>
              <a:off x="893560" y="5920188"/>
              <a:ext cx="4651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rgbClr val="002060"/>
                  </a:solidFill>
                </a:rPr>
                <a:t>ITER</a:t>
              </a:r>
              <a:endParaRPr lang="en-GB" sz="105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17" name="Picture 4" descr="http://cdn.phys.org/newman/gfx/news/hires/2013/it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08" y="3738157"/>
              <a:ext cx="1975991" cy="197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Arrow Connector 17"/>
          <p:cNvCxnSpPr/>
          <p:nvPr/>
        </p:nvCxnSpPr>
        <p:spPr>
          <a:xfrm flipH="1">
            <a:off x="1475656" y="3090085"/>
            <a:ext cx="1" cy="7200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127069" y="4726152"/>
            <a:ext cx="3177893" cy="1484935"/>
            <a:chOff x="3127069" y="4726152"/>
            <a:chExt cx="3177893" cy="1484935"/>
          </a:xfrm>
        </p:grpSpPr>
        <p:sp>
          <p:nvSpPr>
            <p:cNvPr id="20" name="Rectangle 19"/>
            <p:cNvSpPr/>
            <p:nvPr/>
          </p:nvSpPr>
          <p:spPr>
            <a:xfrm>
              <a:off x="4431036" y="5934088"/>
              <a:ext cx="10351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rgbClr val="002060"/>
                  </a:solidFill>
                </a:rPr>
                <a:t>IFMIF/EVEDA</a:t>
              </a:r>
              <a:endParaRPr lang="en-GB" sz="105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1" name="Picture 20" descr="IFMIFPlantv2.jpg"/>
            <p:cNvPicPr>
              <a:picLocks noChangeAspect="1"/>
            </p:cNvPicPr>
            <p:nvPr/>
          </p:nvPicPr>
          <p:blipFill rotWithShape="1">
            <a:blip r:embed="rId5"/>
            <a:srcRect l="3017" t="18880" r="4636" b="29501"/>
            <a:stretch/>
          </p:blipFill>
          <p:spPr>
            <a:xfrm>
              <a:off x="3127069" y="4726152"/>
              <a:ext cx="3177893" cy="121062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599701" y="4895609"/>
            <a:ext cx="1702792" cy="1173698"/>
            <a:chOff x="6599701" y="4895609"/>
            <a:chExt cx="1702792" cy="1173698"/>
          </a:xfrm>
        </p:grpSpPr>
        <p:sp>
          <p:nvSpPr>
            <p:cNvPr id="23" name="Rectangle 22"/>
            <p:cNvSpPr/>
            <p:nvPr/>
          </p:nvSpPr>
          <p:spPr>
            <a:xfrm>
              <a:off x="7127997" y="5792308"/>
              <a:ext cx="5377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rgbClr val="002060"/>
                  </a:solidFill>
                </a:rPr>
                <a:t>IFERC</a:t>
              </a:r>
              <a:endParaRPr lang="en-GB" sz="105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4" name="Picture 10" descr="http://www.fusionforenergy.europa.eu/understandingfusion/Broader/ba_page_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01" y="4895609"/>
              <a:ext cx="1702792" cy="87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982953" y="3081618"/>
            <a:ext cx="1753856" cy="1623822"/>
            <a:chOff x="6982953" y="3081618"/>
            <a:chExt cx="1753856" cy="1623822"/>
          </a:xfrm>
        </p:grpSpPr>
        <p:sp>
          <p:nvSpPr>
            <p:cNvPr id="26" name="Rectangle 25"/>
            <p:cNvSpPr/>
            <p:nvPr/>
          </p:nvSpPr>
          <p:spPr>
            <a:xfrm>
              <a:off x="8056045" y="3081618"/>
              <a:ext cx="6807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rgbClr val="002060"/>
                  </a:solidFill>
                </a:rPr>
                <a:t>JT60-SA</a:t>
              </a:r>
              <a:endParaRPr lang="en-GB" sz="105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7" name="Picture 8" descr="http://www.jt60sa.org/pics/jt60sacu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953" y="3361610"/>
              <a:ext cx="1714543" cy="134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558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82953" y="3081618"/>
            <a:ext cx="1753856" cy="1623822"/>
            <a:chOff x="6982953" y="3081618"/>
            <a:chExt cx="1753856" cy="1623822"/>
          </a:xfrm>
        </p:grpSpPr>
        <p:sp>
          <p:nvSpPr>
            <p:cNvPr id="4" name="Rectangle 3"/>
            <p:cNvSpPr/>
            <p:nvPr/>
          </p:nvSpPr>
          <p:spPr>
            <a:xfrm>
              <a:off x="8056045" y="3081618"/>
              <a:ext cx="6807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rgbClr val="002060"/>
                  </a:solidFill>
                </a:rPr>
                <a:t>JT60-SA</a:t>
              </a:r>
              <a:endParaRPr lang="en-GB" sz="105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5" name="Picture 8" descr="http://www.jt60sa.org/pics/jt60sacu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953" y="3361610"/>
              <a:ext cx="1714543" cy="134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796136" y="46365"/>
            <a:ext cx="32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Introduction to IFMIF/EVEDA</a:t>
            </a:r>
          </a:p>
        </p:txBody>
      </p:sp>
      <p:pic>
        <p:nvPicPr>
          <p:cNvPr id="7" name="Picture 12" descr="https://www.iter.org/img/resize-900-90/www/content/com/Lists/Stories/Attachments/1481/k-demo_illust%20in%20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99" y="4005064"/>
            <a:ext cx="2774692" cy="20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43808" y="5916806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i="1" dirty="0" smtClean="0">
                <a:solidFill>
                  <a:srgbClr val="002060"/>
                </a:solidFill>
              </a:rPr>
              <a:t>DEMO</a:t>
            </a:r>
            <a:endParaRPr lang="en-GB" sz="1200" b="1" i="1" dirty="0">
              <a:solidFill>
                <a:srgbClr val="00206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19238699">
            <a:off x="1021694" y="3423519"/>
            <a:ext cx="674117" cy="283414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2641625">
            <a:off x="6225192" y="3683922"/>
            <a:ext cx="648072" cy="2532800"/>
          </a:xfrm>
          <a:prstGeom prst="curvedLeftArrow">
            <a:avLst>
              <a:gd name="adj1" fmla="val 25000"/>
              <a:gd name="adj2" fmla="val 6103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752924">
            <a:off x="5767338" y="3752960"/>
            <a:ext cx="648072" cy="1526195"/>
          </a:xfrm>
          <a:prstGeom prst="curvedLeftArrow">
            <a:avLst>
              <a:gd name="adj1" fmla="val 25000"/>
              <a:gd name="adj2" fmla="val 6103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2641625">
            <a:off x="6858729" y="2066881"/>
            <a:ext cx="865103" cy="4941666"/>
          </a:xfrm>
          <a:prstGeom prst="curvedLeftArrow">
            <a:avLst>
              <a:gd name="adj1" fmla="val 25000"/>
              <a:gd name="adj2" fmla="val 6103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4000" y="1459937"/>
            <a:ext cx="350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 smtClean="0">
                <a:solidFill>
                  <a:srgbClr val="002060"/>
                </a:solidFill>
              </a:rPr>
              <a:t>Main contributors to DEMO design</a:t>
            </a:r>
            <a:endParaRPr lang="en-GB" b="1" i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9608" y="3738157"/>
            <a:ext cx="1975991" cy="2459030"/>
            <a:chOff x="389608" y="3738157"/>
            <a:chExt cx="1975991" cy="2459030"/>
          </a:xfrm>
        </p:grpSpPr>
        <p:sp>
          <p:nvSpPr>
            <p:cNvPr id="15" name="Rectangle 14"/>
            <p:cNvSpPr/>
            <p:nvPr/>
          </p:nvSpPr>
          <p:spPr>
            <a:xfrm>
              <a:off x="893560" y="5920188"/>
              <a:ext cx="4651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rgbClr val="002060"/>
                  </a:solidFill>
                </a:rPr>
                <a:t>ITER</a:t>
              </a:r>
              <a:endParaRPr lang="en-GB" sz="105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16" name="Picture 4" descr="http://cdn.phys.org/newman/gfx/news/hires/2013/it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08" y="3738157"/>
              <a:ext cx="1975991" cy="197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127069" y="4726152"/>
            <a:ext cx="3177893" cy="1484935"/>
            <a:chOff x="3127069" y="4726152"/>
            <a:chExt cx="3177893" cy="1484935"/>
          </a:xfrm>
        </p:grpSpPr>
        <p:sp>
          <p:nvSpPr>
            <p:cNvPr id="18" name="Rectangle 17"/>
            <p:cNvSpPr/>
            <p:nvPr/>
          </p:nvSpPr>
          <p:spPr>
            <a:xfrm>
              <a:off x="4431036" y="5934088"/>
              <a:ext cx="10351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rgbClr val="002060"/>
                  </a:solidFill>
                </a:rPr>
                <a:t>IFMIF/EVEDA</a:t>
              </a:r>
              <a:endParaRPr lang="en-GB" sz="105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19" name="Picture 18" descr="IFMIFPlantv2.jpg"/>
            <p:cNvPicPr>
              <a:picLocks noChangeAspect="1"/>
            </p:cNvPicPr>
            <p:nvPr/>
          </p:nvPicPr>
          <p:blipFill rotWithShape="1">
            <a:blip r:embed="rId5"/>
            <a:srcRect l="3017" t="18880" r="4636" b="29501"/>
            <a:stretch/>
          </p:blipFill>
          <p:spPr>
            <a:xfrm>
              <a:off x="3127069" y="4726152"/>
              <a:ext cx="3177893" cy="121062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599701" y="4895609"/>
            <a:ext cx="1702792" cy="1173698"/>
            <a:chOff x="6599701" y="4895609"/>
            <a:chExt cx="1702792" cy="1173698"/>
          </a:xfrm>
        </p:grpSpPr>
        <p:sp>
          <p:nvSpPr>
            <p:cNvPr id="21" name="Rectangle 20"/>
            <p:cNvSpPr/>
            <p:nvPr/>
          </p:nvSpPr>
          <p:spPr>
            <a:xfrm>
              <a:off x="7127997" y="5792308"/>
              <a:ext cx="5377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rgbClr val="002060"/>
                  </a:solidFill>
                </a:rPr>
                <a:t>IFERC</a:t>
              </a:r>
              <a:endParaRPr lang="en-GB" sz="105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2" name="Picture 10" descr="http://www.fusionforenergy.europa.eu/understandingfusion/Broader/ba_page_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01" y="4895609"/>
              <a:ext cx="1702792" cy="87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14" descr="https://lh4.ggpht.com/_LdJNAkfTDT-2h0ywd1J19zICRxtwLqg4C75r_pOnLSMlJ0_xcW000Z9EJX02bjOWkE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24" y="16226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0486 -0.3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-0.33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764 -0.29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149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00521 -0.319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46365"/>
            <a:ext cx="32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Introduction to IFMIF/EVEDA</a:t>
            </a:r>
          </a:p>
        </p:txBody>
      </p:sp>
      <p:sp>
        <p:nvSpPr>
          <p:cNvPr id="4" name="Content Placeholder 1"/>
          <p:cNvSpPr>
            <a:spLocks noGrp="1"/>
          </p:cNvSpPr>
          <p:nvPr/>
        </p:nvSpPr>
        <p:spPr>
          <a:xfrm>
            <a:off x="354842" y="836712"/>
            <a:ext cx="811593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IFMIF</a:t>
            </a:r>
            <a:r>
              <a:rPr lang="en-GB" sz="2800" dirty="0" smtClean="0">
                <a:solidFill>
                  <a:srgbClr val="0070C0"/>
                </a:solidFill>
              </a:rPr>
              <a:t> -&gt; </a:t>
            </a:r>
            <a:r>
              <a:rPr lang="en-GB" sz="2400" dirty="0"/>
              <a:t>I</a:t>
            </a:r>
            <a:r>
              <a:rPr lang="en-GB" sz="2400" dirty="0" smtClean="0">
                <a:solidFill>
                  <a:srgbClr val="0070C0"/>
                </a:solidFill>
              </a:rPr>
              <a:t>nternational </a:t>
            </a:r>
            <a:r>
              <a:rPr lang="en-GB" sz="2400" dirty="0"/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usion </a:t>
            </a:r>
            <a:r>
              <a:rPr lang="en-GB" sz="2400" dirty="0" smtClean="0"/>
              <a:t>M</a:t>
            </a:r>
            <a:r>
              <a:rPr lang="en-GB" sz="2400" dirty="0" smtClean="0">
                <a:solidFill>
                  <a:srgbClr val="0070C0"/>
                </a:solidFill>
              </a:rPr>
              <a:t>aterials </a:t>
            </a:r>
            <a:r>
              <a:rPr lang="en-GB" sz="2400" dirty="0"/>
              <a:t>I</a:t>
            </a:r>
            <a:r>
              <a:rPr lang="en-GB" sz="2400" dirty="0">
                <a:solidFill>
                  <a:srgbClr val="0070C0"/>
                </a:solidFill>
              </a:rPr>
              <a:t>rradiation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/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acility</a:t>
            </a:r>
          </a:p>
          <a:p>
            <a:r>
              <a:rPr lang="en-GB" sz="2000" dirty="0" smtClean="0"/>
              <a:t>(the fusion relevant neutron source)</a:t>
            </a:r>
          </a:p>
          <a:p>
            <a:endParaRPr lang="en-GB" sz="1800" dirty="0" smtClean="0"/>
          </a:p>
        </p:txBody>
      </p:sp>
      <p:pic>
        <p:nvPicPr>
          <p:cNvPr id="5" name="Picture 4" descr="IFMIFPlantv2.jpg"/>
          <p:cNvPicPr>
            <a:picLocks noChangeAspect="1"/>
          </p:cNvPicPr>
          <p:nvPr/>
        </p:nvPicPr>
        <p:blipFill rotWithShape="1">
          <a:blip r:embed="rId3"/>
          <a:srcRect l="3017" t="18880" r="4636" b="29501"/>
          <a:stretch/>
        </p:blipFill>
        <p:spPr>
          <a:xfrm>
            <a:off x="902795" y="1935684"/>
            <a:ext cx="7360166" cy="28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46365"/>
            <a:ext cx="32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Introduction to IFMIF/EVEDA</a:t>
            </a:r>
          </a:p>
        </p:txBody>
      </p:sp>
      <p:sp>
        <p:nvSpPr>
          <p:cNvPr id="4" name="Content Placeholder 1"/>
          <p:cNvSpPr>
            <a:spLocks noGrp="1"/>
          </p:cNvSpPr>
          <p:nvPr/>
        </p:nvSpPr>
        <p:spPr>
          <a:xfrm>
            <a:off x="354842" y="836712"/>
            <a:ext cx="811593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IFMIF</a:t>
            </a:r>
            <a:r>
              <a:rPr lang="en-GB" sz="2800" dirty="0" smtClean="0">
                <a:solidFill>
                  <a:srgbClr val="0070C0"/>
                </a:solidFill>
              </a:rPr>
              <a:t> -&gt; </a:t>
            </a:r>
            <a:r>
              <a:rPr lang="en-GB" sz="2400" dirty="0"/>
              <a:t>I</a:t>
            </a:r>
            <a:r>
              <a:rPr lang="en-GB" sz="2400" dirty="0" smtClean="0">
                <a:solidFill>
                  <a:srgbClr val="0070C0"/>
                </a:solidFill>
              </a:rPr>
              <a:t>nternational </a:t>
            </a:r>
            <a:r>
              <a:rPr lang="en-GB" sz="2400" dirty="0"/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usion </a:t>
            </a:r>
            <a:r>
              <a:rPr lang="en-GB" sz="2400" dirty="0" smtClean="0"/>
              <a:t>M</a:t>
            </a:r>
            <a:r>
              <a:rPr lang="en-GB" sz="2400" dirty="0" smtClean="0">
                <a:solidFill>
                  <a:srgbClr val="0070C0"/>
                </a:solidFill>
              </a:rPr>
              <a:t>aterials </a:t>
            </a:r>
            <a:r>
              <a:rPr lang="en-GB" sz="2400" dirty="0"/>
              <a:t>I</a:t>
            </a:r>
            <a:r>
              <a:rPr lang="en-GB" sz="2400" dirty="0">
                <a:solidFill>
                  <a:srgbClr val="0070C0"/>
                </a:solidFill>
              </a:rPr>
              <a:t>rradiation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/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acility</a:t>
            </a:r>
          </a:p>
          <a:p>
            <a:r>
              <a:rPr lang="en-GB" sz="2000" dirty="0" smtClean="0"/>
              <a:t>(the fusion relevant neutron source)</a:t>
            </a:r>
          </a:p>
          <a:p>
            <a:endParaRPr lang="en-GB" sz="1800" dirty="0" smtClean="0"/>
          </a:p>
        </p:txBody>
      </p:sp>
      <p:pic>
        <p:nvPicPr>
          <p:cNvPr id="6" name="Picture 5" descr="C:\Users\arnouxr\Desktop\Deuterium_tritium_fusion_T_gri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134" y="2122976"/>
            <a:ext cx="2502866" cy="2885509"/>
          </a:xfrm>
          <a:prstGeom prst="rect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extLst/>
        </p:spPr>
      </p:pic>
      <p:sp>
        <p:nvSpPr>
          <p:cNvPr id="7" name="Oval 6"/>
          <p:cNvSpPr/>
          <p:nvPr/>
        </p:nvSpPr>
        <p:spPr>
          <a:xfrm>
            <a:off x="6229176" y="4643256"/>
            <a:ext cx="1944216" cy="365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" y="3125271"/>
            <a:ext cx="2069540" cy="37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32" y="3125271"/>
            <a:ext cx="223063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521123" y="5012622"/>
            <a:ext cx="5676296" cy="1845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ITER</a:t>
            </a:r>
            <a:r>
              <a:rPr lang="en-GB" sz="1800" dirty="0" smtClean="0"/>
              <a:t> first wall will present 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&lt;</a:t>
            </a:r>
            <a:r>
              <a:rPr lang="en-GB" sz="1800" dirty="0">
                <a:solidFill>
                  <a:srgbClr val="0070C0"/>
                </a:solidFill>
              </a:rPr>
              <a:t>2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dpa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smtClean="0"/>
              <a:t>at the end of its operational life</a:t>
            </a:r>
          </a:p>
          <a:p>
            <a:endParaRPr lang="en-GB" sz="1800" dirty="0"/>
          </a:p>
          <a:p>
            <a:r>
              <a:rPr lang="en-GB" sz="1800" dirty="0" smtClean="0"/>
              <a:t>In a Fusion </a:t>
            </a:r>
            <a:r>
              <a:rPr lang="en-GB" sz="1800" b="1" dirty="0" smtClean="0"/>
              <a:t>power plant</a:t>
            </a:r>
          </a:p>
          <a:p>
            <a:r>
              <a:rPr lang="en-GB" sz="1800" dirty="0">
                <a:solidFill>
                  <a:srgbClr val="0070C0"/>
                </a:solidFill>
              </a:rPr>
              <a:t>~</a:t>
            </a:r>
            <a:r>
              <a:rPr lang="en-GB" sz="1800" dirty="0" smtClean="0">
                <a:solidFill>
                  <a:srgbClr val="0070C0"/>
                </a:solidFill>
              </a:rPr>
              <a:t>150 </a:t>
            </a:r>
            <a:r>
              <a:rPr lang="en-GB" sz="1800" dirty="0" err="1" smtClean="0">
                <a:solidFill>
                  <a:srgbClr val="0070C0"/>
                </a:solidFill>
              </a:rPr>
              <a:t>dpa</a:t>
            </a:r>
            <a:r>
              <a:rPr lang="en-GB" sz="1800" dirty="0" smtClean="0"/>
              <a:t> within 5 years are expected </a:t>
            </a:r>
          </a:p>
          <a:p>
            <a:endParaRPr lang="en-GB" sz="1800" dirty="0"/>
          </a:p>
          <a:p>
            <a:r>
              <a:rPr lang="en-GB" sz="1800" dirty="0" smtClean="0"/>
              <a:t>Existing neutron sources do not provide the </a:t>
            </a:r>
            <a:r>
              <a:rPr lang="en-GB" sz="1800" dirty="0">
                <a:solidFill>
                  <a:srgbClr val="0070C0"/>
                </a:solidFill>
              </a:rPr>
              <a:t>needed answers</a:t>
            </a:r>
          </a:p>
        </p:txBody>
      </p:sp>
      <p:pic>
        <p:nvPicPr>
          <p:cNvPr id="11" name="Picture 10" descr="IFMIFPlantv2.jpg"/>
          <p:cNvPicPr>
            <a:picLocks noChangeAspect="1"/>
          </p:cNvPicPr>
          <p:nvPr/>
        </p:nvPicPr>
        <p:blipFill rotWithShape="1">
          <a:blip r:embed="rId6"/>
          <a:srcRect l="3017" t="18880" r="4636" b="29501"/>
          <a:stretch/>
        </p:blipFill>
        <p:spPr>
          <a:xfrm>
            <a:off x="902795" y="1935684"/>
            <a:ext cx="7360166" cy="28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593E-6 L -0.21945 -0.14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46365"/>
            <a:ext cx="32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Introduction to IFMIF/EVEDA</a:t>
            </a:r>
          </a:p>
        </p:txBody>
      </p:sp>
      <p:sp>
        <p:nvSpPr>
          <p:cNvPr id="4" name="Content Placeholder 1"/>
          <p:cNvSpPr>
            <a:spLocks noGrp="1"/>
          </p:cNvSpPr>
          <p:nvPr/>
        </p:nvSpPr>
        <p:spPr>
          <a:xfrm>
            <a:off x="354842" y="836712"/>
            <a:ext cx="811593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IFMIF</a:t>
            </a:r>
            <a:r>
              <a:rPr lang="en-GB" sz="2800" dirty="0" smtClean="0">
                <a:solidFill>
                  <a:srgbClr val="0070C0"/>
                </a:solidFill>
              </a:rPr>
              <a:t> -&gt; </a:t>
            </a:r>
            <a:r>
              <a:rPr lang="en-GB" sz="2400" dirty="0"/>
              <a:t>I</a:t>
            </a:r>
            <a:r>
              <a:rPr lang="en-GB" sz="2400" dirty="0" smtClean="0">
                <a:solidFill>
                  <a:srgbClr val="0070C0"/>
                </a:solidFill>
              </a:rPr>
              <a:t>nternational </a:t>
            </a:r>
            <a:r>
              <a:rPr lang="en-GB" sz="2400" dirty="0"/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usion </a:t>
            </a:r>
            <a:r>
              <a:rPr lang="en-GB" sz="2400" dirty="0" smtClean="0"/>
              <a:t>M</a:t>
            </a:r>
            <a:r>
              <a:rPr lang="en-GB" sz="2400" dirty="0" smtClean="0">
                <a:solidFill>
                  <a:srgbClr val="0070C0"/>
                </a:solidFill>
              </a:rPr>
              <a:t>aterials </a:t>
            </a:r>
            <a:r>
              <a:rPr lang="en-GB" sz="2400" dirty="0"/>
              <a:t>I</a:t>
            </a:r>
            <a:r>
              <a:rPr lang="en-GB" sz="2400" dirty="0">
                <a:solidFill>
                  <a:srgbClr val="0070C0"/>
                </a:solidFill>
              </a:rPr>
              <a:t>rradiation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/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acility</a:t>
            </a:r>
          </a:p>
          <a:p>
            <a:r>
              <a:rPr lang="en-GB" sz="2000" dirty="0" smtClean="0"/>
              <a:t>(the fusion relevant neutron source)</a:t>
            </a:r>
          </a:p>
          <a:p>
            <a:endParaRPr lang="en-GB" sz="1800" dirty="0" smtClean="0"/>
          </a:p>
        </p:txBody>
      </p:sp>
      <p:pic>
        <p:nvPicPr>
          <p:cNvPr id="5" name="Picture 4" descr="IFMIFPlantv2.jpg"/>
          <p:cNvPicPr>
            <a:picLocks noChangeAspect="1"/>
          </p:cNvPicPr>
          <p:nvPr/>
        </p:nvPicPr>
        <p:blipFill rotWithShape="1">
          <a:blip r:embed="rId3"/>
          <a:srcRect l="3017" t="18880" r="4636" b="29501"/>
          <a:stretch/>
        </p:blipFill>
        <p:spPr>
          <a:xfrm>
            <a:off x="722886" y="1678676"/>
            <a:ext cx="3671695" cy="139874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4" y="3824373"/>
            <a:ext cx="4428115" cy="1603522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</p:pic>
      <p:grpSp>
        <p:nvGrpSpPr>
          <p:cNvPr id="9" name="Group 8"/>
          <p:cNvGrpSpPr/>
          <p:nvPr/>
        </p:nvGrpSpPr>
        <p:grpSpPr>
          <a:xfrm>
            <a:off x="4475147" y="3144064"/>
            <a:ext cx="2508136" cy="2711459"/>
            <a:chOff x="6444208" y="1961340"/>
            <a:chExt cx="2508136" cy="271145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50854" r="77308" b="12935"/>
            <a:stretch/>
          </p:blipFill>
          <p:spPr bwMode="auto">
            <a:xfrm>
              <a:off x="6995752" y="2769538"/>
              <a:ext cx="1305526" cy="11714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35"/>
            <a:stretch/>
          </p:blipFill>
          <p:spPr bwMode="auto">
            <a:xfrm>
              <a:off x="6504841" y="2684832"/>
              <a:ext cx="783944" cy="590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 rot="21406224">
              <a:off x="6449796" y="3486149"/>
              <a:ext cx="1155459" cy="21602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21406224">
              <a:off x="8380067" y="3405805"/>
              <a:ext cx="572277" cy="2046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56839" y="3121223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n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3537849">
              <a:off x="7134802" y="2420888"/>
              <a:ext cx="951242" cy="144016"/>
            </a:xfrm>
            <a:prstGeom prst="right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4208" y="3212976"/>
              <a:ext cx="871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C000"/>
                  </a:solidFill>
                </a:rPr>
                <a:t>deuteron</a:t>
              </a:r>
              <a:endParaRPr 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3438052">
              <a:off x="7488294" y="2167486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lithium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6685801">
              <a:off x="7483876" y="4231341"/>
              <a:ext cx="737723" cy="145194"/>
            </a:xfrm>
            <a:prstGeom prst="right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6" descr="CATPRD-004038_HFTM_03092009_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1456" r="34683" b="5891"/>
          <a:stretch>
            <a:fillRect/>
          </a:stretch>
        </p:blipFill>
        <p:spPr bwMode="auto">
          <a:xfrm>
            <a:off x="7416740" y="3298971"/>
            <a:ext cx="1286233" cy="21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3534" y="5410271"/>
            <a:ext cx="35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2800" b="1" dirty="0" smtClean="0">
                <a:solidFill>
                  <a:srgbClr val="002060"/>
                </a:solidFill>
              </a:rPr>
              <a:t> Accelerator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  <a:p>
            <a:pPr lvl="1" algn="ctr"/>
            <a:r>
              <a:rPr lang="en-US" sz="2400" dirty="0" smtClean="0">
                <a:solidFill>
                  <a:srgbClr val="0070C0"/>
                </a:solidFill>
              </a:rPr>
              <a:t>40 MeV, 125 </a:t>
            </a:r>
            <a:r>
              <a:rPr lang="en-US" sz="2400" dirty="0">
                <a:solidFill>
                  <a:srgbClr val="0070C0"/>
                </a:solidFill>
              </a:rPr>
              <a:t>mA </a:t>
            </a:r>
            <a:r>
              <a:rPr lang="en-US" sz="2400" dirty="0" smtClean="0">
                <a:solidFill>
                  <a:srgbClr val="0070C0"/>
                </a:solidFill>
              </a:rPr>
              <a:t>CW</a:t>
            </a:r>
          </a:p>
          <a:p>
            <a:pPr lvl="1" algn="ctr"/>
            <a:r>
              <a:rPr lang="en-US" sz="2400" dirty="0" smtClean="0">
                <a:solidFill>
                  <a:srgbClr val="0070C0"/>
                </a:solidFill>
              </a:rPr>
              <a:t>5 MW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4581" y="1825325"/>
            <a:ext cx="35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rgbClr val="002060"/>
                </a:solidFill>
              </a:rPr>
              <a:t>Li loop:</a:t>
            </a:r>
          </a:p>
          <a:p>
            <a:pPr lvl="1" algn="ctr"/>
            <a:r>
              <a:rPr lang="en-US" sz="2400" dirty="0" smtClean="0">
                <a:solidFill>
                  <a:srgbClr val="0070C0"/>
                </a:solidFill>
              </a:rPr>
              <a:t>250</a:t>
            </a:r>
            <a:r>
              <a:rPr lang="es-ES" sz="2400" dirty="0" err="1" smtClean="0">
                <a:solidFill>
                  <a:srgbClr val="0070C0"/>
                </a:solidFill>
              </a:rPr>
              <a:t>ºC</a:t>
            </a:r>
            <a:r>
              <a:rPr lang="es-E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15m/s, ±1mm amplitude stability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5266" y="5821632"/>
            <a:ext cx="35942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rgbClr val="002060"/>
                </a:solidFill>
              </a:rPr>
              <a:t>Test facility:</a:t>
            </a:r>
          </a:p>
          <a:p>
            <a:pPr lvl="1" algn="ctr"/>
            <a:r>
              <a:rPr lang="en-US" sz="2400" dirty="0" smtClean="0">
                <a:solidFill>
                  <a:srgbClr val="0070C0"/>
                </a:solidFill>
              </a:rPr>
              <a:t>Withstand </a:t>
            </a:r>
            <a:r>
              <a:rPr lang="en-US" sz="2400" dirty="0" err="1" smtClean="0">
                <a:solidFill>
                  <a:srgbClr val="0070C0"/>
                </a:solidFill>
              </a:rPr>
              <a:t>dpa</a:t>
            </a:r>
            <a:r>
              <a:rPr lang="en-US" sz="2400" dirty="0" smtClean="0">
                <a:solidFill>
                  <a:srgbClr val="0070C0"/>
                </a:solidFill>
              </a:rPr>
              <a:t> levels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46365"/>
            <a:ext cx="32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Introduction to IFMIF/EVEDA</a:t>
            </a:r>
          </a:p>
        </p:txBody>
      </p:sp>
      <p:sp>
        <p:nvSpPr>
          <p:cNvPr id="4" name="Content Placeholder 1"/>
          <p:cNvSpPr>
            <a:spLocks noGrp="1"/>
          </p:cNvSpPr>
          <p:nvPr/>
        </p:nvSpPr>
        <p:spPr>
          <a:xfrm>
            <a:off x="354842" y="836712"/>
            <a:ext cx="811593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IFMIF</a:t>
            </a:r>
            <a:r>
              <a:rPr lang="en-GB" sz="2800" dirty="0" smtClean="0">
                <a:solidFill>
                  <a:srgbClr val="0070C0"/>
                </a:solidFill>
              </a:rPr>
              <a:t> -&gt; </a:t>
            </a:r>
            <a:r>
              <a:rPr lang="en-GB" sz="2400" dirty="0"/>
              <a:t>I</a:t>
            </a:r>
            <a:r>
              <a:rPr lang="en-GB" sz="2400" dirty="0" smtClean="0">
                <a:solidFill>
                  <a:srgbClr val="0070C0"/>
                </a:solidFill>
              </a:rPr>
              <a:t>nternational </a:t>
            </a:r>
            <a:r>
              <a:rPr lang="en-GB" sz="2400" dirty="0"/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usion </a:t>
            </a:r>
            <a:r>
              <a:rPr lang="en-GB" sz="2400" dirty="0" smtClean="0"/>
              <a:t>M</a:t>
            </a:r>
            <a:r>
              <a:rPr lang="en-GB" sz="2400" dirty="0" smtClean="0">
                <a:solidFill>
                  <a:srgbClr val="0070C0"/>
                </a:solidFill>
              </a:rPr>
              <a:t>aterials </a:t>
            </a:r>
            <a:r>
              <a:rPr lang="en-GB" sz="2400" dirty="0"/>
              <a:t>I</a:t>
            </a:r>
            <a:r>
              <a:rPr lang="en-GB" sz="2400" dirty="0">
                <a:solidFill>
                  <a:srgbClr val="0070C0"/>
                </a:solidFill>
              </a:rPr>
              <a:t>rradiation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/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acility</a:t>
            </a:r>
          </a:p>
          <a:p>
            <a:r>
              <a:rPr lang="en-GB" sz="2000" dirty="0" smtClean="0"/>
              <a:t>(the fusion relevant neutron source)</a:t>
            </a:r>
          </a:p>
          <a:p>
            <a:endParaRPr lang="en-GB" sz="1800" dirty="0" smtClean="0"/>
          </a:p>
        </p:txBody>
      </p:sp>
      <p:pic>
        <p:nvPicPr>
          <p:cNvPr id="5" name="Picture 4" descr="IFMIFPlantv2.jpg"/>
          <p:cNvPicPr>
            <a:picLocks noChangeAspect="1"/>
          </p:cNvPicPr>
          <p:nvPr/>
        </p:nvPicPr>
        <p:blipFill rotWithShape="1">
          <a:blip r:embed="rId3"/>
          <a:srcRect l="3017" t="18880" r="4636" b="29501"/>
          <a:stretch/>
        </p:blipFill>
        <p:spPr>
          <a:xfrm>
            <a:off x="722886" y="1678676"/>
            <a:ext cx="3671695" cy="1398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4252" y="2095138"/>
            <a:ext cx="4876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EVEDA</a:t>
            </a:r>
            <a:r>
              <a:rPr lang="en-GB" sz="2400" dirty="0">
                <a:solidFill>
                  <a:srgbClr val="0070C0"/>
                </a:solidFill>
              </a:rPr>
              <a:t> -&gt; </a:t>
            </a:r>
            <a:r>
              <a:rPr lang="en-GB" sz="2400" dirty="0"/>
              <a:t>E</a:t>
            </a:r>
            <a:r>
              <a:rPr lang="en-GB" sz="2400" dirty="0">
                <a:solidFill>
                  <a:srgbClr val="0070C0"/>
                </a:solidFill>
              </a:rPr>
              <a:t>ngineering </a:t>
            </a:r>
            <a:r>
              <a:rPr lang="en-GB" sz="2400" dirty="0"/>
              <a:t>V</a:t>
            </a:r>
            <a:r>
              <a:rPr lang="en-GB" sz="2400" dirty="0">
                <a:solidFill>
                  <a:srgbClr val="0070C0"/>
                </a:solidFill>
              </a:rPr>
              <a:t>alidation and </a:t>
            </a:r>
          </a:p>
          <a:p>
            <a:r>
              <a:rPr lang="en-GB" sz="2400" dirty="0"/>
              <a:t>E</a:t>
            </a:r>
            <a:r>
              <a:rPr lang="en-GB" sz="2400" dirty="0">
                <a:solidFill>
                  <a:srgbClr val="0070C0"/>
                </a:solidFill>
              </a:rPr>
              <a:t>ngineering </a:t>
            </a:r>
            <a:r>
              <a:rPr lang="en-GB" sz="2400" dirty="0"/>
              <a:t>D</a:t>
            </a:r>
            <a:r>
              <a:rPr lang="en-GB" sz="2400" dirty="0">
                <a:solidFill>
                  <a:srgbClr val="0070C0"/>
                </a:solidFill>
              </a:rPr>
              <a:t>esign </a:t>
            </a:r>
            <a:r>
              <a:rPr lang="en-GB" sz="2400" dirty="0"/>
              <a:t>A</a:t>
            </a:r>
            <a:r>
              <a:rPr lang="en-GB" sz="2400" dirty="0">
                <a:solidFill>
                  <a:srgbClr val="0070C0"/>
                </a:solidFill>
              </a:rPr>
              <a:t>ctivities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372258"/>
            <a:ext cx="1356074" cy="211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492541" y="2958385"/>
            <a:ext cx="2431998" cy="1157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2886" y="3930889"/>
            <a:ext cx="124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EDA phase: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>
            <a:off x="5475585" y="2958385"/>
            <a:ext cx="1941155" cy="93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16740" y="3710508"/>
            <a:ext cx="122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 phase: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69329"/>
            <a:ext cx="3461127" cy="1253353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</p:pic>
      <p:sp>
        <p:nvSpPr>
          <p:cNvPr id="14" name="TextBox 13"/>
          <p:cNvSpPr txBox="1"/>
          <p:nvPr/>
        </p:nvSpPr>
        <p:spPr>
          <a:xfrm>
            <a:off x="755576" y="655732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IFMIF II-EDR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23" y="4325080"/>
            <a:ext cx="2875577" cy="192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CATPRD-004038_HFTM_03092009_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1456" r="34683" b="5891"/>
          <a:stretch>
            <a:fillRect/>
          </a:stretch>
        </p:blipFill>
        <p:spPr bwMode="auto">
          <a:xfrm>
            <a:off x="4929245" y="3478492"/>
            <a:ext cx="1038089" cy="17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88358" y="6162154"/>
            <a:ext cx="308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LIPAc</a:t>
            </a:r>
            <a:r>
              <a:rPr lang="en-US" dirty="0" smtClean="0"/>
              <a:t> (Accelerator Facility)</a:t>
            </a:r>
          </a:p>
          <a:p>
            <a:r>
              <a:rPr lang="en-US" dirty="0" smtClean="0"/>
              <a:t>9MeV, 125mA CW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46754" y="3770911"/>
            <a:ext cx="12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Facility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47822" y="6341304"/>
            <a:ext cx="146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Facility</a:t>
            </a:r>
            <a:endParaRPr lang="en-US" dirty="0"/>
          </a:p>
        </p:txBody>
      </p:sp>
      <p:pic>
        <p:nvPicPr>
          <p:cNvPr id="24" name="Picture 3" descr="C:\Users\user\AppData\Local\Microsoft\Windows\Temporary Internet Files\Content.IE5\2DZ0DB2U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19" y="4352377"/>
            <a:ext cx="785022" cy="7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AppData\Local\Microsoft\Windows\Temporary Internet Files\Content.IE5\2DZ0DB2U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29" y="3907710"/>
            <a:ext cx="785022" cy="7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user\AppData\Local\Microsoft\Windows\Temporary Internet Files\Content.IE5\2DZ0DB2U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23" y="3170555"/>
            <a:ext cx="785022" cy="7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algonquincollege.com/testcentre/files/2015/10/underconstruction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92144"/>
            <a:ext cx="2138658" cy="17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029"/>
            <a:ext cx="8603484" cy="40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660833" y="57596"/>
            <a:ext cx="3366682" cy="3322250"/>
            <a:chOff x="3347864" y="2420888"/>
            <a:chExt cx="4608512" cy="3960440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 rot="103454">
              <a:off x="3347864" y="2420888"/>
              <a:ext cx="4608512" cy="3960440"/>
              <a:chOff x="1200" y="432"/>
              <a:chExt cx="3120" cy="2658"/>
            </a:xfrm>
          </p:grpSpPr>
          <p:sp>
            <p:nvSpPr>
              <p:cNvPr id="18" name="Freeform 3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18 w 55"/>
                  <a:gd name="T31" fmla="*/ 3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32"/>
                  <a:gd name="T50" fmla="*/ 55 w 55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4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32"/>
                  <a:gd name="T47" fmla="*/ 55 w 5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w 72"/>
                  <a:gd name="T45" fmla="*/ 9 h 1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120"/>
                  <a:gd name="T71" fmla="*/ 72 w 72"/>
                  <a:gd name="T72" fmla="*/ 120 h 1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20"/>
                  <a:gd name="T68" fmla="*/ 72 w 72"/>
                  <a:gd name="T69" fmla="*/ 120 h 1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  <a:lnTo>
                      <a:pt x="1604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4 w 32"/>
                  <a:gd name="T19" fmla="*/ 2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4"/>
                  <a:gd name="T32" fmla="*/ 32 w 32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4"/>
                  <a:gd name="T29" fmla="*/ 32 w 3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  <a:lnTo>
                      <a:pt x="399" y="105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" name="テキスト ボックス 49"/>
            <p:cNvSpPr txBox="1">
              <a:spLocks noChangeArrowheads="1"/>
            </p:cNvSpPr>
            <p:nvPr/>
          </p:nvSpPr>
          <p:spPr bwMode="auto">
            <a:xfrm>
              <a:off x="6566251" y="3501008"/>
              <a:ext cx="382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ja-JP" altLang="en-US" sz="1200" dirty="0">
                  <a:solidFill>
                    <a:srgbClr val="FF0000"/>
                  </a:solidFill>
                  <a:ea typeface="HG丸ｺﾞｼｯｸM-PRO" pitchFamily="50" charset="-128"/>
                </a:rPr>
                <a:t>★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8116" y="3524256"/>
              <a:ext cx="1104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2060"/>
                  </a:solidFill>
                </a:rPr>
                <a:t>Rokkasho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32111" y="44624"/>
            <a:ext cx="4036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chemeClr val="bg1"/>
                </a:solidFill>
              </a:rPr>
              <a:t>Breakdown of contribution for </a:t>
            </a:r>
            <a:r>
              <a:rPr lang="en-GB" sz="2000" b="1" i="1" dirty="0" err="1" smtClean="0">
                <a:solidFill>
                  <a:schemeClr val="bg1"/>
                </a:solidFill>
              </a:rPr>
              <a:t>LIPAc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45068" r="34878" b="9865"/>
          <a:stretch/>
        </p:blipFill>
        <p:spPr bwMode="auto">
          <a:xfrm>
            <a:off x="37134" y="866873"/>
            <a:ext cx="5784637" cy="12774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0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15039</TotalTime>
  <Words>533</Words>
  <Application>Microsoft Office PowerPoint</Application>
  <PresentationFormat>On-screen Show (4:3)</PresentationFormat>
  <Paragraphs>135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Knaster Juan</dc:creator>
  <cp:lastModifiedBy>Alvaro Marqueta</cp:lastModifiedBy>
  <cp:revision>828</cp:revision>
  <cp:lastPrinted>2015-03-17T08:03:26Z</cp:lastPrinted>
  <dcterms:created xsi:type="dcterms:W3CDTF">2012-07-10T14:10:25Z</dcterms:created>
  <dcterms:modified xsi:type="dcterms:W3CDTF">2017-05-16T05:14:58Z</dcterms:modified>
</cp:coreProperties>
</file>