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  <p:sldMasterId id="2147483985" r:id="rId2"/>
  </p:sldMasterIdLst>
  <p:notesMasterIdLst>
    <p:notesMasterId r:id="rId14"/>
  </p:notesMasterIdLst>
  <p:sldIdLst>
    <p:sldId id="256" r:id="rId3"/>
    <p:sldId id="269" r:id="rId4"/>
    <p:sldId id="271" r:id="rId5"/>
    <p:sldId id="259" r:id="rId6"/>
    <p:sldId id="289" r:id="rId7"/>
    <p:sldId id="261" r:id="rId8"/>
    <p:sldId id="288" r:id="rId9"/>
    <p:sldId id="287" r:id="rId10"/>
    <p:sldId id="286" r:id="rId11"/>
    <p:sldId id="285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80612" autoAdjust="0"/>
  </p:normalViewPr>
  <p:slideViewPr>
    <p:cSldViewPr snapToGrid="0">
      <p:cViewPr>
        <p:scale>
          <a:sx n="47" d="100"/>
          <a:sy n="47" d="100"/>
        </p:scale>
        <p:origin x="-43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1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E0E47-DFF5-4EFD-A65D-050890BA0EE9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605B0-9E42-469C-AF80-D8EADFB4F52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47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97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53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20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340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2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94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65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55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9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605B0-9E42-469C-AF80-D8EADFB4F52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29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033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30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650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2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261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3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54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2331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335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70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424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9484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88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0783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06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547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2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007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8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44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95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D6A509-19FD-4E03-B2E7-FD173B18FD3E}" type="datetimeFigureOut">
              <a:rPr kumimoji="1" lang="ja-JP" altLang="en-US" smtClean="0"/>
              <a:pPr/>
              <a:t>2017/5/19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369D31-26F7-4677-9A63-14B1AABE4A5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6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feldbauer/epics-devgpi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7280" y="1350819"/>
            <a:ext cx="10058400" cy="2652172"/>
          </a:xfrm>
        </p:spPr>
        <p:txBody>
          <a:bodyPr>
            <a:normAutofit/>
          </a:bodyPr>
          <a:lstStyle/>
          <a:p>
            <a:r>
              <a:rPr lang="en-US" altLang="ja-JP" sz="7200" dirty="0"/>
              <a:t>Plan to use EPICS in home security service</a:t>
            </a:r>
            <a:endParaRPr kumimoji="1" lang="ja-JP" altLang="en-US" sz="7200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554480" y="470451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smtClean="0"/>
              <a:t>TOSHIAKI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AOYAMA</a:t>
            </a:r>
          </a:p>
          <a:p>
            <a:pPr algn="r"/>
            <a:endParaRPr lang="en-US" altLang="ja-JP" dirty="0" smtClean="0"/>
          </a:p>
          <a:p>
            <a:pPr algn="r"/>
            <a:r>
              <a:rPr lang="en-US" altLang="ja-JP" dirty="0" smtClean="0"/>
              <a:t>Kanto Information Service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86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77359" y="1973629"/>
            <a:ext cx="10058400" cy="20287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000" dirty="0" smtClean="0"/>
              <a:t>・</a:t>
            </a:r>
            <a:r>
              <a:rPr lang="en-US" altLang="ja-JP" sz="3000" dirty="0"/>
              <a:t> EPICS - Excellent </a:t>
            </a:r>
            <a:r>
              <a:rPr lang="en-US" altLang="ja-JP" sz="3000" dirty="0" smtClean="0"/>
              <a:t>scalability</a:t>
            </a:r>
          </a:p>
          <a:p>
            <a:r>
              <a:rPr lang="ja-JP" altLang="en-US" sz="3000" dirty="0"/>
              <a:t> </a:t>
            </a:r>
            <a:r>
              <a:rPr lang="ja-JP" altLang="en-US" sz="3000" dirty="0" smtClean="0"/>
              <a:t> </a:t>
            </a:r>
            <a:r>
              <a:rPr lang="en-US" altLang="ja-JP" sz="3000" dirty="0" smtClean="0"/>
              <a:t>- easy to add sensors for doors, windows </a:t>
            </a:r>
          </a:p>
          <a:p>
            <a:r>
              <a:rPr lang="ja-JP" altLang="en-US" sz="3000" dirty="0"/>
              <a:t> </a:t>
            </a:r>
            <a:r>
              <a:rPr lang="ja-JP" altLang="en-US" sz="3000" dirty="0" smtClean="0"/>
              <a:t> </a:t>
            </a:r>
            <a:r>
              <a:rPr lang="en-US" altLang="ja-JP" sz="3000" dirty="0" smtClean="0"/>
              <a:t>- EPICS tools (Archiver, CSS) can be introduced if needed.</a:t>
            </a:r>
          </a:p>
          <a:p>
            <a:endParaRPr lang="ja-JP" altLang="en-US" sz="3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77359" y="4002375"/>
            <a:ext cx="10058400" cy="20287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000" dirty="0" smtClean="0"/>
              <a:t>・</a:t>
            </a:r>
            <a:r>
              <a:rPr lang="en-US" altLang="ja-JP" sz="3000" dirty="0"/>
              <a:t> </a:t>
            </a:r>
            <a:r>
              <a:rPr lang="en-US" altLang="ja-JP" sz="3000" dirty="0" smtClean="0"/>
              <a:t>Raspberry-Pi - Low-cost and variety of I/O</a:t>
            </a:r>
          </a:p>
          <a:p>
            <a:r>
              <a:rPr lang="ja-JP" altLang="en-US" sz="3000" dirty="0"/>
              <a:t> </a:t>
            </a:r>
            <a:r>
              <a:rPr lang="ja-JP" altLang="en-US" sz="3000" dirty="0" smtClean="0"/>
              <a:t> </a:t>
            </a:r>
            <a:r>
              <a:rPr lang="en-US" altLang="ja-JP" sz="3000" dirty="0" smtClean="0"/>
              <a:t>- cost is considerably low  </a:t>
            </a:r>
          </a:p>
          <a:p>
            <a:r>
              <a:rPr lang="ja-JP" altLang="en-US" sz="3000" dirty="0"/>
              <a:t> </a:t>
            </a:r>
            <a:r>
              <a:rPr lang="ja-JP" altLang="en-US" sz="3000" dirty="0" smtClean="0"/>
              <a:t> </a:t>
            </a:r>
            <a:r>
              <a:rPr lang="en-US" altLang="ja-JP" sz="3000" dirty="0" smtClean="0"/>
              <a:t>- many I/O devices in the market</a:t>
            </a:r>
          </a:p>
          <a:p>
            <a:endParaRPr lang="en-US" altLang="ja-JP" sz="3000" dirty="0" smtClean="0"/>
          </a:p>
          <a:p>
            <a:endParaRPr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40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97280" y="2260023"/>
            <a:ext cx="1005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 smtClean="0"/>
              <a:t>Combination of </a:t>
            </a:r>
            <a:r>
              <a:rPr lang="en-US" altLang="ja-JP" sz="3000" dirty="0" smtClean="0">
                <a:solidFill>
                  <a:srgbClr val="0070C0"/>
                </a:solidFill>
              </a:rPr>
              <a:t>EPICS and Raspberry-Pi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growing widely (only for hobby ?) 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succeeded to demonstrate for </a:t>
            </a:r>
            <a:r>
              <a:rPr lang="en-US" altLang="ja-JP" sz="3000" dirty="0" smtClean="0">
                <a:solidFill>
                  <a:srgbClr val="FF0000"/>
                </a:solidFill>
              </a:rPr>
              <a:t>home security service </a:t>
            </a:r>
          </a:p>
          <a:p>
            <a:r>
              <a:rPr lang="ja-JP" altLang="en-US" sz="3000" dirty="0" smtClean="0"/>
              <a:t>・</a:t>
            </a:r>
            <a:r>
              <a:rPr lang="en-US" altLang="ja-JP" sz="3000" dirty="0" smtClean="0"/>
              <a:t>Currently </a:t>
            </a:r>
            <a:r>
              <a:rPr lang="en-US" altLang="ja-JP" sz="3000" dirty="0"/>
              <a:t>it is still in the experimental </a:t>
            </a:r>
            <a:r>
              <a:rPr lang="en-US" altLang="ja-JP" sz="3000" dirty="0" smtClean="0"/>
              <a:t>phase, </a:t>
            </a:r>
            <a:r>
              <a:rPr lang="en-US" altLang="ja-JP" sz="3000" dirty="0"/>
              <a:t>so we have </a:t>
            </a:r>
            <a:r>
              <a:rPr lang="en-US" altLang="ja-JP" sz="3000" dirty="0" smtClean="0"/>
              <a:t>not</a:t>
            </a:r>
          </a:p>
          <a:p>
            <a:r>
              <a:rPr lang="en-US" altLang="ja-JP" sz="3000" dirty="0" smtClean="0"/>
              <a:t>  done commercial deployment yet.</a:t>
            </a:r>
          </a:p>
        </p:txBody>
      </p:sp>
    </p:spTree>
    <p:extLst>
      <p:ext uri="{BB962C8B-B14F-4D97-AF65-F5344CB8AC3E}">
        <p14:creationId xmlns:p14="http://schemas.microsoft.com/office/powerpoint/2010/main" val="3886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Kanto Information </a:t>
            </a:r>
            <a:r>
              <a:rPr lang="en-US" altLang="ja-JP" dirty="0" smtClean="0"/>
              <a:t>Service (KIS) is …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7280" y="2202873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An Information </a:t>
            </a:r>
            <a:r>
              <a:rPr lang="en-US" altLang="ja-JP" sz="3000" dirty="0"/>
              <a:t>division of Kanto </a:t>
            </a:r>
            <a:r>
              <a:rPr lang="en-US" altLang="ja-JP" sz="3000" dirty="0" smtClean="0"/>
              <a:t>Railway</a:t>
            </a:r>
            <a:r>
              <a:rPr lang="ja-JP" altLang="en-US" sz="3000" dirty="0"/>
              <a:t> </a:t>
            </a:r>
            <a:r>
              <a:rPr lang="en-US" altLang="ja-JP" sz="3000" dirty="0" smtClean="0"/>
              <a:t>Co., Ltd.</a:t>
            </a:r>
          </a:p>
          <a:p>
            <a:r>
              <a:rPr lang="en-US" altLang="ja-JP" sz="3000" dirty="0"/>
              <a:t>Kanto Railway is a private railway </a:t>
            </a:r>
            <a:r>
              <a:rPr lang="en-US" altLang="ja-JP" sz="3000" dirty="0" smtClean="0"/>
              <a:t>company </a:t>
            </a:r>
            <a:r>
              <a:rPr lang="en-US" altLang="ja-JP" sz="3000" dirty="0"/>
              <a:t>in Ibaraki </a:t>
            </a:r>
            <a:r>
              <a:rPr lang="en-US" altLang="ja-JP" sz="3000" dirty="0" smtClean="0"/>
              <a:t>Prefecture</a:t>
            </a:r>
          </a:p>
          <a:p>
            <a:endParaRPr lang="en-US" altLang="ja-JP" sz="3000" dirty="0"/>
          </a:p>
          <a:p>
            <a:r>
              <a:rPr lang="en-US" altLang="ja-JP" sz="3000" dirty="0" smtClean="0"/>
              <a:t>KIS has </a:t>
            </a:r>
            <a:r>
              <a:rPr lang="en-US" altLang="ja-JP" sz="3000" dirty="0"/>
              <a:t>been in charge of development, operation and maintenance of </a:t>
            </a:r>
            <a:r>
              <a:rPr lang="en-US" altLang="ja-JP" sz="3000" dirty="0" smtClean="0"/>
              <a:t>epics-based control systems (KEKB, J-PARC/KEK) since 1994</a:t>
            </a:r>
            <a:endParaRPr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4212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Idea for Home Security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7280" y="2126673"/>
            <a:ext cx="11094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 smtClean="0"/>
              <a:t>Use Raspberry-Pi         + EPICS</a:t>
            </a:r>
          </a:p>
          <a:p>
            <a:r>
              <a:rPr lang="ja-JP" altLang="en-US" sz="3000" dirty="0" smtClean="0"/>
              <a:t>　</a:t>
            </a:r>
            <a:r>
              <a:rPr lang="en-US" altLang="ja-JP" sz="3000" dirty="0" smtClean="0"/>
              <a:t>The </a:t>
            </a:r>
            <a:r>
              <a:rPr lang="en-US" altLang="ja-JP" sz="3000" dirty="0"/>
              <a:t>device support "epics - </a:t>
            </a:r>
            <a:r>
              <a:rPr lang="en-US" altLang="ja-JP" sz="3000" dirty="0" err="1"/>
              <a:t>devgpio</a:t>
            </a:r>
            <a:r>
              <a:rPr lang="en-US" altLang="ja-JP" sz="3000" dirty="0"/>
              <a:t>" is </a:t>
            </a:r>
            <a:r>
              <a:rPr lang="en-US" altLang="ja-JP" sz="3000" dirty="0" smtClean="0"/>
              <a:t>used for GPIO controls. It is available online:</a:t>
            </a:r>
          </a:p>
          <a:p>
            <a:r>
              <a:rPr lang="ja-JP" altLang="en-US" sz="3000" dirty="0" smtClean="0"/>
              <a:t>　</a:t>
            </a:r>
            <a:r>
              <a:rPr lang="en-US" altLang="ja-JP" sz="3000" dirty="0" smtClean="0"/>
              <a:t>URL</a:t>
            </a:r>
            <a:r>
              <a:rPr lang="ja-JP" altLang="en-US" sz="3000" dirty="0" smtClean="0"/>
              <a:t>　</a:t>
            </a:r>
            <a:r>
              <a:rPr lang="en-US" altLang="ja-JP" sz="3000" dirty="0" smtClean="0">
                <a:hlinkClick r:id="rId3"/>
              </a:rPr>
              <a:t>“https://github.com/</a:t>
            </a:r>
            <a:r>
              <a:rPr lang="en-US" altLang="ja-JP" sz="3000" dirty="0" err="1" smtClean="0">
                <a:hlinkClick r:id="rId3"/>
              </a:rPr>
              <a:t>ffeldbauer</a:t>
            </a:r>
            <a:r>
              <a:rPr lang="en-US" altLang="ja-JP" sz="3000" dirty="0" smtClean="0">
                <a:hlinkClick r:id="rId3"/>
              </a:rPr>
              <a:t>/epics-</a:t>
            </a:r>
            <a:r>
              <a:rPr lang="en-US" altLang="ja-JP" sz="3000" dirty="0" err="1" smtClean="0">
                <a:hlinkClick r:id="rId3"/>
              </a:rPr>
              <a:t>devgpio</a:t>
            </a:r>
            <a:r>
              <a:rPr lang="en-US" altLang="ja-JP" sz="3000" dirty="0" smtClean="0"/>
              <a:t>”</a:t>
            </a:r>
          </a:p>
          <a:p>
            <a:endParaRPr lang="en-US" altLang="ja-JP" sz="3000" dirty="0"/>
          </a:p>
          <a:p>
            <a:r>
              <a:rPr lang="ja-JP" altLang="en-US" sz="3000" dirty="0" smtClean="0"/>
              <a:t>・</a:t>
            </a:r>
            <a:r>
              <a:rPr lang="en-US" altLang="ja-JP" sz="3000" dirty="0"/>
              <a:t> Camera module for </a:t>
            </a:r>
            <a:r>
              <a:rPr lang="en-US" altLang="ja-JP" sz="3000" dirty="0" smtClean="0"/>
              <a:t>Raspberry-Pi</a:t>
            </a:r>
          </a:p>
          <a:p>
            <a:r>
              <a:rPr lang="ja-JP" altLang="en-US" sz="3000" dirty="0"/>
              <a:t>　</a:t>
            </a:r>
            <a:r>
              <a:rPr lang="en-US" altLang="ja-JP" sz="3000" dirty="0" smtClean="0"/>
              <a:t>A camera </a:t>
            </a:r>
            <a:r>
              <a:rPr lang="en-US" altLang="ja-JP" sz="3000" dirty="0"/>
              <a:t>module </a:t>
            </a:r>
            <a:r>
              <a:rPr lang="en-US" altLang="ja-JP" sz="3000" dirty="0" smtClean="0"/>
              <a:t>of </a:t>
            </a:r>
            <a:r>
              <a:rPr lang="en-US" altLang="ja-JP" sz="3000" dirty="0"/>
              <a:t>Raspberry PI </a:t>
            </a:r>
            <a:r>
              <a:rPr lang="en-US" altLang="ja-JP" sz="3000" dirty="0" smtClean="0"/>
              <a:t>is used with a </a:t>
            </a:r>
            <a:r>
              <a:rPr lang="en-US" altLang="ja-JP" sz="3000" dirty="0"/>
              <a:t>surveillance camera.</a:t>
            </a:r>
            <a:endParaRPr lang="en-US" altLang="ja-JP" sz="3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018" y="1966887"/>
            <a:ext cx="473392" cy="620078"/>
          </a:xfrm>
          <a:prstGeom prst="rect">
            <a:avLst/>
          </a:prstGeom>
        </p:spPr>
      </p:pic>
      <p:pic>
        <p:nvPicPr>
          <p:cNvPr id="6" name="Picture 12" descr="D:\usr\kami\My Documents\My Pictures\logo\epicslogo1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74" y="1949837"/>
            <a:ext cx="654177" cy="6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図 2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02" y="1737360"/>
            <a:ext cx="8748381" cy="46863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System overview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97887" y="2202873"/>
            <a:ext cx="10176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/>
              <a:t>Home security and surveillance system using EPICS</a:t>
            </a:r>
            <a:endParaRPr lang="ja-JP" altLang="ja-JP" sz="1000" dirty="0"/>
          </a:p>
          <a:p>
            <a:r>
              <a:rPr lang="ja-JP" altLang="en-US" sz="3000" dirty="0"/>
              <a:t> 　</a:t>
            </a:r>
            <a:r>
              <a:rPr lang="en-US" altLang="ja-JP" sz="3000" dirty="0" smtClean="0"/>
              <a:t>- multiple Raspberry-Pi pieces (for surveillance) communicate 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   to a Raspberry-Pi (for management) using EPICS CA 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 - prevention of criminal intruders to house</a:t>
            </a:r>
            <a:endParaRPr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41611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776476"/>
            <a:ext cx="10515600" cy="2525311"/>
          </a:xfrm>
        </p:spPr>
        <p:txBody>
          <a:bodyPr>
            <a:no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/>
              <a:t>Raspberry-Pi watches at doors and windows, which are intrusive routes of suspicious </a:t>
            </a:r>
            <a:r>
              <a:rPr lang="en-US" altLang="ja-JP" sz="3000" dirty="0" smtClean="0"/>
              <a:t>individuals</a:t>
            </a:r>
          </a:p>
          <a:p>
            <a:endParaRPr lang="en-US" altLang="ja-JP" sz="500" dirty="0"/>
          </a:p>
          <a:p>
            <a:r>
              <a:rPr lang="ja-JP" altLang="en-US" sz="3000" dirty="0" smtClean="0"/>
              <a:t>・</a:t>
            </a:r>
            <a:r>
              <a:rPr lang="en-US" altLang="ja-JP" sz="3000" dirty="0"/>
              <a:t>Raspberry-Pi with switch, sensor, camera, buzzer, can detect and record intruders</a:t>
            </a:r>
            <a:endParaRPr kumimoji="1" lang="ja-JP" altLang="en-US" sz="3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Raspberry-Pi for surveillance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97280" y="1679622"/>
            <a:ext cx="10534650" cy="4457700"/>
            <a:chOff x="859155" y="1605109"/>
            <a:chExt cx="10534650" cy="44577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55" y="1605109"/>
              <a:ext cx="10534650" cy="4457700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913" y="2745827"/>
              <a:ext cx="473392" cy="620078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8557" y="2745827"/>
              <a:ext cx="473392" cy="620078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1140142" y="1749566"/>
            <a:ext cx="9972675" cy="4638675"/>
            <a:chOff x="-831540" y="680677"/>
            <a:chExt cx="9972675" cy="463867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1540" y="680677"/>
              <a:ext cx="9972675" cy="4638675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1928" y="3040082"/>
              <a:ext cx="334009" cy="43750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7933" y="3054084"/>
              <a:ext cx="334009" cy="437505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4154798" y="1834214"/>
            <a:ext cx="3943362" cy="4533427"/>
            <a:chOff x="7890449" y="1174161"/>
            <a:chExt cx="3943362" cy="453342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6" t="7691" r="14427" b="7669"/>
            <a:stretch/>
          </p:blipFill>
          <p:spPr>
            <a:xfrm>
              <a:off x="7890449" y="1174161"/>
              <a:ext cx="3943362" cy="4533427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0002" y="2544670"/>
              <a:ext cx="473392" cy="620078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2632013" y="1520037"/>
            <a:ext cx="7465183" cy="5097731"/>
            <a:chOff x="2396947" y="1469324"/>
            <a:chExt cx="7465183" cy="509773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947" y="1469324"/>
              <a:ext cx="7465183" cy="5097731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2520" y="2683822"/>
              <a:ext cx="367157" cy="480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1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671303" y="1853732"/>
            <a:ext cx="8679878" cy="4236202"/>
            <a:chOff x="1671303" y="1853732"/>
            <a:chExt cx="8679878" cy="4236202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671303" y="1853732"/>
              <a:ext cx="8679878" cy="4236202"/>
              <a:chOff x="1889411" y="767800"/>
              <a:chExt cx="8679878" cy="4236202"/>
            </a:xfrm>
          </p:grpSpPr>
          <p:pic>
            <p:nvPicPr>
              <p:cNvPr id="4" name="図 3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9411" y="767800"/>
                <a:ext cx="8679878" cy="42362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6751392" y="2424236"/>
                <a:ext cx="120738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 err="1" smtClean="0"/>
                  <a:t>RaspberryPi</a:t>
                </a:r>
                <a:r>
                  <a:rPr lang="en-US" altLang="ja-JP" sz="1200" b="1" dirty="0" smtClean="0"/>
                  <a:t> </a:t>
                </a:r>
                <a:r>
                  <a:rPr lang="en-US" altLang="ja-JP" sz="1200" b="1" dirty="0"/>
                  <a:t>for </a:t>
                </a:r>
                <a:endParaRPr lang="en-US" altLang="ja-JP" sz="1200" b="1" dirty="0" smtClean="0"/>
              </a:p>
              <a:p>
                <a:pPr algn="ctr"/>
                <a:r>
                  <a:rPr lang="en-US" altLang="ja-JP" sz="1200" b="1" dirty="0" smtClean="0"/>
                  <a:t>management</a:t>
                </a: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2220881" y="4016555"/>
                <a:ext cx="2596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Detect abnormality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" name="Picture 12" descr="D:\usr\kami\My Documents\My Pictures\logo\epicslogo10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914" y="5172279"/>
              <a:ext cx="529014" cy="529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4941295" y="3436071"/>
            <a:ext cx="70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dead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01" y="1996612"/>
            <a:ext cx="9105906" cy="39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Raspberry-Pi </a:t>
            </a:r>
            <a:r>
              <a:rPr lang="en-US" altLang="ja-JP" dirty="0"/>
              <a:t>for </a:t>
            </a:r>
            <a:r>
              <a:rPr lang="en-US" altLang="ja-JP" dirty="0" smtClean="0"/>
              <a:t>management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8368" y="2656729"/>
            <a:ext cx="11155680" cy="2265222"/>
          </a:xfrm>
        </p:spPr>
        <p:txBody>
          <a:bodyPr>
            <a:no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/>
              <a:t>The Raspberry-Pi for management is monitoring whether the </a:t>
            </a:r>
          </a:p>
          <a:p>
            <a:r>
              <a:rPr lang="en-US" altLang="ja-JP" sz="3000" dirty="0"/>
              <a:t>  whole system is working </a:t>
            </a:r>
            <a:r>
              <a:rPr lang="en-US" altLang="ja-JP" sz="3000" dirty="0" smtClean="0"/>
              <a:t>properly.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 smtClean="0"/>
              <a:t> </a:t>
            </a:r>
            <a:r>
              <a:rPr lang="ja-JP" altLang="en-US" sz="3000" dirty="0"/>
              <a:t>・ </a:t>
            </a:r>
            <a:r>
              <a:rPr lang="en-US" altLang="ja-JP" sz="3000" dirty="0"/>
              <a:t>Network connections, live checks of surveillance Raspberry-Pi pieces </a:t>
            </a:r>
          </a:p>
          <a:p>
            <a:pPr marL="0" indent="0">
              <a:buNone/>
            </a:pPr>
            <a:r>
              <a:rPr lang="en-US" altLang="ja-JP" sz="3000" dirty="0"/>
              <a:t>  </a:t>
            </a:r>
            <a:r>
              <a:rPr lang="en-US" altLang="ja-JP" sz="3000" dirty="0" smtClean="0"/>
              <a:t> are </a:t>
            </a:r>
            <a:r>
              <a:rPr lang="en-US" altLang="ja-JP" sz="3000" dirty="0"/>
              <a:t>always </a:t>
            </a:r>
            <a:r>
              <a:rPr lang="en-US" altLang="ja-JP" sz="3000" dirty="0" smtClean="0"/>
              <a:t>monitored.</a:t>
            </a:r>
            <a:endParaRPr lang="en-US" altLang="ja-JP" sz="3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51405" y="4837183"/>
            <a:ext cx="272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Open </a:t>
            </a:r>
            <a:r>
              <a:rPr kumimoji="1" lang="en-US" altLang="ja-JP" sz="2400" dirty="0">
                <a:solidFill>
                  <a:srgbClr val="FF0000"/>
                </a:solidFill>
              </a:rPr>
              <a:t>/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Close </a:t>
            </a:r>
            <a:r>
              <a:rPr kumimoji="1" lang="en-US" altLang="ja-JP" sz="2400" dirty="0">
                <a:solidFill>
                  <a:srgbClr val="FF0000"/>
                </a:solidFill>
              </a:rPr>
              <a:t>history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28368" y="1850185"/>
            <a:ext cx="10796223" cy="2375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 smtClean="0"/>
              <a:t>・</a:t>
            </a:r>
            <a:r>
              <a:rPr lang="en-US" altLang="ja-JP" sz="3000" dirty="0"/>
              <a:t>The information detected by </a:t>
            </a:r>
            <a:r>
              <a:rPr lang="en-US" altLang="ja-JP" sz="3000" dirty="0" smtClean="0"/>
              <a:t>surveillance </a:t>
            </a:r>
            <a:r>
              <a:rPr lang="en-US" altLang="ja-JP" sz="3000" dirty="0"/>
              <a:t>Raspberry-Pi pieces is </a:t>
            </a:r>
          </a:p>
          <a:p>
            <a:pPr marL="0" indent="0">
              <a:buNone/>
            </a:pPr>
            <a:r>
              <a:rPr lang="en-US" altLang="ja-JP" sz="3000" dirty="0"/>
              <a:t> transmitted to the management </a:t>
            </a:r>
            <a:r>
              <a:rPr lang="en-US" altLang="ja-JP" sz="3000" dirty="0" smtClean="0"/>
              <a:t>Raspberry-Pi</a:t>
            </a:r>
            <a:endParaRPr lang="en-US" altLang="ja-JP" sz="500" dirty="0" smtClean="0"/>
          </a:p>
          <a:p>
            <a:pPr marL="0" indent="0">
              <a:buNone/>
            </a:pPr>
            <a:r>
              <a:rPr lang="ja-JP" altLang="en-US" sz="3000" dirty="0" smtClean="0"/>
              <a:t>・</a:t>
            </a:r>
            <a:r>
              <a:rPr lang="en-US" altLang="ja-JP" sz="3000" dirty="0"/>
              <a:t>The management Raspberry-Pi checks the doors and windows, as well as </a:t>
            </a:r>
            <a:r>
              <a:rPr lang="en-US" altLang="ja-JP" sz="3000" dirty="0" smtClean="0"/>
              <a:t>video recorded. </a:t>
            </a:r>
            <a:endParaRPr lang="ja-JP" altLang="en-US" sz="3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385888" y="1154188"/>
            <a:ext cx="47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82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uiExpand="1"/>
      <p:bldP spid="3" grpId="1" uiExpand="1"/>
      <p:bldP spid="11" grpId="0"/>
      <p:bldP spid="11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Idea =&gt; Demonstration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1520" y="1824444"/>
            <a:ext cx="10789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 smtClean="0"/>
              <a:t>The idea was awarded by a Japanese magazine “Nikkei Rasp-pi Magazine Monthly, Feb. 2017”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- “EPICS” appeared in bookstores </a:t>
            </a:r>
          </a:p>
          <a:p>
            <a:r>
              <a:rPr lang="ja-JP" altLang="en-US" sz="3000" dirty="0" smtClean="0"/>
              <a:t>・</a:t>
            </a:r>
            <a:r>
              <a:rPr lang="en-US" altLang="ja-JP" sz="3000" dirty="0" smtClean="0"/>
              <a:t>We decided to develop a demonstration kit 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- 1 surveillance Raspberry-Pi to detect door open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- 1 Raspberry-Pi for management</a:t>
            </a:r>
          </a:p>
          <a:p>
            <a:r>
              <a:rPr lang="en-US" altLang="ja-JP" sz="3000" dirty="0"/>
              <a:t> </a:t>
            </a:r>
            <a:r>
              <a:rPr lang="en-US" altLang="ja-JP" sz="3000" dirty="0" smtClean="0"/>
              <a:t>  - Two Raspberry-pi pieces are linked by CA protocol</a:t>
            </a:r>
          </a:p>
          <a:p>
            <a:endParaRPr lang="en-US" altLang="ja-JP" sz="3000" dirty="0" smtClean="0"/>
          </a:p>
          <a:p>
            <a:r>
              <a:rPr lang="ja-JP" altLang="en-US" sz="3000" dirty="0" smtClean="0"/>
              <a:t>・</a:t>
            </a:r>
            <a:r>
              <a:rPr lang="en-US" altLang="ja-JP" sz="4400" dirty="0" smtClean="0"/>
              <a:t>Demonstration here !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430176"/>
            <a:ext cx="5791200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3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EPICS </a:t>
            </a:r>
            <a:r>
              <a:rPr lang="en-US" altLang="ja-JP" dirty="0" smtClean="0"/>
              <a:t>control</a:t>
            </a:r>
            <a:br>
              <a:rPr lang="en-US" altLang="ja-JP" dirty="0" smtClean="0"/>
            </a:br>
            <a:r>
              <a:rPr lang="en-US" altLang="ja-JP" dirty="0" smtClean="0"/>
              <a:t>surveillance Pi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97280" y="1930468"/>
            <a:ext cx="3166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 err="1" smtClean="0"/>
              <a:t>db</a:t>
            </a:r>
            <a:r>
              <a:rPr lang="en-US" altLang="ja-JP" sz="3000" dirty="0" smtClean="0"/>
              <a:t> </a:t>
            </a:r>
            <a:r>
              <a:rPr lang="en-US" altLang="ja-JP" sz="3000" dirty="0"/>
              <a:t>file contents</a:t>
            </a:r>
            <a:endParaRPr lang="en-US" altLang="ja-JP" sz="30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568" y="3098531"/>
            <a:ext cx="495109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record(</a:t>
            </a:r>
            <a:r>
              <a:rPr lang="en-US" altLang="ja-JP" sz="2400" dirty="0" err="1" smtClean="0"/>
              <a:t>bi</a:t>
            </a:r>
            <a:r>
              <a:rPr lang="en-US" altLang="ja-JP" sz="2400" dirty="0" err="1"/>
              <a:t>,"</a:t>
            </a:r>
            <a:r>
              <a:rPr lang="en-US" altLang="ja-JP" sz="2400" dirty="0" err="1">
                <a:solidFill>
                  <a:srgbClr val="FF9900"/>
                </a:solidFill>
              </a:rPr>
              <a:t>SWITCH_READ</a:t>
            </a:r>
            <a:r>
              <a:rPr lang="en-US" altLang="ja-JP" sz="2400" dirty="0"/>
              <a:t>")</a:t>
            </a:r>
            <a:endParaRPr lang="ja-JP" altLang="ja-JP" sz="2400" dirty="0"/>
          </a:p>
          <a:p>
            <a:r>
              <a:rPr lang="en-US" altLang="ja-JP" sz="2400" dirty="0"/>
              <a:t>{</a:t>
            </a:r>
            <a:endParaRPr lang="ja-JP" altLang="ja-JP" sz="2400" dirty="0"/>
          </a:p>
          <a:p>
            <a:r>
              <a:rPr lang="en-US" altLang="ja-JP" sz="2400" dirty="0"/>
              <a:t>        field(DTYP, "</a:t>
            </a:r>
            <a:r>
              <a:rPr lang="en-US" altLang="ja-JP" sz="2400" dirty="0" err="1"/>
              <a:t>devgpio</a:t>
            </a:r>
            <a:r>
              <a:rPr lang="en-US" altLang="ja-JP" sz="2400" dirty="0"/>
              <a:t>")</a:t>
            </a:r>
            <a:endParaRPr lang="ja-JP" altLang="ja-JP" sz="2400" dirty="0"/>
          </a:p>
          <a:p>
            <a:r>
              <a:rPr lang="en-US" altLang="ja-JP" sz="2400" dirty="0"/>
              <a:t>        field(SCAN, "I/O </a:t>
            </a:r>
            <a:r>
              <a:rPr lang="en-US" altLang="ja-JP" sz="2400" dirty="0" err="1"/>
              <a:t>Intr</a:t>
            </a:r>
            <a:r>
              <a:rPr lang="en-US" altLang="ja-JP" sz="2400" dirty="0"/>
              <a:t>")</a:t>
            </a:r>
            <a:endParaRPr lang="ja-JP" altLang="ja-JP" sz="2400" dirty="0"/>
          </a:p>
          <a:p>
            <a:r>
              <a:rPr lang="en-US" altLang="ja-JP" sz="2400" dirty="0"/>
              <a:t>        field(INP, "@J8-31 H")</a:t>
            </a:r>
            <a:endParaRPr lang="ja-JP" altLang="ja-JP" sz="2400" dirty="0"/>
          </a:p>
          <a:p>
            <a:r>
              <a:rPr lang="en-US" altLang="ja-JP" sz="2400" dirty="0"/>
              <a:t>        field(FLNK, "BUZZER_OUT")</a:t>
            </a:r>
            <a:endParaRPr lang="ja-JP" altLang="ja-JP" sz="2400" dirty="0"/>
          </a:p>
          <a:p>
            <a:r>
              <a:rPr lang="en-US" altLang="ja-JP" sz="2400" dirty="0"/>
              <a:t>}</a:t>
            </a:r>
            <a:endParaRPr lang="ja-JP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7281" y="2560666"/>
            <a:ext cx="49510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SWITCH (door status check)</a:t>
            </a:r>
            <a:endParaRPr lang="ja-JP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1624" y="3991628"/>
            <a:ext cx="471705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record(</a:t>
            </a:r>
            <a:r>
              <a:rPr lang="en-US" altLang="ja-JP" sz="2400" dirty="0" err="1"/>
              <a:t>bo</a:t>
            </a:r>
            <a:r>
              <a:rPr lang="en-US" altLang="ja-JP" sz="2400" dirty="0"/>
              <a:t>,"BUZZER_OUT")</a:t>
            </a:r>
            <a:endParaRPr lang="ja-JP" altLang="ja-JP" sz="2400" dirty="0"/>
          </a:p>
          <a:p>
            <a:r>
              <a:rPr lang="en-US" altLang="ja-JP" sz="2400" dirty="0"/>
              <a:t>{</a:t>
            </a:r>
            <a:endParaRPr lang="ja-JP" altLang="ja-JP" sz="2400" dirty="0"/>
          </a:p>
          <a:p>
            <a:r>
              <a:rPr lang="en-US" altLang="ja-JP" sz="2400" dirty="0"/>
              <a:t>        field(DOL, "SWITCH_READ")</a:t>
            </a:r>
            <a:endParaRPr lang="ja-JP" altLang="ja-JP" sz="2400" dirty="0"/>
          </a:p>
          <a:p>
            <a:r>
              <a:rPr lang="en-US" altLang="ja-JP" sz="2400" dirty="0"/>
              <a:t>        field(OMSL, "</a:t>
            </a:r>
            <a:r>
              <a:rPr lang="en-US" altLang="ja-JP" sz="2400" dirty="0" err="1"/>
              <a:t>closed_loop</a:t>
            </a:r>
            <a:r>
              <a:rPr lang="en-US" altLang="ja-JP" sz="2400" dirty="0"/>
              <a:t>")</a:t>
            </a:r>
            <a:endParaRPr lang="ja-JP" altLang="ja-JP" sz="2400" dirty="0"/>
          </a:p>
          <a:p>
            <a:r>
              <a:rPr lang="en-US" altLang="ja-JP" sz="2400" dirty="0"/>
              <a:t>        field(OUT, "</a:t>
            </a:r>
            <a:r>
              <a:rPr lang="en-US" altLang="ja-JP" sz="2400" dirty="0">
                <a:solidFill>
                  <a:srgbClr val="0070C0"/>
                </a:solidFill>
              </a:rPr>
              <a:t>BUZZER_SET</a:t>
            </a:r>
            <a:r>
              <a:rPr lang="en-US" altLang="ja-JP" sz="2400" dirty="0"/>
              <a:t>")</a:t>
            </a:r>
            <a:endParaRPr lang="ja-JP" altLang="ja-JP" sz="2400" dirty="0"/>
          </a:p>
          <a:p>
            <a:r>
              <a:rPr lang="en-US" altLang="ja-JP" sz="2400" dirty="0" smtClean="0"/>
              <a:t>}</a:t>
            </a:r>
            <a:endParaRPr lang="ja-JP" altLang="ja-JP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71942" y="-673419"/>
            <a:ext cx="3755221" cy="5422472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V="1">
            <a:off x="4404360" y="4383502"/>
            <a:ext cx="597264" cy="76228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950920" y="4764646"/>
            <a:ext cx="1001798" cy="99363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9952718" y="4245919"/>
            <a:ext cx="164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 manage-</a:t>
            </a:r>
            <a:r>
              <a:rPr kumimoji="1" lang="en-US" altLang="ja-JP" sz="2400" dirty="0" err="1" smtClean="0"/>
              <a:t>ment</a:t>
            </a:r>
            <a:r>
              <a:rPr kumimoji="1" lang="en-US" altLang="ja-JP" sz="2400" dirty="0" smtClean="0"/>
              <a:t> Pi</a:t>
            </a:r>
            <a:endParaRPr kumimoji="1" lang="ja-JP" altLang="en-US" sz="2400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9634200" y="93495"/>
            <a:ext cx="1092271" cy="628650"/>
          </a:xfrm>
          <a:prstGeom prst="wedgeRoundRectCallout">
            <a:avLst>
              <a:gd name="adj1" fmla="val -45149"/>
              <a:gd name="adj2" fmla="val 104750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sensor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24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EPICS </a:t>
            </a:r>
            <a:r>
              <a:rPr lang="en-US" altLang="ja-JP" dirty="0" smtClean="0"/>
              <a:t>control</a:t>
            </a:r>
            <a:br>
              <a:rPr lang="en-US" altLang="ja-JP" dirty="0" smtClean="0"/>
            </a:br>
            <a:r>
              <a:rPr lang="en-US" altLang="ja-JP" dirty="0" smtClean="0"/>
              <a:t>Management Pi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8695" y="3280209"/>
            <a:ext cx="473011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record(</a:t>
            </a:r>
            <a:r>
              <a:rPr lang="en-US" altLang="ja-JP" sz="2400" dirty="0" err="1" smtClean="0"/>
              <a:t>bo</a:t>
            </a:r>
            <a:r>
              <a:rPr lang="en-US" altLang="ja-JP" sz="2400" dirty="0"/>
              <a:t>,"</a:t>
            </a:r>
            <a:r>
              <a:rPr lang="en-US" altLang="ja-JP" sz="2400" dirty="0">
                <a:solidFill>
                  <a:srgbClr val="0070C0"/>
                </a:solidFill>
              </a:rPr>
              <a:t>BUZZER_SET</a:t>
            </a:r>
            <a:r>
              <a:rPr lang="en-US" altLang="ja-JP" sz="2400" dirty="0"/>
              <a:t>")</a:t>
            </a:r>
            <a:endParaRPr lang="ja-JP" altLang="ja-JP" sz="2400" dirty="0"/>
          </a:p>
          <a:p>
            <a:r>
              <a:rPr lang="en-US" altLang="ja-JP" sz="2400" dirty="0"/>
              <a:t>{</a:t>
            </a:r>
            <a:endParaRPr lang="ja-JP" altLang="ja-JP" sz="2400" dirty="0"/>
          </a:p>
          <a:p>
            <a:r>
              <a:rPr lang="en-US" altLang="ja-JP" sz="2400" dirty="0"/>
              <a:t>        field(DTYP, "</a:t>
            </a:r>
            <a:r>
              <a:rPr lang="en-US" altLang="ja-JP" sz="2400" dirty="0" err="1"/>
              <a:t>devgpio</a:t>
            </a:r>
            <a:r>
              <a:rPr lang="en-US" altLang="ja-JP" sz="2400" dirty="0"/>
              <a:t>")</a:t>
            </a:r>
            <a:endParaRPr lang="ja-JP" altLang="ja-JP" sz="2400" dirty="0"/>
          </a:p>
          <a:p>
            <a:r>
              <a:rPr lang="en-US" altLang="ja-JP" sz="2400" dirty="0"/>
              <a:t>        field(OUT, "@J8-35 H")</a:t>
            </a:r>
            <a:endParaRPr lang="ja-JP" altLang="ja-JP" sz="2400" dirty="0"/>
          </a:p>
          <a:p>
            <a:r>
              <a:rPr lang="en-US" altLang="ja-JP" sz="2400" dirty="0"/>
              <a:t>}</a:t>
            </a:r>
            <a:endParaRPr lang="ja-JP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8694" y="2741095"/>
            <a:ext cx="28590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BUZZER</a:t>
            </a:r>
            <a:endParaRPr lang="ja-JP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7280" y="1904453"/>
            <a:ext cx="3166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 smtClean="0"/>
              <a:t>・</a:t>
            </a:r>
            <a:r>
              <a:rPr lang="en-US" altLang="ja-JP" sz="3000" dirty="0" err="1" smtClean="0"/>
              <a:t>db</a:t>
            </a:r>
            <a:r>
              <a:rPr lang="en-US" altLang="ja-JP" sz="3000" dirty="0" smtClean="0"/>
              <a:t> </a:t>
            </a:r>
            <a:r>
              <a:rPr lang="en-US" altLang="ja-JP" sz="3000" dirty="0"/>
              <a:t>file contents</a:t>
            </a:r>
            <a:endParaRPr lang="en-US" altLang="ja-JP" sz="3000" dirty="0" smtClean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707424" y="3516287"/>
            <a:ext cx="1366560" cy="109685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1323" y="4566188"/>
            <a:ext cx="203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From  surveillance Pi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2" y="89588"/>
            <a:ext cx="6530760" cy="4160117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9514769" y="4353036"/>
            <a:ext cx="1092271" cy="628650"/>
          </a:xfrm>
          <a:prstGeom prst="wedgeRoundRectCallout">
            <a:avLst>
              <a:gd name="adj1" fmla="val 8236"/>
              <a:gd name="adj2" fmla="val -368693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buzzer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08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9671</TotalTime>
  <Words>465</Words>
  <Application>Microsoft Office PowerPoint</Application>
  <PresentationFormat>ユーザー設定</PresentationFormat>
  <Paragraphs>99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HDOfficeLightV0</vt:lpstr>
      <vt:lpstr>レトロスペクト</vt:lpstr>
      <vt:lpstr>Plan to use EPICS in home security service</vt:lpstr>
      <vt:lpstr>Kanto Information Service (KIS) is …</vt:lpstr>
      <vt:lpstr>Idea for Home Security</vt:lpstr>
      <vt:lpstr>System overview</vt:lpstr>
      <vt:lpstr>Raspberry-Pi for surveillance</vt:lpstr>
      <vt:lpstr>Raspberry-Pi for management</vt:lpstr>
      <vt:lpstr>Idea =&gt; Demonstration</vt:lpstr>
      <vt:lpstr>EPICS control surveillance Pi</vt:lpstr>
      <vt:lpstr>EPICS control Management Pi</vt:lpstr>
      <vt:lpstr>Discussion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EPICSを用いた家の防犯・監視システム</dc:title>
  <dc:creator>一般公開</dc:creator>
  <cp:lastModifiedBy>aoyama</cp:lastModifiedBy>
  <cp:revision>355</cp:revision>
  <dcterms:created xsi:type="dcterms:W3CDTF">2016-11-11T07:05:29Z</dcterms:created>
  <dcterms:modified xsi:type="dcterms:W3CDTF">2017-05-19T03:59:10Z</dcterms:modified>
</cp:coreProperties>
</file>