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3"/>
  </p:notesMasterIdLst>
  <p:sldIdLst>
    <p:sldId id="812" r:id="rId2"/>
    <p:sldId id="983" r:id="rId3"/>
    <p:sldId id="984" r:id="rId4"/>
    <p:sldId id="995" r:id="rId5"/>
    <p:sldId id="969" r:id="rId6"/>
    <p:sldId id="974" r:id="rId7"/>
    <p:sldId id="970" r:id="rId8"/>
    <p:sldId id="971" r:id="rId9"/>
    <p:sldId id="956" r:id="rId10"/>
    <p:sldId id="978" r:id="rId11"/>
    <p:sldId id="955" r:id="rId12"/>
    <p:sldId id="996" r:id="rId13"/>
    <p:sldId id="986" r:id="rId14"/>
    <p:sldId id="965" r:id="rId15"/>
    <p:sldId id="987" r:id="rId16"/>
    <p:sldId id="990" r:id="rId17"/>
    <p:sldId id="989" r:id="rId18"/>
    <p:sldId id="957" r:id="rId19"/>
    <p:sldId id="994" r:id="rId20"/>
    <p:sldId id="997" r:id="rId21"/>
    <p:sldId id="981" r:id="rId22"/>
  </p:sldIdLst>
  <p:sldSz cx="9144000" cy="6858000" type="screen4x3"/>
  <p:notesSz cx="6858000" cy="9144000"/>
  <p:defaultTextStyle>
    <a:defPPr>
      <a:defRPr lang="ja-JP"/>
    </a:defPPr>
    <a:lvl1pPr algn="r" rtl="0" eaLnBrk="0" fontAlgn="base" hangingPunct="0">
      <a:spcBef>
        <a:spcPct val="50000"/>
      </a:spcBef>
      <a:spcAft>
        <a:spcPct val="0"/>
      </a:spcAft>
      <a:defRPr sz="2000" kern="1200">
        <a:solidFill>
          <a:srgbClr val="000066"/>
        </a:solidFill>
        <a:latin typeface="ＭＳ Ｐゴシック" pitchFamily="50" charset="-128"/>
        <a:ea typeface="ＭＳ Ｐゴシック" pitchFamily="50" charset="-128"/>
        <a:cs typeface="+mn-cs"/>
      </a:defRPr>
    </a:lvl1pPr>
    <a:lvl2pPr marL="457200" algn="r" rtl="0" eaLnBrk="0" fontAlgn="base" hangingPunct="0">
      <a:spcBef>
        <a:spcPct val="50000"/>
      </a:spcBef>
      <a:spcAft>
        <a:spcPct val="0"/>
      </a:spcAft>
      <a:defRPr sz="2000" kern="1200">
        <a:solidFill>
          <a:srgbClr val="000066"/>
        </a:solidFill>
        <a:latin typeface="ＭＳ Ｐゴシック" pitchFamily="50" charset="-128"/>
        <a:ea typeface="ＭＳ Ｐゴシック" pitchFamily="50" charset="-128"/>
        <a:cs typeface="+mn-cs"/>
      </a:defRPr>
    </a:lvl2pPr>
    <a:lvl3pPr marL="914400" algn="r" rtl="0" eaLnBrk="0" fontAlgn="base" hangingPunct="0">
      <a:spcBef>
        <a:spcPct val="50000"/>
      </a:spcBef>
      <a:spcAft>
        <a:spcPct val="0"/>
      </a:spcAft>
      <a:defRPr sz="2000" kern="1200">
        <a:solidFill>
          <a:srgbClr val="000066"/>
        </a:solidFill>
        <a:latin typeface="ＭＳ Ｐゴシック" pitchFamily="50" charset="-128"/>
        <a:ea typeface="ＭＳ Ｐゴシック" pitchFamily="50" charset="-128"/>
        <a:cs typeface="+mn-cs"/>
      </a:defRPr>
    </a:lvl3pPr>
    <a:lvl4pPr marL="1371600" algn="r" rtl="0" eaLnBrk="0" fontAlgn="base" hangingPunct="0">
      <a:spcBef>
        <a:spcPct val="50000"/>
      </a:spcBef>
      <a:spcAft>
        <a:spcPct val="0"/>
      </a:spcAft>
      <a:defRPr sz="2000" kern="1200">
        <a:solidFill>
          <a:srgbClr val="000066"/>
        </a:solidFill>
        <a:latin typeface="ＭＳ Ｐゴシック" pitchFamily="50" charset="-128"/>
        <a:ea typeface="ＭＳ Ｐゴシック" pitchFamily="50" charset="-128"/>
        <a:cs typeface="+mn-cs"/>
      </a:defRPr>
    </a:lvl4pPr>
    <a:lvl5pPr marL="1828800" algn="r" rtl="0" eaLnBrk="0" fontAlgn="base" hangingPunct="0">
      <a:spcBef>
        <a:spcPct val="50000"/>
      </a:spcBef>
      <a:spcAft>
        <a:spcPct val="0"/>
      </a:spcAft>
      <a:defRPr sz="2000" kern="1200">
        <a:solidFill>
          <a:srgbClr val="000066"/>
        </a:solidFill>
        <a:latin typeface="ＭＳ Ｐゴシック" pitchFamily="50" charset="-128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sz="2000" kern="1200">
        <a:solidFill>
          <a:srgbClr val="000066"/>
        </a:solidFill>
        <a:latin typeface="ＭＳ Ｐゴシック" pitchFamily="50" charset="-128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sz="2000" kern="1200">
        <a:solidFill>
          <a:srgbClr val="000066"/>
        </a:solidFill>
        <a:latin typeface="ＭＳ Ｐゴシック" pitchFamily="50" charset="-128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sz="2000" kern="1200">
        <a:solidFill>
          <a:srgbClr val="000066"/>
        </a:solidFill>
        <a:latin typeface="ＭＳ Ｐゴシック" pitchFamily="50" charset="-128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sz="2000" kern="1200">
        <a:solidFill>
          <a:srgbClr val="000066"/>
        </a:solidFill>
        <a:latin typeface="ＭＳ Ｐゴシック" pitchFamily="50" charset="-128"/>
        <a:ea typeface="ＭＳ Ｐゴシック" pitchFamily="50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66"/>
    <a:srgbClr val="0000FF"/>
    <a:srgbClr val="FFFFFF"/>
    <a:srgbClr val="0000CC"/>
    <a:srgbClr val="CC00CC"/>
    <a:srgbClr val="6600CC"/>
    <a:srgbClr val="CCECFF"/>
    <a:srgbClr val="080808"/>
    <a:srgbClr val="FF66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テーマ スタイル 1 - アクセント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600" autoAdjust="0"/>
    <p:restoredTop sz="97917" autoAdjust="0"/>
  </p:normalViewPr>
  <p:slideViewPr>
    <p:cSldViewPr>
      <p:cViewPr varScale="1">
        <p:scale>
          <a:sx n="89" d="100"/>
          <a:sy n="89" d="100"/>
        </p:scale>
        <p:origin x="-129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673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1pPr>
          </a:lstStyle>
          <a:p>
            <a:pPr>
              <a:defRPr/>
            </a:pPr>
            <a:fld id="{63707DA9-4F91-43EC-979E-94BE45664F6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203185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Unicode MS" pitchFamily="50" charset="-128"/>
        <a:ea typeface="Arial Unicode MS" pitchFamily="50" charset="-128"/>
        <a:cs typeface="Arial Unicode MS" pitchFamily="50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Unicode MS" pitchFamily="50" charset="-128"/>
        <a:ea typeface="Arial Unicode MS" pitchFamily="50" charset="-128"/>
        <a:cs typeface="Arial Unicode MS" pitchFamily="50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Unicode MS" pitchFamily="50" charset="-128"/>
        <a:ea typeface="Arial Unicode MS" pitchFamily="50" charset="-128"/>
        <a:cs typeface="Arial Unicode MS" pitchFamily="50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Unicode MS" pitchFamily="50" charset="-128"/>
        <a:ea typeface="Arial Unicode MS" pitchFamily="50" charset="-128"/>
        <a:cs typeface="Arial Unicode MS" pitchFamily="50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Unicode MS" pitchFamily="50" charset="-128"/>
        <a:ea typeface="Arial Unicode MS" pitchFamily="50" charset="-128"/>
        <a:cs typeface="Arial Unicode MS" pitchFamily="50" charset="-128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rgbClr val="000066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>
              <a:defRPr sz="2000">
                <a:solidFill>
                  <a:srgbClr val="000066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>
              <a:defRPr sz="2000">
                <a:solidFill>
                  <a:srgbClr val="000066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>
              <a:defRPr sz="2000">
                <a:solidFill>
                  <a:srgbClr val="000066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>
              <a:defRPr sz="2000">
                <a:solidFill>
                  <a:srgbClr val="000066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fld id="{6A44BF57-BFCE-4A0E-A301-EFFC905A7369}" type="slidenum">
              <a:rPr lang="en-US" altLang="ja-JP" sz="1200" smtClean="0">
                <a:solidFill>
                  <a:schemeClr val="tx1"/>
                </a:solidFill>
                <a:latin typeface="Arial Unicode MS" pitchFamily="50" charset="-128"/>
                <a:ea typeface="Arial Unicode MS" pitchFamily="50" charset="-128"/>
              </a:rPr>
              <a:pPr/>
              <a:t>1</a:t>
            </a:fld>
            <a:endParaRPr lang="en-US" altLang="ja-JP" sz="1200" dirty="0" smtClean="0">
              <a:solidFill>
                <a:schemeClr val="tx1"/>
              </a:solidFill>
              <a:latin typeface="Arial Unicode MS" pitchFamily="50" charset="-128"/>
              <a:ea typeface="Arial Unicode MS" pitchFamily="50" charset="-128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0" y="1858963"/>
            <a:ext cx="555625" cy="5000625"/>
          </a:xfrm>
          <a:prstGeom prst="roundRect">
            <a:avLst>
              <a:gd name="adj" fmla="val 255"/>
            </a:avLst>
          </a:prstGeom>
          <a:solidFill>
            <a:srgbClr val="DC2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650875" y="0"/>
            <a:ext cx="8493125" cy="1739900"/>
          </a:xfrm>
          <a:prstGeom prst="roundRect">
            <a:avLst>
              <a:gd name="adj" fmla="val 79"/>
            </a:avLst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</a:pPr>
            <a:endParaRPr kumimoji="1" lang="ja-JP" altLang="ja-JP" sz="4400">
              <a:solidFill>
                <a:schemeClr val="bg2"/>
              </a:solidFill>
              <a:latin typeface="たぬき油性マジック" pitchFamily="2" charset="-128"/>
              <a:ea typeface="たぬき油性マジック" pitchFamily="2" charset="-128"/>
            </a:endParaRP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0" y="1728788"/>
            <a:ext cx="9144000" cy="177800"/>
          </a:xfrm>
          <a:prstGeom prst="roundRect">
            <a:avLst>
              <a:gd name="adj" fmla="val 806"/>
            </a:avLst>
          </a:pr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496888" y="0"/>
            <a:ext cx="165100" cy="6858000"/>
          </a:xfrm>
          <a:prstGeom prst="roundRect">
            <a:avLst>
              <a:gd name="adj" fmla="val 875"/>
            </a:avLst>
          </a:pr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ctrTitle"/>
          </p:nvPr>
        </p:nvSpPr>
        <p:spPr>
          <a:xfrm>
            <a:off x="990600" y="1905000"/>
            <a:ext cx="7772400" cy="1143000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ja-JP" altLang="en-US" noProof="0" smtClean="0"/>
              <a:t>マスタ タイトルの書式設定</a:t>
            </a: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2686050" y="3492500"/>
            <a:ext cx="6102350" cy="1752600"/>
          </a:xfrm>
        </p:spPr>
        <p:txBody>
          <a:bodyPr/>
          <a:lstStyle>
            <a:lvl1pPr marL="0" indent="0" algn="r">
              <a:buFont typeface="Arial Unicode MS" pitchFamily="50" charset="-128"/>
              <a:buNone/>
              <a:defRPr/>
            </a:lvl1pPr>
          </a:lstStyle>
          <a:p>
            <a:pPr lvl="0"/>
            <a:r>
              <a:rPr lang="ja-JP" altLang="en-US" noProof="0" smtClean="0"/>
              <a:t>マスタ サブタイトルの書式設定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6372225" y="6399213"/>
            <a:ext cx="2016125" cy="458787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ja-JP" smtClean="0"/>
              <a:t>2017 May 18</a:t>
            </a:r>
            <a:endParaRPr lang="en-US" altLang="ja-JP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684213" y="6400800"/>
            <a:ext cx="5686425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Shuei YAMADA / EPICS Collaboration Meeging Spring 2017 @ KURRI</a:t>
            </a:r>
            <a:endParaRPr lang="en-US" altLang="ja-JP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E4A89-6C72-4C59-BD11-63433D4AF7F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14894755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2017 May 18</a:t>
            </a:r>
            <a:endParaRPr lang="en-US" altLang="ja-JP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Shuei YAMADA / EPICS Collaboration Meeging Spring 2017 @ KURRI</a:t>
            </a:r>
            <a:endParaRPr lang="en-US" altLang="ja-JP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8FAC3B-227B-4607-BE35-B67E09F34EC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12204516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75425" y="457200"/>
            <a:ext cx="1962150" cy="5599113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737225" cy="5599113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2017 May 18</a:t>
            </a:r>
            <a:endParaRPr lang="en-US" altLang="ja-JP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Shuei YAMADA / EPICS Collaboration Meeging Spring 2017 @ KURRI</a:t>
            </a:r>
            <a:endParaRPr lang="en-US" altLang="ja-JP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1F1EAF-FD71-434B-87B3-EEC3F08E1A5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71264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タイトル、テキスト、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848600" cy="76200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half" idx="1"/>
          </p:nvPr>
        </p:nvSpPr>
        <p:spPr>
          <a:xfrm>
            <a:off x="685800" y="1941513"/>
            <a:ext cx="3849688" cy="41148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87888" y="1941513"/>
            <a:ext cx="3849687" cy="41148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2017 May 18</a:t>
            </a:r>
            <a:endParaRPr lang="en-US" altLang="ja-JP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Shuei YAMADA / EPICS Collaboration Meeging Spring 2017 @ KURRI</a:t>
            </a:r>
            <a:endParaRPr lang="en-US" altLang="ja-JP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D59784-8775-4A42-AF2D-BA00A5CC5FD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60371544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Noto Sans" panose="020B0502040504020204" pitchFamily="34" charset="0"/>
                <a:ea typeface="Noto Sans CJK JP Medium" pitchFamily="34" charset="-128"/>
              </a:defRPr>
            </a:lvl1pPr>
          </a:lstStyle>
          <a:p>
            <a:r>
              <a:rPr lang="ja-JP" altLang="en-US" dirty="0" smtClean="0"/>
              <a:t>マスター タイトルの書式設定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 smtClean="0"/>
              <a:t>マスター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ja-JP" altLang="en-US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2017 May 18</a:t>
            </a:r>
            <a:endParaRPr lang="en-US" altLang="ja-JP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Shuei YAMADA / EPICS Collaboration Meeging Spring 2017 @ KURRI</a:t>
            </a:r>
            <a:endParaRPr lang="en-US" altLang="ja-JP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FBCB63-C76D-4C2A-882C-94EB7FD8A8C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81808091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2017 May 18</a:t>
            </a:r>
            <a:endParaRPr lang="en-US" altLang="ja-JP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Shuei YAMADA / EPICS Collaboration Meeging Spring 2017 @ KURRI</a:t>
            </a:r>
            <a:endParaRPr lang="en-US" altLang="ja-JP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DEFA54-FB4C-48C0-BB57-7BEC1EA3C88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5800157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85800" y="1941513"/>
            <a:ext cx="3849688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87888" y="1941513"/>
            <a:ext cx="384968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2017 May 18</a:t>
            </a:r>
            <a:endParaRPr lang="en-US" altLang="ja-JP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Shuei YAMADA / EPICS Collaboration Meeging Spring 2017 @ KURRI</a:t>
            </a:r>
            <a:endParaRPr lang="en-US" altLang="ja-JP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FC401F-C107-46A2-B032-D1F51AE2A7F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91944562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2017 May 18</a:t>
            </a:r>
            <a:endParaRPr lang="en-US" altLang="ja-JP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Shuei YAMADA / EPICS Collaboration Meeging Spring 2017 @ KURRI</a:t>
            </a:r>
            <a:endParaRPr lang="en-US" altLang="ja-JP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6CD2AC-1515-4B04-8DA1-48CA4E0DA03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1047294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2017 May 18</a:t>
            </a:r>
            <a:endParaRPr lang="en-US" altLang="ja-JP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Shuei YAMADA / EPICS Collaboration Meeging Spring 2017 @ KURRI</a:t>
            </a:r>
            <a:endParaRPr lang="en-US" altLang="ja-JP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4AA432-38B3-4581-A781-ECA166A5E61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52550084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2017 May 18</a:t>
            </a:r>
            <a:endParaRPr lang="en-US" altLang="ja-JP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Shuei YAMADA / EPICS Collaboration Meeging Spring 2017 @ KURRI</a:t>
            </a:r>
            <a:endParaRPr lang="en-US" altLang="ja-JP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7796A0-99DB-49A4-A3CD-8DF67335BE5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904358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2017 May 18</a:t>
            </a:r>
            <a:endParaRPr lang="en-US" altLang="ja-JP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Shuei YAMADA / EPICS Collaboration Meeging Spring 2017 @ KURRI</a:t>
            </a:r>
            <a:endParaRPr lang="en-US" altLang="ja-JP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0D45D6-411C-4F40-ABF3-86BBA4040C3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52121744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2017 May 18</a:t>
            </a:r>
            <a:endParaRPr lang="en-US" altLang="ja-JP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Shuei YAMADA / EPICS Collaboration Meeging Spring 2017 @ KURRI</a:t>
            </a:r>
            <a:endParaRPr lang="en-US" altLang="ja-JP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CCB7AE-7A7A-4826-B964-AA698DEF6AD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14658029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372225" y="6400800"/>
            <a:ext cx="20177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 altLang="ja-JP" smtClean="0"/>
              <a:t>2017 May 18</a:t>
            </a:r>
            <a:endParaRPr lang="en-US" altLang="ja-JP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4213" y="6400800"/>
            <a:ext cx="5688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 altLang="ja-JP" smtClean="0"/>
              <a:t>Shuei YAMADA / EPICS Collaboration Meeging Spring 2017 @ KURRI</a:t>
            </a:r>
            <a:endParaRPr lang="en-US" altLang="ja-JP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8350" y="6400800"/>
            <a:ext cx="603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fld id="{567D1976-7AFE-4774-AB61-EC43E980648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1029" name="AutoShape 5"/>
          <p:cNvSpPr>
            <a:spLocks noChangeArrowheads="1"/>
          </p:cNvSpPr>
          <p:nvPr/>
        </p:nvSpPr>
        <p:spPr bwMode="auto">
          <a:xfrm>
            <a:off x="0" y="1858963"/>
            <a:ext cx="555625" cy="5000625"/>
          </a:xfrm>
          <a:prstGeom prst="roundRect">
            <a:avLst>
              <a:gd name="adj" fmla="val 255"/>
            </a:avLst>
          </a:prstGeom>
          <a:solidFill>
            <a:srgbClr val="DC2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30" name="AutoShape 6"/>
          <p:cNvSpPr>
            <a:spLocks noChangeArrowheads="1"/>
          </p:cNvSpPr>
          <p:nvPr/>
        </p:nvSpPr>
        <p:spPr bwMode="auto">
          <a:xfrm>
            <a:off x="650875" y="0"/>
            <a:ext cx="8493125" cy="1739900"/>
          </a:xfrm>
          <a:prstGeom prst="roundRect">
            <a:avLst>
              <a:gd name="adj" fmla="val 79"/>
            </a:avLst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31" name="AutoShape 7"/>
          <p:cNvSpPr>
            <a:spLocks noChangeArrowheads="1"/>
          </p:cNvSpPr>
          <p:nvPr/>
        </p:nvSpPr>
        <p:spPr bwMode="auto">
          <a:xfrm>
            <a:off x="0" y="1728788"/>
            <a:ext cx="9144000" cy="177800"/>
          </a:xfrm>
          <a:prstGeom prst="roundRect">
            <a:avLst>
              <a:gd name="adj" fmla="val 806"/>
            </a:avLst>
          </a:pr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32" name="AutoShape 8"/>
          <p:cNvSpPr>
            <a:spLocks noChangeArrowheads="1"/>
          </p:cNvSpPr>
          <p:nvPr/>
        </p:nvSpPr>
        <p:spPr bwMode="auto">
          <a:xfrm>
            <a:off x="496888" y="0"/>
            <a:ext cx="165100" cy="6858000"/>
          </a:xfrm>
          <a:prstGeom prst="roundRect">
            <a:avLst>
              <a:gd name="adj" fmla="val 875"/>
            </a:avLst>
          </a:pr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848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8980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41513"/>
            <a:ext cx="7851775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48" r:id="rId1"/>
    <p:sldLayoutId id="2147484037" r:id="rId2"/>
    <p:sldLayoutId id="2147484038" r:id="rId3"/>
    <p:sldLayoutId id="2147484039" r:id="rId4"/>
    <p:sldLayoutId id="2147484040" r:id="rId5"/>
    <p:sldLayoutId id="2147484041" r:id="rId6"/>
    <p:sldLayoutId id="2147484042" r:id="rId7"/>
    <p:sldLayoutId id="2147484043" r:id="rId8"/>
    <p:sldLayoutId id="2147484044" r:id="rId9"/>
    <p:sldLayoutId id="2147484045" r:id="rId10"/>
    <p:sldLayoutId id="2147484046" r:id="rId11"/>
    <p:sldLayoutId id="2147484047" r:id="rId12"/>
  </p:sldLayoutIdLst>
  <p:transition>
    <p:fade/>
  </p:transition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0000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000066"/>
          </a:solidFill>
          <a:latin typeface="たぬき油性マジック" pitchFamily="2" charset="-128"/>
          <a:ea typeface="たぬき油性マジック" pitchFamily="2" charset="-128"/>
          <a:cs typeface="Arial Unicode MS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000066"/>
          </a:solidFill>
          <a:latin typeface="たぬき油性マジック" pitchFamily="2" charset="-128"/>
          <a:ea typeface="たぬき油性マジック" pitchFamily="2" charset="-128"/>
          <a:cs typeface="Arial Unicode MS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000066"/>
          </a:solidFill>
          <a:latin typeface="たぬき油性マジック" pitchFamily="2" charset="-128"/>
          <a:ea typeface="たぬき油性マジック" pitchFamily="2" charset="-128"/>
          <a:cs typeface="Arial Unicode MS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000066"/>
          </a:solidFill>
          <a:latin typeface="たぬき油性マジック" pitchFamily="2" charset="-128"/>
          <a:ea typeface="たぬき油性マジック" pitchFamily="2" charset="-128"/>
          <a:cs typeface="Arial Unicode MS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rgbClr val="000066"/>
          </a:solidFill>
          <a:latin typeface="たぬき油性マジック" pitchFamily="2" charset="-128"/>
          <a:ea typeface="たぬき油性マジック" pitchFamily="2" charset="-128"/>
          <a:cs typeface="Arial Unicode MS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rgbClr val="000066"/>
          </a:solidFill>
          <a:latin typeface="たぬき油性マジック" pitchFamily="2" charset="-128"/>
          <a:ea typeface="たぬき油性マジック" pitchFamily="2" charset="-128"/>
          <a:cs typeface="Arial Unicode MS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rgbClr val="000066"/>
          </a:solidFill>
          <a:latin typeface="たぬき油性マジック" pitchFamily="2" charset="-128"/>
          <a:ea typeface="たぬき油性マジック" pitchFamily="2" charset="-128"/>
          <a:cs typeface="Arial Unicode MS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rgbClr val="000066"/>
          </a:solidFill>
          <a:latin typeface="たぬき油性マジック" pitchFamily="2" charset="-128"/>
          <a:ea typeface="たぬき油性マジック" pitchFamily="2" charset="-128"/>
          <a:cs typeface="Arial Unicode MS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FF33"/>
        </a:buClr>
        <a:buSzPct val="70000"/>
        <a:buFont typeface="Arial Unicode MS" pitchFamily="50" charset="-128"/>
        <a:buBlip>
          <a:blip r:embed="rId14"/>
        </a:buBlip>
        <a:defRPr kumimoji="1" sz="2400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Arial Unicode MS" pitchFamily="50" charset="-128"/>
        <a:buBlip>
          <a:blip r:embed="rId15"/>
        </a:buBlip>
        <a:defRPr kumimoji="1" sz="2000">
          <a:solidFill>
            <a:srgbClr val="000066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99CC"/>
        </a:buClr>
        <a:buSzPct val="65000"/>
        <a:buFont typeface="Arial Unicode MS" pitchFamily="50" charset="-128"/>
        <a:buBlip>
          <a:blip r:embed="rId16"/>
        </a:buBlip>
        <a:defRPr kumimoji="1">
          <a:solidFill>
            <a:srgbClr val="000066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Arial Unicode MS" pitchFamily="50" charset="-128"/>
        <a:buBlip>
          <a:blip r:embed="rId17"/>
        </a:buBlip>
        <a:defRPr kumimoji="1" sz="1600">
          <a:solidFill>
            <a:srgbClr val="000066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Arial Unicode MS" pitchFamily="50" charset="-128"/>
        <a:buBlip>
          <a:blip r:embed="rId18"/>
        </a:buBlip>
        <a:defRPr kumimoji="1" sz="1600">
          <a:solidFill>
            <a:srgbClr val="000066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Arial Unicode MS" pitchFamily="50" charset="-128"/>
        <a:buBlip>
          <a:blip r:embed="rId18"/>
        </a:buBlip>
        <a:defRPr kumimoji="1" sz="1600">
          <a:solidFill>
            <a:srgbClr val="000066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Arial Unicode MS" pitchFamily="50" charset="-128"/>
        <a:buBlip>
          <a:blip r:embed="rId18"/>
        </a:buBlip>
        <a:defRPr kumimoji="1" sz="1600">
          <a:solidFill>
            <a:srgbClr val="000066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Arial Unicode MS" pitchFamily="50" charset="-128"/>
        <a:buBlip>
          <a:blip r:embed="rId18"/>
        </a:buBlip>
        <a:defRPr kumimoji="1" sz="1600">
          <a:solidFill>
            <a:srgbClr val="000066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Arial Unicode MS" pitchFamily="50" charset="-128"/>
        <a:buBlip>
          <a:blip r:embed="rId18"/>
        </a:buBlip>
        <a:defRPr kumimoji="1" sz="1600">
          <a:solidFill>
            <a:srgbClr val="000066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indico.fnal.gov/materialDisplay.py?contribId=82&amp;sessionId=5&amp;materialId=slides&amp;confId=9718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2017 May 18</a:t>
            </a:r>
            <a:endParaRPr lang="en-US" altLang="ja-JP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Shuei YAMADA / EPICS Collaboration Meeging Spring 2017 @ KURRI</a:t>
            </a:r>
            <a:endParaRPr lang="en-US" altLang="ja-JP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2FA774-DB14-4873-81A0-578917AB02AC}" type="slidenum">
              <a:rPr lang="en-US" altLang="ja-JP"/>
              <a:pPr>
                <a:defRPr/>
              </a:pPr>
              <a:t>1</a:t>
            </a:fld>
            <a:endParaRPr lang="en-US" altLang="ja-JP" dirty="0"/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5463" y="2636913"/>
            <a:ext cx="8367712" cy="2232248"/>
          </a:xfrm>
        </p:spPr>
        <p:txBody>
          <a:bodyPr/>
          <a:lstStyle/>
          <a:p>
            <a:pPr eaLnBrk="1" hangingPunct="1"/>
            <a:r>
              <a:rPr lang="en-US" altLang="ja-JP" sz="4000" dirty="0">
                <a:latin typeface="Noto Sans CJK JP Medium" pitchFamily="34" charset="-128"/>
                <a:ea typeface="Noto Sans CJK JP Medium" pitchFamily="34" charset="-128"/>
              </a:rPr>
              <a:t>Status of </a:t>
            </a:r>
            <a:r>
              <a:rPr lang="en-US" altLang="ja-JP" sz="4000" dirty="0" smtClean="0">
                <a:latin typeface="Noto Sans CJK JP Medium" pitchFamily="34" charset="-128"/>
                <a:ea typeface="Noto Sans CJK JP Medium" pitchFamily="34" charset="-128"/>
              </a:rPr>
              <a:t>Migration</a:t>
            </a:r>
            <a:br>
              <a:rPr lang="en-US" altLang="ja-JP" sz="4000" dirty="0" smtClean="0">
                <a:latin typeface="Noto Sans CJK JP Medium" pitchFamily="34" charset="-128"/>
                <a:ea typeface="Noto Sans CJK JP Medium" pitchFamily="34" charset="-128"/>
              </a:rPr>
            </a:br>
            <a:r>
              <a:rPr lang="en-US" altLang="ja-JP" sz="4000" dirty="0" smtClean="0">
                <a:latin typeface="Noto Sans CJK JP Medium" pitchFamily="34" charset="-128"/>
                <a:ea typeface="Noto Sans CJK JP Medium" pitchFamily="34" charset="-128"/>
              </a:rPr>
              <a:t>from </a:t>
            </a:r>
            <a:r>
              <a:rPr lang="en-US" altLang="ja-JP" sz="4000" dirty="0">
                <a:latin typeface="Noto Sans CJK JP Medium" pitchFamily="34" charset="-128"/>
                <a:ea typeface="Noto Sans CJK JP Medium" pitchFamily="34" charset="-128"/>
              </a:rPr>
              <a:t>Channel </a:t>
            </a:r>
            <a:r>
              <a:rPr lang="en-US" altLang="ja-JP" sz="4000" dirty="0" smtClean="0">
                <a:latin typeface="Noto Sans CJK JP Medium" pitchFamily="34" charset="-128"/>
                <a:ea typeface="Noto Sans CJK JP Medium" pitchFamily="34" charset="-128"/>
              </a:rPr>
              <a:t>Archiver</a:t>
            </a:r>
            <a:br>
              <a:rPr lang="en-US" altLang="ja-JP" sz="4000" dirty="0" smtClean="0">
                <a:latin typeface="Noto Sans CJK JP Medium" pitchFamily="34" charset="-128"/>
                <a:ea typeface="Noto Sans CJK JP Medium" pitchFamily="34" charset="-128"/>
              </a:rPr>
            </a:br>
            <a:r>
              <a:rPr lang="en-US" altLang="ja-JP" sz="4000" dirty="0" smtClean="0">
                <a:latin typeface="Noto Sans CJK JP Medium" pitchFamily="34" charset="-128"/>
                <a:ea typeface="Noto Sans CJK JP Medium" pitchFamily="34" charset="-128"/>
              </a:rPr>
              <a:t>to </a:t>
            </a:r>
            <a:r>
              <a:rPr lang="en-US" altLang="ja-JP" sz="4000" dirty="0">
                <a:latin typeface="Noto Sans CJK JP Medium" pitchFamily="34" charset="-128"/>
                <a:ea typeface="Noto Sans CJK JP Medium" pitchFamily="34" charset="-128"/>
              </a:rPr>
              <a:t>Archiver </a:t>
            </a:r>
            <a:r>
              <a:rPr lang="en-US" altLang="ja-JP" sz="4000" dirty="0" smtClean="0">
                <a:latin typeface="Noto Sans CJK JP Medium" pitchFamily="34" charset="-128"/>
                <a:ea typeface="Noto Sans CJK JP Medium" pitchFamily="34" charset="-128"/>
              </a:rPr>
              <a:t>Appliance</a:t>
            </a:r>
            <a:br>
              <a:rPr lang="en-US" altLang="ja-JP" sz="4000" dirty="0" smtClean="0">
                <a:latin typeface="Noto Sans CJK JP Medium" pitchFamily="34" charset="-128"/>
                <a:ea typeface="Noto Sans CJK JP Medium" pitchFamily="34" charset="-128"/>
              </a:rPr>
            </a:br>
            <a:r>
              <a:rPr lang="en-US" altLang="ja-JP" sz="4000" dirty="0" smtClean="0">
                <a:latin typeface="Noto Sans CJK JP Medium" pitchFamily="34" charset="-128"/>
                <a:ea typeface="Noto Sans CJK JP Medium" pitchFamily="34" charset="-128"/>
              </a:rPr>
              <a:t>in </a:t>
            </a:r>
            <a:r>
              <a:rPr lang="en-US" altLang="ja-JP" sz="4000" dirty="0">
                <a:latin typeface="Noto Sans CJK JP Medium" pitchFamily="34" charset="-128"/>
                <a:ea typeface="Noto Sans CJK JP Medium" pitchFamily="34" charset="-128"/>
              </a:rPr>
              <a:t>J-PARC MR</a:t>
            </a:r>
            <a:endParaRPr lang="ja-JP" altLang="en-US" sz="4000" dirty="0" smtClean="0">
              <a:latin typeface="Noto Sans CJK JP Medium" pitchFamily="34" charset="-128"/>
              <a:ea typeface="Noto Sans CJK JP Medium" pitchFamily="34" charset="-128"/>
            </a:endParaRP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86050" y="5069929"/>
            <a:ext cx="6102350" cy="1095375"/>
          </a:xfrm>
        </p:spPr>
        <p:txBody>
          <a:bodyPr/>
          <a:lstStyle/>
          <a:p>
            <a:pPr eaLnBrk="1" hangingPunct="1"/>
            <a:endParaRPr lang="en-US" altLang="ja-JP" sz="2800" dirty="0" smtClean="0">
              <a:latin typeface="Noto Sans CJK JP Medium" pitchFamily="34" charset="-128"/>
              <a:ea typeface="Noto Sans CJK JP Medium" pitchFamily="34" charset="-128"/>
            </a:endParaRPr>
          </a:p>
          <a:p>
            <a:pPr eaLnBrk="1" hangingPunct="1"/>
            <a:r>
              <a:rPr lang="en-US" altLang="ja-JP" sz="2800" dirty="0" smtClean="0">
                <a:latin typeface="Noto Sans CJK JP Medium" pitchFamily="34" charset="-128"/>
                <a:ea typeface="Noto Sans CJK JP Medium" pitchFamily="34" charset="-128"/>
              </a:rPr>
              <a:t>Shuei YAMADA (KEK / J-PARC)</a:t>
            </a:r>
            <a:br>
              <a:rPr lang="en-US" altLang="ja-JP" sz="2800" dirty="0" smtClean="0">
                <a:latin typeface="Noto Sans CJK JP Medium" pitchFamily="34" charset="-128"/>
                <a:ea typeface="Noto Sans CJK JP Medium" pitchFamily="34" charset="-128"/>
              </a:rPr>
            </a:br>
            <a:r>
              <a:rPr lang="en-US" altLang="ja-JP" sz="2000" dirty="0" smtClean="0">
                <a:latin typeface="Noto Sans CJK JP Medium" pitchFamily="34" charset="-128"/>
                <a:ea typeface="Noto Sans CJK JP Medium" pitchFamily="34" charset="-128"/>
              </a:rPr>
              <a:t>shuei@post.kek.jp</a:t>
            </a:r>
            <a:endParaRPr lang="ja-JP" altLang="en-US" sz="2000" dirty="0" smtClean="0">
              <a:latin typeface="Noto Sans CJK JP Medium" pitchFamily="34" charset="-128"/>
              <a:ea typeface="Noto Sans CJK JP Medium" pitchFamily="34" charset="-128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Installation Procedure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85800" y="1941513"/>
            <a:ext cx="7851775" cy="4511823"/>
          </a:xfrm>
        </p:spPr>
        <p:txBody>
          <a:bodyPr>
            <a:normAutofit lnSpcReduction="10000"/>
          </a:bodyPr>
          <a:lstStyle/>
          <a:p>
            <a:r>
              <a:rPr lang="en-US" altLang="ja-JP" dirty="0" smtClean="0"/>
              <a:t>Download</a:t>
            </a:r>
          </a:p>
          <a:p>
            <a:pPr lvl="1"/>
            <a:r>
              <a:rPr lang="en-US" altLang="ja-JP" dirty="0" smtClean="0"/>
              <a:t>Archiver Appliance</a:t>
            </a:r>
            <a:r>
              <a:rPr lang="ja-JP" altLang="en-US" dirty="0"/>
              <a:t> </a:t>
            </a:r>
            <a:r>
              <a:rPr lang="en-US" altLang="ja-JP" dirty="0" smtClean="0"/>
              <a:t>binary + source</a:t>
            </a:r>
            <a:endParaRPr lang="en-US" altLang="ja-JP" dirty="0"/>
          </a:p>
          <a:p>
            <a:pPr lvl="2"/>
            <a:r>
              <a:rPr lang="en-US" altLang="ja-JP" dirty="0" smtClean="0"/>
              <a:t>Sample scripts are included in the source</a:t>
            </a:r>
          </a:p>
          <a:p>
            <a:pPr lvl="1"/>
            <a:r>
              <a:rPr lang="en-US" altLang="ja-JP" dirty="0" smtClean="0"/>
              <a:t>tomcat 8.5.11 binary</a:t>
            </a:r>
          </a:p>
          <a:p>
            <a:pPr lvl="1"/>
            <a:r>
              <a:rPr lang="en-US" altLang="ja-JP" dirty="0" err="1" smtClean="0"/>
              <a:t>Mysql</a:t>
            </a:r>
            <a:r>
              <a:rPr lang="en-US" altLang="ja-JP" dirty="0" smtClean="0"/>
              <a:t> (5.1.73, rpm for SL6), </a:t>
            </a:r>
            <a:r>
              <a:rPr lang="en-US" altLang="ja-JP" dirty="0" err="1" smtClean="0"/>
              <a:t>mysql</a:t>
            </a:r>
            <a:r>
              <a:rPr lang="en-US" altLang="ja-JP" dirty="0" smtClean="0"/>
              <a:t>-connector-java</a:t>
            </a:r>
          </a:p>
          <a:p>
            <a:pPr lvl="2"/>
            <a:r>
              <a:rPr lang="en-US" altLang="ja-JP" dirty="0" smtClean="0"/>
              <a:t>For persistent configuration</a:t>
            </a:r>
          </a:p>
          <a:p>
            <a:r>
              <a:rPr lang="en-US" altLang="ja-JP" dirty="0" smtClean="0"/>
              <a:t>Read documentation carefully</a:t>
            </a:r>
          </a:p>
          <a:p>
            <a:r>
              <a:rPr lang="en-US" altLang="ja-JP" dirty="0" smtClean="0"/>
              <a:t>Read documentation carefully</a:t>
            </a:r>
          </a:p>
          <a:p>
            <a:r>
              <a:rPr lang="en-US" altLang="ja-JP" dirty="0" smtClean="0"/>
              <a:t>Just do the installation</a:t>
            </a:r>
          </a:p>
          <a:p>
            <a:pPr lvl="1"/>
            <a:r>
              <a:rPr lang="en-US" altLang="ja-JP" dirty="0" smtClean="0"/>
              <a:t>Prepare schema for </a:t>
            </a:r>
            <a:r>
              <a:rPr lang="en-US" altLang="ja-JP" dirty="0" err="1" smtClean="0"/>
              <a:t>Mysql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Run installation script which comes with Archiver Appliance</a:t>
            </a:r>
          </a:p>
          <a:p>
            <a:pPr lvl="1"/>
            <a:r>
              <a:rPr lang="en-US" altLang="ja-JP" dirty="0" smtClean="0"/>
              <a:t>Edit configuration files to match with accelerator control network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2017 May 18</a:t>
            </a:r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Shuei YAMADA / EPICS Collaboration Meeging Spring 2017 @ KURRI</a:t>
            </a:r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FBCB63-C76D-4C2A-882C-94EB7FD8A8C9}" type="slidenum">
              <a:rPr lang="en-US" altLang="ja-JP" smtClean="0"/>
              <a:pPr>
                <a:defRPr/>
              </a:pPr>
              <a:t>10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534845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848600" cy="1099592"/>
          </a:xfrm>
        </p:spPr>
        <p:txBody>
          <a:bodyPr/>
          <a:lstStyle/>
          <a:p>
            <a:r>
              <a:rPr lang="en-US" altLang="ja-JP" dirty="0" smtClean="0"/>
              <a:t>Decisions to Make Before Production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85800" y="1941512"/>
            <a:ext cx="8278688" cy="4655840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Granularity of </a:t>
            </a:r>
            <a:r>
              <a:rPr kumimoji="1" lang="en-US" altLang="ja-JP" dirty="0" smtClean="0"/>
              <a:t>time partition</a:t>
            </a:r>
          </a:p>
          <a:p>
            <a:pPr lvl="1"/>
            <a:r>
              <a:rPr lang="en-US" altLang="ja-JP" dirty="0" smtClean="0"/>
              <a:t>We chose 1 hour/1 day/1 month for STS/MTS/LTS</a:t>
            </a:r>
          </a:p>
          <a:p>
            <a:pPr lvl="1"/>
            <a:r>
              <a:rPr kumimoji="1" lang="en-US" altLang="ja-JP" dirty="0" smtClean="0"/>
              <a:t>All the storage on local disk</a:t>
            </a:r>
          </a:p>
          <a:p>
            <a:pPr lvl="2"/>
            <a:r>
              <a:rPr lang="en-US" altLang="ja-JP" dirty="0" smtClean="0"/>
              <a:t>We may move LTS to NAS afterwards</a:t>
            </a:r>
            <a:endParaRPr kumimoji="1" lang="en-US" altLang="ja-JP" dirty="0" smtClean="0"/>
          </a:p>
          <a:p>
            <a:r>
              <a:rPr lang="en-US" altLang="ja-JP" dirty="0" smtClean="0"/>
              <a:t>Mapping from record name to path of data file</a:t>
            </a:r>
          </a:p>
          <a:p>
            <a:pPr lvl="1"/>
            <a:r>
              <a:rPr lang="en-US" altLang="ja-JP" dirty="0" smtClean="0"/>
              <a:t>“:” and “-” becomes directory separator by default: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 smtClean="0"/>
              <a:t>MRMON:DCCT_073_1:VAL:MRPWR</a:t>
            </a:r>
            <a:br>
              <a:rPr lang="en-US" altLang="ja-JP" dirty="0" smtClean="0"/>
            </a:br>
            <a:r>
              <a:rPr lang="ja-JP" altLang="en-US" dirty="0" smtClean="0"/>
              <a:t>→ </a:t>
            </a:r>
            <a:r>
              <a:rPr lang="en-US" altLang="ja-JP" dirty="0" smtClean="0"/>
              <a:t>MRMON/DCCT_073_1/VAL/MRPWR:2017_02.pb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2017 May 18</a:t>
            </a:r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Shuei YAMADA / EPICS Collaboration Meeging Spring 2017 @ KURRI</a:t>
            </a:r>
            <a:endParaRPr lang="en-US" altLang="ja-JP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FBCB63-C76D-4C2A-882C-94EB7FD8A8C9}" type="slidenum">
              <a:rPr lang="en-US" altLang="ja-JP" smtClean="0"/>
              <a:pPr>
                <a:defRPr/>
              </a:pPr>
              <a:t>11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177533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2017 May 18</a:t>
            </a:r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Shuei YAMADA / EPICS Collaboration Meeging Spring 2017 @ KURRI</a:t>
            </a:r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FBCB63-C76D-4C2A-882C-94EB7FD8A8C9}" type="slidenum">
              <a:rPr lang="en-US" altLang="ja-JP" smtClean="0"/>
              <a:pPr>
                <a:defRPr/>
              </a:pPr>
              <a:t>12</a:t>
            </a:fld>
            <a:endParaRPr lang="en-US" altLang="ja-JP"/>
          </a:p>
        </p:txBody>
      </p:sp>
      <p:pic>
        <p:nvPicPr>
          <p:cNvPr id="4098" name="Picture 2" descr="C:\Users\shuei\Documents\jparc\conferences\2017\epics2017spring\archiverappliance\2017_02_21_14_04_2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7704856" cy="6117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0818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Dat</a:t>
            </a:r>
            <a:r>
              <a:rPr lang="en-US" altLang="ja-JP" dirty="0" smtClean="0"/>
              <a:t>a Retrieval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85800" y="1941512"/>
            <a:ext cx="7851775" cy="4439815"/>
          </a:xfrm>
        </p:spPr>
        <p:txBody>
          <a:bodyPr>
            <a:normAutofit lnSpcReduction="10000"/>
          </a:bodyPr>
          <a:lstStyle/>
          <a:p>
            <a:r>
              <a:rPr lang="en-US" altLang="ja-JP" dirty="0"/>
              <a:t>API</a:t>
            </a:r>
          </a:p>
          <a:p>
            <a:pPr lvl="1"/>
            <a:r>
              <a:rPr lang="arn-CL" altLang="ja-JP" dirty="0"/>
              <a:t>http://jkjarchiver-ap.mr.jkcont:17668/retrieval/data/getData.txt</a:t>
            </a:r>
            <a:br>
              <a:rPr lang="arn-CL" altLang="ja-JP" dirty="0"/>
            </a:br>
            <a:r>
              <a:rPr lang="arn-CL" altLang="ja-JP" dirty="0"/>
              <a:t>?pv=MRMAG:SIOC_MAG_D3MAIN01:VAL:LOAD</a:t>
            </a:r>
            <a:br>
              <a:rPr lang="arn-CL" altLang="ja-JP" dirty="0"/>
            </a:br>
            <a:r>
              <a:rPr lang="arn-CL" altLang="ja-JP" dirty="0"/>
              <a:t>&amp;from=2017-01-19T0:0:0Z&amp;to=2017-01-19T1:0:0Z</a:t>
            </a:r>
          </a:p>
          <a:p>
            <a:pPr lvl="1"/>
            <a:r>
              <a:rPr lang="en-US" altLang="ja-JP" dirty="0" smtClean="0"/>
              <a:t>Available formats: txt</a:t>
            </a:r>
            <a:r>
              <a:rPr lang="en-US" altLang="ja-JP" dirty="0"/>
              <a:t>, csv, </a:t>
            </a:r>
            <a:r>
              <a:rPr lang="en-US" altLang="ja-JP" dirty="0" err="1"/>
              <a:t>json</a:t>
            </a:r>
            <a:r>
              <a:rPr lang="en-US" altLang="ja-JP" dirty="0"/>
              <a:t>, raw, </a:t>
            </a:r>
            <a:r>
              <a:rPr lang="en-US" altLang="ja-JP" dirty="0" err="1"/>
              <a:t>svg</a:t>
            </a:r>
            <a:r>
              <a:rPr lang="en-US" altLang="ja-JP" dirty="0"/>
              <a:t>, mat</a:t>
            </a:r>
          </a:p>
          <a:p>
            <a:r>
              <a:rPr kumimoji="1" lang="en-US" altLang="ja-JP" dirty="0" smtClean="0"/>
              <a:t>CS-Studio 4.3</a:t>
            </a:r>
            <a:r>
              <a:rPr lang="ja-JP" altLang="en-US" dirty="0"/>
              <a:t> </a:t>
            </a:r>
            <a:r>
              <a:rPr lang="en-US" altLang="ja-JP" dirty="0" smtClean="0"/>
              <a:t>or later</a:t>
            </a:r>
          </a:p>
          <a:p>
            <a:pPr lvl="1"/>
            <a:r>
              <a:rPr lang="en-US" altLang="ja-JP" dirty="0" smtClean="0"/>
              <a:t>4.4.1 (KEK version)</a:t>
            </a:r>
            <a:endParaRPr lang="en-US" altLang="ja-JP" dirty="0"/>
          </a:p>
          <a:p>
            <a:pPr lvl="2"/>
            <a:r>
              <a:rPr lang="en-US" altLang="ja-JP" dirty="0"/>
              <a:t>Thanks to: </a:t>
            </a:r>
            <a:r>
              <a:rPr lang="en-US" altLang="ja-JP" dirty="0" smtClean="0"/>
              <a:t>Hirose-san (KIS), Sasaki-san (KEK)</a:t>
            </a:r>
          </a:p>
          <a:p>
            <a:r>
              <a:rPr lang="en-US" altLang="ja-JP" dirty="0" smtClean="0"/>
              <a:t>Java Archive Viewer</a:t>
            </a:r>
          </a:p>
          <a:p>
            <a:r>
              <a:rPr kumimoji="1" lang="en-US" altLang="ja-JP" dirty="0" smtClean="0"/>
              <a:t>In-house web-interface</a:t>
            </a:r>
          </a:p>
          <a:p>
            <a:pPr lvl="1"/>
            <a:r>
              <a:rPr lang="en-US" altLang="ja-JP" dirty="0" smtClean="0"/>
              <a:t>PHP + Perl</a:t>
            </a:r>
          </a:p>
          <a:p>
            <a:pPr lvl="1"/>
            <a:r>
              <a:rPr lang="en-US" altLang="ja-JP" dirty="0" smtClean="0"/>
              <a:t>UI similar to web-interface for Channel Archiver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2017 May 18</a:t>
            </a:r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Shuei YAMADA / EPICS Collaboration Meeging Spring 2017 @ KURRI</a:t>
            </a:r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FBCB63-C76D-4C2A-882C-94EB7FD8A8C9}" type="slidenum">
              <a:rPr lang="en-US" altLang="ja-JP" smtClean="0"/>
              <a:pPr>
                <a:defRPr/>
              </a:pPr>
              <a:t>13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548658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Naive benchmark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85800" y="1941514"/>
            <a:ext cx="7851775" cy="335358"/>
          </a:xfrm>
        </p:spPr>
        <p:txBody>
          <a:bodyPr>
            <a:normAutofit fontScale="85000" lnSpcReduction="20000"/>
          </a:bodyPr>
          <a:lstStyle/>
          <a:p>
            <a:r>
              <a:rPr lang="en-US" altLang="ja-JP" dirty="0" smtClean="0"/>
              <a:t>Retrieve whole sample (a PV @ 1Hz) within given period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2017 May 18</a:t>
            </a:r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Shuei YAMADA / EPICS Collaboration Meeging Spring 2017 @ KURRI</a:t>
            </a:r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FBCB63-C76D-4C2A-882C-94EB7FD8A8C9}" type="slidenum">
              <a:rPr lang="en-US" altLang="ja-JP" smtClean="0"/>
              <a:pPr>
                <a:defRPr/>
              </a:pPr>
              <a:t>14</a:t>
            </a:fld>
            <a:endParaRPr lang="en-US" altLang="ja-JP"/>
          </a:p>
        </p:txBody>
      </p:sp>
      <p:graphicFrame>
        <p:nvGraphicFramePr>
          <p:cNvPr id="7" name="表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0711159"/>
              </p:ext>
            </p:extLst>
          </p:nvPr>
        </p:nvGraphicFramePr>
        <p:xfrm>
          <a:off x="2843808" y="2348880"/>
          <a:ext cx="4392489" cy="1224136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1464163"/>
                <a:gridCol w="1464163"/>
                <a:gridCol w="1464163"/>
              </a:tblGrid>
              <a:tr h="306034"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CSS Arch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Arch </a:t>
                      </a:r>
                      <a:r>
                        <a:rPr kumimoji="1" lang="en-US" altLang="ja-JP" sz="1400" dirty="0" err="1" smtClean="0"/>
                        <a:t>Appl</a:t>
                      </a:r>
                      <a:endParaRPr kumimoji="1" lang="ja-JP" altLang="en-US" sz="1400" dirty="0"/>
                    </a:p>
                  </a:txBody>
                  <a:tcPr/>
                </a:tc>
              </a:tr>
              <a:tr h="306034"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#1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1.236s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0.136s</a:t>
                      </a:r>
                      <a:endParaRPr kumimoji="1" lang="ja-JP" altLang="en-US" sz="1400" dirty="0"/>
                    </a:p>
                  </a:txBody>
                  <a:tcPr/>
                </a:tc>
              </a:tr>
              <a:tr h="306034"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#2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0.019s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0.013s</a:t>
                      </a:r>
                      <a:endParaRPr kumimoji="1" lang="ja-JP" altLang="en-US" sz="1400" dirty="0"/>
                    </a:p>
                  </a:txBody>
                  <a:tcPr/>
                </a:tc>
              </a:tr>
              <a:tr h="306034"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#3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0.013s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0.012s</a:t>
                      </a:r>
                      <a:endParaRPr kumimoji="1" lang="ja-JP" altLang="en-US" sz="1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表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4404187"/>
              </p:ext>
            </p:extLst>
          </p:nvPr>
        </p:nvGraphicFramePr>
        <p:xfrm>
          <a:off x="2843808" y="3799334"/>
          <a:ext cx="4392489" cy="1296144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1464163"/>
                <a:gridCol w="1464163"/>
                <a:gridCol w="1464163"/>
              </a:tblGrid>
              <a:tr h="324036"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CSS Arch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Arch </a:t>
                      </a:r>
                      <a:r>
                        <a:rPr kumimoji="1" lang="en-US" altLang="ja-JP" sz="1400" dirty="0" err="1" smtClean="0"/>
                        <a:t>Appl</a:t>
                      </a:r>
                      <a:endParaRPr kumimoji="1" lang="ja-JP" altLang="en-US" sz="1400" dirty="0"/>
                    </a:p>
                  </a:txBody>
                  <a:tcPr/>
                </a:tc>
              </a:tr>
              <a:tr h="324036"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#1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24.229s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0.150s</a:t>
                      </a:r>
                      <a:endParaRPr kumimoji="1" lang="ja-JP" altLang="en-US" sz="1400" dirty="0"/>
                    </a:p>
                  </a:txBody>
                  <a:tcPr/>
                </a:tc>
              </a:tr>
              <a:tr h="324036"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#2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0.309s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0.068s</a:t>
                      </a:r>
                      <a:endParaRPr kumimoji="1" lang="ja-JP" altLang="en-US" sz="1400" dirty="0"/>
                    </a:p>
                  </a:txBody>
                  <a:tcPr/>
                </a:tc>
              </a:tr>
              <a:tr h="324036"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#3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0.310s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0.068s</a:t>
                      </a:r>
                      <a:endParaRPr kumimoji="1" lang="ja-JP" alt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テキスト ボックス 7"/>
          <p:cNvSpPr txBox="1"/>
          <p:nvPr/>
        </p:nvSpPr>
        <p:spPr>
          <a:xfrm>
            <a:off x="1980814" y="5276825"/>
            <a:ext cx="811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 smtClean="0">
                <a:solidFill>
                  <a:srgbClr val="002060"/>
                </a:solidFill>
                <a:latin typeface="+mn-ea"/>
                <a:ea typeface="+mn-ea"/>
              </a:rPr>
              <a:t>3 days</a:t>
            </a:r>
            <a:endParaRPr kumimoji="1" lang="ja-JP" altLang="en-US" sz="1800" dirty="0" smtClean="0">
              <a:solidFill>
                <a:srgbClr val="002060"/>
              </a:solidFill>
              <a:latin typeface="+mn-ea"/>
              <a:ea typeface="+mn-ea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772424" y="3789040"/>
            <a:ext cx="1019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 smtClean="0">
                <a:solidFill>
                  <a:srgbClr val="002060"/>
                </a:solidFill>
                <a:latin typeface="+mn-ea"/>
                <a:ea typeface="+mn-ea"/>
              </a:rPr>
              <a:t>24 hours</a:t>
            </a:r>
            <a:endParaRPr kumimoji="1" lang="ja-JP" altLang="en-US" sz="1800" dirty="0" smtClean="0">
              <a:solidFill>
                <a:srgbClr val="002060"/>
              </a:solidFill>
              <a:latin typeface="+mn-ea"/>
              <a:ea typeface="+mn-ea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993638" y="2348880"/>
            <a:ext cx="798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 smtClean="0">
                <a:solidFill>
                  <a:srgbClr val="002060"/>
                </a:solidFill>
                <a:latin typeface="+mn-ea"/>
                <a:ea typeface="+mn-ea"/>
              </a:rPr>
              <a:t>1 hour</a:t>
            </a:r>
            <a:endParaRPr kumimoji="1" lang="ja-JP" altLang="en-US" sz="1800" dirty="0" smtClean="0">
              <a:solidFill>
                <a:srgbClr val="002060"/>
              </a:solidFill>
              <a:latin typeface="+mn-ea"/>
              <a:ea typeface="+mn-ea"/>
            </a:endParaRPr>
          </a:p>
        </p:txBody>
      </p:sp>
      <p:graphicFrame>
        <p:nvGraphicFramePr>
          <p:cNvPr id="12" name="表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4398377"/>
              </p:ext>
            </p:extLst>
          </p:nvPr>
        </p:nvGraphicFramePr>
        <p:xfrm>
          <a:off x="2843808" y="5276825"/>
          <a:ext cx="4392489" cy="121920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1464163"/>
                <a:gridCol w="1464163"/>
                <a:gridCol w="1464163"/>
              </a:tblGrid>
              <a:tr h="294128"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CSS Arch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Arch </a:t>
                      </a:r>
                      <a:r>
                        <a:rPr kumimoji="1" lang="en-US" altLang="ja-JP" sz="1400" dirty="0" err="1" smtClean="0"/>
                        <a:t>Appl</a:t>
                      </a:r>
                      <a:endParaRPr kumimoji="1" lang="ja-JP" altLang="en-US" sz="1400" dirty="0"/>
                    </a:p>
                  </a:txBody>
                  <a:tcPr/>
                </a:tc>
              </a:tr>
              <a:tr h="294128"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#1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637.408s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2.408s</a:t>
                      </a:r>
                      <a:endParaRPr kumimoji="1" lang="ja-JP" altLang="en-US" sz="1400" dirty="0"/>
                    </a:p>
                  </a:txBody>
                  <a:tcPr/>
                </a:tc>
              </a:tr>
              <a:tr h="294128"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#2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0.909s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0.180s</a:t>
                      </a:r>
                      <a:endParaRPr kumimoji="1" lang="ja-JP" altLang="en-US" sz="1400" dirty="0"/>
                    </a:p>
                  </a:txBody>
                  <a:tcPr/>
                </a:tc>
              </a:tr>
              <a:tr h="294128"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#3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0.900s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0.981s</a:t>
                      </a:r>
                      <a:endParaRPr kumimoji="1" lang="ja-JP" altLang="en-US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96380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CS-Studio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2017 May 18</a:t>
            </a:r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Shuei YAMADA / EPICS Collaboration Meeging Spring 2017 @ KURRI</a:t>
            </a:r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FBCB63-C76D-4C2A-882C-94EB7FD8A8C9}" type="slidenum">
              <a:rPr lang="en-US" altLang="ja-JP" smtClean="0"/>
              <a:pPr>
                <a:defRPr/>
              </a:pPr>
              <a:t>15</a:t>
            </a:fld>
            <a:endParaRPr lang="en-US" altLang="ja-JP"/>
          </a:p>
        </p:txBody>
      </p:sp>
      <p:pic>
        <p:nvPicPr>
          <p:cNvPr id="3076" name="Picture 4" descr="C:\Users\shuei\Documents\jparc\conferences\2017\epics2017spring\archiverappliance\2017_04_04_13_13_09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348679" y="1772816"/>
            <a:ext cx="8546373" cy="4807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32155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2017 Feb. 13</a:t>
            </a:r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Shuei YAMADA @ </a:t>
            </a:r>
            <a:r>
              <a:rPr lang="ja-JP" altLang="en-US" smtClean="0"/>
              <a:t>制御打ち合わせ</a:t>
            </a:r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FBCB63-C76D-4C2A-882C-94EB7FD8A8C9}" type="slidenum">
              <a:rPr lang="en-US" altLang="ja-JP" smtClean="0"/>
              <a:pPr>
                <a:defRPr/>
              </a:pPr>
              <a:t>16</a:t>
            </a:fld>
            <a:endParaRPr lang="en-US" altLang="ja-JP"/>
          </a:p>
        </p:txBody>
      </p:sp>
      <p:pic>
        <p:nvPicPr>
          <p:cNvPr id="2050" name="Picture 2" descr="C:\Users\shuei\Documents\jparc\meeting\2017\20170213-制御\2017_02_10_11_30_05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9" r="58951"/>
          <a:stretch/>
        </p:blipFill>
        <p:spPr bwMode="auto">
          <a:xfrm>
            <a:off x="1547664" y="908720"/>
            <a:ext cx="6480720" cy="5881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116632"/>
            <a:ext cx="7848600" cy="762000"/>
          </a:xfrm>
        </p:spPr>
        <p:txBody>
          <a:bodyPr/>
          <a:lstStyle/>
          <a:p>
            <a:r>
              <a:rPr kumimoji="1" lang="en-US" altLang="ja-JP" dirty="0" smtClean="0"/>
              <a:t>JAVA Archiver Viewer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46727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116632"/>
            <a:ext cx="7848600" cy="762000"/>
          </a:xfrm>
        </p:spPr>
        <p:txBody>
          <a:bodyPr/>
          <a:lstStyle/>
          <a:p>
            <a:r>
              <a:rPr lang="en-US" altLang="ja-JP" dirty="0" smtClean="0"/>
              <a:t>Web interface (</a:t>
            </a:r>
            <a:r>
              <a:rPr lang="en-US" altLang="ja-JP" dirty="0" err="1" smtClean="0"/>
              <a:t>PHP+Perl</a:t>
            </a:r>
            <a:r>
              <a:rPr lang="en-US" altLang="ja-JP" dirty="0"/>
              <a:t>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2017 May 18</a:t>
            </a:r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Shuei YAMADA / EPICS Collaboration Meeging Spring 2017 @ KURRI</a:t>
            </a:r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FBCB63-C76D-4C2A-882C-94EB7FD8A8C9}" type="slidenum">
              <a:rPr lang="en-US" altLang="ja-JP" smtClean="0"/>
              <a:pPr>
                <a:defRPr/>
              </a:pPr>
              <a:t>17</a:t>
            </a:fld>
            <a:endParaRPr lang="en-US" altLang="ja-JP"/>
          </a:p>
        </p:txBody>
      </p:sp>
      <p:pic>
        <p:nvPicPr>
          <p:cNvPr id="1027" name="Picture 3" descr="C:\Users\shuei\Documents\jparc\conferences\2017\epics2017spring\archiverappliance\2017_05_12_13_58_0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198" y="2354586"/>
            <a:ext cx="6397178" cy="4242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shuei\Documents\jparc\conferences\2017\epics2017spring\archiverappliance\2017_05_12_13_55_34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6" b="19953"/>
          <a:stretch/>
        </p:blipFill>
        <p:spPr bwMode="auto">
          <a:xfrm>
            <a:off x="1559198" y="800100"/>
            <a:ext cx="6397178" cy="3252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1791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848600" cy="1099592"/>
          </a:xfrm>
        </p:spPr>
        <p:txBody>
          <a:bodyPr/>
          <a:lstStyle/>
          <a:p>
            <a:r>
              <a:rPr lang="en-US" altLang="ja-JP" dirty="0" smtClean="0"/>
              <a:t>Data conversion from Channel Archiver to AA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85800" y="1941512"/>
            <a:ext cx="7851775" cy="4511824"/>
          </a:xfrm>
        </p:spPr>
        <p:txBody>
          <a:bodyPr>
            <a:normAutofit lnSpcReduction="10000"/>
          </a:bodyPr>
          <a:lstStyle/>
          <a:p>
            <a:r>
              <a:rPr lang="en-US" altLang="ja-JP" dirty="0" smtClean="0"/>
              <a:t>“Archiver Appliance at NSLS2”, Michel </a:t>
            </a:r>
            <a:r>
              <a:rPr lang="en-US" altLang="ja-JP" dirty="0" err="1" smtClean="0"/>
              <a:t>Davidsaver</a:t>
            </a:r>
            <a:r>
              <a:rPr lang="en-US" altLang="ja-JP" dirty="0"/>
              <a:t> </a:t>
            </a:r>
            <a:r>
              <a:rPr lang="en-US" altLang="ja-JP" dirty="0" smtClean="0"/>
              <a:t>(2015 Spring EPICS meeting)</a:t>
            </a:r>
          </a:p>
          <a:p>
            <a:pPr lvl="1"/>
            <a:r>
              <a:rPr lang="en-US" altLang="ja-JP" dirty="0">
                <a:hlinkClick r:id="rId2"/>
              </a:rPr>
              <a:t>https://</a:t>
            </a:r>
            <a:r>
              <a:rPr lang="en-US" altLang="ja-JP" dirty="0" smtClean="0">
                <a:hlinkClick r:id="rId2"/>
              </a:rPr>
              <a:t>indico.fnal.gov/materialDisplay.py?contribId=82&amp;sessionId=5&amp;materialId=slides&amp;confId=9718</a:t>
            </a:r>
            <a:endParaRPr lang="en-US" altLang="ja-JP" dirty="0" smtClean="0"/>
          </a:p>
          <a:p>
            <a:r>
              <a:rPr lang="en-US" altLang="ja-JP" dirty="0" err="1" smtClean="0"/>
              <a:t>arget</a:t>
            </a:r>
            <a:r>
              <a:rPr lang="en-US" altLang="ja-JP" dirty="0" smtClean="0"/>
              <a:t> </a:t>
            </a:r>
            <a:r>
              <a:rPr lang="en-US" altLang="ja-JP" dirty="0"/>
              <a:t>-E </a:t>
            </a:r>
            <a:r>
              <a:rPr lang="en-US" altLang="ja-JP" dirty="0" err="1"/>
              <a:t>pbraw</a:t>
            </a:r>
            <a:r>
              <a:rPr lang="en-US" altLang="ja-JP" dirty="0"/>
              <a:t> </a:t>
            </a:r>
            <a:r>
              <a:rPr lang="en-US" altLang="ja-JP" dirty="0" smtClean="0"/>
              <a:t>...</a:t>
            </a:r>
          </a:p>
          <a:p>
            <a:pPr lvl="1"/>
            <a:r>
              <a:rPr lang="en-US" altLang="ja-JP" dirty="0" smtClean="0"/>
              <a:t>XMLRPC client written in Python 2.7 + twisted</a:t>
            </a:r>
          </a:p>
          <a:p>
            <a:pPr lvl="1"/>
            <a:r>
              <a:rPr lang="en-US" altLang="ja-JP" dirty="0" smtClean="0"/>
              <a:t>Configurable granularity</a:t>
            </a:r>
          </a:p>
          <a:p>
            <a:pPr lvl="1"/>
            <a:r>
              <a:rPr lang="en-US" altLang="ja-JP" dirty="0" smtClean="0"/>
              <a:t>Retrieves a PV stored in multiple keys</a:t>
            </a:r>
          </a:p>
          <a:p>
            <a:r>
              <a:rPr lang="en-US" altLang="ja-JP" dirty="0" smtClean="0"/>
              <a:t>ca2aa</a:t>
            </a:r>
          </a:p>
          <a:p>
            <a:pPr lvl="1"/>
            <a:r>
              <a:rPr lang="en-US" altLang="ja-JP" dirty="0" smtClean="0"/>
              <a:t>C++ program which reads Channel Archiver data file</a:t>
            </a:r>
          </a:p>
          <a:p>
            <a:pPr lvl="1"/>
            <a:r>
              <a:rPr lang="en-US" altLang="ja-JP" dirty="0" smtClean="0"/>
              <a:t>Seems to be abandoned in middle of development</a:t>
            </a:r>
          </a:p>
          <a:p>
            <a:pPr lvl="2"/>
            <a:r>
              <a:rPr lang="en-US" altLang="ja-JP" dirty="0" smtClean="0"/>
              <a:t>Granularity fixed to 1 year</a:t>
            </a:r>
          </a:p>
          <a:p>
            <a:pPr lvl="2"/>
            <a:r>
              <a:rPr lang="en-US" altLang="ja-JP" dirty="0" smtClean="0"/>
              <a:t>Lack of documentation</a:t>
            </a:r>
            <a:endParaRPr lang="ja-JP" altLang="en-US" dirty="0"/>
          </a:p>
          <a:p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2017 May 18</a:t>
            </a:r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 smtClean="0"/>
              <a:t>Shuei YAMADA / EPICS Collaboration </a:t>
            </a:r>
            <a:r>
              <a:rPr lang="en-US" altLang="ja-JP" dirty="0" err="1" smtClean="0"/>
              <a:t>Meeging</a:t>
            </a:r>
            <a:r>
              <a:rPr lang="en-US" altLang="ja-JP" dirty="0" smtClean="0"/>
              <a:t> Spring 2017 @ KURRI</a:t>
            </a:r>
            <a:endParaRPr lang="en-US" altLang="ja-JP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FBCB63-C76D-4C2A-882C-94EB7FD8A8C9}" type="slidenum">
              <a:rPr lang="en-US" altLang="ja-JP" smtClean="0"/>
              <a:pPr>
                <a:defRPr/>
              </a:pPr>
              <a:t>18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490474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Summary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85800" y="1941513"/>
            <a:ext cx="8206680" cy="4114800"/>
          </a:xfrm>
        </p:spPr>
        <p:txBody>
          <a:bodyPr/>
          <a:lstStyle/>
          <a:p>
            <a:r>
              <a:rPr lang="en-US" altLang="ja-JP" dirty="0" smtClean="0"/>
              <a:t>Channel Archiver is in operation since 2008 in J-PARC MR</a:t>
            </a:r>
          </a:p>
          <a:p>
            <a:r>
              <a:rPr lang="en-US" altLang="ja-JP" dirty="0" smtClean="0"/>
              <a:t>Archiver Appliance was deployed and evaluated</a:t>
            </a:r>
          </a:p>
          <a:p>
            <a:r>
              <a:rPr lang="en-US" altLang="ja-JP" dirty="0" smtClean="0"/>
              <a:t>AA is in operation since 2017Jan31, </a:t>
            </a:r>
            <a:br>
              <a:rPr lang="en-US" altLang="ja-JP" dirty="0" smtClean="0"/>
            </a:br>
            <a:r>
              <a:rPr lang="en-US" altLang="ja-JP" dirty="0" smtClean="0"/>
              <a:t>no major problem so far.</a:t>
            </a:r>
          </a:p>
          <a:p>
            <a:pPr lvl="1"/>
            <a:r>
              <a:rPr lang="en-US" altLang="ja-JP" dirty="0" smtClean="0"/>
              <a:t>Channel </a:t>
            </a:r>
            <a:r>
              <a:rPr lang="en-US" altLang="ja-JP" dirty="0"/>
              <a:t>Archiver will be stopped in summer shutdown 2017</a:t>
            </a:r>
          </a:p>
          <a:p>
            <a:pPr lvl="2"/>
            <a:r>
              <a:rPr lang="en-US" altLang="ja-JP" dirty="0"/>
              <a:t>Will server data retrieval for &gt;1 year </a:t>
            </a:r>
          </a:p>
          <a:p>
            <a:pPr lvl="2"/>
            <a:r>
              <a:rPr lang="en-US" altLang="ja-JP" dirty="0"/>
              <a:t>CSS Archiver will be stopped too</a:t>
            </a:r>
          </a:p>
          <a:p>
            <a:r>
              <a:rPr lang="en-US" altLang="ja-JP" dirty="0" smtClean="0"/>
              <a:t>Data conversion from Channel Archiver to AA underway</a:t>
            </a:r>
          </a:p>
          <a:p>
            <a:pPr marL="0" indent="0">
              <a:buNone/>
            </a:pPr>
            <a:endParaRPr lang="en-US" altLang="ja-JP" dirty="0" smtClean="0"/>
          </a:p>
          <a:p>
            <a:pPr lvl="1"/>
            <a:endParaRPr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2017 May 18</a:t>
            </a:r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Shuei YAMADA / EPICS Collaboration Meeging Spring 2017 @ KURRI</a:t>
            </a:r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FBCB63-C76D-4C2A-882C-94EB7FD8A8C9}" type="slidenum">
              <a:rPr lang="en-US" altLang="ja-JP" smtClean="0"/>
              <a:pPr>
                <a:defRPr/>
              </a:pPr>
              <a:t>19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497896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huei\Documents\jparc\conferences\2017\epics2017spring\japa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88"/>
          <a:stretch/>
        </p:blipFill>
        <p:spPr bwMode="auto">
          <a:xfrm>
            <a:off x="395536" y="332656"/>
            <a:ext cx="8343900" cy="6392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solidFill>
            <a:srgbClr val="FFFFFF">
              <a:alpha val="80000"/>
            </a:srgbClr>
          </a:solidFill>
        </p:spPr>
        <p:txBody>
          <a:bodyPr/>
          <a:lstStyle/>
          <a:p>
            <a:r>
              <a:rPr kumimoji="1" lang="en-US" altLang="ja-JP" dirty="0" smtClean="0"/>
              <a:t>J-PARC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2017 May 18</a:t>
            </a:r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altLang="ja-JP" smtClean="0"/>
              <a:t>Shuei YAMADA / EPICS Collaboration Meeging Spring 2017 @ KURRI</a:t>
            </a:r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FBCB63-C76D-4C2A-882C-94EB7FD8A8C9}" type="slidenum">
              <a:rPr lang="en-US" altLang="ja-JP" smtClean="0"/>
              <a:pPr>
                <a:defRPr/>
              </a:pPr>
              <a:t>2</a:t>
            </a:fld>
            <a:endParaRPr lang="en-US" altLang="ja-JP"/>
          </a:p>
        </p:txBody>
      </p:sp>
      <p:cxnSp>
        <p:nvCxnSpPr>
          <p:cNvPr id="2049" name="直線矢印コネクタ 2048"/>
          <p:cNvCxnSpPr>
            <a:stCxn id="77" idx="0"/>
          </p:cNvCxnSpPr>
          <p:nvPr/>
        </p:nvCxnSpPr>
        <p:spPr bwMode="auto">
          <a:xfrm flipH="1" flipV="1">
            <a:off x="3584436" y="4999962"/>
            <a:ext cx="154290" cy="661286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7" name="Text Box 68"/>
          <p:cNvSpPr txBox="1">
            <a:spLocks noChangeArrowheads="1"/>
          </p:cNvSpPr>
          <p:nvPr/>
        </p:nvSpPr>
        <p:spPr bwMode="auto">
          <a:xfrm>
            <a:off x="3342657" y="5661248"/>
            <a:ext cx="792137" cy="318924"/>
          </a:xfrm>
          <a:prstGeom prst="rect">
            <a:avLst/>
          </a:prstGeom>
          <a:solidFill>
            <a:srgbClr val="FFFFFF">
              <a:alpha val="7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>
            <a:spAutoFit/>
          </a:bodyPr>
          <a:lstStyle>
            <a:lvl1pPr marL="182563" indent="-182563" defTabSz="901700">
              <a:tabLst>
                <a:tab pos="444500" algn="l"/>
              </a:tabLst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defTabSz="901700">
              <a:tabLst>
                <a:tab pos="444500" algn="l"/>
              </a:tabLst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defTabSz="901700">
              <a:tabLst>
                <a:tab pos="444500" algn="l"/>
              </a:tabLst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defTabSz="901700">
              <a:tabLst>
                <a:tab pos="444500" algn="l"/>
              </a:tabLst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defTabSz="901700">
              <a:tabLst>
                <a:tab pos="444500" algn="l"/>
              </a:tabLst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algn="ctr" defTabSz="9017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444500" algn="l"/>
              </a:tabLst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algn="ctr" defTabSz="9017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444500" algn="l"/>
              </a:tabLst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algn="ctr" defTabSz="9017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444500" algn="l"/>
              </a:tabLst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algn="ctr" defTabSz="9017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444500" algn="l"/>
              </a:tabLst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/>
            <a:r>
              <a:rPr lang="en-US" altLang="ja-JP" dirty="0" smtClean="0">
                <a:solidFill>
                  <a:srgbClr val="FF0000"/>
                </a:solidFill>
              </a:rPr>
              <a:t>KURRI</a:t>
            </a:r>
            <a:endParaRPr lang="en-US" altLang="ja-JP" dirty="0">
              <a:solidFill>
                <a:srgbClr val="FF0000"/>
              </a:solidFill>
            </a:endParaRPr>
          </a:p>
        </p:txBody>
      </p:sp>
      <p:sp>
        <p:nvSpPr>
          <p:cNvPr id="78" name="Text Box 68"/>
          <p:cNvSpPr txBox="1">
            <a:spLocks noChangeArrowheads="1"/>
          </p:cNvSpPr>
          <p:nvPr/>
        </p:nvSpPr>
        <p:spPr bwMode="auto">
          <a:xfrm>
            <a:off x="5868144" y="4061626"/>
            <a:ext cx="792137" cy="318924"/>
          </a:xfrm>
          <a:prstGeom prst="rect">
            <a:avLst/>
          </a:prstGeom>
          <a:solidFill>
            <a:srgbClr val="FFFFFF">
              <a:alpha val="7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>
            <a:spAutoFit/>
          </a:bodyPr>
          <a:lstStyle>
            <a:lvl1pPr marL="182563" indent="-182563" defTabSz="901700">
              <a:tabLst>
                <a:tab pos="444500" algn="l"/>
              </a:tabLst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defTabSz="901700">
              <a:tabLst>
                <a:tab pos="444500" algn="l"/>
              </a:tabLst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defTabSz="901700">
              <a:tabLst>
                <a:tab pos="444500" algn="l"/>
              </a:tabLst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defTabSz="901700">
              <a:tabLst>
                <a:tab pos="444500" algn="l"/>
              </a:tabLst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defTabSz="901700">
              <a:tabLst>
                <a:tab pos="444500" algn="l"/>
              </a:tabLst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algn="ctr" defTabSz="9017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444500" algn="l"/>
              </a:tabLst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algn="ctr" defTabSz="9017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444500" algn="l"/>
              </a:tabLst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algn="ctr" defTabSz="9017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444500" algn="l"/>
              </a:tabLst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algn="ctr" defTabSz="9017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444500" algn="l"/>
              </a:tabLst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/>
            <a:r>
              <a:rPr lang="en-US" altLang="ja-JP" dirty="0" smtClean="0">
                <a:solidFill>
                  <a:srgbClr val="FF0000"/>
                </a:solidFill>
              </a:rPr>
              <a:t>J-PARC</a:t>
            </a:r>
            <a:endParaRPr lang="en-US" altLang="ja-JP" dirty="0">
              <a:solidFill>
                <a:srgbClr val="FF0000"/>
              </a:solidFill>
            </a:endParaRPr>
          </a:p>
        </p:txBody>
      </p:sp>
      <p:cxnSp>
        <p:nvCxnSpPr>
          <p:cNvPr id="79" name="直線矢印コネクタ 78"/>
          <p:cNvCxnSpPr>
            <a:stCxn id="78" idx="1"/>
          </p:cNvCxnSpPr>
          <p:nvPr/>
        </p:nvCxnSpPr>
        <p:spPr bwMode="auto">
          <a:xfrm flipH="1">
            <a:off x="5209798" y="4221088"/>
            <a:ext cx="658346" cy="133742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4" name="Text Box 68"/>
          <p:cNvSpPr txBox="1">
            <a:spLocks noChangeArrowheads="1"/>
          </p:cNvSpPr>
          <p:nvPr/>
        </p:nvSpPr>
        <p:spPr bwMode="auto">
          <a:xfrm>
            <a:off x="5142902" y="5023327"/>
            <a:ext cx="792137" cy="318924"/>
          </a:xfrm>
          <a:prstGeom prst="rect">
            <a:avLst/>
          </a:prstGeom>
          <a:solidFill>
            <a:srgbClr val="FFFFFF">
              <a:alpha val="7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>
            <a:spAutoFit/>
          </a:bodyPr>
          <a:lstStyle>
            <a:lvl1pPr marL="182563" indent="-182563" defTabSz="901700">
              <a:tabLst>
                <a:tab pos="444500" algn="l"/>
              </a:tabLst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defTabSz="901700">
              <a:tabLst>
                <a:tab pos="444500" algn="l"/>
              </a:tabLst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defTabSz="901700">
              <a:tabLst>
                <a:tab pos="444500" algn="l"/>
              </a:tabLst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defTabSz="901700">
              <a:tabLst>
                <a:tab pos="444500" algn="l"/>
              </a:tabLst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defTabSz="901700">
              <a:tabLst>
                <a:tab pos="444500" algn="l"/>
              </a:tabLst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algn="ctr" defTabSz="9017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444500" algn="l"/>
              </a:tabLst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algn="ctr" defTabSz="9017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444500" algn="l"/>
              </a:tabLst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algn="ctr" defTabSz="9017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444500" algn="l"/>
              </a:tabLst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algn="ctr" defTabSz="9017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444500" algn="l"/>
              </a:tabLst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/>
            <a:r>
              <a:rPr lang="en-US" altLang="ja-JP" dirty="0" smtClean="0">
                <a:solidFill>
                  <a:srgbClr val="FF0000"/>
                </a:solidFill>
              </a:rPr>
              <a:t>KEK</a:t>
            </a:r>
            <a:endParaRPr lang="en-US" altLang="ja-JP" dirty="0">
              <a:solidFill>
                <a:srgbClr val="FF0000"/>
              </a:solidFill>
            </a:endParaRPr>
          </a:p>
        </p:txBody>
      </p:sp>
      <p:cxnSp>
        <p:nvCxnSpPr>
          <p:cNvPr id="85" name="直線矢印コネクタ 84"/>
          <p:cNvCxnSpPr>
            <a:stCxn id="84" idx="0"/>
          </p:cNvCxnSpPr>
          <p:nvPr/>
        </p:nvCxnSpPr>
        <p:spPr bwMode="auto">
          <a:xfrm flipH="1" flipV="1">
            <a:off x="5076057" y="4437112"/>
            <a:ext cx="462914" cy="586215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859723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2017 May 18</a:t>
            </a:r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Shuei YAMADA / EPICS Collaboration Meeging Spring 2017 @ KURRI</a:t>
            </a:r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FBCB63-C76D-4C2A-882C-94EB7FD8A8C9}" type="slidenum">
              <a:rPr lang="en-US" altLang="ja-JP" smtClean="0"/>
              <a:pPr>
                <a:defRPr/>
              </a:pPr>
              <a:t>20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11472963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Hardware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85800" y="1941513"/>
            <a:ext cx="7851600" cy="4114800"/>
          </a:xfrm>
        </p:spPr>
        <p:txBody>
          <a:bodyPr/>
          <a:lstStyle/>
          <a:p>
            <a:r>
              <a:rPr kumimoji="1" lang="en-US" altLang="ja-JP" dirty="0" smtClean="0"/>
              <a:t>Lenovo x3630</a:t>
            </a:r>
          </a:p>
          <a:p>
            <a:pPr lvl="1"/>
            <a:r>
              <a:rPr lang="en-US" altLang="ja-JP" dirty="0" smtClean="0"/>
              <a:t>Purchased in 2012</a:t>
            </a:r>
            <a:endParaRPr kumimoji="1" lang="en-US" altLang="ja-JP" dirty="0" smtClean="0"/>
          </a:p>
          <a:p>
            <a:pPr lvl="1"/>
            <a:r>
              <a:rPr lang="en-US" altLang="ja-JP" dirty="0" smtClean="0"/>
              <a:t>24 TB (2TB x12 near-line SATA)</a:t>
            </a:r>
          </a:p>
          <a:p>
            <a:pPr lvl="1"/>
            <a:r>
              <a:rPr lang="en-US" altLang="ja-JP" dirty="0" smtClean="0"/>
              <a:t>24GB memory</a:t>
            </a:r>
          </a:p>
          <a:p>
            <a:pPr lvl="1"/>
            <a:r>
              <a:rPr lang="en-US" altLang="ja-JP" dirty="0" smtClean="0"/>
              <a:t>Xeon E5-2407v2 (2.4GHz 4c4t) x2</a:t>
            </a:r>
          </a:p>
          <a:p>
            <a:pPr lvl="1"/>
            <a:r>
              <a:rPr lang="en-US" altLang="ja-JP" dirty="0" smtClean="0"/>
              <a:t>Redundant Power supply</a:t>
            </a:r>
          </a:p>
          <a:p>
            <a:pPr lvl="1"/>
            <a:endParaRPr lang="en-US" altLang="ja-JP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2017 May 18</a:t>
            </a:r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Shuei YAMADA / EPICS Collaboration Meeging Spring 2017 @ KURRI</a:t>
            </a:r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FBCB63-C76D-4C2A-882C-94EB7FD8A8C9}" type="slidenum">
              <a:rPr lang="en-US" altLang="ja-JP" smtClean="0"/>
              <a:pPr>
                <a:defRPr/>
              </a:pPr>
              <a:t>21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557283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3238128" cy="762000"/>
          </a:xfrm>
        </p:spPr>
        <p:txBody>
          <a:bodyPr/>
          <a:lstStyle/>
          <a:p>
            <a:r>
              <a:rPr lang="en-US" altLang="ja-JP" dirty="0" smtClean="0"/>
              <a:t>J-PARC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sz="2000" dirty="0" smtClean="0"/>
              <a:t>Japan Proton Accelerator</a:t>
            </a:r>
            <a:br>
              <a:rPr kumimoji="1" lang="en-US" altLang="ja-JP" sz="2000" dirty="0" smtClean="0"/>
            </a:br>
            <a:r>
              <a:rPr kumimoji="1" lang="en-US" altLang="ja-JP" sz="2000" dirty="0" smtClean="0"/>
              <a:t>Research Complex</a:t>
            </a:r>
          </a:p>
          <a:p>
            <a:r>
              <a:rPr lang="en-US" altLang="ja-JP" sz="2000" dirty="0" smtClean="0"/>
              <a:t>Joint project of </a:t>
            </a:r>
            <a:br>
              <a:rPr lang="en-US" altLang="ja-JP" sz="2000" dirty="0" smtClean="0"/>
            </a:br>
            <a:r>
              <a:rPr lang="en-US" altLang="ja-JP" sz="2000" dirty="0" smtClean="0">
                <a:solidFill>
                  <a:srgbClr val="FF0000"/>
                </a:solidFill>
              </a:rPr>
              <a:t>KEK</a:t>
            </a:r>
            <a:r>
              <a:rPr lang="en-US" altLang="ja-JP" sz="2000" dirty="0" smtClean="0"/>
              <a:t> (High Energy</a:t>
            </a:r>
            <a:br>
              <a:rPr lang="en-US" altLang="ja-JP" sz="2000" dirty="0" smtClean="0"/>
            </a:br>
            <a:r>
              <a:rPr lang="en-US" altLang="ja-JP" sz="2000" dirty="0" smtClean="0"/>
              <a:t>Accelerator Research</a:t>
            </a:r>
            <a:br>
              <a:rPr lang="en-US" altLang="ja-JP" sz="2000" dirty="0" smtClean="0"/>
            </a:br>
            <a:r>
              <a:rPr lang="en-US" altLang="ja-JP" sz="2000" dirty="0" smtClean="0"/>
              <a:t>Organization)</a:t>
            </a:r>
            <a:br>
              <a:rPr lang="en-US" altLang="ja-JP" sz="2000" dirty="0" smtClean="0"/>
            </a:br>
            <a:r>
              <a:rPr lang="en-US" altLang="ja-JP" sz="2000" dirty="0" smtClean="0"/>
              <a:t>and</a:t>
            </a:r>
            <a:br>
              <a:rPr lang="en-US" altLang="ja-JP" sz="2000" dirty="0" smtClean="0"/>
            </a:br>
            <a:r>
              <a:rPr lang="en-US" altLang="ja-JP" sz="2000" dirty="0">
                <a:solidFill>
                  <a:srgbClr val="FF0000"/>
                </a:solidFill>
              </a:rPr>
              <a:t>JAEA</a:t>
            </a:r>
            <a:r>
              <a:rPr lang="en-US" altLang="ja-JP" sz="2000" dirty="0"/>
              <a:t> (Japan </a:t>
            </a:r>
            <a:r>
              <a:rPr lang="en-US" altLang="ja-JP" sz="2000" dirty="0" smtClean="0"/>
              <a:t>Atomic</a:t>
            </a:r>
            <a:br>
              <a:rPr lang="en-US" altLang="ja-JP" sz="2000" dirty="0" smtClean="0"/>
            </a:br>
            <a:r>
              <a:rPr lang="en-US" altLang="ja-JP" sz="2000" dirty="0" smtClean="0"/>
              <a:t>Energy Agency)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2017 May 18</a:t>
            </a:r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altLang="ja-JP" smtClean="0"/>
              <a:t>Shuei YAMADA / EPICS Collaboration Meeging Spring 2017 @ KURRI</a:t>
            </a:r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FBCB63-C76D-4C2A-882C-94EB7FD8A8C9}" type="slidenum">
              <a:rPr lang="en-US" altLang="ja-JP" smtClean="0"/>
              <a:pPr>
                <a:defRPr/>
              </a:pPr>
              <a:t>3</a:t>
            </a:fld>
            <a:endParaRPr lang="en-US" altLang="ja-JP"/>
          </a:p>
        </p:txBody>
      </p:sp>
      <p:pic>
        <p:nvPicPr>
          <p:cNvPr id="58" name="Picture 62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5557" y="1568687"/>
            <a:ext cx="3352800" cy="2314575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9" name="Line 63"/>
          <p:cNvSpPr>
            <a:spLocks noChangeShapeType="1"/>
          </p:cNvSpPr>
          <p:nvPr/>
        </p:nvSpPr>
        <p:spPr bwMode="auto">
          <a:xfrm flipH="1" flipV="1">
            <a:off x="11437615" y="9087812"/>
            <a:ext cx="1916112" cy="793750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 type="arrow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52352" rIns="0" bIns="38088">
            <a:spAutoFit/>
          </a:bodyPr>
          <a:lstStyle/>
          <a:p>
            <a:endParaRPr lang="ja-JP" altLang="en-US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pic>
        <p:nvPicPr>
          <p:cNvPr id="67" name="Picture 61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0757" y="3816587"/>
            <a:ext cx="3657600" cy="2428875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" name="Picture 60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1157" y="6253399"/>
            <a:ext cx="4114800" cy="2706688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3" name="グループ化 72"/>
          <p:cNvGrpSpPr>
            <a:grpSpLocks noChangeAspect="1"/>
          </p:cNvGrpSpPr>
          <p:nvPr/>
        </p:nvGrpSpPr>
        <p:grpSpPr>
          <a:xfrm>
            <a:off x="3987725" y="354869"/>
            <a:ext cx="3836970" cy="6142467"/>
            <a:chOff x="-1043" y="2023372"/>
            <a:chExt cx="4682581" cy="7496175"/>
          </a:xfrm>
        </p:grpSpPr>
        <p:pic>
          <p:nvPicPr>
            <p:cNvPr id="7" name="Picture 9" descr="j-parc after 20110311"/>
            <p:cNvPicPr preferRelativeResize="0"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139" t="19545" r="7326" b="7025"/>
            <a:stretch>
              <a:fillRect/>
            </a:stretch>
          </p:blipFill>
          <p:spPr bwMode="auto">
            <a:xfrm>
              <a:off x="0" y="2023372"/>
              <a:ext cx="4681538" cy="7496175"/>
            </a:xfrm>
            <a:prstGeom prst="rect">
              <a:avLst/>
            </a:prstGeom>
            <a:noFill/>
            <a:ln w="12700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Line 10"/>
            <p:cNvSpPr>
              <a:spLocks noChangeAspect="1" noChangeShapeType="1"/>
            </p:cNvSpPr>
            <p:nvPr/>
          </p:nvSpPr>
          <p:spPr bwMode="auto">
            <a:xfrm rot="16200000" flipH="1">
              <a:off x="527050" y="3350522"/>
              <a:ext cx="1771650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36000" rIns="72000" bIns="36000" anchor="ctr"/>
            <a:lstStyle/>
            <a:p>
              <a:endParaRPr lang="ja-JP" altLang="en-US">
                <a:latin typeface="Meiryo UI" pitchFamily="50" charset="-128"/>
                <a:ea typeface="Meiryo UI" pitchFamily="50" charset="-128"/>
                <a:cs typeface="Meiryo UI" pitchFamily="50" charset="-128"/>
              </a:endParaRPr>
            </a:p>
          </p:txBody>
        </p:sp>
        <p:sp>
          <p:nvSpPr>
            <p:cNvPr id="9" name="Arc 11"/>
            <p:cNvSpPr>
              <a:spLocks noChangeAspect="1"/>
            </p:cNvSpPr>
            <p:nvPr/>
          </p:nvSpPr>
          <p:spPr bwMode="auto">
            <a:xfrm rot="10800000">
              <a:off x="1412875" y="4236347"/>
              <a:ext cx="119063" cy="11747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36000" rIns="72000" bIns="36000" anchor="ctr"/>
            <a:lstStyle/>
            <a:p>
              <a:endParaRPr lang="ja-JP" altLang="en-US">
                <a:latin typeface="Meiryo UI" pitchFamily="50" charset="-128"/>
                <a:ea typeface="Meiryo UI" pitchFamily="50" charset="-128"/>
                <a:cs typeface="Meiryo UI" pitchFamily="50" charset="-128"/>
              </a:endParaRPr>
            </a:p>
          </p:txBody>
        </p:sp>
        <p:sp>
          <p:nvSpPr>
            <p:cNvPr id="10" name="Line 12"/>
            <p:cNvSpPr>
              <a:spLocks noChangeAspect="1" noChangeShapeType="1"/>
            </p:cNvSpPr>
            <p:nvPr/>
          </p:nvSpPr>
          <p:spPr bwMode="auto">
            <a:xfrm rot="16200000" flipH="1">
              <a:off x="1797050" y="5977835"/>
              <a:ext cx="530225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36000" rIns="72000" bIns="36000" anchor="ctr"/>
            <a:lstStyle/>
            <a:p>
              <a:endParaRPr lang="ja-JP" altLang="en-US">
                <a:latin typeface="Meiryo UI" pitchFamily="50" charset="-128"/>
                <a:ea typeface="Meiryo UI" pitchFamily="50" charset="-128"/>
                <a:cs typeface="Meiryo UI" pitchFamily="50" charset="-128"/>
              </a:endParaRPr>
            </a:p>
          </p:txBody>
        </p:sp>
        <p:sp>
          <p:nvSpPr>
            <p:cNvPr id="11" name="Line 13"/>
            <p:cNvSpPr>
              <a:spLocks noChangeAspect="1" noChangeShapeType="1"/>
            </p:cNvSpPr>
            <p:nvPr/>
          </p:nvSpPr>
          <p:spPr bwMode="auto">
            <a:xfrm rot="16200000" flipH="1">
              <a:off x="2082800" y="4325247"/>
              <a:ext cx="69850" cy="12700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36000" rIns="72000" bIns="36000" anchor="ctr"/>
            <a:lstStyle/>
            <a:p>
              <a:endParaRPr lang="ja-JP" altLang="en-US">
                <a:latin typeface="Meiryo UI" pitchFamily="50" charset="-128"/>
                <a:ea typeface="Meiryo UI" pitchFamily="50" charset="-128"/>
                <a:cs typeface="Meiryo UI" pitchFamily="50" charset="-128"/>
              </a:endParaRPr>
            </a:p>
          </p:txBody>
        </p:sp>
        <p:sp>
          <p:nvSpPr>
            <p:cNvPr id="12" name="Line 14"/>
            <p:cNvSpPr>
              <a:spLocks noChangeAspect="1" noChangeShapeType="1"/>
            </p:cNvSpPr>
            <p:nvPr/>
          </p:nvSpPr>
          <p:spPr bwMode="auto">
            <a:xfrm rot="16200000">
              <a:off x="1871663" y="5144397"/>
              <a:ext cx="758825" cy="377825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36000" rIns="72000" bIns="36000" anchor="ctr"/>
            <a:lstStyle/>
            <a:p>
              <a:endParaRPr lang="ja-JP" altLang="en-US">
                <a:latin typeface="Meiryo UI" pitchFamily="50" charset="-128"/>
                <a:ea typeface="Meiryo UI" pitchFamily="50" charset="-128"/>
                <a:cs typeface="Meiryo UI" pitchFamily="50" charset="-128"/>
              </a:endParaRPr>
            </a:p>
          </p:txBody>
        </p:sp>
        <p:sp>
          <p:nvSpPr>
            <p:cNvPr id="13" name="Line 15"/>
            <p:cNvSpPr>
              <a:spLocks noChangeAspect="1" noChangeShapeType="1"/>
            </p:cNvSpPr>
            <p:nvPr/>
          </p:nvSpPr>
          <p:spPr bwMode="auto">
            <a:xfrm rot="16200000">
              <a:off x="1751807" y="4911828"/>
              <a:ext cx="639762" cy="72390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36000" rIns="72000" bIns="36000" anchor="ctr"/>
            <a:lstStyle/>
            <a:p>
              <a:endParaRPr lang="ja-JP" altLang="en-US">
                <a:latin typeface="Meiryo UI" pitchFamily="50" charset="-128"/>
                <a:ea typeface="Meiryo UI" pitchFamily="50" charset="-128"/>
                <a:cs typeface="Meiryo UI" pitchFamily="50" charset="-128"/>
              </a:endParaRPr>
            </a:p>
          </p:txBody>
        </p:sp>
        <p:grpSp>
          <p:nvGrpSpPr>
            <p:cNvPr id="14" name="Group 16"/>
            <p:cNvGrpSpPr>
              <a:grpSpLocks noChangeAspect="1"/>
            </p:cNvGrpSpPr>
            <p:nvPr/>
          </p:nvGrpSpPr>
          <p:grpSpPr bwMode="auto">
            <a:xfrm rot="16200000">
              <a:off x="652462" y="5268222"/>
              <a:ext cx="2740025" cy="3105150"/>
              <a:chOff x="1023" y="935"/>
              <a:chExt cx="2105" cy="2389"/>
            </a:xfrm>
          </p:grpSpPr>
          <p:grpSp>
            <p:nvGrpSpPr>
              <p:cNvPr id="15" name="Group 17"/>
              <p:cNvGrpSpPr>
                <a:grpSpLocks noChangeAspect="1"/>
              </p:cNvGrpSpPr>
              <p:nvPr/>
            </p:nvGrpSpPr>
            <p:grpSpPr bwMode="auto">
              <a:xfrm>
                <a:off x="1023" y="935"/>
                <a:ext cx="1630" cy="947"/>
                <a:chOff x="1023" y="935"/>
                <a:chExt cx="1630" cy="947"/>
              </a:xfrm>
            </p:grpSpPr>
            <p:grpSp>
              <p:nvGrpSpPr>
                <p:cNvPr id="28" name="Group 18"/>
                <p:cNvGrpSpPr>
                  <a:grpSpLocks noChangeAspect="1"/>
                </p:cNvGrpSpPr>
                <p:nvPr/>
              </p:nvGrpSpPr>
              <p:grpSpPr bwMode="auto">
                <a:xfrm>
                  <a:off x="1023" y="935"/>
                  <a:ext cx="1630" cy="947"/>
                  <a:chOff x="1023" y="935"/>
                  <a:chExt cx="1630" cy="947"/>
                </a:xfrm>
              </p:grpSpPr>
              <p:sp>
                <p:nvSpPr>
                  <p:cNvPr id="31" name="Arc 19"/>
                  <p:cNvSpPr>
                    <a:spLocks noChangeAspect="1"/>
                  </p:cNvSpPr>
                  <p:nvPr/>
                </p:nvSpPr>
                <p:spPr bwMode="auto">
                  <a:xfrm rot="16200000">
                    <a:off x="1700" y="618"/>
                    <a:ext cx="635" cy="1270"/>
                  </a:xfrm>
                  <a:custGeom>
                    <a:avLst/>
                    <a:gdLst>
                      <a:gd name="G0" fmla="+- 0 0 0"/>
                      <a:gd name="G1" fmla="+- 18636 0 0"/>
                      <a:gd name="G2" fmla="+- 21600 0 0"/>
                      <a:gd name="T0" fmla="*/ 10921 w 21600"/>
                      <a:gd name="T1" fmla="*/ 0 h 37346"/>
                      <a:gd name="T2" fmla="*/ 10793 w 21600"/>
                      <a:gd name="T3" fmla="*/ 37346 h 37346"/>
                      <a:gd name="T4" fmla="*/ 0 w 21600"/>
                      <a:gd name="T5" fmla="*/ 18636 h 373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37346" fill="none" extrusionOk="0">
                        <a:moveTo>
                          <a:pt x="10920" y="0"/>
                        </a:moveTo>
                        <a:cubicBezTo>
                          <a:pt x="17535" y="3876"/>
                          <a:pt x="21600" y="10969"/>
                          <a:pt x="21600" y="18636"/>
                        </a:cubicBezTo>
                        <a:cubicBezTo>
                          <a:pt x="21600" y="26355"/>
                          <a:pt x="17480" y="33488"/>
                          <a:pt x="10793" y="37346"/>
                        </a:cubicBezTo>
                      </a:path>
                      <a:path w="21600" h="37346" stroke="0" extrusionOk="0">
                        <a:moveTo>
                          <a:pt x="10920" y="0"/>
                        </a:moveTo>
                        <a:cubicBezTo>
                          <a:pt x="17535" y="3876"/>
                          <a:pt x="21600" y="10969"/>
                          <a:pt x="21600" y="18636"/>
                        </a:cubicBezTo>
                        <a:cubicBezTo>
                          <a:pt x="21600" y="26355"/>
                          <a:pt x="17480" y="33488"/>
                          <a:pt x="10793" y="37346"/>
                        </a:cubicBezTo>
                        <a:lnTo>
                          <a:pt x="0" y="18636"/>
                        </a:lnTo>
                        <a:close/>
                      </a:path>
                    </a:pathLst>
                  </a:custGeom>
                  <a:noFill/>
                  <a:ln w="571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72000" tIns="36000" rIns="72000" bIns="36000" anchor="ctr"/>
                  <a:lstStyle/>
                  <a:p>
                    <a:endParaRPr lang="ja-JP" altLang="en-US">
                      <a:latin typeface="Meiryo UI" pitchFamily="50" charset="-128"/>
                      <a:ea typeface="Meiryo UI" pitchFamily="50" charset="-128"/>
                      <a:cs typeface="Meiryo UI" pitchFamily="50" charset="-128"/>
                    </a:endParaRPr>
                  </a:p>
                </p:txBody>
              </p:sp>
              <p:sp>
                <p:nvSpPr>
                  <p:cNvPr id="32" name="Line 20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1023" y="1247"/>
                    <a:ext cx="363" cy="635"/>
                  </a:xfrm>
                  <a:prstGeom prst="line">
                    <a:avLst/>
                  </a:prstGeom>
                  <a:noFill/>
                  <a:ln w="571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72000" tIns="36000" rIns="72000" bIns="36000" anchor="ctr"/>
                  <a:lstStyle/>
                  <a:p>
                    <a:endParaRPr lang="ja-JP" altLang="en-US">
                      <a:latin typeface="Meiryo UI" pitchFamily="50" charset="-128"/>
                      <a:ea typeface="Meiryo UI" pitchFamily="50" charset="-128"/>
                      <a:cs typeface="Meiryo UI" pitchFamily="50" charset="-128"/>
                    </a:endParaRPr>
                  </a:p>
                </p:txBody>
              </p:sp>
            </p:grpSp>
            <p:sp>
              <p:nvSpPr>
                <p:cNvPr id="29" name="Arc 21"/>
                <p:cNvSpPr>
                  <a:spLocks noChangeAspect="1"/>
                </p:cNvSpPr>
                <p:nvPr/>
              </p:nvSpPr>
              <p:spPr bwMode="auto">
                <a:xfrm rot="16200000">
                  <a:off x="1700" y="618"/>
                  <a:ext cx="635" cy="1270"/>
                </a:xfrm>
                <a:custGeom>
                  <a:avLst/>
                  <a:gdLst>
                    <a:gd name="G0" fmla="+- 0 0 0"/>
                    <a:gd name="G1" fmla="+- 18636 0 0"/>
                    <a:gd name="G2" fmla="+- 21600 0 0"/>
                    <a:gd name="T0" fmla="*/ 10921 w 21600"/>
                    <a:gd name="T1" fmla="*/ 0 h 37346"/>
                    <a:gd name="T2" fmla="*/ 10793 w 21600"/>
                    <a:gd name="T3" fmla="*/ 37346 h 37346"/>
                    <a:gd name="T4" fmla="*/ 0 w 21600"/>
                    <a:gd name="T5" fmla="*/ 18636 h 373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37346" fill="none" extrusionOk="0">
                      <a:moveTo>
                        <a:pt x="10920" y="0"/>
                      </a:moveTo>
                      <a:cubicBezTo>
                        <a:pt x="17535" y="3876"/>
                        <a:pt x="21600" y="10969"/>
                        <a:pt x="21600" y="18636"/>
                      </a:cubicBezTo>
                      <a:cubicBezTo>
                        <a:pt x="21600" y="26355"/>
                        <a:pt x="17480" y="33488"/>
                        <a:pt x="10793" y="37346"/>
                      </a:cubicBezTo>
                    </a:path>
                    <a:path w="21600" h="37346" stroke="0" extrusionOk="0">
                      <a:moveTo>
                        <a:pt x="10920" y="0"/>
                      </a:moveTo>
                      <a:cubicBezTo>
                        <a:pt x="17535" y="3876"/>
                        <a:pt x="21600" y="10969"/>
                        <a:pt x="21600" y="18636"/>
                      </a:cubicBezTo>
                      <a:cubicBezTo>
                        <a:pt x="21600" y="26355"/>
                        <a:pt x="17480" y="33488"/>
                        <a:pt x="10793" y="37346"/>
                      </a:cubicBezTo>
                      <a:lnTo>
                        <a:pt x="0" y="18636"/>
                      </a:lnTo>
                      <a:close/>
                    </a:path>
                  </a:pathLst>
                </a:custGeom>
                <a:noFill/>
                <a:ln w="571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72000" tIns="36000" rIns="72000" bIns="36000" anchor="ctr"/>
                <a:lstStyle/>
                <a:p>
                  <a:endParaRPr lang="ja-JP" altLang="en-US">
                    <a:latin typeface="Meiryo UI" pitchFamily="50" charset="-128"/>
                    <a:ea typeface="Meiryo UI" pitchFamily="50" charset="-128"/>
                    <a:cs typeface="Meiryo UI" pitchFamily="50" charset="-128"/>
                  </a:endParaRPr>
                </a:p>
              </p:txBody>
            </p:sp>
            <p:sp>
              <p:nvSpPr>
                <p:cNvPr id="30" name="Line 22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023" y="1247"/>
                  <a:ext cx="363" cy="635"/>
                </a:xfrm>
                <a:prstGeom prst="line">
                  <a:avLst/>
                </a:prstGeom>
                <a:noFill/>
                <a:ln w="571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72000" tIns="36000" rIns="72000" bIns="36000" anchor="ctr"/>
                <a:lstStyle/>
                <a:p>
                  <a:endParaRPr lang="ja-JP" altLang="en-US">
                    <a:latin typeface="Meiryo UI" pitchFamily="50" charset="-128"/>
                    <a:ea typeface="Meiryo UI" pitchFamily="50" charset="-128"/>
                    <a:cs typeface="Meiryo UI" pitchFamily="50" charset="-128"/>
                  </a:endParaRPr>
                </a:p>
              </p:txBody>
            </p:sp>
          </p:grpSp>
          <p:grpSp>
            <p:nvGrpSpPr>
              <p:cNvPr id="16" name="Group 23"/>
              <p:cNvGrpSpPr>
                <a:grpSpLocks noChangeAspect="1"/>
              </p:cNvGrpSpPr>
              <p:nvPr/>
            </p:nvGrpSpPr>
            <p:grpSpPr bwMode="auto">
              <a:xfrm rot="14400000">
                <a:off x="755" y="2035"/>
                <a:ext cx="1630" cy="947"/>
                <a:chOff x="1023" y="935"/>
                <a:chExt cx="1630" cy="947"/>
              </a:xfrm>
            </p:grpSpPr>
            <p:grpSp>
              <p:nvGrpSpPr>
                <p:cNvPr id="23" name="Group 24"/>
                <p:cNvGrpSpPr>
                  <a:grpSpLocks noChangeAspect="1"/>
                </p:cNvGrpSpPr>
                <p:nvPr/>
              </p:nvGrpSpPr>
              <p:grpSpPr bwMode="auto">
                <a:xfrm>
                  <a:off x="1023" y="935"/>
                  <a:ext cx="1630" cy="947"/>
                  <a:chOff x="1023" y="935"/>
                  <a:chExt cx="1630" cy="947"/>
                </a:xfrm>
              </p:grpSpPr>
              <p:sp>
                <p:nvSpPr>
                  <p:cNvPr id="26" name="Arc 25"/>
                  <p:cNvSpPr>
                    <a:spLocks noChangeAspect="1"/>
                  </p:cNvSpPr>
                  <p:nvPr/>
                </p:nvSpPr>
                <p:spPr bwMode="auto">
                  <a:xfrm rot="16200000">
                    <a:off x="1700" y="618"/>
                    <a:ext cx="635" cy="1270"/>
                  </a:xfrm>
                  <a:custGeom>
                    <a:avLst/>
                    <a:gdLst>
                      <a:gd name="G0" fmla="+- 0 0 0"/>
                      <a:gd name="G1" fmla="+- 18636 0 0"/>
                      <a:gd name="G2" fmla="+- 21600 0 0"/>
                      <a:gd name="T0" fmla="*/ 10921 w 21600"/>
                      <a:gd name="T1" fmla="*/ 0 h 37346"/>
                      <a:gd name="T2" fmla="*/ 10793 w 21600"/>
                      <a:gd name="T3" fmla="*/ 37346 h 37346"/>
                      <a:gd name="T4" fmla="*/ 0 w 21600"/>
                      <a:gd name="T5" fmla="*/ 18636 h 373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37346" fill="none" extrusionOk="0">
                        <a:moveTo>
                          <a:pt x="10920" y="0"/>
                        </a:moveTo>
                        <a:cubicBezTo>
                          <a:pt x="17535" y="3876"/>
                          <a:pt x="21600" y="10969"/>
                          <a:pt x="21600" y="18636"/>
                        </a:cubicBezTo>
                        <a:cubicBezTo>
                          <a:pt x="21600" y="26355"/>
                          <a:pt x="17480" y="33488"/>
                          <a:pt x="10793" y="37346"/>
                        </a:cubicBezTo>
                      </a:path>
                      <a:path w="21600" h="37346" stroke="0" extrusionOk="0">
                        <a:moveTo>
                          <a:pt x="10920" y="0"/>
                        </a:moveTo>
                        <a:cubicBezTo>
                          <a:pt x="17535" y="3876"/>
                          <a:pt x="21600" y="10969"/>
                          <a:pt x="21600" y="18636"/>
                        </a:cubicBezTo>
                        <a:cubicBezTo>
                          <a:pt x="21600" y="26355"/>
                          <a:pt x="17480" y="33488"/>
                          <a:pt x="10793" y="37346"/>
                        </a:cubicBezTo>
                        <a:lnTo>
                          <a:pt x="0" y="18636"/>
                        </a:lnTo>
                        <a:close/>
                      </a:path>
                    </a:pathLst>
                  </a:custGeom>
                  <a:noFill/>
                  <a:ln w="571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72000" tIns="36000" rIns="72000" bIns="36000" anchor="ctr"/>
                  <a:lstStyle/>
                  <a:p>
                    <a:endParaRPr lang="ja-JP" altLang="en-US">
                      <a:latin typeface="Meiryo UI" pitchFamily="50" charset="-128"/>
                      <a:ea typeface="Meiryo UI" pitchFamily="50" charset="-128"/>
                      <a:cs typeface="Meiryo UI" pitchFamily="50" charset="-128"/>
                    </a:endParaRPr>
                  </a:p>
                </p:txBody>
              </p:sp>
              <p:sp>
                <p:nvSpPr>
                  <p:cNvPr id="27" name="Line 26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1023" y="1247"/>
                    <a:ext cx="363" cy="635"/>
                  </a:xfrm>
                  <a:prstGeom prst="line">
                    <a:avLst/>
                  </a:prstGeom>
                  <a:noFill/>
                  <a:ln w="571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72000" tIns="36000" rIns="72000" bIns="36000" anchor="ctr"/>
                  <a:lstStyle/>
                  <a:p>
                    <a:endParaRPr lang="ja-JP" altLang="en-US">
                      <a:latin typeface="Meiryo UI" pitchFamily="50" charset="-128"/>
                      <a:ea typeface="Meiryo UI" pitchFamily="50" charset="-128"/>
                      <a:cs typeface="Meiryo UI" pitchFamily="50" charset="-128"/>
                    </a:endParaRPr>
                  </a:p>
                </p:txBody>
              </p:sp>
            </p:grpSp>
            <p:sp>
              <p:nvSpPr>
                <p:cNvPr id="24" name="Arc 27"/>
                <p:cNvSpPr>
                  <a:spLocks noChangeAspect="1"/>
                </p:cNvSpPr>
                <p:nvPr/>
              </p:nvSpPr>
              <p:spPr bwMode="auto">
                <a:xfrm rot="16200000">
                  <a:off x="1700" y="618"/>
                  <a:ext cx="635" cy="1270"/>
                </a:xfrm>
                <a:custGeom>
                  <a:avLst/>
                  <a:gdLst>
                    <a:gd name="G0" fmla="+- 0 0 0"/>
                    <a:gd name="G1" fmla="+- 18636 0 0"/>
                    <a:gd name="G2" fmla="+- 21600 0 0"/>
                    <a:gd name="T0" fmla="*/ 10921 w 21600"/>
                    <a:gd name="T1" fmla="*/ 0 h 37346"/>
                    <a:gd name="T2" fmla="*/ 10793 w 21600"/>
                    <a:gd name="T3" fmla="*/ 37346 h 37346"/>
                    <a:gd name="T4" fmla="*/ 0 w 21600"/>
                    <a:gd name="T5" fmla="*/ 18636 h 373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37346" fill="none" extrusionOk="0">
                      <a:moveTo>
                        <a:pt x="10920" y="0"/>
                      </a:moveTo>
                      <a:cubicBezTo>
                        <a:pt x="17535" y="3876"/>
                        <a:pt x="21600" y="10969"/>
                        <a:pt x="21600" y="18636"/>
                      </a:cubicBezTo>
                      <a:cubicBezTo>
                        <a:pt x="21600" y="26355"/>
                        <a:pt x="17480" y="33488"/>
                        <a:pt x="10793" y="37346"/>
                      </a:cubicBezTo>
                    </a:path>
                    <a:path w="21600" h="37346" stroke="0" extrusionOk="0">
                      <a:moveTo>
                        <a:pt x="10920" y="0"/>
                      </a:moveTo>
                      <a:cubicBezTo>
                        <a:pt x="17535" y="3876"/>
                        <a:pt x="21600" y="10969"/>
                        <a:pt x="21600" y="18636"/>
                      </a:cubicBezTo>
                      <a:cubicBezTo>
                        <a:pt x="21600" y="26355"/>
                        <a:pt x="17480" y="33488"/>
                        <a:pt x="10793" y="37346"/>
                      </a:cubicBezTo>
                      <a:lnTo>
                        <a:pt x="0" y="18636"/>
                      </a:lnTo>
                      <a:close/>
                    </a:path>
                  </a:pathLst>
                </a:custGeom>
                <a:noFill/>
                <a:ln w="571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72000" tIns="36000" rIns="72000" bIns="36000" anchor="ctr"/>
                <a:lstStyle/>
                <a:p>
                  <a:endParaRPr lang="ja-JP" altLang="en-US">
                    <a:latin typeface="Meiryo UI" pitchFamily="50" charset="-128"/>
                    <a:ea typeface="Meiryo UI" pitchFamily="50" charset="-128"/>
                    <a:cs typeface="Meiryo UI" pitchFamily="50" charset="-128"/>
                  </a:endParaRPr>
                </a:p>
              </p:txBody>
            </p:sp>
            <p:sp>
              <p:nvSpPr>
                <p:cNvPr id="25" name="Line 28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023" y="1247"/>
                  <a:ext cx="363" cy="635"/>
                </a:xfrm>
                <a:prstGeom prst="line">
                  <a:avLst/>
                </a:prstGeom>
                <a:noFill/>
                <a:ln w="571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72000" tIns="36000" rIns="72000" bIns="36000" anchor="ctr"/>
                <a:lstStyle/>
                <a:p>
                  <a:endParaRPr lang="ja-JP" altLang="en-US">
                    <a:latin typeface="Meiryo UI" pitchFamily="50" charset="-128"/>
                    <a:ea typeface="Meiryo UI" pitchFamily="50" charset="-128"/>
                    <a:cs typeface="Meiryo UI" pitchFamily="50" charset="-128"/>
                  </a:endParaRPr>
                </a:p>
              </p:txBody>
            </p:sp>
          </p:grpSp>
          <p:grpSp>
            <p:nvGrpSpPr>
              <p:cNvPr id="17" name="Group 29"/>
              <p:cNvGrpSpPr>
                <a:grpSpLocks noChangeAspect="1"/>
              </p:cNvGrpSpPr>
              <p:nvPr/>
            </p:nvGrpSpPr>
            <p:grpSpPr bwMode="auto">
              <a:xfrm rot="7200000">
                <a:off x="1840" y="1724"/>
                <a:ext cx="1630" cy="947"/>
                <a:chOff x="1023" y="935"/>
                <a:chExt cx="1630" cy="947"/>
              </a:xfrm>
            </p:grpSpPr>
            <p:grpSp>
              <p:nvGrpSpPr>
                <p:cNvPr id="18" name="Group 30"/>
                <p:cNvGrpSpPr>
                  <a:grpSpLocks noChangeAspect="1"/>
                </p:cNvGrpSpPr>
                <p:nvPr/>
              </p:nvGrpSpPr>
              <p:grpSpPr bwMode="auto">
                <a:xfrm>
                  <a:off x="1023" y="935"/>
                  <a:ext cx="1630" cy="947"/>
                  <a:chOff x="1023" y="935"/>
                  <a:chExt cx="1630" cy="947"/>
                </a:xfrm>
              </p:grpSpPr>
              <p:sp>
                <p:nvSpPr>
                  <p:cNvPr id="21" name="Arc 31"/>
                  <p:cNvSpPr>
                    <a:spLocks noChangeAspect="1"/>
                  </p:cNvSpPr>
                  <p:nvPr/>
                </p:nvSpPr>
                <p:spPr bwMode="auto">
                  <a:xfrm rot="16200000">
                    <a:off x="1700" y="618"/>
                    <a:ext cx="635" cy="1270"/>
                  </a:xfrm>
                  <a:custGeom>
                    <a:avLst/>
                    <a:gdLst>
                      <a:gd name="G0" fmla="+- 0 0 0"/>
                      <a:gd name="G1" fmla="+- 18636 0 0"/>
                      <a:gd name="G2" fmla="+- 21600 0 0"/>
                      <a:gd name="T0" fmla="*/ 10921 w 21600"/>
                      <a:gd name="T1" fmla="*/ 0 h 37346"/>
                      <a:gd name="T2" fmla="*/ 10793 w 21600"/>
                      <a:gd name="T3" fmla="*/ 37346 h 37346"/>
                      <a:gd name="T4" fmla="*/ 0 w 21600"/>
                      <a:gd name="T5" fmla="*/ 18636 h 373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37346" fill="none" extrusionOk="0">
                        <a:moveTo>
                          <a:pt x="10920" y="0"/>
                        </a:moveTo>
                        <a:cubicBezTo>
                          <a:pt x="17535" y="3876"/>
                          <a:pt x="21600" y="10969"/>
                          <a:pt x="21600" y="18636"/>
                        </a:cubicBezTo>
                        <a:cubicBezTo>
                          <a:pt x="21600" y="26355"/>
                          <a:pt x="17480" y="33488"/>
                          <a:pt x="10793" y="37346"/>
                        </a:cubicBezTo>
                      </a:path>
                      <a:path w="21600" h="37346" stroke="0" extrusionOk="0">
                        <a:moveTo>
                          <a:pt x="10920" y="0"/>
                        </a:moveTo>
                        <a:cubicBezTo>
                          <a:pt x="17535" y="3876"/>
                          <a:pt x="21600" y="10969"/>
                          <a:pt x="21600" y="18636"/>
                        </a:cubicBezTo>
                        <a:cubicBezTo>
                          <a:pt x="21600" y="26355"/>
                          <a:pt x="17480" y="33488"/>
                          <a:pt x="10793" y="37346"/>
                        </a:cubicBezTo>
                        <a:lnTo>
                          <a:pt x="0" y="18636"/>
                        </a:lnTo>
                        <a:close/>
                      </a:path>
                    </a:pathLst>
                  </a:custGeom>
                  <a:noFill/>
                  <a:ln w="571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72000" tIns="36000" rIns="72000" bIns="36000" anchor="ctr"/>
                  <a:lstStyle/>
                  <a:p>
                    <a:endParaRPr lang="ja-JP" altLang="en-US">
                      <a:latin typeface="Meiryo UI" pitchFamily="50" charset="-128"/>
                      <a:ea typeface="Meiryo UI" pitchFamily="50" charset="-128"/>
                      <a:cs typeface="Meiryo UI" pitchFamily="50" charset="-128"/>
                    </a:endParaRPr>
                  </a:p>
                </p:txBody>
              </p:sp>
              <p:sp>
                <p:nvSpPr>
                  <p:cNvPr id="22" name="Line 32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1023" y="1247"/>
                    <a:ext cx="363" cy="635"/>
                  </a:xfrm>
                  <a:prstGeom prst="line">
                    <a:avLst/>
                  </a:prstGeom>
                  <a:noFill/>
                  <a:ln w="571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72000" tIns="36000" rIns="72000" bIns="36000" anchor="ctr"/>
                  <a:lstStyle/>
                  <a:p>
                    <a:endParaRPr lang="ja-JP" altLang="en-US">
                      <a:latin typeface="Meiryo UI" pitchFamily="50" charset="-128"/>
                      <a:ea typeface="Meiryo UI" pitchFamily="50" charset="-128"/>
                      <a:cs typeface="Meiryo UI" pitchFamily="50" charset="-128"/>
                    </a:endParaRPr>
                  </a:p>
                </p:txBody>
              </p:sp>
            </p:grpSp>
            <p:sp>
              <p:nvSpPr>
                <p:cNvPr id="19" name="Arc 33"/>
                <p:cNvSpPr>
                  <a:spLocks noChangeAspect="1"/>
                </p:cNvSpPr>
                <p:nvPr/>
              </p:nvSpPr>
              <p:spPr bwMode="auto">
                <a:xfrm rot="16200000">
                  <a:off x="1700" y="618"/>
                  <a:ext cx="635" cy="1270"/>
                </a:xfrm>
                <a:custGeom>
                  <a:avLst/>
                  <a:gdLst>
                    <a:gd name="G0" fmla="+- 0 0 0"/>
                    <a:gd name="G1" fmla="+- 18636 0 0"/>
                    <a:gd name="G2" fmla="+- 21600 0 0"/>
                    <a:gd name="T0" fmla="*/ 10921 w 21600"/>
                    <a:gd name="T1" fmla="*/ 0 h 37346"/>
                    <a:gd name="T2" fmla="*/ 10793 w 21600"/>
                    <a:gd name="T3" fmla="*/ 37346 h 37346"/>
                    <a:gd name="T4" fmla="*/ 0 w 21600"/>
                    <a:gd name="T5" fmla="*/ 18636 h 373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37346" fill="none" extrusionOk="0">
                      <a:moveTo>
                        <a:pt x="10920" y="0"/>
                      </a:moveTo>
                      <a:cubicBezTo>
                        <a:pt x="17535" y="3876"/>
                        <a:pt x="21600" y="10969"/>
                        <a:pt x="21600" y="18636"/>
                      </a:cubicBezTo>
                      <a:cubicBezTo>
                        <a:pt x="21600" y="26355"/>
                        <a:pt x="17480" y="33488"/>
                        <a:pt x="10793" y="37346"/>
                      </a:cubicBezTo>
                    </a:path>
                    <a:path w="21600" h="37346" stroke="0" extrusionOk="0">
                      <a:moveTo>
                        <a:pt x="10920" y="0"/>
                      </a:moveTo>
                      <a:cubicBezTo>
                        <a:pt x="17535" y="3876"/>
                        <a:pt x="21600" y="10969"/>
                        <a:pt x="21600" y="18636"/>
                      </a:cubicBezTo>
                      <a:cubicBezTo>
                        <a:pt x="21600" y="26355"/>
                        <a:pt x="17480" y="33488"/>
                        <a:pt x="10793" y="37346"/>
                      </a:cubicBezTo>
                      <a:lnTo>
                        <a:pt x="0" y="18636"/>
                      </a:lnTo>
                      <a:close/>
                    </a:path>
                  </a:pathLst>
                </a:custGeom>
                <a:noFill/>
                <a:ln w="571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72000" tIns="36000" rIns="72000" bIns="36000" anchor="ctr"/>
                <a:lstStyle/>
                <a:p>
                  <a:endParaRPr lang="ja-JP" altLang="en-US">
                    <a:latin typeface="Meiryo UI" pitchFamily="50" charset="-128"/>
                    <a:ea typeface="Meiryo UI" pitchFamily="50" charset="-128"/>
                    <a:cs typeface="Meiryo UI" pitchFamily="50" charset="-128"/>
                  </a:endParaRPr>
                </a:p>
              </p:txBody>
            </p:sp>
            <p:sp>
              <p:nvSpPr>
                <p:cNvPr id="20" name="Line 34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023" y="1247"/>
                  <a:ext cx="363" cy="635"/>
                </a:xfrm>
                <a:prstGeom prst="line">
                  <a:avLst/>
                </a:prstGeom>
                <a:noFill/>
                <a:ln w="571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72000" tIns="36000" rIns="72000" bIns="36000" anchor="ctr"/>
                <a:lstStyle/>
                <a:p>
                  <a:endParaRPr lang="ja-JP" altLang="en-US">
                    <a:latin typeface="Meiryo UI" pitchFamily="50" charset="-128"/>
                    <a:ea typeface="Meiryo UI" pitchFamily="50" charset="-128"/>
                    <a:cs typeface="Meiryo UI" pitchFamily="50" charset="-128"/>
                  </a:endParaRPr>
                </a:p>
              </p:txBody>
            </p:sp>
          </p:grpSp>
        </p:grpSp>
        <p:grpSp>
          <p:nvGrpSpPr>
            <p:cNvPr id="33" name="Group 35"/>
            <p:cNvGrpSpPr>
              <a:grpSpLocks noChangeAspect="1"/>
            </p:cNvGrpSpPr>
            <p:nvPr/>
          </p:nvGrpSpPr>
          <p:grpSpPr bwMode="auto">
            <a:xfrm rot="32400000">
              <a:off x="2003425" y="4339534"/>
              <a:ext cx="573088" cy="650875"/>
              <a:chOff x="1023" y="935"/>
              <a:chExt cx="2105" cy="2389"/>
            </a:xfrm>
          </p:grpSpPr>
          <p:grpSp>
            <p:nvGrpSpPr>
              <p:cNvPr id="34" name="Group 36"/>
              <p:cNvGrpSpPr>
                <a:grpSpLocks noChangeAspect="1"/>
              </p:cNvGrpSpPr>
              <p:nvPr/>
            </p:nvGrpSpPr>
            <p:grpSpPr bwMode="auto">
              <a:xfrm>
                <a:off x="1023" y="935"/>
                <a:ext cx="1630" cy="947"/>
                <a:chOff x="1023" y="935"/>
                <a:chExt cx="1630" cy="947"/>
              </a:xfrm>
            </p:grpSpPr>
            <p:grpSp>
              <p:nvGrpSpPr>
                <p:cNvPr id="47" name="Group 37"/>
                <p:cNvGrpSpPr>
                  <a:grpSpLocks noChangeAspect="1"/>
                </p:cNvGrpSpPr>
                <p:nvPr/>
              </p:nvGrpSpPr>
              <p:grpSpPr bwMode="auto">
                <a:xfrm>
                  <a:off x="1023" y="935"/>
                  <a:ext cx="1630" cy="947"/>
                  <a:chOff x="1023" y="935"/>
                  <a:chExt cx="1630" cy="947"/>
                </a:xfrm>
              </p:grpSpPr>
              <p:sp>
                <p:nvSpPr>
                  <p:cNvPr id="50" name="Arc 38"/>
                  <p:cNvSpPr>
                    <a:spLocks noChangeAspect="1"/>
                  </p:cNvSpPr>
                  <p:nvPr/>
                </p:nvSpPr>
                <p:spPr bwMode="auto">
                  <a:xfrm rot="16200000">
                    <a:off x="1700" y="618"/>
                    <a:ext cx="635" cy="1270"/>
                  </a:xfrm>
                  <a:custGeom>
                    <a:avLst/>
                    <a:gdLst>
                      <a:gd name="G0" fmla="+- 0 0 0"/>
                      <a:gd name="G1" fmla="+- 18636 0 0"/>
                      <a:gd name="G2" fmla="+- 21600 0 0"/>
                      <a:gd name="T0" fmla="*/ 10921 w 21600"/>
                      <a:gd name="T1" fmla="*/ 0 h 37346"/>
                      <a:gd name="T2" fmla="*/ 10793 w 21600"/>
                      <a:gd name="T3" fmla="*/ 37346 h 37346"/>
                      <a:gd name="T4" fmla="*/ 0 w 21600"/>
                      <a:gd name="T5" fmla="*/ 18636 h 373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37346" fill="none" extrusionOk="0">
                        <a:moveTo>
                          <a:pt x="10920" y="0"/>
                        </a:moveTo>
                        <a:cubicBezTo>
                          <a:pt x="17535" y="3876"/>
                          <a:pt x="21600" y="10969"/>
                          <a:pt x="21600" y="18636"/>
                        </a:cubicBezTo>
                        <a:cubicBezTo>
                          <a:pt x="21600" y="26355"/>
                          <a:pt x="17480" y="33488"/>
                          <a:pt x="10793" y="37346"/>
                        </a:cubicBezTo>
                      </a:path>
                      <a:path w="21600" h="37346" stroke="0" extrusionOk="0">
                        <a:moveTo>
                          <a:pt x="10920" y="0"/>
                        </a:moveTo>
                        <a:cubicBezTo>
                          <a:pt x="17535" y="3876"/>
                          <a:pt x="21600" y="10969"/>
                          <a:pt x="21600" y="18636"/>
                        </a:cubicBezTo>
                        <a:cubicBezTo>
                          <a:pt x="21600" y="26355"/>
                          <a:pt x="17480" y="33488"/>
                          <a:pt x="10793" y="37346"/>
                        </a:cubicBezTo>
                        <a:lnTo>
                          <a:pt x="0" y="18636"/>
                        </a:lnTo>
                        <a:close/>
                      </a:path>
                    </a:pathLst>
                  </a:custGeom>
                  <a:noFill/>
                  <a:ln w="571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72000" tIns="36000" rIns="72000" bIns="36000" anchor="ctr"/>
                  <a:lstStyle/>
                  <a:p>
                    <a:endParaRPr lang="ja-JP" altLang="en-US">
                      <a:latin typeface="Meiryo UI" pitchFamily="50" charset="-128"/>
                      <a:ea typeface="Meiryo UI" pitchFamily="50" charset="-128"/>
                      <a:cs typeface="Meiryo UI" pitchFamily="50" charset="-128"/>
                    </a:endParaRPr>
                  </a:p>
                </p:txBody>
              </p:sp>
              <p:sp>
                <p:nvSpPr>
                  <p:cNvPr id="51" name="Line 39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1023" y="1247"/>
                    <a:ext cx="363" cy="635"/>
                  </a:xfrm>
                  <a:prstGeom prst="line">
                    <a:avLst/>
                  </a:prstGeom>
                  <a:noFill/>
                  <a:ln w="571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72000" tIns="36000" rIns="72000" bIns="36000" anchor="ctr"/>
                  <a:lstStyle/>
                  <a:p>
                    <a:endParaRPr lang="ja-JP" altLang="en-US">
                      <a:latin typeface="Meiryo UI" pitchFamily="50" charset="-128"/>
                      <a:ea typeface="Meiryo UI" pitchFamily="50" charset="-128"/>
                      <a:cs typeface="Meiryo UI" pitchFamily="50" charset="-128"/>
                    </a:endParaRPr>
                  </a:p>
                </p:txBody>
              </p:sp>
            </p:grpSp>
            <p:sp>
              <p:nvSpPr>
                <p:cNvPr id="48" name="Arc 40"/>
                <p:cNvSpPr>
                  <a:spLocks noChangeAspect="1"/>
                </p:cNvSpPr>
                <p:nvPr/>
              </p:nvSpPr>
              <p:spPr bwMode="auto">
                <a:xfrm rot="16200000">
                  <a:off x="1700" y="618"/>
                  <a:ext cx="635" cy="1270"/>
                </a:xfrm>
                <a:custGeom>
                  <a:avLst/>
                  <a:gdLst>
                    <a:gd name="G0" fmla="+- 0 0 0"/>
                    <a:gd name="G1" fmla="+- 18636 0 0"/>
                    <a:gd name="G2" fmla="+- 21600 0 0"/>
                    <a:gd name="T0" fmla="*/ 10921 w 21600"/>
                    <a:gd name="T1" fmla="*/ 0 h 37346"/>
                    <a:gd name="T2" fmla="*/ 10793 w 21600"/>
                    <a:gd name="T3" fmla="*/ 37346 h 37346"/>
                    <a:gd name="T4" fmla="*/ 0 w 21600"/>
                    <a:gd name="T5" fmla="*/ 18636 h 373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37346" fill="none" extrusionOk="0">
                      <a:moveTo>
                        <a:pt x="10920" y="0"/>
                      </a:moveTo>
                      <a:cubicBezTo>
                        <a:pt x="17535" y="3876"/>
                        <a:pt x="21600" y="10969"/>
                        <a:pt x="21600" y="18636"/>
                      </a:cubicBezTo>
                      <a:cubicBezTo>
                        <a:pt x="21600" y="26355"/>
                        <a:pt x="17480" y="33488"/>
                        <a:pt x="10793" y="37346"/>
                      </a:cubicBezTo>
                    </a:path>
                    <a:path w="21600" h="37346" stroke="0" extrusionOk="0">
                      <a:moveTo>
                        <a:pt x="10920" y="0"/>
                      </a:moveTo>
                      <a:cubicBezTo>
                        <a:pt x="17535" y="3876"/>
                        <a:pt x="21600" y="10969"/>
                        <a:pt x="21600" y="18636"/>
                      </a:cubicBezTo>
                      <a:cubicBezTo>
                        <a:pt x="21600" y="26355"/>
                        <a:pt x="17480" y="33488"/>
                        <a:pt x="10793" y="37346"/>
                      </a:cubicBezTo>
                      <a:lnTo>
                        <a:pt x="0" y="18636"/>
                      </a:lnTo>
                      <a:close/>
                    </a:path>
                  </a:pathLst>
                </a:custGeom>
                <a:noFill/>
                <a:ln w="571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72000" tIns="36000" rIns="72000" bIns="36000" anchor="ctr"/>
                <a:lstStyle/>
                <a:p>
                  <a:endParaRPr lang="ja-JP" altLang="en-US">
                    <a:latin typeface="Meiryo UI" pitchFamily="50" charset="-128"/>
                    <a:ea typeface="Meiryo UI" pitchFamily="50" charset="-128"/>
                    <a:cs typeface="Meiryo UI" pitchFamily="50" charset="-128"/>
                  </a:endParaRPr>
                </a:p>
              </p:txBody>
            </p:sp>
            <p:sp>
              <p:nvSpPr>
                <p:cNvPr id="49" name="Line 41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023" y="1247"/>
                  <a:ext cx="363" cy="635"/>
                </a:xfrm>
                <a:prstGeom prst="line">
                  <a:avLst/>
                </a:prstGeom>
                <a:noFill/>
                <a:ln w="571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72000" tIns="36000" rIns="72000" bIns="36000" anchor="ctr"/>
                <a:lstStyle/>
                <a:p>
                  <a:endParaRPr lang="ja-JP" altLang="en-US">
                    <a:latin typeface="Meiryo UI" pitchFamily="50" charset="-128"/>
                    <a:ea typeface="Meiryo UI" pitchFamily="50" charset="-128"/>
                    <a:cs typeface="Meiryo UI" pitchFamily="50" charset="-128"/>
                  </a:endParaRPr>
                </a:p>
              </p:txBody>
            </p:sp>
          </p:grpSp>
          <p:grpSp>
            <p:nvGrpSpPr>
              <p:cNvPr id="35" name="Group 42"/>
              <p:cNvGrpSpPr>
                <a:grpSpLocks noChangeAspect="1"/>
              </p:cNvGrpSpPr>
              <p:nvPr/>
            </p:nvGrpSpPr>
            <p:grpSpPr bwMode="auto">
              <a:xfrm rot="14400000">
                <a:off x="755" y="2035"/>
                <a:ext cx="1630" cy="947"/>
                <a:chOff x="1023" y="935"/>
                <a:chExt cx="1630" cy="947"/>
              </a:xfrm>
            </p:grpSpPr>
            <p:grpSp>
              <p:nvGrpSpPr>
                <p:cNvPr id="42" name="Group 43"/>
                <p:cNvGrpSpPr>
                  <a:grpSpLocks noChangeAspect="1"/>
                </p:cNvGrpSpPr>
                <p:nvPr/>
              </p:nvGrpSpPr>
              <p:grpSpPr bwMode="auto">
                <a:xfrm>
                  <a:off x="1023" y="935"/>
                  <a:ext cx="1630" cy="947"/>
                  <a:chOff x="1023" y="935"/>
                  <a:chExt cx="1630" cy="947"/>
                </a:xfrm>
              </p:grpSpPr>
              <p:sp>
                <p:nvSpPr>
                  <p:cNvPr id="45" name="Arc 44"/>
                  <p:cNvSpPr>
                    <a:spLocks noChangeAspect="1"/>
                  </p:cNvSpPr>
                  <p:nvPr/>
                </p:nvSpPr>
                <p:spPr bwMode="auto">
                  <a:xfrm rot="16200000">
                    <a:off x="1700" y="618"/>
                    <a:ext cx="635" cy="1270"/>
                  </a:xfrm>
                  <a:custGeom>
                    <a:avLst/>
                    <a:gdLst>
                      <a:gd name="G0" fmla="+- 0 0 0"/>
                      <a:gd name="G1" fmla="+- 18636 0 0"/>
                      <a:gd name="G2" fmla="+- 21600 0 0"/>
                      <a:gd name="T0" fmla="*/ 10921 w 21600"/>
                      <a:gd name="T1" fmla="*/ 0 h 37346"/>
                      <a:gd name="T2" fmla="*/ 10793 w 21600"/>
                      <a:gd name="T3" fmla="*/ 37346 h 37346"/>
                      <a:gd name="T4" fmla="*/ 0 w 21600"/>
                      <a:gd name="T5" fmla="*/ 18636 h 373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37346" fill="none" extrusionOk="0">
                        <a:moveTo>
                          <a:pt x="10920" y="0"/>
                        </a:moveTo>
                        <a:cubicBezTo>
                          <a:pt x="17535" y="3876"/>
                          <a:pt x="21600" y="10969"/>
                          <a:pt x="21600" y="18636"/>
                        </a:cubicBezTo>
                        <a:cubicBezTo>
                          <a:pt x="21600" y="26355"/>
                          <a:pt x="17480" y="33488"/>
                          <a:pt x="10793" y="37346"/>
                        </a:cubicBezTo>
                      </a:path>
                      <a:path w="21600" h="37346" stroke="0" extrusionOk="0">
                        <a:moveTo>
                          <a:pt x="10920" y="0"/>
                        </a:moveTo>
                        <a:cubicBezTo>
                          <a:pt x="17535" y="3876"/>
                          <a:pt x="21600" y="10969"/>
                          <a:pt x="21600" y="18636"/>
                        </a:cubicBezTo>
                        <a:cubicBezTo>
                          <a:pt x="21600" y="26355"/>
                          <a:pt x="17480" y="33488"/>
                          <a:pt x="10793" y="37346"/>
                        </a:cubicBezTo>
                        <a:lnTo>
                          <a:pt x="0" y="18636"/>
                        </a:lnTo>
                        <a:close/>
                      </a:path>
                    </a:pathLst>
                  </a:custGeom>
                  <a:noFill/>
                  <a:ln w="571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72000" tIns="36000" rIns="72000" bIns="36000" anchor="ctr"/>
                  <a:lstStyle/>
                  <a:p>
                    <a:endParaRPr lang="ja-JP" altLang="en-US">
                      <a:latin typeface="Meiryo UI" pitchFamily="50" charset="-128"/>
                      <a:ea typeface="Meiryo UI" pitchFamily="50" charset="-128"/>
                      <a:cs typeface="Meiryo UI" pitchFamily="50" charset="-128"/>
                    </a:endParaRPr>
                  </a:p>
                </p:txBody>
              </p:sp>
              <p:sp>
                <p:nvSpPr>
                  <p:cNvPr id="46" name="Line 45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1023" y="1247"/>
                    <a:ext cx="363" cy="635"/>
                  </a:xfrm>
                  <a:prstGeom prst="line">
                    <a:avLst/>
                  </a:prstGeom>
                  <a:noFill/>
                  <a:ln w="571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72000" tIns="36000" rIns="72000" bIns="36000" anchor="ctr"/>
                  <a:lstStyle/>
                  <a:p>
                    <a:endParaRPr lang="ja-JP" altLang="en-US">
                      <a:latin typeface="Meiryo UI" pitchFamily="50" charset="-128"/>
                      <a:ea typeface="Meiryo UI" pitchFamily="50" charset="-128"/>
                      <a:cs typeface="Meiryo UI" pitchFamily="50" charset="-128"/>
                    </a:endParaRPr>
                  </a:p>
                </p:txBody>
              </p:sp>
            </p:grpSp>
            <p:sp>
              <p:nvSpPr>
                <p:cNvPr id="43" name="Arc 46"/>
                <p:cNvSpPr>
                  <a:spLocks noChangeAspect="1"/>
                </p:cNvSpPr>
                <p:nvPr/>
              </p:nvSpPr>
              <p:spPr bwMode="auto">
                <a:xfrm rot="16200000">
                  <a:off x="1700" y="618"/>
                  <a:ext cx="635" cy="1270"/>
                </a:xfrm>
                <a:custGeom>
                  <a:avLst/>
                  <a:gdLst>
                    <a:gd name="G0" fmla="+- 0 0 0"/>
                    <a:gd name="G1" fmla="+- 18636 0 0"/>
                    <a:gd name="G2" fmla="+- 21600 0 0"/>
                    <a:gd name="T0" fmla="*/ 10921 w 21600"/>
                    <a:gd name="T1" fmla="*/ 0 h 37346"/>
                    <a:gd name="T2" fmla="*/ 10793 w 21600"/>
                    <a:gd name="T3" fmla="*/ 37346 h 37346"/>
                    <a:gd name="T4" fmla="*/ 0 w 21600"/>
                    <a:gd name="T5" fmla="*/ 18636 h 373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37346" fill="none" extrusionOk="0">
                      <a:moveTo>
                        <a:pt x="10920" y="0"/>
                      </a:moveTo>
                      <a:cubicBezTo>
                        <a:pt x="17535" y="3876"/>
                        <a:pt x="21600" y="10969"/>
                        <a:pt x="21600" y="18636"/>
                      </a:cubicBezTo>
                      <a:cubicBezTo>
                        <a:pt x="21600" y="26355"/>
                        <a:pt x="17480" y="33488"/>
                        <a:pt x="10793" y="37346"/>
                      </a:cubicBezTo>
                    </a:path>
                    <a:path w="21600" h="37346" stroke="0" extrusionOk="0">
                      <a:moveTo>
                        <a:pt x="10920" y="0"/>
                      </a:moveTo>
                      <a:cubicBezTo>
                        <a:pt x="17535" y="3876"/>
                        <a:pt x="21600" y="10969"/>
                        <a:pt x="21600" y="18636"/>
                      </a:cubicBezTo>
                      <a:cubicBezTo>
                        <a:pt x="21600" y="26355"/>
                        <a:pt x="17480" y="33488"/>
                        <a:pt x="10793" y="37346"/>
                      </a:cubicBezTo>
                      <a:lnTo>
                        <a:pt x="0" y="18636"/>
                      </a:lnTo>
                      <a:close/>
                    </a:path>
                  </a:pathLst>
                </a:custGeom>
                <a:noFill/>
                <a:ln w="571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72000" tIns="36000" rIns="72000" bIns="36000" anchor="ctr"/>
                <a:lstStyle/>
                <a:p>
                  <a:endParaRPr lang="ja-JP" altLang="en-US">
                    <a:latin typeface="Meiryo UI" pitchFamily="50" charset="-128"/>
                    <a:ea typeface="Meiryo UI" pitchFamily="50" charset="-128"/>
                    <a:cs typeface="Meiryo UI" pitchFamily="50" charset="-128"/>
                  </a:endParaRPr>
                </a:p>
              </p:txBody>
            </p:sp>
            <p:sp>
              <p:nvSpPr>
                <p:cNvPr id="44" name="Line 47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023" y="1247"/>
                  <a:ext cx="363" cy="635"/>
                </a:xfrm>
                <a:prstGeom prst="line">
                  <a:avLst/>
                </a:prstGeom>
                <a:noFill/>
                <a:ln w="571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72000" tIns="36000" rIns="72000" bIns="36000" anchor="ctr"/>
                <a:lstStyle/>
                <a:p>
                  <a:endParaRPr lang="ja-JP" altLang="en-US">
                    <a:latin typeface="Meiryo UI" pitchFamily="50" charset="-128"/>
                    <a:ea typeface="Meiryo UI" pitchFamily="50" charset="-128"/>
                    <a:cs typeface="Meiryo UI" pitchFamily="50" charset="-128"/>
                  </a:endParaRPr>
                </a:p>
              </p:txBody>
            </p:sp>
          </p:grpSp>
          <p:grpSp>
            <p:nvGrpSpPr>
              <p:cNvPr id="36" name="Group 48"/>
              <p:cNvGrpSpPr>
                <a:grpSpLocks noChangeAspect="1"/>
              </p:cNvGrpSpPr>
              <p:nvPr/>
            </p:nvGrpSpPr>
            <p:grpSpPr bwMode="auto">
              <a:xfrm rot="7200000">
                <a:off x="1840" y="1724"/>
                <a:ext cx="1630" cy="947"/>
                <a:chOff x="1023" y="935"/>
                <a:chExt cx="1630" cy="947"/>
              </a:xfrm>
            </p:grpSpPr>
            <p:grpSp>
              <p:nvGrpSpPr>
                <p:cNvPr id="37" name="Group 49"/>
                <p:cNvGrpSpPr>
                  <a:grpSpLocks noChangeAspect="1"/>
                </p:cNvGrpSpPr>
                <p:nvPr/>
              </p:nvGrpSpPr>
              <p:grpSpPr bwMode="auto">
                <a:xfrm>
                  <a:off x="1023" y="935"/>
                  <a:ext cx="1630" cy="947"/>
                  <a:chOff x="1023" y="935"/>
                  <a:chExt cx="1630" cy="947"/>
                </a:xfrm>
              </p:grpSpPr>
              <p:sp>
                <p:nvSpPr>
                  <p:cNvPr id="40" name="Arc 50"/>
                  <p:cNvSpPr>
                    <a:spLocks noChangeAspect="1"/>
                  </p:cNvSpPr>
                  <p:nvPr/>
                </p:nvSpPr>
                <p:spPr bwMode="auto">
                  <a:xfrm rot="16200000">
                    <a:off x="1700" y="618"/>
                    <a:ext cx="635" cy="1270"/>
                  </a:xfrm>
                  <a:custGeom>
                    <a:avLst/>
                    <a:gdLst>
                      <a:gd name="G0" fmla="+- 0 0 0"/>
                      <a:gd name="G1" fmla="+- 18636 0 0"/>
                      <a:gd name="G2" fmla="+- 21600 0 0"/>
                      <a:gd name="T0" fmla="*/ 10921 w 21600"/>
                      <a:gd name="T1" fmla="*/ 0 h 37346"/>
                      <a:gd name="T2" fmla="*/ 10793 w 21600"/>
                      <a:gd name="T3" fmla="*/ 37346 h 37346"/>
                      <a:gd name="T4" fmla="*/ 0 w 21600"/>
                      <a:gd name="T5" fmla="*/ 18636 h 373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37346" fill="none" extrusionOk="0">
                        <a:moveTo>
                          <a:pt x="10920" y="0"/>
                        </a:moveTo>
                        <a:cubicBezTo>
                          <a:pt x="17535" y="3876"/>
                          <a:pt x="21600" y="10969"/>
                          <a:pt x="21600" y="18636"/>
                        </a:cubicBezTo>
                        <a:cubicBezTo>
                          <a:pt x="21600" y="26355"/>
                          <a:pt x="17480" y="33488"/>
                          <a:pt x="10793" y="37346"/>
                        </a:cubicBezTo>
                      </a:path>
                      <a:path w="21600" h="37346" stroke="0" extrusionOk="0">
                        <a:moveTo>
                          <a:pt x="10920" y="0"/>
                        </a:moveTo>
                        <a:cubicBezTo>
                          <a:pt x="17535" y="3876"/>
                          <a:pt x="21600" y="10969"/>
                          <a:pt x="21600" y="18636"/>
                        </a:cubicBezTo>
                        <a:cubicBezTo>
                          <a:pt x="21600" y="26355"/>
                          <a:pt x="17480" y="33488"/>
                          <a:pt x="10793" y="37346"/>
                        </a:cubicBezTo>
                        <a:lnTo>
                          <a:pt x="0" y="18636"/>
                        </a:lnTo>
                        <a:close/>
                      </a:path>
                    </a:pathLst>
                  </a:custGeom>
                  <a:noFill/>
                  <a:ln w="571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72000" tIns="36000" rIns="72000" bIns="36000" anchor="ctr"/>
                  <a:lstStyle/>
                  <a:p>
                    <a:endParaRPr lang="ja-JP" altLang="en-US">
                      <a:latin typeface="Meiryo UI" pitchFamily="50" charset="-128"/>
                      <a:ea typeface="Meiryo UI" pitchFamily="50" charset="-128"/>
                      <a:cs typeface="Meiryo UI" pitchFamily="50" charset="-128"/>
                    </a:endParaRPr>
                  </a:p>
                </p:txBody>
              </p:sp>
              <p:sp>
                <p:nvSpPr>
                  <p:cNvPr id="41" name="Line 51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1023" y="1247"/>
                    <a:ext cx="363" cy="635"/>
                  </a:xfrm>
                  <a:prstGeom prst="line">
                    <a:avLst/>
                  </a:prstGeom>
                  <a:noFill/>
                  <a:ln w="571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72000" tIns="36000" rIns="72000" bIns="36000" anchor="ctr"/>
                  <a:lstStyle/>
                  <a:p>
                    <a:endParaRPr lang="ja-JP" altLang="en-US">
                      <a:latin typeface="Meiryo UI" pitchFamily="50" charset="-128"/>
                      <a:ea typeface="Meiryo UI" pitchFamily="50" charset="-128"/>
                      <a:cs typeface="Meiryo UI" pitchFamily="50" charset="-128"/>
                    </a:endParaRPr>
                  </a:p>
                </p:txBody>
              </p:sp>
            </p:grpSp>
            <p:sp>
              <p:nvSpPr>
                <p:cNvPr id="38" name="Arc 52"/>
                <p:cNvSpPr>
                  <a:spLocks noChangeAspect="1"/>
                </p:cNvSpPr>
                <p:nvPr/>
              </p:nvSpPr>
              <p:spPr bwMode="auto">
                <a:xfrm rot="16200000">
                  <a:off x="1700" y="618"/>
                  <a:ext cx="635" cy="1270"/>
                </a:xfrm>
                <a:custGeom>
                  <a:avLst/>
                  <a:gdLst>
                    <a:gd name="G0" fmla="+- 0 0 0"/>
                    <a:gd name="G1" fmla="+- 18636 0 0"/>
                    <a:gd name="G2" fmla="+- 21600 0 0"/>
                    <a:gd name="T0" fmla="*/ 10921 w 21600"/>
                    <a:gd name="T1" fmla="*/ 0 h 37346"/>
                    <a:gd name="T2" fmla="*/ 10793 w 21600"/>
                    <a:gd name="T3" fmla="*/ 37346 h 37346"/>
                    <a:gd name="T4" fmla="*/ 0 w 21600"/>
                    <a:gd name="T5" fmla="*/ 18636 h 373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37346" fill="none" extrusionOk="0">
                      <a:moveTo>
                        <a:pt x="10920" y="0"/>
                      </a:moveTo>
                      <a:cubicBezTo>
                        <a:pt x="17535" y="3876"/>
                        <a:pt x="21600" y="10969"/>
                        <a:pt x="21600" y="18636"/>
                      </a:cubicBezTo>
                      <a:cubicBezTo>
                        <a:pt x="21600" y="26355"/>
                        <a:pt x="17480" y="33488"/>
                        <a:pt x="10793" y="37346"/>
                      </a:cubicBezTo>
                    </a:path>
                    <a:path w="21600" h="37346" stroke="0" extrusionOk="0">
                      <a:moveTo>
                        <a:pt x="10920" y="0"/>
                      </a:moveTo>
                      <a:cubicBezTo>
                        <a:pt x="17535" y="3876"/>
                        <a:pt x="21600" y="10969"/>
                        <a:pt x="21600" y="18636"/>
                      </a:cubicBezTo>
                      <a:cubicBezTo>
                        <a:pt x="21600" y="26355"/>
                        <a:pt x="17480" y="33488"/>
                        <a:pt x="10793" y="37346"/>
                      </a:cubicBezTo>
                      <a:lnTo>
                        <a:pt x="0" y="18636"/>
                      </a:lnTo>
                      <a:close/>
                    </a:path>
                  </a:pathLst>
                </a:custGeom>
                <a:noFill/>
                <a:ln w="571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72000" tIns="36000" rIns="72000" bIns="36000" anchor="ctr"/>
                <a:lstStyle/>
                <a:p>
                  <a:endParaRPr lang="ja-JP" altLang="en-US">
                    <a:latin typeface="Meiryo UI" pitchFamily="50" charset="-128"/>
                    <a:ea typeface="Meiryo UI" pitchFamily="50" charset="-128"/>
                    <a:cs typeface="Meiryo UI" pitchFamily="50" charset="-128"/>
                  </a:endParaRPr>
                </a:p>
              </p:txBody>
            </p:sp>
            <p:sp>
              <p:nvSpPr>
                <p:cNvPr id="39" name="Line 53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023" y="1247"/>
                  <a:ext cx="363" cy="635"/>
                </a:xfrm>
                <a:prstGeom prst="line">
                  <a:avLst/>
                </a:prstGeom>
                <a:noFill/>
                <a:ln w="571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72000" tIns="36000" rIns="72000" bIns="36000" anchor="ctr"/>
                <a:lstStyle/>
                <a:p>
                  <a:endParaRPr lang="ja-JP" altLang="en-US">
                    <a:latin typeface="Meiryo UI" pitchFamily="50" charset="-128"/>
                    <a:ea typeface="Meiryo UI" pitchFamily="50" charset="-128"/>
                    <a:cs typeface="Meiryo UI" pitchFamily="50" charset="-128"/>
                  </a:endParaRPr>
                </a:p>
              </p:txBody>
            </p:sp>
          </p:grpSp>
        </p:grpSp>
        <p:sp>
          <p:nvSpPr>
            <p:cNvPr id="52" name="Line 54"/>
            <p:cNvSpPr>
              <a:spLocks noChangeAspect="1" noChangeShapeType="1"/>
            </p:cNvSpPr>
            <p:nvPr/>
          </p:nvSpPr>
          <p:spPr bwMode="auto">
            <a:xfrm rot="16200000">
              <a:off x="1797051" y="4088709"/>
              <a:ext cx="0" cy="530225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36000" rIns="72000" bIns="36000" anchor="ctr"/>
            <a:lstStyle/>
            <a:p>
              <a:endParaRPr lang="ja-JP" altLang="en-US">
                <a:latin typeface="Meiryo UI" pitchFamily="50" charset="-128"/>
                <a:ea typeface="Meiryo UI" pitchFamily="50" charset="-128"/>
                <a:cs typeface="Meiryo UI" pitchFamily="50" charset="-128"/>
              </a:endParaRPr>
            </a:p>
          </p:txBody>
        </p:sp>
        <p:sp>
          <p:nvSpPr>
            <p:cNvPr id="53" name="Line 55"/>
            <p:cNvSpPr>
              <a:spLocks noChangeAspect="1" noChangeShapeType="1"/>
            </p:cNvSpPr>
            <p:nvPr/>
          </p:nvSpPr>
          <p:spPr bwMode="auto">
            <a:xfrm rot="16200000" flipH="1">
              <a:off x="1383507" y="7807428"/>
              <a:ext cx="827087" cy="1120775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36000" rIns="72000" bIns="36000" anchor="ctr"/>
            <a:lstStyle/>
            <a:p>
              <a:endParaRPr lang="ja-JP" altLang="en-US">
                <a:latin typeface="Meiryo UI" pitchFamily="50" charset="-128"/>
                <a:ea typeface="Meiryo UI" pitchFamily="50" charset="-128"/>
                <a:cs typeface="Meiryo UI" pitchFamily="50" charset="-128"/>
              </a:endParaRPr>
            </a:p>
          </p:txBody>
        </p:sp>
        <p:sp>
          <p:nvSpPr>
            <p:cNvPr id="54" name="Line 56"/>
            <p:cNvSpPr>
              <a:spLocks noChangeAspect="1" noChangeShapeType="1"/>
            </p:cNvSpPr>
            <p:nvPr/>
          </p:nvSpPr>
          <p:spPr bwMode="auto">
            <a:xfrm rot="16200000" flipV="1">
              <a:off x="1473200" y="5063434"/>
              <a:ext cx="58738" cy="1474788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36000" rIns="72000" bIns="36000" anchor="ctr"/>
            <a:lstStyle/>
            <a:p>
              <a:endParaRPr lang="ja-JP" altLang="en-US">
                <a:latin typeface="Meiryo UI" pitchFamily="50" charset="-128"/>
                <a:ea typeface="Meiryo UI" pitchFamily="50" charset="-128"/>
                <a:cs typeface="Meiryo UI" pitchFamily="50" charset="-128"/>
              </a:endParaRPr>
            </a:p>
          </p:txBody>
        </p:sp>
        <p:sp>
          <p:nvSpPr>
            <p:cNvPr id="55" name="Arc 57"/>
            <p:cNvSpPr>
              <a:spLocks noChangeAspect="1"/>
            </p:cNvSpPr>
            <p:nvPr/>
          </p:nvSpPr>
          <p:spPr bwMode="auto">
            <a:xfrm rot="16200000" flipV="1">
              <a:off x="2326482" y="5743678"/>
              <a:ext cx="709612" cy="88265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36000" rIns="72000" bIns="36000" anchor="ctr"/>
            <a:lstStyle/>
            <a:p>
              <a:endParaRPr lang="ja-JP" altLang="en-US">
                <a:latin typeface="Meiryo UI" pitchFamily="50" charset="-128"/>
                <a:ea typeface="Meiryo UI" pitchFamily="50" charset="-128"/>
                <a:cs typeface="Meiryo UI" pitchFamily="50" charset="-128"/>
              </a:endParaRPr>
            </a:p>
          </p:txBody>
        </p:sp>
        <p:sp>
          <p:nvSpPr>
            <p:cNvPr id="71" name="Text Box 66"/>
            <p:cNvSpPr txBox="1">
              <a:spLocks noChangeArrowheads="1"/>
            </p:cNvSpPr>
            <p:nvPr/>
          </p:nvSpPr>
          <p:spPr bwMode="auto">
            <a:xfrm>
              <a:off x="-1043" y="9231515"/>
              <a:ext cx="870431" cy="2708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marL="246063" indent="-246063" algn="l" defTabSz="1203325">
                <a:tabLst>
                  <a:tab pos="595313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609600" algn="l" defTabSz="1203325">
                <a:tabLst>
                  <a:tab pos="595313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225550" algn="l" defTabSz="1203325">
                <a:tabLst>
                  <a:tab pos="595313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835150" algn="l" defTabSz="1203325">
                <a:tabLst>
                  <a:tab pos="595313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443163" algn="l" defTabSz="1203325">
                <a:tabLst>
                  <a:tab pos="595313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900363" defTabSz="1203325" fontAlgn="base">
                <a:spcBef>
                  <a:spcPct val="0"/>
                </a:spcBef>
                <a:spcAft>
                  <a:spcPct val="0"/>
                </a:spcAft>
                <a:tabLst>
                  <a:tab pos="595313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3357563" defTabSz="1203325" fontAlgn="base">
                <a:spcBef>
                  <a:spcPct val="0"/>
                </a:spcBef>
                <a:spcAft>
                  <a:spcPct val="0"/>
                </a:spcAft>
                <a:tabLst>
                  <a:tab pos="595313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814763" defTabSz="1203325" fontAlgn="base">
                <a:spcBef>
                  <a:spcPct val="0"/>
                </a:spcBef>
                <a:spcAft>
                  <a:spcPct val="0"/>
                </a:spcAft>
                <a:tabLst>
                  <a:tab pos="595313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4271963" defTabSz="1203325" fontAlgn="base">
                <a:spcBef>
                  <a:spcPct val="0"/>
                </a:spcBef>
                <a:spcAft>
                  <a:spcPct val="0"/>
                </a:spcAft>
                <a:tabLst>
                  <a:tab pos="595313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algn="ctr" eaLnBrk="0" hangingPunct="0">
                <a:lnSpc>
                  <a:spcPct val="110000"/>
                </a:lnSpc>
                <a:spcBef>
                  <a:spcPct val="50000"/>
                </a:spcBef>
              </a:pPr>
              <a:r>
                <a:rPr lang="en-US" altLang="ja-JP" sz="1600" b="0" dirty="0">
                  <a:solidFill>
                    <a:srgbClr val="FFFFFF"/>
                  </a:solidFill>
                  <a:latin typeface="Meiryo UI" pitchFamily="50" charset="-128"/>
                  <a:ea typeface="Meiryo UI" pitchFamily="50" charset="-128"/>
                  <a:cs typeface="Meiryo UI" pitchFamily="50" charset="-128"/>
                </a:rPr>
                <a:t>©</a:t>
              </a:r>
              <a:r>
                <a:rPr lang="en-US" altLang="ja-JP" sz="1600" b="0" dirty="0" err="1">
                  <a:solidFill>
                    <a:srgbClr val="FFFFFF"/>
                  </a:solidFill>
                  <a:latin typeface="Meiryo UI" pitchFamily="50" charset="-128"/>
                  <a:ea typeface="Meiryo UI" pitchFamily="50" charset="-128"/>
                  <a:cs typeface="Meiryo UI" pitchFamily="50" charset="-128"/>
                </a:rPr>
                <a:t>google</a:t>
              </a:r>
              <a:endParaRPr lang="en-US" altLang="ja-JP" sz="1600" b="0" dirty="0">
                <a:solidFill>
                  <a:srgbClr val="FFFFFF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endParaRPr>
            </a:p>
          </p:txBody>
        </p:sp>
      </p:grpSp>
      <p:sp>
        <p:nvSpPr>
          <p:cNvPr id="74" name="Text Box 62"/>
          <p:cNvSpPr txBox="1">
            <a:spLocks noChangeArrowheads="1"/>
          </p:cNvSpPr>
          <p:nvPr/>
        </p:nvSpPr>
        <p:spPr bwMode="auto">
          <a:xfrm>
            <a:off x="6305510" y="5689660"/>
            <a:ext cx="1163638" cy="682625"/>
          </a:xfrm>
          <a:prstGeom prst="rect">
            <a:avLst/>
          </a:prstGeom>
          <a:solidFill>
            <a:srgbClr val="FFFFFF">
              <a:alpha val="75000"/>
            </a:srgbClr>
          </a:solidFill>
          <a:ln w="19050">
            <a:solidFill>
              <a:srgbClr val="002060"/>
            </a:solidFill>
          </a:ln>
          <a:effectLst/>
        </p:spPr>
        <p:txBody>
          <a:bodyPr wrap="none" lIns="36000" tIns="18000" rIns="36000" bIns="18000">
            <a:spAutoFit/>
          </a:bodyPr>
          <a:lstStyle>
            <a:lvl1pPr marL="182563" indent="-182563" algn="l" defTabSz="901700">
              <a:spcBef>
                <a:spcPct val="0"/>
              </a:spcBef>
              <a:tabLst>
                <a:tab pos="444500" algn="l"/>
              </a:tabLst>
              <a:defRPr kumimoji="1">
                <a:solidFill>
                  <a:schemeClr val="tx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1pPr>
            <a:lvl2pPr algn="l" defTabSz="901700">
              <a:spcBef>
                <a:spcPct val="0"/>
              </a:spcBef>
              <a:tabLst>
                <a:tab pos="444500" algn="l"/>
              </a:tabLst>
              <a:defRPr kumimoji="1">
                <a:solidFill>
                  <a:schemeClr val="tx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2pPr>
            <a:lvl3pPr algn="l" defTabSz="901700">
              <a:spcBef>
                <a:spcPct val="0"/>
              </a:spcBef>
              <a:tabLst>
                <a:tab pos="444500" algn="l"/>
              </a:tabLst>
              <a:defRPr kumimoji="1">
                <a:solidFill>
                  <a:schemeClr val="tx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3pPr>
            <a:lvl4pPr algn="l" defTabSz="901700">
              <a:spcBef>
                <a:spcPct val="0"/>
              </a:spcBef>
              <a:tabLst>
                <a:tab pos="444500" algn="l"/>
              </a:tabLst>
              <a:defRPr kumimoji="1">
                <a:solidFill>
                  <a:schemeClr val="tx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4pPr>
            <a:lvl5pPr algn="l" defTabSz="901700">
              <a:spcBef>
                <a:spcPct val="0"/>
              </a:spcBef>
              <a:tabLst>
                <a:tab pos="444500" algn="l"/>
              </a:tabLst>
              <a:defRPr kumimoji="1">
                <a:solidFill>
                  <a:schemeClr val="tx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5pPr>
            <a:lvl6pPr defTabSz="901700" fontAlgn="base">
              <a:spcBef>
                <a:spcPct val="0"/>
              </a:spcBef>
              <a:spcAft>
                <a:spcPct val="0"/>
              </a:spcAft>
              <a:tabLst>
                <a:tab pos="444500" algn="l"/>
              </a:tabLst>
              <a:defRPr kumimoji="1">
                <a:solidFill>
                  <a:schemeClr val="tx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6pPr>
            <a:lvl7pPr defTabSz="901700" fontAlgn="base">
              <a:spcBef>
                <a:spcPct val="0"/>
              </a:spcBef>
              <a:spcAft>
                <a:spcPct val="0"/>
              </a:spcAft>
              <a:tabLst>
                <a:tab pos="444500" algn="l"/>
              </a:tabLst>
              <a:defRPr kumimoji="1">
                <a:solidFill>
                  <a:schemeClr val="tx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7pPr>
            <a:lvl8pPr defTabSz="901700" fontAlgn="base">
              <a:spcBef>
                <a:spcPct val="0"/>
              </a:spcBef>
              <a:spcAft>
                <a:spcPct val="0"/>
              </a:spcAft>
              <a:tabLst>
                <a:tab pos="444500" algn="l"/>
              </a:tabLst>
              <a:defRPr kumimoji="1">
                <a:solidFill>
                  <a:schemeClr val="tx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8pPr>
            <a:lvl9pPr defTabSz="901700" fontAlgn="base">
              <a:spcBef>
                <a:spcPct val="0"/>
              </a:spcBef>
              <a:spcAft>
                <a:spcPct val="0"/>
              </a:spcAft>
              <a:tabLst>
                <a:tab pos="444500" algn="l"/>
              </a:tabLst>
              <a:defRPr kumimoji="1">
                <a:solidFill>
                  <a:schemeClr val="tx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kumimoji="0" lang="en-US" altLang="ja-JP" sz="14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50" charset="-128"/>
              </a:rPr>
              <a:t>Hadron</a:t>
            </a:r>
            <a:br>
              <a:rPr kumimoji="0" lang="en-US" altLang="ja-JP" sz="14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50" charset="-128"/>
              </a:rPr>
            </a:br>
            <a:r>
              <a:rPr kumimoji="0" lang="en-US" altLang="ja-JP" sz="14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50" charset="-128"/>
              </a:rPr>
              <a:t>Experiment</a:t>
            </a:r>
            <a:br>
              <a:rPr kumimoji="0" lang="en-US" altLang="ja-JP" sz="14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50" charset="-128"/>
              </a:rPr>
            </a:br>
            <a:r>
              <a:rPr kumimoji="0" lang="en-US" altLang="ja-JP" sz="14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50" charset="-128"/>
              </a:rPr>
              <a:t>Facility</a:t>
            </a:r>
          </a:p>
        </p:txBody>
      </p:sp>
      <p:sp>
        <p:nvSpPr>
          <p:cNvPr id="75" name="Text Box 70"/>
          <p:cNvSpPr txBox="1">
            <a:spLocks noChangeArrowheads="1"/>
          </p:cNvSpPr>
          <p:nvPr/>
        </p:nvSpPr>
        <p:spPr bwMode="auto">
          <a:xfrm>
            <a:off x="4790784" y="4064867"/>
            <a:ext cx="1228046" cy="682625"/>
          </a:xfrm>
          <a:prstGeom prst="rect">
            <a:avLst/>
          </a:prstGeom>
          <a:solidFill>
            <a:srgbClr val="FFFFFF">
              <a:alpha val="74901"/>
            </a:srgbClr>
          </a:solidFill>
          <a:ln w="19050">
            <a:solidFill>
              <a:srgbClr val="002060"/>
            </a:solidFill>
            <a:miter lim="800000"/>
            <a:headEnd/>
            <a:tailEnd/>
          </a:ln>
          <a:extLst/>
        </p:spPr>
        <p:txBody>
          <a:bodyPr wrap="square" lIns="36000" tIns="18000" rIns="36000" bIns="18000">
            <a:spAutoFit/>
          </a:bodyPr>
          <a:lstStyle>
            <a:lvl1pPr marL="182563" indent="-182563" defTabSz="901700">
              <a:tabLst>
                <a:tab pos="444500" algn="l"/>
              </a:tabLst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defTabSz="901700">
              <a:tabLst>
                <a:tab pos="444500" algn="l"/>
              </a:tabLst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defTabSz="901700">
              <a:tabLst>
                <a:tab pos="444500" algn="l"/>
              </a:tabLst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defTabSz="901700">
              <a:tabLst>
                <a:tab pos="444500" algn="l"/>
              </a:tabLst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defTabSz="901700">
              <a:tabLst>
                <a:tab pos="444500" algn="l"/>
              </a:tabLst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algn="ctr" defTabSz="9017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444500" algn="l"/>
              </a:tabLst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algn="ctr" defTabSz="9017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444500" algn="l"/>
              </a:tabLst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algn="ctr" defTabSz="9017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444500" algn="l"/>
              </a:tabLst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algn="ctr" defTabSz="9017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444500" algn="l"/>
              </a:tabLst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l"/>
            <a:r>
              <a:rPr lang="en-US" altLang="ja-JP" sz="1400" dirty="0">
                <a:solidFill>
                  <a:schemeClr val="bg2"/>
                </a:solidFill>
              </a:rPr>
              <a:t>Materials and</a:t>
            </a:r>
            <a:br>
              <a:rPr lang="en-US" altLang="ja-JP" sz="1400" dirty="0">
                <a:solidFill>
                  <a:schemeClr val="bg2"/>
                </a:solidFill>
              </a:rPr>
            </a:br>
            <a:r>
              <a:rPr lang="en-US" altLang="ja-JP" sz="1400" dirty="0">
                <a:solidFill>
                  <a:schemeClr val="bg2"/>
                </a:solidFill>
              </a:rPr>
              <a:t>Life Science</a:t>
            </a:r>
            <a:br>
              <a:rPr lang="en-US" altLang="ja-JP" sz="1400" dirty="0">
                <a:solidFill>
                  <a:schemeClr val="bg2"/>
                </a:solidFill>
              </a:rPr>
            </a:br>
            <a:r>
              <a:rPr lang="en-US" altLang="ja-JP" sz="1400" dirty="0">
                <a:solidFill>
                  <a:schemeClr val="bg2"/>
                </a:solidFill>
              </a:rPr>
              <a:t>Facility</a:t>
            </a:r>
          </a:p>
        </p:txBody>
      </p:sp>
      <p:sp>
        <p:nvSpPr>
          <p:cNvPr id="76" name="Text Box 71"/>
          <p:cNvSpPr txBox="1">
            <a:spLocks noChangeArrowheads="1"/>
          </p:cNvSpPr>
          <p:nvPr/>
        </p:nvSpPr>
        <p:spPr bwMode="auto">
          <a:xfrm>
            <a:off x="4057755" y="2574685"/>
            <a:ext cx="1162050" cy="682625"/>
          </a:xfrm>
          <a:prstGeom prst="rect">
            <a:avLst/>
          </a:prstGeom>
          <a:solidFill>
            <a:srgbClr val="FFFFFF">
              <a:alpha val="74901"/>
            </a:srgbClr>
          </a:solidFill>
          <a:ln w="19050">
            <a:solidFill>
              <a:srgbClr val="002060"/>
            </a:solidFill>
            <a:miter lim="800000"/>
            <a:headEnd/>
            <a:tailEnd/>
          </a:ln>
          <a:extLst/>
        </p:spPr>
        <p:txBody>
          <a:bodyPr wrap="none" lIns="36000" tIns="18000" rIns="36000" bIns="18000">
            <a:spAutoFit/>
          </a:bodyPr>
          <a:lstStyle>
            <a:lvl1pPr marL="182563" indent="-182563" defTabSz="901700">
              <a:tabLst>
                <a:tab pos="444500" algn="l"/>
              </a:tabLst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defTabSz="901700">
              <a:tabLst>
                <a:tab pos="444500" algn="l"/>
              </a:tabLst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defTabSz="901700">
              <a:tabLst>
                <a:tab pos="444500" algn="l"/>
              </a:tabLst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defTabSz="901700">
              <a:tabLst>
                <a:tab pos="444500" algn="l"/>
              </a:tabLst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defTabSz="901700">
              <a:tabLst>
                <a:tab pos="444500" algn="l"/>
              </a:tabLst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algn="ctr" defTabSz="9017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444500" algn="l"/>
              </a:tabLst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algn="ctr" defTabSz="9017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444500" algn="l"/>
              </a:tabLst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algn="ctr" defTabSz="9017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444500" algn="l"/>
              </a:tabLst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algn="ctr" defTabSz="9017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444500" algn="l"/>
              </a:tabLst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l"/>
            <a:r>
              <a:rPr lang="en-US" altLang="ja-JP" sz="1400" dirty="0">
                <a:solidFill>
                  <a:schemeClr val="bg2"/>
                </a:solidFill>
              </a:rPr>
              <a:t>Neutrino</a:t>
            </a:r>
            <a:br>
              <a:rPr lang="en-US" altLang="ja-JP" sz="1400" dirty="0">
                <a:solidFill>
                  <a:schemeClr val="bg2"/>
                </a:solidFill>
              </a:rPr>
            </a:br>
            <a:r>
              <a:rPr lang="en-US" altLang="ja-JP" sz="1400" dirty="0">
                <a:solidFill>
                  <a:schemeClr val="bg2"/>
                </a:solidFill>
              </a:rPr>
              <a:t>Experiment</a:t>
            </a:r>
            <a:br>
              <a:rPr lang="en-US" altLang="ja-JP" sz="1400" dirty="0">
                <a:solidFill>
                  <a:schemeClr val="bg2"/>
                </a:solidFill>
              </a:rPr>
            </a:br>
            <a:r>
              <a:rPr lang="en-US" altLang="ja-JP" sz="1400" dirty="0">
                <a:solidFill>
                  <a:schemeClr val="bg2"/>
                </a:solidFill>
              </a:rPr>
              <a:t>Facility</a:t>
            </a:r>
          </a:p>
        </p:txBody>
      </p:sp>
      <p:sp>
        <p:nvSpPr>
          <p:cNvPr id="77" name="Text Box 67"/>
          <p:cNvSpPr txBox="1">
            <a:spLocks noChangeArrowheads="1"/>
          </p:cNvSpPr>
          <p:nvPr/>
        </p:nvSpPr>
        <p:spPr bwMode="auto">
          <a:xfrm>
            <a:off x="5853582" y="1021520"/>
            <a:ext cx="1238407" cy="811367"/>
          </a:xfrm>
          <a:prstGeom prst="rect">
            <a:avLst/>
          </a:prstGeom>
          <a:solidFill>
            <a:srgbClr val="FFFFFF">
              <a:alpha val="74901"/>
            </a:srgbClr>
          </a:solidFill>
          <a:ln w="19050">
            <a:solidFill>
              <a:srgbClr val="FF0000"/>
            </a:solidFill>
            <a:miter lim="800000"/>
            <a:headEnd/>
            <a:tailEnd/>
          </a:ln>
          <a:extLst/>
        </p:spPr>
        <p:txBody>
          <a:bodyPr wrap="none" lIns="36000" tIns="36000" rIns="36000" bIns="36000">
            <a:spAutoFit/>
          </a:bodyPr>
          <a:lstStyle>
            <a:lvl1pPr marL="182563" indent="-182563" defTabSz="901700">
              <a:tabLst>
                <a:tab pos="444500" algn="l"/>
              </a:tabLst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defTabSz="901700">
              <a:tabLst>
                <a:tab pos="444500" algn="l"/>
              </a:tabLst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defTabSz="901700">
              <a:tabLst>
                <a:tab pos="444500" algn="l"/>
              </a:tabLst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defTabSz="901700">
              <a:tabLst>
                <a:tab pos="444500" algn="l"/>
              </a:tabLst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defTabSz="901700">
              <a:tabLst>
                <a:tab pos="444500" algn="l"/>
              </a:tabLst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algn="ctr" defTabSz="9017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444500" algn="l"/>
              </a:tabLst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algn="ctr" defTabSz="9017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444500" algn="l"/>
              </a:tabLst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algn="ctr" defTabSz="9017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444500" algn="l"/>
              </a:tabLst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algn="ctr" defTabSz="9017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444500" algn="l"/>
              </a:tabLst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l"/>
            <a:r>
              <a:rPr lang="en-US" altLang="ja-JP" dirty="0">
                <a:solidFill>
                  <a:srgbClr val="FF0000"/>
                </a:solidFill>
              </a:rPr>
              <a:t>LINAC</a:t>
            </a:r>
            <a:br>
              <a:rPr lang="en-US" altLang="ja-JP" dirty="0">
                <a:solidFill>
                  <a:srgbClr val="FF0000"/>
                </a:solidFill>
              </a:rPr>
            </a:br>
            <a:r>
              <a:rPr lang="en-US" altLang="ja-JP" dirty="0" smtClean="0">
                <a:solidFill>
                  <a:srgbClr val="FF0000"/>
                </a:solidFill>
              </a:rPr>
              <a:t>400 MeV/c</a:t>
            </a:r>
            <a:r>
              <a:rPr lang="en-US" altLang="ja-JP" dirty="0">
                <a:solidFill>
                  <a:srgbClr val="FF0000"/>
                </a:solidFill>
              </a:rPr>
              <a:t/>
            </a:r>
            <a:br>
              <a:rPr lang="en-US" altLang="ja-JP" dirty="0">
                <a:solidFill>
                  <a:srgbClr val="FF0000"/>
                </a:solidFill>
              </a:rPr>
            </a:br>
            <a:r>
              <a:rPr lang="en-US" altLang="ja-JP" dirty="0" smtClean="0">
                <a:solidFill>
                  <a:srgbClr val="FF0000"/>
                </a:solidFill>
              </a:rPr>
              <a:t>@ 25Hz</a:t>
            </a:r>
            <a:endParaRPr lang="en-US" altLang="ja-JP" dirty="0">
              <a:solidFill>
                <a:srgbClr val="FF0000"/>
              </a:solidFill>
            </a:endParaRPr>
          </a:p>
        </p:txBody>
      </p:sp>
      <p:sp>
        <p:nvSpPr>
          <p:cNvPr id="78" name="Text Box 68"/>
          <p:cNvSpPr txBox="1">
            <a:spLocks noChangeArrowheads="1"/>
          </p:cNvSpPr>
          <p:nvPr/>
        </p:nvSpPr>
        <p:spPr bwMode="auto">
          <a:xfrm>
            <a:off x="6551904" y="2153061"/>
            <a:ext cx="1080169" cy="775015"/>
          </a:xfrm>
          <a:prstGeom prst="rect">
            <a:avLst/>
          </a:prstGeom>
          <a:solidFill>
            <a:srgbClr val="FFFFFF">
              <a:alpha val="74901"/>
            </a:srgbClr>
          </a:solidFill>
          <a:ln w="19050">
            <a:solidFill>
              <a:srgbClr val="FF0000"/>
            </a:solidFill>
            <a:miter lim="800000"/>
            <a:headEnd/>
            <a:tailEnd/>
          </a:ln>
          <a:extLst/>
        </p:spPr>
        <p:txBody>
          <a:bodyPr wrap="square" lIns="36000" tIns="18000" rIns="36000" bIns="18000">
            <a:spAutoFit/>
          </a:bodyPr>
          <a:lstStyle>
            <a:lvl1pPr marL="182563" indent="-182563" defTabSz="901700">
              <a:tabLst>
                <a:tab pos="444500" algn="l"/>
              </a:tabLst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defTabSz="901700">
              <a:tabLst>
                <a:tab pos="444500" algn="l"/>
              </a:tabLst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defTabSz="901700">
              <a:tabLst>
                <a:tab pos="444500" algn="l"/>
              </a:tabLst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defTabSz="901700">
              <a:tabLst>
                <a:tab pos="444500" algn="l"/>
              </a:tabLst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defTabSz="901700">
              <a:tabLst>
                <a:tab pos="444500" algn="l"/>
              </a:tabLst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algn="ctr" defTabSz="9017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444500" algn="l"/>
              </a:tabLst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algn="ctr" defTabSz="9017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444500" algn="l"/>
              </a:tabLst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algn="ctr" defTabSz="9017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444500" algn="l"/>
              </a:tabLst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algn="ctr" defTabSz="9017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444500" algn="l"/>
              </a:tabLst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l"/>
            <a:r>
              <a:rPr lang="en-US" altLang="ja-JP" dirty="0">
                <a:solidFill>
                  <a:srgbClr val="FF0000"/>
                </a:solidFill>
              </a:rPr>
              <a:t>RCS </a:t>
            </a:r>
            <a:br>
              <a:rPr lang="en-US" altLang="ja-JP" dirty="0">
                <a:solidFill>
                  <a:srgbClr val="FF0000"/>
                </a:solidFill>
              </a:rPr>
            </a:br>
            <a:r>
              <a:rPr lang="en-US" altLang="ja-JP" dirty="0" smtClean="0">
                <a:solidFill>
                  <a:srgbClr val="FF0000"/>
                </a:solidFill>
              </a:rPr>
              <a:t>3 GeV/c</a:t>
            </a:r>
            <a:r>
              <a:rPr lang="en-US" altLang="ja-JP" dirty="0">
                <a:solidFill>
                  <a:srgbClr val="FF0000"/>
                </a:solidFill>
              </a:rPr>
              <a:t/>
            </a:r>
            <a:br>
              <a:rPr lang="en-US" altLang="ja-JP" dirty="0">
                <a:solidFill>
                  <a:srgbClr val="FF0000"/>
                </a:solidFill>
              </a:rPr>
            </a:br>
            <a:r>
              <a:rPr lang="en-US" altLang="ja-JP" dirty="0" smtClean="0">
                <a:solidFill>
                  <a:srgbClr val="FF0000"/>
                </a:solidFill>
              </a:rPr>
              <a:t>@ 25Hz</a:t>
            </a:r>
            <a:endParaRPr lang="en-US" altLang="ja-JP" dirty="0">
              <a:solidFill>
                <a:srgbClr val="FF0000"/>
              </a:solidFill>
            </a:endParaRPr>
          </a:p>
        </p:txBody>
      </p:sp>
      <p:sp>
        <p:nvSpPr>
          <p:cNvPr id="79" name="Text Box 69"/>
          <p:cNvSpPr txBox="1">
            <a:spLocks noChangeArrowheads="1"/>
          </p:cNvSpPr>
          <p:nvPr/>
        </p:nvSpPr>
        <p:spPr bwMode="auto">
          <a:xfrm>
            <a:off x="6684855" y="3710341"/>
            <a:ext cx="2389363" cy="1550031"/>
          </a:xfrm>
          <a:prstGeom prst="rect">
            <a:avLst/>
          </a:prstGeom>
          <a:solidFill>
            <a:srgbClr val="FFFFFF">
              <a:alpha val="74901"/>
            </a:srgbClr>
          </a:solidFill>
          <a:ln w="19050">
            <a:solidFill>
              <a:srgbClr val="FF0000"/>
            </a:solidFill>
            <a:miter lim="800000"/>
            <a:headEnd/>
            <a:tailEnd/>
          </a:ln>
          <a:extLst/>
        </p:spPr>
        <p:txBody>
          <a:bodyPr wrap="none" lIns="36000" tIns="36000" rIns="36000" bIns="36000">
            <a:spAutoFit/>
          </a:bodyPr>
          <a:lstStyle>
            <a:lvl1pPr marL="182563" indent="-182563" defTabSz="901700">
              <a:tabLst>
                <a:tab pos="444500" algn="l"/>
              </a:tabLst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defTabSz="901700">
              <a:tabLst>
                <a:tab pos="444500" algn="l"/>
              </a:tabLst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defTabSz="901700">
              <a:tabLst>
                <a:tab pos="444500" algn="l"/>
              </a:tabLst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defTabSz="901700">
              <a:tabLst>
                <a:tab pos="444500" algn="l"/>
              </a:tabLst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defTabSz="901700">
              <a:tabLst>
                <a:tab pos="444500" algn="l"/>
              </a:tabLst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algn="ctr" defTabSz="9017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444500" algn="l"/>
              </a:tabLst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algn="ctr" defTabSz="9017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444500" algn="l"/>
              </a:tabLst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algn="ctr" defTabSz="9017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444500" algn="l"/>
              </a:tabLst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algn="ctr" defTabSz="9017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444500" algn="l"/>
              </a:tabLst>
              <a:defRPr sz="160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l"/>
            <a:r>
              <a:rPr lang="en-US" altLang="ja-JP" dirty="0">
                <a:solidFill>
                  <a:srgbClr val="FF0000"/>
                </a:solidFill>
              </a:rPr>
              <a:t>Main Ring</a:t>
            </a:r>
            <a:br>
              <a:rPr lang="en-US" altLang="ja-JP" dirty="0">
                <a:solidFill>
                  <a:srgbClr val="FF0000"/>
                </a:solidFill>
              </a:rPr>
            </a:br>
            <a:r>
              <a:rPr lang="en-US" altLang="ja-JP" dirty="0" smtClean="0">
                <a:solidFill>
                  <a:srgbClr val="FF0000"/>
                </a:solidFill>
              </a:rPr>
              <a:t>30 GeV/c</a:t>
            </a:r>
            <a:r>
              <a:rPr lang="en-US" altLang="ja-JP" dirty="0">
                <a:solidFill>
                  <a:srgbClr val="FF0000"/>
                </a:solidFill>
              </a:rPr>
              <a:t/>
            </a:r>
            <a:br>
              <a:rPr lang="en-US" altLang="ja-JP" dirty="0">
                <a:solidFill>
                  <a:srgbClr val="FF0000"/>
                </a:solidFill>
              </a:rPr>
            </a:br>
            <a:r>
              <a:rPr lang="en-US" altLang="ja-JP" dirty="0" smtClean="0">
                <a:solidFill>
                  <a:srgbClr val="FF0000"/>
                </a:solidFill>
              </a:rPr>
              <a:t>@ 2.48 </a:t>
            </a:r>
            <a:r>
              <a:rPr lang="en-US" altLang="ja-JP" dirty="0">
                <a:solidFill>
                  <a:srgbClr val="FF0000"/>
                </a:solidFill>
              </a:rPr>
              <a:t>sec (</a:t>
            </a:r>
            <a:r>
              <a:rPr lang="en-US" altLang="ja-JP" dirty="0" smtClean="0">
                <a:solidFill>
                  <a:srgbClr val="FF0000"/>
                </a:solidFill>
              </a:rPr>
              <a:t>FX to NU)</a:t>
            </a:r>
            <a:br>
              <a:rPr lang="en-US" altLang="ja-JP" dirty="0" smtClean="0">
                <a:solidFill>
                  <a:srgbClr val="FF0000"/>
                </a:solidFill>
              </a:rPr>
            </a:br>
            <a:r>
              <a:rPr lang="en-US" altLang="ja-JP" dirty="0" smtClean="0">
                <a:solidFill>
                  <a:srgbClr val="FF0000"/>
                </a:solidFill>
              </a:rPr>
              <a:t>    </a:t>
            </a:r>
            <a:r>
              <a:rPr lang="ja-JP" altLang="en-US" dirty="0" smtClean="0">
                <a:solidFill>
                  <a:srgbClr val="FF0000"/>
                </a:solidFill>
              </a:rPr>
              <a:t>→ </a:t>
            </a:r>
            <a:r>
              <a:rPr lang="en-US" altLang="ja-JP" dirty="0" smtClean="0">
                <a:solidFill>
                  <a:srgbClr val="FF0000"/>
                </a:solidFill>
              </a:rPr>
              <a:t>1.32 sec in </a:t>
            </a:r>
            <a:r>
              <a:rPr lang="en-US" altLang="ja-JP" dirty="0">
                <a:solidFill>
                  <a:srgbClr val="FF0000"/>
                </a:solidFill>
              </a:rPr>
              <a:t/>
            </a:r>
            <a:br>
              <a:rPr lang="en-US" altLang="ja-JP" dirty="0">
                <a:solidFill>
                  <a:srgbClr val="FF0000"/>
                </a:solidFill>
              </a:rPr>
            </a:br>
            <a:r>
              <a:rPr lang="en-US" altLang="ja-JP" dirty="0" smtClean="0">
                <a:solidFill>
                  <a:srgbClr val="FF0000"/>
                </a:solidFill>
              </a:rPr>
              <a:t>@ 5.52 </a:t>
            </a:r>
            <a:r>
              <a:rPr lang="en-US" altLang="ja-JP" dirty="0">
                <a:solidFill>
                  <a:srgbClr val="FF0000"/>
                </a:solidFill>
              </a:rPr>
              <a:t>sec (</a:t>
            </a:r>
            <a:r>
              <a:rPr lang="en-US" altLang="ja-JP" dirty="0" smtClean="0">
                <a:solidFill>
                  <a:srgbClr val="FF0000"/>
                </a:solidFill>
              </a:rPr>
              <a:t>SX to HD)</a:t>
            </a:r>
            <a:r>
              <a:rPr lang="en-US" altLang="ja-JP" dirty="0">
                <a:solidFill>
                  <a:srgbClr val="FF0000"/>
                </a:solidFill>
              </a:rPr>
              <a:t/>
            </a:r>
            <a:br>
              <a:rPr lang="en-US" altLang="ja-JP" dirty="0">
                <a:solidFill>
                  <a:srgbClr val="FF0000"/>
                </a:solidFill>
              </a:rPr>
            </a:br>
            <a:r>
              <a:rPr lang="en-US" altLang="ja-JP" dirty="0">
                <a:solidFill>
                  <a:srgbClr val="FF0000"/>
                </a:solidFill>
              </a:rPr>
              <a:t>In operation since 2008</a:t>
            </a:r>
          </a:p>
        </p:txBody>
      </p:sp>
    </p:spTree>
    <p:extLst>
      <p:ext uri="{BB962C8B-B14F-4D97-AF65-F5344CB8AC3E}">
        <p14:creationId xmlns:p14="http://schemas.microsoft.com/office/powerpoint/2010/main" val="6092830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Outline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Archiver Appliance</a:t>
            </a:r>
          </a:p>
          <a:p>
            <a:r>
              <a:rPr kumimoji="1" lang="en-US" altLang="ja-JP" dirty="0" smtClean="0"/>
              <a:t>Installation of Archiver Appliance</a:t>
            </a:r>
          </a:p>
          <a:p>
            <a:r>
              <a:rPr lang="en-US" altLang="ja-JP" dirty="0" smtClean="0"/>
              <a:t>Data Retrieval</a:t>
            </a:r>
          </a:p>
          <a:p>
            <a:r>
              <a:rPr kumimoji="1" lang="en-US" altLang="ja-JP" dirty="0" smtClean="0"/>
              <a:t>Migration from Channel Archiver to Archiver Appliance</a:t>
            </a:r>
          </a:p>
          <a:p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2017 May 18</a:t>
            </a:r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Shuei YAMADA / EPICS Collaboration Meeging Spring 2017 @ KURRI</a:t>
            </a:r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FBCB63-C76D-4C2A-882C-94EB7FD8A8C9}" type="slidenum">
              <a:rPr lang="en-US" altLang="ja-JP" smtClean="0"/>
              <a:pPr>
                <a:defRPr/>
              </a:pPr>
              <a:t>4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355476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Archiver Appliance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2017 May 18</a:t>
            </a:r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Shuei YAMADA / EPICS Collaboration Meeging Spring 2017 @ KURRI</a:t>
            </a:r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FBCB63-C76D-4C2A-882C-94EB7FD8A8C9}" type="slidenum">
              <a:rPr lang="en-US" altLang="ja-JP" smtClean="0"/>
              <a:pPr>
                <a:defRPr/>
              </a:pPr>
              <a:t>5</a:t>
            </a:fld>
            <a:endParaRPr lang="en-US" altLang="ja-JP"/>
          </a:p>
        </p:txBody>
      </p:sp>
      <p:pic>
        <p:nvPicPr>
          <p:cNvPr id="1026" name="Picture 2" descr="C:\Users\shuei\Documents\jparc\conferences\2017\epics2017spring\a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8705850" cy="536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68936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Archiver Appliance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85800" y="1941512"/>
            <a:ext cx="8206680" cy="4511823"/>
          </a:xfrm>
        </p:spPr>
        <p:txBody>
          <a:bodyPr>
            <a:normAutofit lnSpcReduction="10000"/>
          </a:bodyPr>
          <a:lstStyle/>
          <a:p>
            <a:r>
              <a:rPr lang="en-US" altLang="ja-JP" dirty="0" smtClean="0"/>
              <a:t>Distributed archive system for EPICS</a:t>
            </a:r>
          </a:p>
          <a:p>
            <a:r>
              <a:rPr lang="en-US" altLang="ja-JP" dirty="0" smtClean="0"/>
              <a:t>Focus on data retrieval performance</a:t>
            </a:r>
          </a:p>
          <a:p>
            <a:r>
              <a:rPr lang="en-US" altLang="ja-JP" dirty="0" smtClean="0"/>
              <a:t>Focus on zero-oversight</a:t>
            </a:r>
          </a:p>
          <a:p>
            <a:r>
              <a:rPr lang="en-US" altLang="ja-JP" dirty="0" smtClean="0"/>
              <a:t>Per PV archiving parameters</a:t>
            </a:r>
          </a:p>
          <a:p>
            <a:pPr lvl="1"/>
            <a:r>
              <a:rPr lang="en-US" altLang="ja-JP" dirty="0" smtClean="0"/>
              <a:t>No concept of Engine/Group in Channel Archiver or CSS Archiver</a:t>
            </a:r>
          </a:p>
          <a:p>
            <a:r>
              <a:rPr lang="en-US" altLang="ja-JP" dirty="0" smtClean="0"/>
              <a:t>Support for alias</a:t>
            </a:r>
          </a:p>
          <a:p>
            <a:r>
              <a:rPr lang="en-US" altLang="ja-JP" dirty="0" smtClean="0"/>
              <a:t>Data file per PV, per time partition</a:t>
            </a:r>
          </a:p>
          <a:p>
            <a:pPr lvl="1"/>
            <a:r>
              <a:rPr lang="en-US" altLang="ja-JP" dirty="0" smtClean="0"/>
              <a:t>No index file</a:t>
            </a:r>
          </a:p>
          <a:p>
            <a:pPr lvl="1"/>
            <a:r>
              <a:rPr lang="en-US" altLang="ja-JP" dirty="0" smtClean="0"/>
              <a:t>3 stages of storage : </a:t>
            </a:r>
            <a:r>
              <a:rPr lang="en-US" altLang="ja-JP" dirty="0"/>
              <a:t>s</a:t>
            </a:r>
            <a:r>
              <a:rPr lang="en-US" altLang="ja-JP" dirty="0" smtClean="0"/>
              <a:t>hort term, medium term, long term</a:t>
            </a:r>
          </a:p>
          <a:p>
            <a:pPr lvl="2"/>
            <a:r>
              <a:rPr lang="en-US" altLang="ja-JP" dirty="0" smtClean="0"/>
              <a:t>5min/15min/30min/1hour/1day/1month/1year</a:t>
            </a:r>
          </a:p>
          <a:p>
            <a:pPr lvl="2"/>
            <a:r>
              <a:rPr lang="en-US" altLang="ja-JP" dirty="0" smtClean="0"/>
              <a:t>Automatic transfer : STS</a:t>
            </a:r>
            <a:r>
              <a:rPr lang="ja-JP" altLang="en-US" dirty="0"/>
              <a:t> </a:t>
            </a:r>
            <a:r>
              <a:rPr lang="ja-JP" altLang="en-US" dirty="0" smtClean="0"/>
              <a:t>→ </a:t>
            </a:r>
            <a:r>
              <a:rPr lang="en-US" altLang="ja-JP" dirty="0" smtClean="0"/>
              <a:t>MTS </a:t>
            </a:r>
            <a:r>
              <a:rPr lang="ja-JP" altLang="en-US" dirty="0" smtClean="0"/>
              <a:t>→ </a:t>
            </a:r>
            <a:r>
              <a:rPr lang="en-US" altLang="ja-JP" dirty="0" smtClean="0"/>
              <a:t>LTS</a:t>
            </a:r>
          </a:p>
          <a:p>
            <a:pPr lvl="2"/>
            <a:r>
              <a:rPr lang="en-US" altLang="ja-JP" dirty="0" smtClean="0"/>
              <a:t>Data processing/reduction during transfer</a:t>
            </a:r>
          </a:p>
          <a:p>
            <a:pPr lvl="2"/>
            <a:endParaRPr lang="en-US" altLang="ja-JP" dirty="0" smtClean="0"/>
          </a:p>
          <a:p>
            <a:endParaRPr lang="en-US" altLang="ja-JP" dirty="0" smtClean="0"/>
          </a:p>
          <a:p>
            <a:pPr lvl="1"/>
            <a:endParaRPr lang="en-US" altLang="ja-JP" dirty="0" smtClean="0"/>
          </a:p>
          <a:p>
            <a:pPr lvl="1"/>
            <a:endParaRPr lang="en-US" altLang="ja-JP" dirty="0" smtClean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2017 May 18</a:t>
            </a:r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Shuei YAMADA / EPICS Collaboration Meeging Spring 2017 @ KURRI</a:t>
            </a:r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FBCB63-C76D-4C2A-882C-94EB7FD8A8C9}" type="slidenum">
              <a:rPr lang="en-US" altLang="ja-JP" smtClean="0"/>
              <a:pPr>
                <a:defRPr/>
              </a:pPr>
              <a:t>6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712621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Channel Archiver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85800" y="1941512"/>
            <a:ext cx="7851775" cy="4727848"/>
          </a:xfrm>
        </p:spPr>
        <p:txBody>
          <a:bodyPr>
            <a:normAutofit fontScale="85000" lnSpcReduction="20000"/>
          </a:bodyPr>
          <a:lstStyle/>
          <a:p>
            <a:r>
              <a:rPr kumimoji="1" lang="en-US" altLang="ja-JP" dirty="0" smtClean="0"/>
              <a:t>Started operation in 2008</a:t>
            </a:r>
          </a:p>
          <a:p>
            <a:pPr lvl="1"/>
            <a:r>
              <a:rPr lang="ja-JP" altLang="en-US" dirty="0" smtClean="0"/>
              <a:t>～ </a:t>
            </a:r>
            <a:r>
              <a:rPr lang="en-US" altLang="ja-JP" dirty="0" smtClean="0"/>
              <a:t>24000 PVs in total</a:t>
            </a:r>
          </a:p>
          <a:p>
            <a:pPr lvl="1"/>
            <a:r>
              <a:rPr lang="ja-JP" altLang="en-US" dirty="0" smtClean="0"/>
              <a:t>～ </a:t>
            </a:r>
            <a:r>
              <a:rPr lang="en-US" altLang="ja-JP" dirty="0" smtClean="0"/>
              <a:t>20 engines, some PVs archived in 2 (or 3) engines</a:t>
            </a:r>
          </a:p>
          <a:p>
            <a:pPr lvl="1"/>
            <a:r>
              <a:rPr lang="en-US" altLang="ja-JP" dirty="0" smtClean="0"/>
              <a:t>Data stored on NFS</a:t>
            </a:r>
          </a:p>
          <a:p>
            <a:pPr lvl="1"/>
            <a:r>
              <a:rPr lang="en-US" altLang="ja-JP" dirty="0" smtClean="0"/>
              <a:t>Data rate : 1.3 TB / year</a:t>
            </a:r>
          </a:p>
          <a:p>
            <a:r>
              <a:rPr lang="en-US" altLang="ja-JP" dirty="0" smtClean="0"/>
              <a:t>Difficulties after 8 years of operation:</a:t>
            </a:r>
          </a:p>
          <a:p>
            <a:pPr lvl="1"/>
            <a:r>
              <a:rPr lang="en-US" altLang="ja-JP" dirty="0" smtClean="0"/>
              <a:t>Not maintained anymore</a:t>
            </a:r>
          </a:p>
          <a:p>
            <a:pPr lvl="1"/>
            <a:r>
              <a:rPr lang="en-US" altLang="ja-JP" dirty="0" smtClean="0"/>
              <a:t>Limit of 2 GB in file size </a:t>
            </a:r>
            <a:endParaRPr lang="en-US" altLang="ja-JP" dirty="0"/>
          </a:p>
          <a:p>
            <a:pPr lvl="1"/>
            <a:r>
              <a:rPr lang="en-US" altLang="ja-JP" dirty="0" smtClean="0"/>
              <a:t>Management of </a:t>
            </a:r>
            <a:r>
              <a:rPr lang="en-US" altLang="ja-JP" smtClean="0"/>
              <a:t>keys and index </a:t>
            </a:r>
            <a:r>
              <a:rPr lang="en-US" altLang="ja-JP" dirty="0" smtClean="0"/>
              <a:t>files</a:t>
            </a:r>
          </a:p>
          <a:p>
            <a:pPr lvl="1"/>
            <a:r>
              <a:rPr lang="en-US" altLang="ja-JP" dirty="0" smtClean="0"/>
              <a:t>Restart archiver every day to deal with corruption of index file </a:t>
            </a:r>
          </a:p>
          <a:p>
            <a:pPr lvl="1"/>
            <a:r>
              <a:rPr lang="en-US" altLang="ja-JP" dirty="0" smtClean="0"/>
              <a:t>Missing data for </a:t>
            </a:r>
            <a:r>
              <a:rPr lang="ja-JP" altLang="en-US" dirty="0" smtClean="0"/>
              <a:t>～</a:t>
            </a:r>
            <a:r>
              <a:rPr lang="en-US" altLang="ja-JP" dirty="0" smtClean="0"/>
              <a:t>minutes during restart</a:t>
            </a:r>
          </a:p>
          <a:p>
            <a:pPr lvl="1"/>
            <a:r>
              <a:rPr lang="en-US" altLang="ja-JP" dirty="0" smtClean="0"/>
              <a:t>Retrieval of a PV in multiple keys</a:t>
            </a:r>
          </a:p>
          <a:p>
            <a:r>
              <a:rPr lang="en-US" altLang="ja-JP" dirty="0" smtClean="0"/>
              <a:t>Possible alternatives:</a:t>
            </a:r>
          </a:p>
          <a:p>
            <a:pPr lvl="1"/>
            <a:r>
              <a:rPr lang="en-US" altLang="ja-JP" dirty="0" smtClean="0"/>
              <a:t>CSS </a:t>
            </a:r>
            <a:r>
              <a:rPr lang="en-US" altLang="ja-JP" dirty="0"/>
              <a:t>A</a:t>
            </a:r>
            <a:r>
              <a:rPr lang="en-US" altLang="ja-JP" dirty="0" smtClean="0"/>
              <a:t>rchiver</a:t>
            </a:r>
          </a:p>
          <a:p>
            <a:pPr lvl="1"/>
            <a:r>
              <a:rPr lang="en-US" altLang="ja-JP" dirty="0" smtClean="0"/>
              <a:t>(Cassandra Archiver) </a:t>
            </a:r>
          </a:p>
          <a:p>
            <a:pPr lvl="1"/>
            <a:r>
              <a:rPr lang="en-US" altLang="ja-JP" dirty="0" smtClean="0"/>
              <a:t>Archiver Appliance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2017 May 18</a:t>
            </a:r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Shuei YAMADA / EPICS Collaboration Meeging Spring 2017 @ KURRI</a:t>
            </a:r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FBCB63-C76D-4C2A-882C-94EB7FD8A8C9}" type="slidenum">
              <a:rPr lang="en-US" altLang="ja-JP" smtClean="0"/>
              <a:pPr>
                <a:defRPr/>
              </a:pPr>
              <a:t>7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082032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CSS Archiver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ja-JP" dirty="0"/>
              <a:t>2015</a:t>
            </a:r>
          </a:p>
          <a:p>
            <a:pPr lvl="1"/>
            <a:r>
              <a:rPr lang="en-US" altLang="ja-JP" dirty="0"/>
              <a:t>Started evaluation of CSS Archiver</a:t>
            </a:r>
          </a:p>
          <a:p>
            <a:pPr lvl="1"/>
            <a:r>
              <a:rPr lang="en-US" altLang="ja-JP" dirty="0"/>
              <a:t>VM for engine and PostgreSQL </a:t>
            </a:r>
            <a:r>
              <a:rPr lang="en-US" altLang="ja-JP" dirty="0" smtClean="0"/>
              <a:t>server</a:t>
            </a:r>
            <a:endParaRPr lang="en-US" altLang="ja-JP" dirty="0"/>
          </a:p>
          <a:p>
            <a:pPr lvl="1"/>
            <a:r>
              <a:rPr lang="en-US" altLang="ja-JP" dirty="0" smtClean="0"/>
              <a:t>Data stored on NFS</a:t>
            </a:r>
            <a:endParaRPr lang="en-US" altLang="ja-JP" dirty="0"/>
          </a:p>
          <a:p>
            <a:r>
              <a:rPr lang="en-US" altLang="ja-JP" dirty="0"/>
              <a:t>2016</a:t>
            </a:r>
          </a:p>
          <a:p>
            <a:pPr lvl="1"/>
            <a:r>
              <a:rPr lang="en-US" altLang="ja-JP" dirty="0" err="1"/>
              <a:t>PosgtgreSQL</a:t>
            </a:r>
            <a:r>
              <a:rPr lang="en-US" altLang="ja-JP" dirty="0"/>
              <a:t> sever moved to from VM to real </a:t>
            </a:r>
            <a:r>
              <a:rPr lang="en-US" altLang="ja-JP" dirty="0" smtClean="0"/>
              <a:t>machine,</a:t>
            </a:r>
            <a:br>
              <a:rPr lang="en-US" altLang="ja-JP" dirty="0" smtClean="0"/>
            </a:br>
            <a:r>
              <a:rPr lang="en-US" altLang="ja-JP" dirty="0" smtClean="0"/>
              <a:t>NFS </a:t>
            </a:r>
            <a:r>
              <a:rPr lang="en-US" altLang="ja-JP" dirty="0"/>
              <a:t>to </a:t>
            </a:r>
            <a:r>
              <a:rPr lang="en-US" altLang="ja-JP" dirty="0" smtClean="0"/>
              <a:t>local disk</a:t>
            </a:r>
            <a:endParaRPr lang="en-US" altLang="ja-JP" dirty="0"/>
          </a:p>
          <a:p>
            <a:pPr lvl="1"/>
            <a:r>
              <a:rPr lang="en-US" altLang="ja-JP" dirty="0" smtClean="0"/>
              <a:t>Conversion </a:t>
            </a:r>
            <a:r>
              <a:rPr lang="en-US" altLang="ja-JP" dirty="0"/>
              <a:t>from </a:t>
            </a:r>
            <a:r>
              <a:rPr lang="en-US" altLang="ja-JP" dirty="0" err="1"/>
              <a:t>pgsql</a:t>
            </a:r>
            <a:r>
              <a:rPr lang="en-US" altLang="ja-JP" dirty="0"/>
              <a:t> 9.2 to </a:t>
            </a:r>
            <a:r>
              <a:rPr lang="en-US" altLang="ja-JP" dirty="0" smtClean="0"/>
              <a:t>9.5</a:t>
            </a:r>
          </a:p>
          <a:p>
            <a:pPr lvl="2"/>
            <a:r>
              <a:rPr lang="en-US" altLang="ja-JP" dirty="0" smtClean="0"/>
              <a:t>Dumped 11.8 TB of data, restored to 9.3 TB</a:t>
            </a:r>
          </a:p>
          <a:p>
            <a:pPr lvl="2"/>
            <a:r>
              <a:rPr lang="en-US" altLang="ja-JP" dirty="0" smtClean="0"/>
              <a:t>Dumped in 2 weeks, restored in 3 weeks</a:t>
            </a:r>
          </a:p>
          <a:p>
            <a:r>
              <a:rPr lang="en-US" altLang="ja-JP" dirty="0" smtClean="0"/>
              <a:t>Issues:</a:t>
            </a:r>
            <a:endParaRPr lang="en-US" altLang="ja-JP" dirty="0"/>
          </a:p>
          <a:p>
            <a:pPr lvl="1"/>
            <a:r>
              <a:rPr lang="en-US" altLang="ja-JP" dirty="0" smtClean="0"/>
              <a:t>Large data rate : 5.8 TB/year for 24000 PVs</a:t>
            </a:r>
          </a:p>
          <a:p>
            <a:pPr lvl="1"/>
            <a:r>
              <a:rPr lang="en-US" altLang="ja-JP" dirty="0" smtClean="0"/>
              <a:t>Many PVs remain disconnected at startup</a:t>
            </a:r>
          </a:p>
          <a:p>
            <a:pPr lvl="1"/>
            <a:r>
              <a:rPr lang="en-US" altLang="ja-JP" dirty="0" smtClean="0"/>
              <a:t>Slow data retrieval</a:t>
            </a:r>
          </a:p>
          <a:p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2017 May 18</a:t>
            </a:r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Shuei YAMADA / EPICS Collaboration Meeging Spring 2017 @ KURRI</a:t>
            </a:r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FBCB63-C76D-4C2A-882C-94EB7FD8A8C9}" type="slidenum">
              <a:rPr lang="en-US" altLang="ja-JP" smtClean="0"/>
              <a:pPr>
                <a:defRPr/>
              </a:pPr>
              <a:t>8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3029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848600" cy="1099592"/>
          </a:xfrm>
        </p:spPr>
        <p:txBody>
          <a:bodyPr/>
          <a:lstStyle/>
          <a:p>
            <a:r>
              <a:rPr lang="en-US" altLang="ja-JP" dirty="0" smtClean="0"/>
              <a:t>Experience in Archiver Appliance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85800" y="1941512"/>
            <a:ext cx="8062664" cy="4439815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20170116</a:t>
            </a:r>
            <a:endParaRPr lang="ja-JP" altLang="en-US" dirty="0"/>
          </a:p>
          <a:p>
            <a:pPr lvl="1"/>
            <a:r>
              <a:rPr lang="en-US" altLang="ja-JP" dirty="0" smtClean="0"/>
              <a:t>Started evaluation of Archiver Appliance</a:t>
            </a:r>
          </a:p>
          <a:p>
            <a:r>
              <a:rPr lang="en-US" altLang="ja-JP" dirty="0" smtClean="0"/>
              <a:t>20170131</a:t>
            </a:r>
          </a:p>
          <a:p>
            <a:pPr lvl="1"/>
            <a:r>
              <a:rPr lang="en-US" altLang="ja-JP" dirty="0" smtClean="0"/>
              <a:t>Imported all PVs from Channel </a:t>
            </a:r>
            <a:r>
              <a:rPr lang="en-US" altLang="ja-JP" dirty="0"/>
              <a:t>A</a:t>
            </a:r>
            <a:r>
              <a:rPr lang="en-US" altLang="ja-JP" dirty="0" smtClean="0"/>
              <a:t>rchiver and CSS archiver</a:t>
            </a:r>
          </a:p>
          <a:p>
            <a:r>
              <a:rPr lang="en-US" altLang="ja-JP" dirty="0" smtClean="0"/>
              <a:t>No major problems so far</a:t>
            </a:r>
          </a:p>
          <a:p>
            <a:pPr lvl="1"/>
            <a:r>
              <a:rPr lang="en-US" altLang="ja-JP" dirty="0" smtClean="0"/>
              <a:t>Data rate : </a:t>
            </a:r>
            <a:r>
              <a:rPr lang="ja-JP" altLang="en-US" dirty="0" smtClean="0"/>
              <a:t>～ </a:t>
            </a:r>
            <a:r>
              <a:rPr lang="arn-CL" altLang="ja-JP" dirty="0" smtClean="0"/>
              <a:t>1.4 TB/year</a:t>
            </a:r>
          </a:p>
          <a:p>
            <a:pPr lvl="2"/>
            <a:r>
              <a:rPr lang="arn-CL" altLang="ja-JP" dirty="0" smtClean="0"/>
              <a:t>1/4 of CSS Archiver data rate</a:t>
            </a:r>
          </a:p>
          <a:p>
            <a:pPr lvl="1"/>
            <a:r>
              <a:rPr lang="en-US" altLang="ja-JP" dirty="0" smtClean="0"/>
              <a:t>No “disconnected” records after recovering from unplanned blackout</a:t>
            </a:r>
          </a:p>
          <a:p>
            <a:endParaRPr lang="arn-CL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2017 May 18</a:t>
            </a:r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Shuei YAMADA / EPICS Collaboration Meeging Spring 2017 @ KURRI</a:t>
            </a:r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FBCB63-C76D-4C2A-882C-94EB7FD8A8C9}" type="slidenum">
              <a:rPr lang="en-US" altLang="ja-JP" smtClean="0"/>
              <a:pPr>
                <a:defRPr/>
              </a:pPr>
              <a:t>9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685991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ndo_cyan">
  <a:themeElements>
    <a:clrScheme name="ユーザー定義 2">
      <a:dk1>
        <a:srgbClr val="000000"/>
      </a:dk1>
      <a:lt1>
        <a:srgbClr val="FFFFCC"/>
      </a:lt1>
      <a:dk2>
        <a:srgbClr val="4D4D4D"/>
      </a:dk2>
      <a:lt2>
        <a:srgbClr val="FFCC00"/>
      </a:lt2>
      <a:accent1>
        <a:srgbClr val="808000"/>
      </a:accent1>
      <a:accent2>
        <a:srgbClr val="CC9900"/>
      </a:accent2>
      <a:accent3>
        <a:srgbClr val="B2B2B2"/>
      </a:accent3>
      <a:accent4>
        <a:srgbClr val="DADAAE"/>
      </a:accent4>
      <a:accent5>
        <a:srgbClr val="C0C0AA"/>
      </a:accent5>
      <a:accent6>
        <a:srgbClr val="B98A00"/>
      </a:accent6>
      <a:hlink>
        <a:srgbClr val="0070C0"/>
      </a:hlink>
      <a:folHlink>
        <a:srgbClr val="969696"/>
      </a:folHlink>
    </a:clrScheme>
    <a:fontScheme name="Noto Sans Japanese">
      <a:majorFont>
        <a:latin typeface="Noto Sans Japanese Medium"/>
        <a:ea typeface="Noto Sans Japanese Medium"/>
        <a:cs typeface=""/>
      </a:majorFont>
      <a:minorFont>
        <a:latin typeface="Noto Sans Japanese Regular"/>
        <a:ea typeface="Noto Sans Japanese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381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0" tIns="0" rIns="0" bIns="0" numCol="1" rtlCol="0" anchor="ctr" anchorCtr="0" compatLnSpc="1">
        <a:prstTxWarp prst="textNoShape">
          <a:avLst/>
        </a:prstTxWarp>
        <a:spAutoFit/>
      </a:bodyPr>
      <a:lstStyle>
        <a:defPPr marL="182563" marR="0" indent="-182563" algn="r" defTabSz="9017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>
            <a:tab pos="444500" algn="l"/>
          </a:tabLst>
          <a:defRPr kumimoji="0" sz="20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ＭＳ Ｐゴシック" pitchFamily="50" charset="-128"/>
            <a:ea typeface="ＭＳ Ｐゴシック" pitchFamily="50" charset="-128"/>
            <a:cs typeface="Arial Unicode MS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rgbClr val="FF0000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0" tIns="0" rIns="0" bIns="0" numCol="1" anchor="ctr" anchorCtr="0" compatLnSpc="1">
        <a:prstTxWarp prst="textNoShape">
          <a:avLst/>
        </a:prstTxWarp>
        <a:spAutoFit/>
      </a:bodyPr>
      <a:lstStyle>
        <a:defPPr marL="182563" marR="0" indent="-182563" algn="r" defTabSz="9017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>
            <a:tab pos="444500" algn="l"/>
          </a:tabLst>
          <a:defRPr kumimoji="0" lang="ja-JP" altLang="en-US" sz="20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ＭＳ Ｐゴシック" pitchFamily="50" charset="-128"/>
            <a:ea typeface="ＭＳ Ｐゴシック" pitchFamily="50" charset="-128"/>
            <a:cs typeface="Arial Unicode MS" pitchFamily="50" charset="-128"/>
          </a:defRPr>
        </a:defPPr>
      </a:lstStyle>
    </a:lnDef>
    <a:txDef>
      <a:spPr>
        <a:noFill/>
      </a:spPr>
      <a:bodyPr wrap="none" rtlCol="0">
        <a:spAutoFit/>
      </a:bodyPr>
      <a:lstStyle>
        <a:defPPr algn="ctr">
          <a:defRPr kumimoji="1" dirty="0" smtClean="0">
            <a:solidFill>
              <a:srgbClr val="002060"/>
            </a:solidFill>
            <a:latin typeface="+mn-ea"/>
            <a:ea typeface="+mn-ea"/>
          </a:defRPr>
        </a:defPPr>
      </a:lstStyle>
    </a:txDef>
  </a:objectDefaults>
  <a:extraClrSchemeLst>
    <a:extraClrScheme>
      <a:clrScheme name="mondo_cyan 1">
        <a:dk1>
          <a:srgbClr val="000000"/>
        </a:dk1>
        <a:lt1>
          <a:srgbClr val="FFFFCC"/>
        </a:lt1>
        <a:dk2>
          <a:srgbClr val="4D4D4D"/>
        </a:dk2>
        <a:lt2>
          <a:srgbClr val="FFCC00"/>
        </a:lt2>
        <a:accent1>
          <a:srgbClr val="808000"/>
        </a:accent1>
        <a:accent2>
          <a:srgbClr val="CC9900"/>
        </a:accent2>
        <a:accent3>
          <a:srgbClr val="B2B2B2"/>
        </a:accent3>
        <a:accent4>
          <a:srgbClr val="DADAAE"/>
        </a:accent4>
        <a:accent5>
          <a:srgbClr val="C0C0AA"/>
        </a:accent5>
        <a:accent6>
          <a:srgbClr val="B98A00"/>
        </a:accent6>
        <a:hlink>
          <a:srgbClr val="CC66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ndo_cyan 2">
        <a:dk1>
          <a:srgbClr val="660033"/>
        </a:dk1>
        <a:lt1>
          <a:srgbClr val="FFFFFF"/>
        </a:lt1>
        <a:dk2>
          <a:srgbClr val="B60009"/>
        </a:dk2>
        <a:lt2>
          <a:srgbClr val="B2B2B2"/>
        </a:lt2>
        <a:accent1>
          <a:srgbClr val="CCCC00"/>
        </a:accent1>
        <a:accent2>
          <a:srgbClr val="DE9ABC"/>
        </a:accent2>
        <a:accent3>
          <a:srgbClr val="FFFFFF"/>
        </a:accent3>
        <a:accent4>
          <a:srgbClr val="56002A"/>
        </a:accent4>
        <a:accent5>
          <a:srgbClr val="E2E2AA"/>
        </a:accent5>
        <a:accent6>
          <a:srgbClr val="C98BAA"/>
        </a:accent6>
        <a:hlink>
          <a:srgbClr val="FFAFA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ndo_cyan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80808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ndo_cyan 4">
        <a:dk1>
          <a:srgbClr val="2C2C42"/>
        </a:dk1>
        <a:lt1>
          <a:srgbClr val="FFFFCC"/>
        </a:lt1>
        <a:dk2>
          <a:srgbClr val="666699"/>
        </a:dk2>
        <a:lt2>
          <a:srgbClr val="FFCC00"/>
        </a:lt2>
        <a:accent1>
          <a:srgbClr val="FF9933"/>
        </a:accent1>
        <a:accent2>
          <a:srgbClr val="808000"/>
        </a:accent2>
        <a:accent3>
          <a:srgbClr val="B8B8CA"/>
        </a:accent3>
        <a:accent4>
          <a:srgbClr val="DADAAE"/>
        </a:accent4>
        <a:accent5>
          <a:srgbClr val="FFCAAD"/>
        </a:accent5>
        <a:accent6>
          <a:srgbClr val="737300"/>
        </a:accent6>
        <a:hlink>
          <a:srgbClr val="CC6600"/>
        </a:hlink>
        <a:folHlink>
          <a:srgbClr val="33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ndo_cyan 5">
        <a:dk1>
          <a:srgbClr val="50000F"/>
        </a:dk1>
        <a:lt1>
          <a:srgbClr val="FFCC00"/>
        </a:lt1>
        <a:dk2>
          <a:srgbClr val="800000"/>
        </a:dk2>
        <a:lt2>
          <a:srgbClr val="FFFFCC"/>
        </a:lt2>
        <a:accent1>
          <a:srgbClr val="808000"/>
        </a:accent1>
        <a:accent2>
          <a:srgbClr val="993366"/>
        </a:accent2>
        <a:accent3>
          <a:srgbClr val="C0AAAA"/>
        </a:accent3>
        <a:accent4>
          <a:srgbClr val="DAAE00"/>
        </a:accent4>
        <a:accent5>
          <a:srgbClr val="C0C0AA"/>
        </a:accent5>
        <a:accent6>
          <a:srgbClr val="8A2D5C"/>
        </a:accent6>
        <a:hlink>
          <a:srgbClr val="FF5050"/>
        </a:hlink>
        <a:folHlink>
          <a:srgbClr val="99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ndo_cyan 6">
        <a:dk1>
          <a:srgbClr val="333300"/>
        </a:dk1>
        <a:lt1>
          <a:srgbClr val="FFCC00"/>
        </a:lt1>
        <a:dk2>
          <a:srgbClr val="666633"/>
        </a:dk2>
        <a:lt2>
          <a:srgbClr val="FFFFCC"/>
        </a:lt2>
        <a:accent1>
          <a:srgbClr val="8F7401"/>
        </a:accent1>
        <a:accent2>
          <a:srgbClr val="CC6600"/>
        </a:accent2>
        <a:accent3>
          <a:srgbClr val="B8B8AD"/>
        </a:accent3>
        <a:accent4>
          <a:srgbClr val="DAAE00"/>
        </a:accent4>
        <a:accent5>
          <a:srgbClr val="C6BCAA"/>
        </a:accent5>
        <a:accent6>
          <a:srgbClr val="B95C00"/>
        </a:accent6>
        <a:hlink>
          <a:srgbClr val="666699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ndo_cyan 7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24576</TotalTime>
  <Words>891</Words>
  <Application>Microsoft Office PowerPoint</Application>
  <PresentationFormat>画面に合わせる (4:3)</PresentationFormat>
  <Paragraphs>242</Paragraphs>
  <Slides>21</Slides>
  <Notes>1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21</vt:i4>
      </vt:variant>
    </vt:vector>
  </HeadingPairs>
  <TitlesOfParts>
    <vt:vector size="22" baseType="lpstr">
      <vt:lpstr>mondo_cyan</vt:lpstr>
      <vt:lpstr>Status of Migration from Channel Archiver to Archiver Appliance in J-PARC MR</vt:lpstr>
      <vt:lpstr>J-PARC</vt:lpstr>
      <vt:lpstr>J-PARC</vt:lpstr>
      <vt:lpstr>Outline</vt:lpstr>
      <vt:lpstr>Archiver Appliance</vt:lpstr>
      <vt:lpstr>Archiver Appliance</vt:lpstr>
      <vt:lpstr>Channel Archiver</vt:lpstr>
      <vt:lpstr>CSS Archiver</vt:lpstr>
      <vt:lpstr>Experience in Archiver Appliance</vt:lpstr>
      <vt:lpstr>Installation Procedure</vt:lpstr>
      <vt:lpstr>Decisions to Make Before Production</vt:lpstr>
      <vt:lpstr>PowerPoint プレゼンテーション</vt:lpstr>
      <vt:lpstr>Data Retrieval</vt:lpstr>
      <vt:lpstr>Naive benchmark</vt:lpstr>
      <vt:lpstr>CS-Studio</vt:lpstr>
      <vt:lpstr>JAVA Archiver Viewer</vt:lpstr>
      <vt:lpstr>Web interface (PHP+Perl)</vt:lpstr>
      <vt:lpstr>Data conversion from Channel Archiver to AA</vt:lpstr>
      <vt:lpstr>Summary</vt:lpstr>
      <vt:lpstr>PowerPoint プレゼンテーション</vt:lpstr>
      <vt:lpstr>Hardware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MR tune</dc:title>
  <dc:creator>Shuei YAMADA</dc:creator>
  <cp:lastModifiedBy>ShueiYAMADA</cp:lastModifiedBy>
  <cp:revision>1044</cp:revision>
  <dcterms:created xsi:type="dcterms:W3CDTF">2005-11-02T14:22:26Z</dcterms:created>
  <dcterms:modified xsi:type="dcterms:W3CDTF">2017-05-18T01:55:00Z</dcterms:modified>
</cp:coreProperties>
</file>