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56" r:id="rId3"/>
    <p:sldId id="258" r:id="rId5"/>
    <p:sldId id="267" r:id="rId6"/>
    <p:sldId id="266" r:id="rId7"/>
    <p:sldId id="268" r:id="rId8"/>
    <p:sldId id="269" r:id="rId9"/>
    <p:sldId id="270" r:id="rId10"/>
    <p:sldId id="273" r:id="rId11"/>
    <p:sldId id="272" r:id="rId12"/>
    <p:sldId id="27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99881"/>
            <a:ext cx="9144000" cy="682643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99335"/>
            <a:ext cx="9144000" cy="376237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408675"/>
            <a:ext cx="105168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060" y="381000"/>
            <a:ext cx="9349740" cy="533400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33025" y="6214745"/>
            <a:ext cx="1893570" cy="365125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3076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003" y="190183"/>
            <a:ext cx="952500" cy="657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1219"/>
            <a:ext cx="10515600" cy="155164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5320" y="3697371"/>
            <a:ext cx="8401360" cy="89693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66662D1-89DE-46BA-A466-454433849B6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625237" y="3582865"/>
            <a:ext cx="8941526" cy="102651"/>
            <a:chOff x="3914775" y="2524125"/>
            <a:chExt cx="2428875" cy="57150"/>
          </a:xfrm>
        </p:grpSpPr>
        <p:sp>
          <p:nvSpPr>
            <p:cNvPr id="8" name="矩形 7"/>
            <p:cNvSpPr/>
            <p:nvPr/>
          </p:nvSpPr>
          <p:spPr>
            <a:xfrm>
              <a:off x="3914775" y="2524125"/>
              <a:ext cx="809625" cy="571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724400" y="2524125"/>
              <a:ext cx="809625" cy="57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534025" y="2524125"/>
              <a:ext cx="809625" cy="57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3461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3461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7498"/>
            <a:ext cx="10515600" cy="77229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4590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69819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590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69819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3134" y="2522178"/>
            <a:ext cx="5309839" cy="1226171"/>
          </a:xfrm>
        </p:spPr>
        <p:txBody>
          <a:bodyPr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66662D1-89DE-46BA-A466-454433849B66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  <p:sp>
        <p:nvSpPr>
          <p:cNvPr id="6" name="空心弧 5"/>
          <p:cNvSpPr/>
          <p:nvPr/>
        </p:nvSpPr>
        <p:spPr bwMode="auto">
          <a:xfrm rot="7086271">
            <a:off x="7390896" y="2034751"/>
            <a:ext cx="2201026" cy="2201026"/>
          </a:xfrm>
          <a:prstGeom prst="blockArc">
            <a:avLst>
              <a:gd name="adj1" fmla="val 5502533"/>
              <a:gd name="adj2" fmla="val 1980318"/>
              <a:gd name="adj3" fmla="val 1053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3748670" y="3778700"/>
            <a:ext cx="3878765" cy="845746"/>
          </a:xfrm>
        </p:spPr>
        <p:txBody>
          <a:bodyPr anchor="ctr" anchorCtr="0">
            <a:normAutofit/>
          </a:bodyPr>
          <a:lstStyle>
            <a:lvl1pPr marL="0" indent="0" algn="dist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 smtClean="0"/>
              <a:t>添加副标题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94" y="245327"/>
            <a:ext cx="10514012" cy="719795"/>
          </a:xfr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01020" y="1257090"/>
            <a:ext cx="3878116" cy="44523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122" y="1257090"/>
            <a:ext cx="5597912" cy="4452336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182881"/>
            <a:ext cx="10515600" cy="73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211581"/>
            <a:ext cx="10515600" cy="4549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662D1-89DE-46BA-A466-454433849B6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黑体" panose="02010609060101010101" charset="-122"/>
        <a:buChar char="〉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标题 7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6675" y="1003300"/>
            <a:ext cx="8464550" cy="2210435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EPICS running envirionments in the five accelerator projects</a:t>
            </a:r>
            <a:endParaRPr lang="zh-CN" altLang="en-US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4461510"/>
            <a:ext cx="9144000" cy="1550670"/>
          </a:xfrm>
        </p:spPr>
        <p:txBody>
          <a:bodyPr>
            <a:normAutofit/>
          </a:bodyPr>
          <a:p>
            <a:pPr algn="ctr"/>
            <a:r>
              <a:rPr lang="en-US" altLang="zh-CN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Qingru Mi</a:t>
            </a:r>
            <a:endParaRPr lang="en-US" altLang="zh-CN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Shanghai Institute of Applied Physics</a:t>
            </a:r>
            <a:endParaRPr lang="en-US" altLang="zh-CN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May 16, 2017</a:t>
            </a:r>
            <a:endParaRPr lang="en-US" altLang="zh-CN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1130" y="2270760"/>
            <a:ext cx="9349740" cy="1579880"/>
          </a:xfrm>
        </p:spPr>
        <p:txBody>
          <a:bodyPr/>
          <a:p>
            <a:r>
              <a:rPr lang="en-US" altLang="zh-CN" sz="6000" i="1">
                <a:latin typeface="Candara" panose="020E0502030303020204" charset="0"/>
                <a:ea typeface="MS PGothic" panose="020B0600070205080204" charset="-128"/>
              </a:rPr>
              <a:t>Thank you for your attention!</a:t>
            </a:r>
            <a:endParaRPr lang="en-US" altLang="zh-CN" sz="6000" i="1">
              <a:latin typeface="Candara" panose="020E0502030303020204" charset="0"/>
              <a:ea typeface="MS PGothic" panose="020B060007020508020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9080" y="223520"/>
            <a:ext cx="8935720" cy="731520"/>
          </a:xfrm>
        </p:spPr>
        <p:txBody>
          <a:bodyPr anchor="b">
            <a:normAutofit/>
          </a:bodyPr>
          <a:p>
            <a:r>
              <a:rPr lang="en-US" altLang="zh-CN" smtClean="0"/>
              <a:t>Contents</a:t>
            </a:r>
            <a:endParaRPr lang="en-US" altLang="zh-CN" smtClean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0000" lnSpcReduction="10000"/>
          </a:bodyPr>
          <a:p>
            <a:pPr marL="228600" indent="-228600" algn="l">
              <a:lnSpc>
                <a:spcPct val="200000"/>
              </a:lnSpc>
              <a:buSzTx/>
              <a:buFont typeface="Arial" panose="020B0604020202020204" pitchFamily="34" charset="0"/>
              <a:buChar char="•"/>
            </a:pPr>
            <a:r>
              <a:rPr lang="en-US" altLang="zh-CN" dirty="0" smtClean="0"/>
              <a:t>Introduce of the five accelerator projects</a:t>
            </a:r>
            <a:endParaRPr lang="en-US" altLang="zh-CN" dirty="0" smtClean="0"/>
          </a:p>
          <a:p>
            <a:pPr marL="685800" lvl="1" indent="-228600" algn="l">
              <a:lnSpc>
                <a:spcPct val="200000"/>
              </a:lnSpc>
              <a:buSzTx/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DCLS</a:t>
            </a:r>
            <a:endParaRPr lang="en-US" altLang="zh-CN" sz="2000" dirty="0" smtClean="0"/>
          </a:p>
          <a:p>
            <a:pPr marL="685800" lvl="1" indent="-228600" algn="l">
              <a:lnSpc>
                <a:spcPct val="200000"/>
              </a:lnSpc>
              <a:buSzTx/>
              <a:buFont typeface="Arial" panose="020B0604020202020204" pitchFamily="34" charset="0"/>
              <a:buChar char="•"/>
            </a:pPr>
            <a:r>
              <a:rPr lang="en-US" altLang="zh-CN" dirty="0" smtClean="0">
                <a:sym typeface="+mn-ea"/>
              </a:rPr>
              <a:t>SXFEL</a:t>
            </a:r>
            <a:endParaRPr lang="en-US" altLang="zh-CN" dirty="0" smtClean="0"/>
          </a:p>
          <a:p>
            <a:pPr marL="685800" lvl="1" indent="-228600" algn="l">
              <a:lnSpc>
                <a:spcPct val="200000"/>
              </a:lnSpc>
              <a:buSzTx/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Sirius Linac</a:t>
            </a:r>
            <a:endParaRPr lang="en-US" altLang="zh-CN" sz="2000" dirty="0" smtClean="0"/>
          </a:p>
          <a:p>
            <a:pPr marL="685800" lvl="1" indent="-228600" algn="l">
              <a:lnSpc>
                <a:spcPct val="200000"/>
              </a:lnSpc>
              <a:buSzTx/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SAPT</a:t>
            </a:r>
            <a:endParaRPr lang="en-US" altLang="zh-CN" sz="2000" dirty="0" smtClean="0"/>
          </a:p>
          <a:p>
            <a:pPr marL="685800" lvl="1" indent="-228600" algn="l">
              <a:lnSpc>
                <a:spcPct val="200000"/>
              </a:lnSpc>
              <a:buSzTx/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SSRF Phase-II Beamline Project</a:t>
            </a:r>
            <a:endParaRPr lang="en-US" altLang="zh-CN" sz="2000" dirty="0" smtClean="0"/>
          </a:p>
          <a:p>
            <a:pPr marL="228600" indent="-228600" algn="l">
              <a:lnSpc>
                <a:spcPct val="200000"/>
              </a:lnSpc>
              <a:buSzTx/>
              <a:buFont typeface="Arial" panose="020B0604020202020204" pitchFamily="34" charset="0"/>
              <a:buChar char="•"/>
            </a:pPr>
            <a:r>
              <a:rPr lang="en-US" altLang="zh-CN" dirty="0" smtClean="0"/>
              <a:t>The general EPICS running environment</a:t>
            </a:r>
            <a:endParaRPr lang="en-US" altLang="zh-CN" dirty="0" smtClean="0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72705"/>
          <p:cNvSpPr>
            <a:spLocks noGrp="1"/>
          </p:cNvSpPr>
          <p:nvPr/>
        </p:nvSpPr>
        <p:spPr>
          <a:xfrm>
            <a:off x="889318" y="1109345"/>
            <a:ext cx="8229600" cy="4464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 Joint proposal by DICP(Dalian Institute of Chemical Physics) - SINAP since 2009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 Funded by NSFC(National Nature Science Foundation of China), December, 2011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 Carried out jointly by DICP (experimental end stations) and SINAP (Linac + FEL)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 Seeded FEL(HGHG), 50 - 150nm tunable, 50Hz rep rate. 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 fs - ps pulse lengths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 in parallel to SXFEL, similar technology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First Light in September, 2016 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5122" name="Title 72706"/>
          <p:cNvSpPr>
            <a:spLocks noGrp="1"/>
          </p:cNvSpPr>
          <p:nvPr>
            <p:ph type="title"/>
          </p:nvPr>
        </p:nvSpPr>
        <p:spPr>
          <a:xfrm>
            <a:off x="1735455" y="208598"/>
            <a:ext cx="8229600" cy="720725"/>
          </a:xfrm>
        </p:spPr>
        <p:txBody>
          <a:bodyPr wrap="square" anchor="ctr"/>
          <a:p>
            <a:r>
              <a:rPr lang="en-US" altLang="zh-CN" sz="3200" b="1">
                <a:latin typeface="Times New Roman" panose="02020603050405020304" pitchFamily="2" charset="0"/>
                <a:ea typeface="Times New Roman" panose="02020603050405020304" pitchFamily="2" charset="0"/>
              </a:rPr>
              <a:t> Dalian Coherent Light Source(DCLS)</a:t>
            </a:r>
            <a:endParaRPr lang="zh-CN" altLang="en-US" sz="3200" b="1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5123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2805" y="2485390"/>
            <a:ext cx="5175250" cy="12153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415" y="4077970"/>
            <a:ext cx="4241165" cy="1963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 descr="C:\Users\yansh\Desktop\DCLS调束调光\20160924_172038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5" y="4055110"/>
            <a:ext cx="3783330" cy="1963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950" y="4055110"/>
            <a:ext cx="3085465" cy="2159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Title 71681"/>
          <p:cNvSpPr>
            <a:spLocks noGrp="1"/>
          </p:cNvSpPr>
          <p:nvPr>
            <p:ph type="title"/>
          </p:nvPr>
        </p:nvSpPr>
        <p:spPr>
          <a:xfrm>
            <a:off x="1807845" y="240983"/>
            <a:ext cx="8229600" cy="720725"/>
          </a:xfrm>
        </p:spPr>
        <p:txBody>
          <a:bodyPr wrap="square" anchor="ctr"/>
          <a:p>
            <a:r>
              <a:rPr lang="en-US" altLang="zh-CN" sz="3200" b="1">
                <a:latin typeface="Times New Roman" panose="02020603050405020304" pitchFamily="2" charset="0"/>
                <a:ea typeface="Times New Roman" panose="02020603050405020304" pitchFamily="2" charset="0"/>
              </a:rPr>
              <a:t> Soft X-ray Free Electron Laser(SXFEL)</a:t>
            </a:r>
            <a:endParaRPr lang="zh-CN" altLang="en-US" sz="3200" b="1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409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490" y="3426460"/>
            <a:ext cx="3836035" cy="2146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070" y="1369695"/>
            <a:ext cx="6475730" cy="16522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525" y="3426460"/>
            <a:ext cx="2598420" cy="1948815"/>
          </a:xfrm>
          <a:prstGeom prst="rect">
            <a:avLst/>
          </a:prstGeom>
        </p:spPr>
      </p:pic>
      <p:sp>
        <p:nvSpPr>
          <p:cNvPr id="5121" name="Rectangle 72705"/>
          <p:cNvSpPr>
            <a:spLocks noGrp="1"/>
          </p:cNvSpPr>
          <p:nvPr/>
        </p:nvSpPr>
        <p:spPr>
          <a:xfrm>
            <a:off x="889318" y="1109345"/>
            <a:ext cx="8229600" cy="4464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Located beside SSRF in Shanghai.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Construction 2014-2016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Commissioning 2016-2017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First Light on December 31, 2016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51" y="2740810"/>
            <a:ext cx="4411335" cy="28327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Content Placeholder 9216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721600" y="1068705"/>
            <a:ext cx="4105275" cy="2790825"/>
          </a:xfrm>
        </p:spPr>
      </p:pic>
      <p:pic>
        <p:nvPicPr>
          <p:cNvPr id="6146" name="Content Placeholder 92162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6518910" y="3980815"/>
            <a:ext cx="2836545" cy="2155825"/>
          </a:xfrm>
        </p:spPr>
      </p:pic>
      <p:pic>
        <p:nvPicPr>
          <p:cNvPr id="6147" name="Content Placeholder 92163" descr="Main-parameters-1024x651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873125" y="2988945"/>
            <a:ext cx="5292090" cy="3367405"/>
          </a:xfrm>
        </p:spPr>
      </p:pic>
      <p:pic>
        <p:nvPicPr>
          <p:cNvPr id="6148" name="Picture 92164" descr="151204-020600"/>
          <p:cNvPicPr>
            <a:picLocks noChangeAspect="1"/>
          </p:cNvPicPr>
          <p:nvPr/>
        </p:nvPicPr>
        <p:blipFill>
          <a:blip r:embed="rId4"/>
          <a:srcRect l="11334" t="42540" r="58485" b="2017"/>
          <a:stretch>
            <a:fillRect/>
          </a:stretch>
        </p:blipFill>
        <p:spPr>
          <a:xfrm>
            <a:off x="9355455" y="3980815"/>
            <a:ext cx="2258060" cy="22561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Title 92166"/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 fontScale="90000"/>
          </a:bodyPr>
          <a:p>
            <a:pPr algn="ctr"/>
            <a:r>
              <a:rPr lang="en-US" altLang="zh-CN" sz="3200" b="1"/>
              <a:t> </a:t>
            </a:r>
            <a:r>
              <a:rPr lang="en-US" altLang="zh-CN" sz="3200" b="1">
                <a:latin typeface="Times New Roman" panose="02020603050405020304" pitchFamily="2" charset="0"/>
                <a:ea typeface="Times New Roman" panose="02020603050405020304" pitchFamily="2" charset="0"/>
              </a:rPr>
              <a:t>Brazil Sirius Source Linear Accelerator</a:t>
            </a:r>
            <a:br>
              <a:rPr lang="en-US" altLang="zh-CN" sz="3200" b="1">
                <a:latin typeface="Times New Roman" panose="02020603050405020304" pitchFamily="2" charset="0"/>
                <a:ea typeface="Times New Roman" panose="02020603050405020304" pitchFamily="2" charset="0"/>
              </a:rPr>
            </a:br>
            <a:r>
              <a:rPr lang="en-US" altLang="zh-CN" sz="3200" b="1">
                <a:latin typeface="Times New Roman" panose="02020603050405020304" pitchFamily="2" charset="0"/>
                <a:ea typeface="Times New Roman" panose="02020603050405020304" pitchFamily="2" charset="0"/>
              </a:rPr>
              <a:t>(Sirius Linac)</a:t>
            </a:r>
            <a:endParaRPr lang="en-US" altLang="zh-CN" sz="3200" b="1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5121" name="Rectangle 72705"/>
          <p:cNvSpPr>
            <a:spLocks noGrp="1"/>
          </p:cNvSpPr>
          <p:nvPr/>
        </p:nvSpPr>
        <p:spPr>
          <a:xfrm>
            <a:off x="658495" y="1134110"/>
            <a:ext cx="3896360" cy="4464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In Framework for technical cooperation with CNPEM(Brazilian center for  research in energy and materials)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All Devices have been shipped to Brazil, and will be installed in October, 2017.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 altLang="zh-CN" sz="3200">
                <a:latin typeface="Times New Roman" panose="02020603050405020304" pitchFamily="2" charset="0"/>
                <a:ea typeface="Times New Roman" panose="02020603050405020304" pitchFamily="2" charset="0"/>
              </a:rPr>
              <a:t>Shanghai Advanced Proton Therapy Facility (SAPT)</a:t>
            </a:r>
            <a:endParaRPr lang="en-US" altLang="zh-CN" sz="320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73495" y="1008380"/>
            <a:ext cx="5008245" cy="2341880"/>
          </a:xfrm>
          <a:prstGeom prst="rect">
            <a:avLst/>
          </a:prstGeom>
        </p:spPr>
      </p:pic>
      <p:sp>
        <p:nvSpPr>
          <p:cNvPr id="5121" name="Rectangle 72705"/>
          <p:cNvSpPr>
            <a:spLocks noGrp="1"/>
          </p:cNvSpPr>
          <p:nvPr/>
        </p:nvSpPr>
        <p:spPr>
          <a:xfrm>
            <a:off x="675640" y="1116965"/>
            <a:ext cx="5222875" cy="4464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Cooperated with Shanghai Ruijin Hospital and SINAP.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Approved in 2012.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Accelerator + Fixed beam therapy room+ Rotating beam therapy room + Eye beam therapy room.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Proton synchrotron + Slow extraction system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Spot scanning mode currently, progressive scan mode in the future.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6497320" y="4765040"/>
          <a:ext cx="4527550" cy="138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4735"/>
                <a:gridCol w="1124585"/>
                <a:gridCol w="1078230"/>
              </a:tblGrid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2" charset="0"/>
                          <a:ea typeface="Malgun Gothic" panose="020B0503020000020004" charset="-127"/>
                        </a:rPr>
                        <a:t>Extracted Energy</a:t>
                      </a:r>
                      <a:endParaRPr lang="en-US" altLang="zh-CN" sz="10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2" charset="0"/>
                        <a:ea typeface="Malgun Gothic" panose="020B0503020000020004" charset="-127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2" charset="0"/>
                          <a:ea typeface="Malgun Gothic" panose="020B0503020000020004" charset="-127"/>
                        </a:rPr>
                        <a:t>70~250</a:t>
                      </a:r>
                      <a:endParaRPr lang="en-US" altLang="zh-CN" sz="10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2" charset="0"/>
                        <a:ea typeface="Malgun Gothic" panose="020B0503020000020004" charset="-127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2" charset="0"/>
                          <a:ea typeface="Malgun Gothic" panose="020B0503020000020004" charset="-127"/>
                        </a:rPr>
                        <a:t>MeV</a:t>
                      </a:r>
                      <a:endParaRPr lang="en-US" altLang="zh-CN" sz="10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2" charset="0"/>
                        <a:ea typeface="Malgun Gothic" panose="020B0503020000020004" charset="-127"/>
                      </a:endParaRPr>
                    </a:p>
                  </a:txBody>
                  <a:tcPr anchor="ctr" anchorCtr="0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2" charset="0"/>
                          <a:ea typeface="Malgun Gothic" panose="020B0503020000020004" charset="-127"/>
                        </a:rPr>
                        <a:t>Injected Energy</a:t>
                      </a:r>
                      <a:endParaRPr lang="en-US" altLang="zh-CN" sz="10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2" charset="0"/>
                        <a:ea typeface="Malgun Gothic" panose="020B0503020000020004" charset="-127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2" charset="0"/>
                          <a:ea typeface="Malgun Gothic" panose="020B0503020000020004" charset="-127"/>
                        </a:rPr>
                        <a:t>7</a:t>
                      </a:r>
                      <a:endParaRPr lang="en-US" altLang="zh-CN" sz="10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2" charset="0"/>
                        <a:ea typeface="Malgun Gothic" panose="020B0503020000020004" charset="-127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2" charset="0"/>
                          <a:ea typeface="Malgun Gothic" panose="020B0503020000020004" charset="-127"/>
                        </a:rPr>
                        <a:t>MeV</a:t>
                      </a:r>
                      <a:endParaRPr lang="en-US" altLang="zh-CN" sz="10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2" charset="0"/>
                        <a:ea typeface="Malgun Gothic" panose="020B0503020000020004" charset="-127"/>
                      </a:endParaRPr>
                    </a:p>
                  </a:txBody>
                  <a:tcPr anchor="ctr" anchorCtr="0"/>
                </a:tc>
              </a:tr>
              <a:tr h="2895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2" charset="0"/>
                          <a:ea typeface="Malgun Gothic" panose="020B0503020000020004" charset="-127"/>
                        </a:rPr>
                        <a:t>Extracted Particle Beam</a:t>
                      </a:r>
                      <a:endParaRPr lang="en-US" altLang="zh-CN" sz="10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2" charset="0"/>
                        <a:ea typeface="Malgun Gothic" panose="020B0503020000020004" charset="-127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2" charset="0"/>
                          <a:ea typeface="Malgun Gothic" panose="020B0503020000020004" charset="-127"/>
                        </a:rPr>
                        <a:t>4-8*10</a:t>
                      </a:r>
                      <a:r>
                        <a:rPr lang="en-US" altLang="zh-CN" sz="1000" baseline="3000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2" charset="0"/>
                          <a:ea typeface="Malgun Gothic" panose="020B0503020000020004" charset="-127"/>
                        </a:rPr>
                        <a:t>10</a:t>
                      </a:r>
                      <a:endParaRPr lang="en-US" altLang="zh-CN" sz="1000" baseline="300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2" charset="0"/>
                        <a:ea typeface="Malgun Gothic" panose="020B0503020000020004" charset="-127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2" charset="0"/>
                          <a:ea typeface="Malgun Gothic" panose="020B0503020000020004" charset="-127"/>
                        </a:rPr>
                        <a:t>ions/beam</a:t>
                      </a:r>
                      <a:endParaRPr lang="en-US" altLang="zh-CN" sz="10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2" charset="0"/>
                        <a:ea typeface="Malgun Gothic" panose="020B0503020000020004" charset="-127"/>
                      </a:endParaRPr>
                    </a:p>
                  </a:txBody>
                  <a:tcPr anchor="ctr" anchorCtr="0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2" charset="0"/>
                          <a:ea typeface="Malgun Gothic" panose="020B0503020000020004" charset="-127"/>
                        </a:rPr>
                        <a:t>Repeating Frequency</a:t>
                      </a:r>
                      <a:endParaRPr lang="en-US" altLang="zh-CN" sz="10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2" charset="0"/>
                        <a:ea typeface="Malgun Gothic" panose="020B0503020000020004" charset="-127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2" charset="0"/>
                          <a:ea typeface="Malgun Gothic" panose="020B0503020000020004" charset="-127"/>
                        </a:rPr>
                        <a:t>0.5</a:t>
                      </a:r>
                      <a:endParaRPr lang="en-US" altLang="zh-CN" sz="10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2" charset="0"/>
                        <a:ea typeface="Malgun Gothic" panose="020B0503020000020004" charset="-127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2" charset="0"/>
                          <a:ea typeface="Malgun Gothic" panose="020B0503020000020004" charset="-127"/>
                        </a:rPr>
                        <a:t>Hz</a:t>
                      </a:r>
                      <a:endParaRPr lang="en-US" altLang="zh-CN" sz="10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2" charset="0"/>
                        <a:ea typeface="Malgun Gothic" panose="020B0503020000020004" charset="-127"/>
                      </a:endParaRPr>
                    </a:p>
                  </a:txBody>
                  <a:tcPr anchor="ctr" anchorCtr="0"/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2" charset="0"/>
                          <a:ea typeface="Malgun Gothic" panose="020B0503020000020004" charset="-127"/>
                        </a:rPr>
                        <a:t>Dosimetry</a:t>
                      </a:r>
                      <a:endParaRPr lang="en-US" altLang="zh-CN" sz="10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2" charset="0"/>
                        <a:ea typeface="Malgun Gothic" panose="020B0503020000020004" charset="-127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2" charset="0"/>
                          <a:ea typeface="Malgun Gothic" panose="020B0503020000020004" charset="-127"/>
                        </a:rPr>
                        <a:t>2</a:t>
                      </a:r>
                      <a:endParaRPr lang="en-US" altLang="zh-CN" sz="10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2" charset="0"/>
                        <a:ea typeface="Malgun Gothic" panose="020B0503020000020004" charset="-127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2" charset="0"/>
                          <a:ea typeface="Malgun Gothic" panose="020B0503020000020004" charset="-127"/>
                        </a:rPr>
                        <a:t>Gy/min</a:t>
                      </a:r>
                      <a:endParaRPr lang="en-US" altLang="zh-CN" sz="10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2" charset="0"/>
                        <a:ea typeface="Malgun Gothic" panose="020B0503020000020004" charset="-127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4" name="对象 -2147482624"/>
          <p:cNvGraphicFramePr>
            <a:graphicFrameLocks noChangeAspect="1"/>
          </p:cNvGraphicFramePr>
          <p:nvPr/>
        </p:nvGraphicFramePr>
        <p:xfrm>
          <a:off x="6555740" y="3350260"/>
          <a:ext cx="4610735" cy="1276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10332085" imgH="2867025" progId="Visio.Drawing.6">
                  <p:embed/>
                </p:oleObj>
              </mc:Choice>
              <mc:Fallback>
                <p:oleObj name="" r:id="rId2" imgW="10332085" imgH="2867025" progId="Visio.Drawing.6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55740" y="3350260"/>
                        <a:ext cx="4610735" cy="12769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 descr="mmexport14942997194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360" y="3829050"/>
            <a:ext cx="3130550" cy="23228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 altLang="zh-CN" sz="3200">
                <a:latin typeface="Times New Roman" panose="02020603050405020304" pitchFamily="2" charset="0"/>
                <a:ea typeface="Times New Roman" panose="02020603050405020304" pitchFamily="2" charset="0"/>
              </a:rPr>
              <a:t>Shanghai Synchrotron Radiation Facility(SSRF)</a:t>
            </a:r>
            <a:br>
              <a:rPr lang="en-US" altLang="zh-CN" sz="3200">
                <a:latin typeface="Times New Roman" panose="02020603050405020304" pitchFamily="2" charset="0"/>
                <a:ea typeface="Times New Roman" panose="02020603050405020304" pitchFamily="2" charset="0"/>
              </a:rPr>
            </a:br>
            <a:r>
              <a:rPr lang="en-US" altLang="zh-CN" sz="3200">
                <a:latin typeface="Times New Roman" panose="02020603050405020304" pitchFamily="2" charset="0"/>
                <a:ea typeface="Times New Roman" panose="02020603050405020304" pitchFamily="2" charset="0"/>
              </a:rPr>
              <a:t> Phase-II Beamline Project</a:t>
            </a:r>
            <a:endParaRPr lang="en-US" altLang="zh-CN" sz="320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5121" name="Rectangle 72705"/>
          <p:cNvSpPr>
            <a:spLocks noGrp="1"/>
          </p:cNvSpPr>
          <p:nvPr/>
        </p:nvSpPr>
        <p:spPr>
          <a:xfrm>
            <a:off x="658495" y="1134110"/>
            <a:ext cx="4333875" cy="4464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16 Beamlines are in construction.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Upgrade accelerator control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Remotely control and feed forward insert device.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Add new device control for RF, power supply, vacuum, beam instrumentation, etc.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Update the machine protection system.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Upgrade the database system.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Update the running envirionment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Commission will be in 2020.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774690" y="2200910"/>
            <a:ext cx="3954780" cy="2658745"/>
            <a:chOff x="9094" y="3466"/>
            <a:chExt cx="6228" cy="4187"/>
          </a:xfrm>
        </p:grpSpPr>
        <p:grpSp>
          <p:nvGrpSpPr>
            <p:cNvPr id="4" name="组合 3"/>
            <p:cNvGrpSpPr/>
            <p:nvPr/>
          </p:nvGrpSpPr>
          <p:grpSpPr>
            <a:xfrm>
              <a:off x="9094" y="3466"/>
              <a:ext cx="6228" cy="4187"/>
              <a:chOff x="12234" y="1786"/>
              <a:chExt cx="6228" cy="4187"/>
            </a:xfrm>
          </p:grpSpPr>
          <p:pic>
            <p:nvPicPr>
              <p:cNvPr id="3" name="图片 -214748248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2234" y="1786"/>
                <a:ext cx="6228" cy="418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" name="矩形 6"/>
              <p:cNvSpPr/>
              <p:nvPr/>
            </p:nvSpPr>
            <p:spPr>
              <a:xfrm>
                <a:off x="12234" y="4717"/>
                <a:ext cx="3176" cy="12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l"/>
                <a:r>
                  <a:rPr lang="en-US" altLang="zh-CN" sz="900">
                    <a:solidFill>
                      <a:schemeClr val="tx1"/>
                    </a:solidFill>
                    <a:latin typeface="Times New Roman" panose="02020603050405020304" pitchFamily="2" charset="0"/>
                  </a:rPr>
                  <a:t>Black: phase-I beamlines(7+1)</a:t>
                </a:r>
                <a:endParaRPr lang="en-US" altLang="zh-CN" sz="900">
                  <a:solidFill>
                    <a:schemeClr val="tx1"/>
                  </a:solidFill>
                  <a:latin typeface="Times New Roman" panose="02020603050405020304" pitchFamily="2" charset="0"/>
                </a:endParaRPr>
              </a:p>
              <a:p>
                <a:pPr algn="l"/>
                <a:r>
                  <a:rPr lang="en-US" altLang="zh-CN" sz="900">
                    <a:solidFill>
                      <a:srgbClr val="FF0000"/>
                    </a:solidFill>
                    <a:latin typeface="Times New Roman" panose="02020603050405020304" pitchFamily="2" charset="0"/>
                  </a:rPr>
                  <a:t>Red: protein beamlines and dreamline</a:t>
                </a:r>
                <a:endParaRPr lang="en-US" altLang="zh-CN" sz="900">
                  <a:solidFill>
                    <a:srgbClr val="FF0000"/>
                  </a:solidFill>
                  <a:latin typeface="Times New Roman" panose="02020603050405020304" pitchFamily="2" charset="0"/>
                </a:endParaRPr>
              </a:p>
              <a:p>
                <a:pPr algn="l"/>
                <a:r>
                  <a:rPr lang="en-US" altLang="zh-CN" sz="900">
                    <a:solidFill>
                      <a:srgbClr val="FF99CC"/>
                    </a:solidFill>
                    <a:latin typeface="Times New Roman" panose="02020603050405020304" pitchFamily="2" charset="0"/>
                  </a:rPr>
                  <a:t>Pink: phase-II beamlines</a:t>
                </a:r>
                <a:endParaRPr lang="en-US" altLang="zh-CN" sz="900">
                  <a:solidFill>
                    <a:srgbClr val="FF99CC"/>
                  </a:solidFill>
                  <a:latin typeface="Times New Roman" panose="02020603050405020304" pitchFamily="2" charset="0"/>
                </a:endParaRPr>
              </a:p>
              <a:p>
                <a:pPr algn="l"/>
                <a:r>
                  <a:rPr lang="en-US" altLang="zh-CN" sz="900">
                    <a:solidFill>
                      <a:srgbClr val="92D050"/>
                    </a:solidFill>
                    <a:latin typeface="Times New Roman" panose="02020603050405020304" pitchFamily="2" charset="0"/>
                  </a:rPr>
                  <a:t>Green: beamlines of users</a:t>
                </a:r>
                <a:endParaRPr lang="en-US" altLang="zh-CN" sz="900">
                  <a:solidFill>
                    <a:srgbClr val="92D050"/>
                  </a:solidFill>
                  <a:latin typeface="Times New Roman" panose="02020603050405020304" pitchFamily="2" charset="0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12270" y="7105"/>
              <a:ext cx="2858" cy="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830" y="1651000"/>
            <a:ext cx="6321425" cy="37585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9895" y="381000"/>
            <a:ext cx="9900920" cy="533400"/>
          </a:xfrm>
        </p:spPr>
        <p:txBody>
          <a:bodyPr/>
          <a:p>
            <a:r>
              <a:rPr lang="en-US" altLang="zh-CN"/>
              <a:t>General architecture of the running environments</a:t>
            </a:r>
            <a:endParaRPr lang="en-US" altLang="zh-CN"/>
          </a:p>
        </p:txBody>
      </p:sp>
      <p:grpSp>
        <p:nvGrpSpPr>
          <p:cNvPr id="19" name="组合 18"/>
          <p:cNvGrpSpPr/>
          <p:nvPr/>
        </p:nvGrpSpPr>
        <p:grpSpPr>
          <a:xfrm>
            <a:off x="4572000" y="1432322"/>
            <a:ext cx="7218045" cy="3455035"/>
            <a:chOff x="3671" y="2165"/>
            <a:chExt cx="13157" cy="7245"/>
          </a:xfrm>
        </p:grpSpPr>
        <p:sp>
          <p:nvSpPr>
            <p:cNvPr id="26" name="矩形 25"/>
            <p:cNvSpPr/>
            <p:nvPr/>
          </p:nvSpPr>
          <p:spPr>
            <a:xfrm>
              <a:off x="4551" y="2165"/>
              <a:ext cx="12108" cy="1453"/>
            </a:xfrm>
            <a:prstGeom prst="rect">
              <a:avLst/>
            </a:prstGeom>
            <a:pattFill prst="dkDnDiag">
              <a:fgClr>
                <a:srgbClr val="92D05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p>
              <a:pPr algn="ctr" fontAlgn="base"/>
              <a:endParaRPr lang="zh-CN" altLang="en-US" sz="1000" strike="noStrike" noProof="1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551" y="8572"/>
              <a:ext cx="12108" cy="838"/>
            </a:xfrm>
            <a:prstGeom prst="rect">
              <a:avLst/>
            </a:prstGeom>
            <a:pattFill prst="ltDnDiag">
              <a:fgClr>
                <a:srgbClr val="0070C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p>
              <a:pPr algn="ctr" fontAlgn="base"/>
              <a:endParaRPr lang="zh-CN" altLang="en-US" sz="1000" strike="noStrike" noProof="1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551" y="4832"/>
              <a:ext cx="12108" cy="2773"/>
            </a:xfrm>
            <a:prstGeom prst="rect">
              <a:avLst/>
            </a:prstGeom>
            <a:pattFill prst="dkUpDiag">
              <a:fgClr>
                <a:srgbClr val="FFC000"/>
              </a:fgClr>
              <a:bgClr>
                <a:schemeClr val="bg1"/>
              </a:bgClr>
            </a:patt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p>
              <a:pPr algn="ctr" fontAlgn="base"/>
              <a:endParaRPr lang="zh-CN" altLang="en-US" sz="1000" strike="noStrike" noProof="1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663" y="2252"/>
              <a:ext cx="7185" cy="12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p>
              <a:pPr algn="ctr" fontAlgn="base"/>
              <a:r>
                <a:rPr lang="en-US" altLang="zh-CN" sz="1000" strike="noStrike" noProof="1">
                  <a:latin typeface="Times New Roman" panose="02020603050405020304" pitchFamily="2" charset="0"/>
                  <a:ea typeface="楷体" panose="02010609060101010101" pitchFamily="49" charset="-122"/>
                </a:rPr>
                <a:t>Control Center</a:t>
              </a:r>
              <a:endParaRPr lang="en-US" altLang="zh-CN" sz="1000" strike="noStrike" noProof="1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781" y="2825"/>
              <a:ext cx="2140" cy="56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1000" strike="noStrike" noProof="1">
                  <a:latin typeface="Times New Roman" panose="02020603050405020304" pitchFamily="2" charset="0"/>
                  <a:ea typeface="楷体" panose="02010609060101010101" pitchFamily="49" charset="-122"/>
                </a:rPr>
                <a:t>OPI</a:t>
              </a:r>
              <a:endParaRPr lang="en-US" altLang="zh-CN" sz="1000" strike="noStrike" noProof="1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163" y="2825"/>
              <a:ext cx="2138" cy="56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1000" strike="noStrike" noProof="1">
                  <a:latin typeface="Times New Roman" panose="02020603050405020304" pitchFamily="2" charset="0"/>
                  <a:ea typeface="楷体" panose="02010609060101010101" pitchFamily="49" charset="-122"/>
                </a:rPr>
                <a:t>Physics software</a:t>
              </a:r>
              <a:endParaRPr lang="en-US" altLang="zh-CN" sz="1000" strike="noStrike" noProof="1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9591" y="2825"/>
              <a:ext cx="2138" cy="56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1000" strike="noStrike" noProof="1">
                  <a:latin typeface="Times New Roman" panose="02020603050405020304" pitchFamily="2" charset="0"/>
                  <a:ea typeface="楷体" panose="02010609060101010101" pitchFamily="49" charset="-122"/>
                </a:rPr>
                <a:t>Commission software</a:t>
              </a:r>
              <a:endParaRPr lang="en-US" altLang="zh-CN" sz="1000" strike="noStrike" noProof="1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818" y="6902"/>
              <a:ext cx="2138" cy="56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1000" strike="noStrike" noProof="1">
                  <a:latin typeface="Times New Roman" panose="02020603050405020304" pitchFamily="2" charset="0"/>
                  <a:ea typeface="楷体" panose="02010609060101010101" pitchFamily="49" charset="-122"/>
                </a:rPr>
                <a:t>IOC</a:t>
              </a:r>
              <a:endParaRPr lang="en-US" altLang="zh-CN" sz="1000" strike="noStrike" noProof="1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536" y="6902"/>
              <a:ext cx="2138" cy="56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1000" strike="noStrike" noProof="1">
                  <a:latin typeface="Times New Roman" panose="02020603050405020304" pitchFamily="2" charset="0"/>
                  <a:ea typeface="楷体" panose="02010609060101010101" pitchFamily="49" charset="-122"/>
                </a:rPr>
                <a:t>IOC Server</a:t>
              </a:r>
              <a:endParaRPr lang="en-US" altLang="zh-CN" sz="1000" strike="noStrike" noProof="1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081" y="6000"/>
              <a:ext cx="2005" cy="56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1000" strike="noStrike" noProof="1">
                  <a:latin typeface="Times New Roman" panose="02020603050405020304" pitchFamily="2" charset="0"/>
                  <a:ea typeface="楷体" panose="02010609060101010101" pitchFamily="49" charset="-122"/>
                </a:rPr>
                <a:t>Archiver</a:t>
              </a:r>
              <a:endParaRPr lang="en-US" altLang="zh-CN" sz="1000" strike="noStrike" noProof="1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086" y="6902"/>
              <a:ext cx="2138" cy="56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1000" strike="noStrike" noProof="1">
                  <a:latin typeface="Times New Roman" panose="02020603050405020304" pitchFamily="2" charset="0"/>
                  <a:ea typeface="楷体" panose="02010609060101010101" pitchFamily="49" charset="-122"/>
                </a:rPr>
                <a:t>IOC</a:t>
              </a:r>
              <a:endParaRPr lang="en-US" altLang="zh-CN" sz="1000" strike="noStrike" noProof="1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0283" y="6902"/>
              <a:ext cx="2138" cy="56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1000" strike="noStrike" noProof="1">
                  <a:latin typeface="Times New Roman" panose="02020603050405020304" pitchFamily="2" charset="0"/>
                  <a:ea typeface="楷体" panose="02010609060101010101" pitchFamily="49" charset="-122"/>
                </a:rPr>
                <a:t>IOC Server</a:t>
              </a:r>
              <a:endParaRPr lang="en-US" altLang="zh-CN" sz="1000" strike="noStrike" noProof="1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748" y="5957"/>
              <a:ext cx="2138" cy="56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1000" strike="noStrike" noProof="1">
                  <a:latin typeface="Times New Roman" panose="02020603050405020304" pitchFamily="2" charset="0"/>
                  <a:ea typeface="楷体" panose="02010609060101010101" pitchFamily="49" charset="-122"/>
                </a:rPr>
                <a:t>elog</a:t>
              </a:r>
              <a:endParaRPr lang="en-US" altLang="zh-CN" sz="1000" strike="noStrike" noProof="1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1486" y="5957"/>
              <a:ext cx="2140" cy="56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1000" strike="noStrike" noProof="1">
                  <a:latin typeface="Times New Roman" panose="02020603050405020304" pitchFamily="2" charset="0"/>
                  <a:ea typeface="楷体" panose="02010609060101010101" pitchFamily="49" charset="-122"/>
                </a:rPr>
                <a:t>Alarm</a:t>
              </a:r>
              <a:endParaRPr lang="en-US" altLang="zh-CN" sz="1000" strike="noStrike" noProof="1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081" y="5080"/>
              <a:ext cx="2005" cy="56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1000" strike="noStrike" noProof="1">
                  <a:latin typeface="Times New Roman" panose="02020603050405020304" pitchFamily="2" charset="0"/>
                  <a:ea typeface="楷体" panose="02010609060101010101" pitchFamily="49" charset="-122"/>
                </a:rPr>
                <a:t>EPICS</a:t>
              </a:r>
              <a:r>
                <a:rPr lang="zh-CN" altLang="en-US" sz="1000" strike="noStrike" noProof="1">
                  <a:latin typeface="Times New Roman" panose="02020603050405020304" pitchFamily="2" charset="0"/>
                  <a:ea typeface="楷体" panose="02010609060101010101" pitchFamily="49" charset="-122"/>
                </a:rPr>
                <a:t> </a:t>
              </a:r>
              <a:r>
                <a:rPr lang="en-US" altLang="zh-CN" sz="1000" strike="noStrike" noProof="1">
                  <a:latin typeface="Times New Roman" panose="02020603050405020304" pitchFamily="2" charset="0"/>
                  <a:ea typeface="楷体" panose="02010609060101010101" pitchFamily="49" charset="-122"/>
                </a:rPr>
                <a:t>directory (NFS)</a:t>
              </a:r>
              <a:endParaRPr lang="en-US" altLang="zh-CN" sz="1000" strike="noStrike" noProof="1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748" y="5077"/>
              <a:ext cx="2138" cy="56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1000" strike="noStrike" noProof="1">
                  <a:latin typeface="Times New Roman" panose="02020603050405020304" pitchFamily="2" charset="0"/>
                  <a:ea typeface="楷体" panose="02010609060101010101" pitchFamily="49" charset="-122"/>
                </a:rPr>
                <a:t>NTP+YUM+DNS</a:t>
              </a:r>
              <a:endParaRPr lang="en-US" altLang="zh-CN" sz="1000" strike="noStrike" noProof="1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1486" y="5077"/>
              <a:ext cx="2140" cy="56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1000" strike="noStrike" noProof="1">
                  <a:latin typeface="Times New Roman" panose="02020603050405020304" pitchFamily="2" charset="0"/>
                  <a:ea typeface="楷体" panose="02010609060101010101" pitchFamily="49" charset="-122"/>
                </a:rPr>
                <a:t>NIS/LDAP+NFS</a:t>
              </a:r>
              <a:endParaRPr lang="en-US" altLang="zh-CN" sz="1000" strike="noStrike" noProof="1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806" y="8707"/>
              <a:ext cx="2138" cy="56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1000" strike="noStrike" noProof="1">
                  <a:latin typeface="Times New Roman" panose="02020603050405020304" pitchFamily="2" charset="0"/>
                  <a:ea typeface="楷体" panose="02010609060101010101" pitchFamily="49" charset="-122"/>
                </a:rPr>
                <a:t>Device</a:t>
              </a:r>
              <a:endParaRPr lang="en-US" altLang="zh-CN" sz="1000" strike="noStrike" noProof="1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073" y="8707"/>
              <a:ext cx="2138" cy="56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1000" strike="noStrike" noProof="1">
                  <a:latin typeface="Times New Roman" panose="02020603050405020304" pitchFamily="2" charset="0"/>
                  <a:ea typeface="楷体" panose="02010609060101010101" pitchFamily="49" charset="-122"/>
                </a:rPr>
                <a:t>Device</a:t>
              </a:r>
              <a:endParaRPr lang="en-US" altLang="zh-CN" sz="1000" strike="noStrike" noProof="1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0271" y="8707"/>
              <a:ext cx="2138" cy="56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1000" strike="noStrike" noProof="1">
                  <a:latin typeface="Times New Roman" panose="02020603050405020304" pitchFamily="2" charset="0"/>
                  <a:ea typeface="楷体" panose="02010609060101010101" pitchFamily="49" charset="-122"/>
                </a:rPr>
                <a:t>Device</a:t>
              </a:r>
              <a:endParaRPr lang="en-US" altLang="zh-CN" sz="1000" strike="noStrike" noProof="1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2536" y="8707"/>
              <a:ext cx="2138" cy="56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1000" strike="noStrike" noProof="1">
                  <a:latin typeface="Times New Roman" panose="02020603050405020304" pitchFamily="2" charset="0"/>
                  <a:ea typeface="楷体" panose="02010609060101010101" pitchFamily="49" charset="-122"/>
                </a:rPr>
                <a:t>Device</a:t>
              </a:r>
              <a:endParaRPr lang="en-US" altLang="zh-CN" sz="1000" strike="noStrike" noProof="1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 flipV="1">
              <a:off x="3978" y="4115"/>
              <a:ext cx="12850" cy="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8096" y="3662"/>
              <a:ext cx="0" cy="4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10282" y="4114"/>
              <a:ext cx="0" cy="6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5805" y="7467"/>
              <a:ext cx="0" cy="1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12" idx="2"/>
              <a:endCxn id="22" idx="0"/>
            </p:cNvCxnSpPr>
            <p:nvPr/>
          </p:nvCxnSpPr>
          <p:spPr>
            <a:xfrm flipH="1">
              <a:off x="11340" y="7467"/>
              <a:ext cx="12" cy="1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12" name="文本框 36"/>
            <p:cNvSpPr txBox="1"/>
            <p:nvPr/>
          </p:nvSpPr>
          <p:spPr>
            <a:xfrm>
              <a:off x="3671" y="3662"/>
              <a:ext cx="2157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 indent="0"/>
              <a:r>
                <a:rPr lang="en-US" altLang="zh-CN" sz="1000">
                  <a:latin typeface="Times New Roman" panose="02020603050405020304" pitchFamily="2" charset="0"/>
                  <a:ea typeface="楷体" panose="02010609060101010101" pitchFamily="49" charset="-122"/>
                </a:rPr>
                <a:t>Control Ethernet</a:t>
              </a:r>
              <a:endParaRPr lang="en-US" altLang="zh-CN" sz="1000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sp>
          <p:nvSpPr>
            <p:cNvPr id="16413" name="文本框 37"/>
            <p:cNvSpPr txBox="1"/>
            <p:nvPr/>
          </p:nvSpPr>
          <p:spPr>
            <a:xfrm>
              <a:off x="4411" y="7832"/>
              <a:ext cx="787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 indent="0"/>
              <a:r>
                <a:rPr lang="en-US" altLang="zh-CN" sz="1000">
                  <a:latin typeface="Times New Roman" panose="02020603050405020304" pitchFamily="2" charset="0"/>
                  <a:ea typeface="楷体" panose="02010609060101010101" pitchFamily="49" charset="-122"/>
                </a:rPr>
                <a:t>A/D </a:t>
              </a:r>
              <a:endParaRPr lang="en-US" altLang="zh-CN" sz="1000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cxnSp>
          <p:nvCxnSpPr>
            <p:cNvPr id="39" name="直接连接符 38"/>
            <p:cNvCxnSpPr>
              <a:stCxn id="12" idx="2"/>
              <a:endCxn id="22" idx="0"/>
            </p:cNvCxnSpPr>
            <p:nvPr/>
          </p:nvCxnSpPr>
          <p:spPr>
            <a:xfrm flipH="1">
              <a:off x="11340" y="7467"/>
              <a:ext cx="12" cy="1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12" idx="2"/>
              <a:endCxn id="22" idx="0"/>
            </p:cNvCxnSpPr>
            <p:nvPr/>
          </p:nvCxnSpPr>
          <p:spPr>
            <a:xfrm flipH="1">
              <a:off x="11340" y="7467"/>
              <a:ext cx="12" cy="1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16" name="文本框 40"/>
            <p:cNvSpPr txBox="1"/>
            <p:nvPr/>
          </p:nvSpPr>
          <p:spPr>
            <a:xfrm>
              <a:off x="5038" y="7831"/>
              <a:ext cx="790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 indent="0"/>
              <a:r>
                <a:rPr lang="en-US" altLang="zh-CN" sz="1000">
                  <a:latin typeface="Times New Roman" panose="02020603050405020304" pitchFamily="2" charset="0"/>
                  <a:ea typeface="楷体" panose="02010609060101010101" pitchFamily="49" charset="-122"/>
                </a:rPr>
                <a:t>D/A </a:t>
              </a:r>
              <a:endParaRPr lang="en-US" altLang="zh-CN" sz="1000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sp>
          <p:nvSpPr>
            <p:cNvPr id="16417" name="文本框 41"/>
            <p:cNvSpPr txBox="1"/>
            <p:nvPr/>
          </p:nvSpPr>
          <p:spPr>
            <a:xfrm>
              <a:off x="5804" y="7832"/>
              <a:ext cx="787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 indent="0"/>
              <a:r>
                <a:rPr lang="en-US" altLang="zh-CN" sz="1000">
                  <a:latin typeface="Times New Roman" panose="02020603050405020304" pitchFamily="2" charset="0"/>
                  <a:ea typeface="楷体" panose="02010609060101010101" pitchFamily="49" charset="-122"/>
                </a:rPr>
                <a:t>I/O </a:t>
              </a:r>
              <a:endParaRPr lang="en-US" altLang="zh-CN" sz="1000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cxnSp>
          <p:nvCxnSpPr>
            <p:cNvPr id="44" name="直接连接符 43"/>
            <p:cNvCxnSpPr>
              <a:stCxn id="12" idx="2"/>
              <a:endCxn id="22" idx="0"/>
            </p:cNvCxnSpPr>
            <p:nvPr/>
          </p:nvCxnSpPr>
          <p:spPr>
            <a:xfrm flipH="1">
              <a:off x="11340" y="7467"/>
              <a:ext cx="12" cy="1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stCxn id="12" idx="2"/>
              <a:endCxn id="22" idx="0"/>
            </p:cNvCxnSpPr>
            <p:nvPr/>
          </p:nvCxnSpPr>
          <p:spPr>
            <a:xfrm flipH="1">
              <a:off x="11340" y="7467"/>
              <a:ext cx="12" cy="1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>
              <a:stCxn id="12" idx="2"/>
              <a:endCxn id="22" idx="0"/>
            </p:cNvCxnSpPr>
            <p:nvPr/>
          </p:nvCxnSpPr>
          <p:spPr>
            <a:xfrm flipH="1">
              <a:off x="11340" y="7467"/>
              <a:ext cx="12" cy="1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21" name="文本框 46"/>
            <p:cNvSpPr txBox="1"/>
            <p:nvPr/>
          </p:nvSpPr>
          <p:spPr>
            <a:xfrm>
              <a:off x="11341" y="7712"/>
              <a:ext cx="1465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 indent="0"/>
              <a:r>
                <a:rPr lang="en-US" altLang="zh-CN" sz="1000">
                  <a:latin typeface="Times New Roman" panose="02020603050405020304" pitchFamily="2" charset="0"/>
                  <a:ea typeface="楷体" panose="02010609060101010101" pitchFamily="49" charset="-122"/>
                </a:rPr>
                <a:t>Ethernet</a:t>
              </a:r>
              <a:endParaRPr lang="en-US" altLang="zh-CN" sz="1000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sp>
          <p:nvSpPr>
            <p:cNvPr id="16422" name="文本框 48"/>
            <p:cNvSpPr txBox="1"/>
            <p:nvPr/>
          </p:nvSpPr>
          <p:spPr>
            <a:xfrm>
              <a:off x="15024" y="8707"/>
              <a:ext cx="1719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 indent="0" algn="r"/>
              <a:r>
                <a:rPr lang="en-US" altLang="zh-CN" sz="1000">
                  <a:latin typeface="Times New Roman" panose="02020603050405020304" pitchFamily="2" charset="0"/>
                  <a:ea typeface="楷体" panose="02010609060101010101" pitchFamily="49" charset="-122"/>
                </a:rPr>
                <a:t>Device Layer</a:t>
              </a:r>
              <a:endParaRPr lang="en-US" altLang="zh-CN" sz="1000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sp>
          <p:nvSpPr>
            <p:cNvPr id="16423" name="文本框 49"/>
            <p:cNvSpPr txBox="1"/>
            <p:nvPr/>
          </p:nvSpPr>
          <p:spPr>
            <a:xfrm>
              <a:off x="14953" y="6042"/>
              <a:ext cx="1705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 indent="0" algn="r"/>
              <a:r>
                <a:rPr lang="en-US" altLang="zh-CN" sz="1000">
                  <a:latin typeface="Times New Roman" panose="02020603050405020304" pitchFamily="2" charset="0"/>
                  <a:ea typeface="楷体" panose="02010609060101010101" pitchFamily="49" charset="-122"/>
                </a:rPr>
                <a:t>Middle Layer</a:t>
              </a:r>
              <a:endParaRPr lang="en-US" altLang="zh-CN" sz="1000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  <p:sp>
          <p:nvSpPr>
            <p:cNvPr id="16424" name="文本框 47"/>
            <p:cNvSpPr txBox="1"/>
            <p:nvPr/>
          </p:nvSpPr>
          <p:spPr>
            <a:xfrm>
              <a:off x="15108" y="2575"/>
              <a:ext cx="1550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 indent="0" algn="r"/>
              <a:r>
                <a:rPr lang="en-US" altLang="zh-CN" sz="1000">
                  <a:latin typeface="Times New Roman" panose="02020603050405020304" pitchFamily="2" charset="0"/>
                  <a:ea typeface="楷体" panose="02010609060101010101" pitchFamily="49" charset="-122"/>
                </a:rPr>
                <a:t>Upper Layer</a:t>
              </a:r>
              <a:endParaRPr lang="en-US" altLang="zh-CN" sz="1000">
                <a:latin typeface="Times New Roman" panose="02020603050405020304" pitchFamily="2" charset="0"/>
                <a:ea typeface="楷体" panose="02010609060101010101" pitchFamily="49" charset="-122"/>
              </a:endParaRPr>
            </a:p>
          </p:txBody>
        </p:sp>
      </p:grpSp>
      <p:sp>
        <p:nvSpPr>
          <p:cNvPr id="5121" name="Rectangle 72705"/>
          <p:cNvSpPr>
            <a:spLocks noGrp="1"/>
          </p:cNvSpPr>
          <p:nvPr/>
        </p:nvSpPr>
        <p:spPr>
          <a:xfrm>
            <a:off x="658495" y="1134110"/>
            <a:ext cx="4225925" cy="4464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Five projects use a general architecture of the running environments.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A few OPIs located in the control center run graphical user interface and applications used for commissioning and physics.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The OPIs share the EPICS directory and the work files from the server, authenticate the user account from the account server and mount the home directory.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IOCs and IOC servers have their own account and run the running database accessing the devices.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All servers and devices get the date and time from ntp server, and install or upgrade the system software from the yum server.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1400">
                <a:latin typeface="Times New Roman" panose="02020603050405020304" pitchFamily="2" charset="0"/>
                <a:ea typeface="Times New Roman" panose="02020603050405020304" pitchFamily="2" charset="0"/>
              </a:rPr>
              <a:t>YUM server downloaded all system software from the mirror sites by rsync.</a:t>
            </a: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endParaRPr lang="en-US" altLang="zh-CN" sz="140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Services used in the five projects</a:t>
            </a:r>
            <a:endParaRPr lang="en-US" altLang="zh-CN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48970" y="1508126"/>
          <a:ext cx="105156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12"/>
                <a:gridCol w="1753235"/>
                <a:gridCol w="1752847"/>
                <a:gridCol w="1751453"/>
                <a:gridCol w="1753041"/>
                <a:gridCol w="1752512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Service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Sirius Linac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DCLS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SXFEL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SAPT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SSRF Phase-II Beamlines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Server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Times New Roman" panose="02020603050405020304" pitchFamily="2" charset="0"/>
                        </a:rPr>
                        <a:t>IBM </a:t>
                      </a:r>
                      <a:endParaRPr lang="zh-CN" altLang="en-US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DELL</a:t>
                      </a:r>
                      <a:endParaRPr lang="zh-CN" altLang="en-US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DELL</a:t>
                      </a:r>
                      <a:endParaRPr lang="zh-CN" altLang="en-US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Virtual System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Virtual System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Linux distribution</a:t>
                      </a:r>
                      <a:endParaRPr lang="zh-CN" altLang="en-US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CentOS 6.5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ScientificLinux6.4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CentOS7.2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CentOS7.2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CentOS7.2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EPICS version</a:t>
                      </a:r>
                      <a:endParaRPr lang="zh-CN" altLang="en-US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3.14.12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3.14.12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3.14.12.5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3.14.12.5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3.14.12.5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Account management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NIS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NIS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NIS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LDAP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LDAP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Host name manamgement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/etc/hosts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/etc/hosts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/etc/hosts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DNS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DNS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Time synchronization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NTP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NTP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NTP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NTP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NTP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YUM repository</a:t>
                      </a:r>
                      <a:endParaRPr lang="zh-CN" altLang="en-US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None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None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CentOS7</a:t>
                      </a:r>
                      <a:r>
                        <a:rPr lang="zh-CN" altLang="en-US" sz="1200">
                          <a:latin typeface="Times New Roman" panose="02020603050405020304" pitchFamily="2" charset="0"/>
                        </a:rPr>
                        <a:t>、</a:t>
                      </a: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EPEL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CentOS7</a:t>
                      </a:r>
                      <a:r>
                        <a:rPr lang="zh-CN" altLang="en-US" sz="1200">
                          <a:latin typeface="Times New Roman" panose="02020603050405020304" pitchFamily="2" charset="0"/>
                        </a:rPr>
                        <a:t>、</a:t>
                      </a: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EPEL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  <a:sym typeface="+mn-ea"/>
                        </a:rPr>
                        <a:t>CentOS7</a:t>
                      </a:r>
                      <a:r>
                        <a:rPr lang="zh-CN" altLang="en-US" sz="1200">
                          <a:latin typeface="Times New Roman" panose="02020603050405020304" pitchFamily="2" charset="0"/>
                          <a:sym typeface="+mn-ea"/>
                        </a:rPr>
                        <a:t>、</a:t>
                      </a:r>
                      <a:r>
                        <a:rPr lang="en-US" altLang="zh-CN" sz="1200">
                          <a:latin typeface="Times New Roman" panose="02020603050405020304" pitchFamily="2" charset="0"/>
                          <a:sym typeface="+mn-ea"/>
                        </a:rPr>
                        <a:t>EPEL</a:t>
                      </a:r>
                      <a:endParaRPr lang="en-US" altLang="zh-CN" sz="1200">
                        <a:latin typeface="Times New Roman" panose="02020603050405020304" pitchFamily="2" charset="0"/>
                        <a:sym typeface="+mn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Language used for commissioning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PYTHON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PYTHON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PYTHON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MATLAB/PYTHON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MATLAB/PYTHON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IOC Hardware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Advantech ARK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200">
                          <a:latin typeface="Times New Roman" panose="02020603050405020304" pitchFamily="2" charset="0"/>
                        </a:rPr>
                        <a:t>MOXA DA662</a:t>
                      </a:r>
                      <a:endParaRPr lang="en-US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200">
                          <a:latin typeface="Times New Roman" panose="02020603050405020304" pitchFamily="2" charset="0"/>
                        </a:rPr>
                        <a:t>MOXA DA662</a:t>
                      </a:r>
                      <a:endParaRPr lang="en-US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Virtual Machine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200">
                          <a:latin typeface="Times New Roman" panose="02020603050405020304" pitchFamily="2" charset="0"/>
                        </a:rPr>
                        <a:t>Virtual Machine</a:t>
                      </a:r>
                      <a:endParaRPr lang="en-US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Archive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Channel Archiver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1200">
                          <a:latin typeface="Times New Roman" panose="02020603050405020304" pitchFamily="2" charset="0"/>
                        </a:rPr>
                        <a:t>CSS RDB/PostgreSQL</a:t>
                      </a:r>
                      <a:endParaRPr lang="en-US" altLang="en-US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1200">
                          <a:latin typeface="Times New Roman" panose="02020603050405020304" pitchFamily="2" charset="0"/>
                        </a:rPr>
                        <a:t>CSS RDB/PostgreSQL</a:t>
                      </a:r>
                      <a:endParaRPr lang="en-US" altLang="en-US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Times New Roman" panose="02020603050405020304" pitchFamily="2" charset="0"/>
                        </a:rPr>
                        <a:t>Channel Archiver</a:t>
                      </a:r>
                      <a:endParaRPr lang="en-US" altLang="zh-CN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1200">
                          <a:latin typeface="Times New Roman" panose="02020603050405020304" pitchFamily="2" charset="0"/>
                        </a:rPr>
                        <a:t>To be determined</a:t>
                      </a:r>
                      <a:endParaRPr lang="en-US" altLang="en-US" sz="1200">
                        <a:latin typeface="Times New Roman" panose="02020603050405020304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02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02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1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b"/>
  <p:tag name="KSO_WM_UNIT_INDEX" val="1"/>
  <p:tag name="KSO_WM_UNIT_ID" val="custom160402_1*b*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p="http://schemas.openxmlformats.org/presentationml/2006/main">
  <p:tag name="KSO_WM_TEMPLATE_THUMBS_INDEX" val="1、9、12、16、19、20、24、27、28"/>
  <p:tag name="KSO_WM_TEMPLATE_CATEGORY" val="custom"/>
  <p:tag name="KSO_WM_TEMPLATE_INDEX" val="160402"/>
  <p:tag name="KSO_WM_SLIDE_ID" val="custom160402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2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f"/>
  <p:tag name="KSO_WM_UNIT_INDEX" val="1"/>
  <p:tag name="KSO_WM_UNIT_ID" val="custom160402_2*f*1"/>
  <p:tag name="KSO_WM_UNIT_CLEAR" val="1"/>
  <p:tag name="KSO_WM_UNIT_LAYERLEVEL" val="1"/>
  <p:tag name="KSO_WM_UNIT_VALUE" val="198"/>
  <p:tag name="KSO_WM_UNIT_HIGHLIGHT" val="0"/>
  <p:tag name="KSO_WM_UNIT_COMPATIBLE" val="0"/>
  <p:tag name="KSO_WM_UNIT_PRESET_TEXT_INDEX" val="5"/>
  <p:tag name="KSO_WM_UNIT_PRESET_TEXT_LEN" val="232"/>
</p:tagLst>
</file>

<file path=ppt/tags/tag8.xml><?xml version="1.0" encoding="utf-8"?>
<p:tagLst xmlns:p="http://schemas.openxmlformats.org/presentationml/2006/main">
  <p:tag name="KSO_WM_TEMPLATE_CATEGORY" val="custom"/>
  <p:tag name="KSO_WM_TEMPLATE_INDEX" val="160402"/>
  <p:tag name="KSO_WM_TAG_VERSION" val="1.0"/>
  <p:tag name="KSO_WM_SLIDE_ID" val="custom16040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95"/>
  <p:tag name="KSO_WM_SLIDE_SIZE" val="828*358"/>
</p:tagLst>
</file>

<file path=ppt/theme/theme1.xml><?xml version="1.0" encoding="utf-8"?>
<a:theme xmlns:a="http://schemas.openxmlformats.org/drawingml/2006/main" name="1_A000120140530A02PPBG">
  <a:themeElements>
    <a:clrScheme name="160114.114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358CC1"/>
      </a:accent1>
      <a:accent2>
        <a:srgbClr val="2D9C9F"/>
      </a:accent2>
      <a:accent3>
        <a:srgbClr val="A4C37B"/>
      </a:accent3>
      <a:accent4>
        <a:srgbClr val="9D9394"/>
      </a:accent4>
      <a:accent5>
        <a:srgbClr val="84ADE4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3643</Words>
  <Application>WPS 演示</Application>
  <PresentationFormat>宽屏</PresentationFormat>
  <Paragraphs>295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黑体</vt:lpstr>
      <vt:lpstr>Times New Roman</vt:lpstr>
      <vt:lpstr>Malgun Gothic</vt:lpstr>
      <vt:lpstr>楷体</vt:lpstr>
      <vt:lpstr>Candara</vt:lpstr>
      <vt:lpstr>MS PGothic</vt:lpstr>
      <vt:lpstr>微软雅黑</vt:lpstr>
      <vt:lpstr>Calibri</vt:lpstr>
      <vt:lpstr>1_A000120140530A02PPBG</vt:lpstr>
      <vt:lpstr>Visio.Drawing.6</vt:lpstr>
      <vt:lpstr>The EPICS running envirionments in the five accelerator projects</vt:lpstr>
      <vt:lpstr>Contents</vt:lpstr>
      <vt:lpstr> Dalian Coherent Light Source(DCLS)</vt:lpstr>
      <vt:lpstr> Soft X-ray Free Electron Laser(SXFEL)</vt:lpstr>
      <vt:lpstr> Brazil Sirius Source Linear Accelerator (Sirius Linac)</vt:lpstr>
      <vt:lpstr>Shanghai Advanced Photon Therapy Facility (SAPT)</vt:lpstr>
      <vt:lpstr>Shanghai Synchrotron Radiation Facility(SSRF)  Phase-II Beamline Project</vt:lpstr>
      <vt:lpstr>General architecture of the running environments</vt:lpstr>
      <vt:lpstr>Services used in the five projects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miqr</cp:lastModifiedBy>
  <cp:revision>19</cp:revision>
  <dcterms:created xsi:type="dcterms:W3CDTF">2015-05-05T08:02:00Z</dcterms:created>
  <dcterms:modified xsi:type="dcterms:W3CDTF">2017-05-16T04:22:08Z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