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1" r:id="rId6"/>
    <p:sldId id="269" r:id="rId7"/>
    <p:sldId id="263" r:id="rId8"/>
    <p:sldId id="262" r:id="rId9"/>
    <p:sldId id="265" r:id="rId10"/>
    <p:sldId id="271" r:id="rId11"/>
    <p:sldId id="270" r:id="rId12"/>
    <p:sldId id="267" r:id="rId13"/>
    <p:sldId id="266" r:id="rId14"/>
    <p:sldId id="273" r:id="rId15"/>
    <p:sldId id="264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/>
    <p:restoredTop sz="94712"/>
  </p:normalViewPr>
  <p:slideViewPr>
    <p:cSldViewPr snapToGrid="0" snapToObjects="1">
      <p:cViewPr>
        <p:scale>
          <a:sx n="143" d="100"/>
          <a:sy n="143" d="100"/>
        </p:scale>
        <p:origin x="160" y="-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B80B8-BB00-DC45-8012-A424A133C2D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CFA0-4815-934D-96A0-E1B6E737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CFA0-4815-934D-96A0-E1B6E73724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1BB8-604D-764C-82B4-A30B9F8D0FE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92C3-7EB2-6E48-855A-F40DFC6426D5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3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6837-909D-AF44-87CA-9E67D9594DBB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E76D-045C-8543-B1B6-C6342772601A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EACB-503C-FE4B-80AF-43419BF7A5C3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8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9DB5-074C-DB4A-BE46-41D36DA4C09A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D3C6-C9A1-D94E-8277-708547743E2B}" type="datetime1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AEA-48B7-4D46-8AD7-5155001458D1}" type="datetime1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D9E-E4F3-394D-BA53-1B6167540A1C}" type="datetime1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CB49-BDE5-8A4B-A90F-BDD117D31A05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D2-AD1A-054E-8CD1-161FF7E71380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54B1-F12D-CE4B-8F39-AC841DB158AF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2653-A476-3342-B1D4-5B186527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por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afana.com/" TargetMode="Externa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oxx.co.uk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piio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InfluxDB</a:t>
            </a:r>
            <a:r>
              <a:rPr lang="en-US" dirty="0" smtClean="0"/>
              <a:t> for Control System Data Storage and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49"/>
            <a:ext cx="6400800" cy="16663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Megan </a:t>
            </a:r>
            <a:r>
              <a:rPr lang="en-US" dirty="0" err="1" smtClean="0"/>
              <a:t>Grodowitz</a:t>
            </a:r>
            <a:r>
              <a:rPr lang="en-US" dirty="0" smtClean="0"/>
              <a:t>,</a:t>
            </a:r>
          </a:p>
          <a:p>
            <a:r>
              <a:rPr lang="en-US" dirty="0" smtClean="0"/>
              <a:t>Kay Kasemir</a:t>
            </a:r>
          </a:p>
          <a:p>
            <a:endParaRPr lang="en-US" dirty="0"/>
          </a:p>
          <a:p>
            <a:r>
              <a:rPr lang="en-US" dirty="0" smtClean="0"/>
              <a:t>May 2017 EPICS Meeting</a:t>
            </a:r>
            <a:br>
              <a:rPr lang="en-US" dirty="0" smtClean="0"/>
            </a:br>
            <a:r>
              <a:rPr lang="en-US" dirty="0" smtClean="0"/>
              <a:t>KURRI,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lux_sess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" b="-989"/>
          <a:stretch/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007023" y="1711171"/>
            <a:ext cx="5417351" cy="30777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Metadata timestamp shows this PV was added at 4pm GMT on 4/24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736" y="764998"/>
            <a:ext cx="1597142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2 databases in use for our test system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549" y="2575688"/>
            <a:ext cx="2890023" cy="30777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Select earliest five samples stored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07" y="3705705"/>
            <a:ext cx="3214887" cy="30777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Select most recent 5 samples stored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0057" y="1326977"/>
            <a:ext cx="945816" cy="239078"/>
          </a:xfrm>
          <a:prstGeom prst="roundRect">
            <a:avLst/>
          </a:prstGeom>
          <a:noFill/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46417" y="4041000"/>
            <a:ext cx="2363490" cy="889588"/>
          </a:xfrm>
          <a:prstGeom prst="roundRect">
            <a:avLst/>
          </a:prstGeom>
          <a:noFill/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01561" y="4255028"/>
            <a:ext cx="5014866" cy="73866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PV value in double.0 is a </a:t>
            </a:r>
            <a:r>
              <a:rPr lang="en-US" sz="1400" i="1" u="sng" dirty="0" smtClean="0">
                <a:solidFill>
                  <a:schemeClr val="accent2">
                    <a:lumMod val="75000"/>
                  </a:schemeClr>
                </a:solidFill>
              </a:rPr>
              <a:t>field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and takes on many different values. Severity and status are </a:t>
            </a:r>
            <a:r>
              <a:rPr lang="en-US" sz="1400" i="1" u="sng" dirty="0" smtClean="0">
                <a:solidFill>
                  <a:schemeClr val="accent2">
                    <a:lumMod val="75000"/>
                  </a:schemeClr>
                </a:solidFill>
              </a:rPr>
              <a:t>tags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few values, used as indexes.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Tags are not stored over and over again for the same value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2891" y="288021"/>
            <a:ext cx="3789301" cy="30777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Free/Open source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InfluxDB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instance for testing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42543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EPICS PV Storage: Speed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91" y="968084"/>
            <a:ext cx="8423703" cy="40854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RDB Setup: </a:t>
            </a:r>
          </a:p>
          <a:p>
            <a:pPr lvl="1"/>
            <a:r>
              <a:rPr lang="en-US" dirty="0" err="1" smtClean="0"/>
              <a:t>PostgreSQL</a:t>
            </a:r>
            <a:r>
              <a:rPr lang="en-US" dirty="0" smtClean="0"/>
              <a:t> 9 </a:t>
            </a:r>
          </a:p>
          <a:p>
            <a:pPr lvl="1"/>
            <a:r>
              <a:rPr lang="en-US" dirty="0" smtClean="0"/>
              <a:t>Intel Core Duo 3GHz, Windows 7</a:t>
            </a:r>
          </a:p>
          <a:p>
            <a:pPr lvl="1"/>
            <a:r>
              <a:rPr lang="en-US" dirty="0" smtClean="0"/>
              <a:t>250gb 7200 RPM SATA Disk</a:t>
            </a:r>
          </a:p>
          <a:p>
            <a:r>
              <a:rPr lang="en-US" dirty="0" err="1" smtClean="0"/>
              <a:t>InfluxDB</a:t>
            </a:r>
            <a:r>
              <a:rPr lang="en-US" dirty="0" smtClean="0"/>
              <a:t> Setup:</a:t>
            </a:r>
          </a:p>
          <a:p>
            <a:pPr lvl="1"/>
            <a:r>
              <a:rPr lang="en-US" dirty="0" err="1" smtClean="0"/>
              <a:t>InfluxDB</a:t>
            </a:r>
            <a:r>
              <a:rPr lang="en-US" dirty="0" smtClean="0"/>
              <a:t> ver. 1.1</a:t>
            </a:r>
          </a:p>
          <a:p>
            <a:pPr lvl="1"/>
            <a:r>
              <a:rPr lang="en-US" dirty="0" smtClean="0"/>
              <a:t>Intel i7 3.6GHz, RHEL 7</a:t>
            </a:r>
          </a:p>
          <a:p>
            <a:pPr lvl="1"/>
            <a:r>
              <a:rPr lang="en-US" dirty="0" smtClean="0"/>
              <a:t>500GB 7200 RPM SATA Disk</a:t>
            </a:r>
          </a:p>
          <a:p>
            <a:r>
              <a:rPr lang="en-US" dirty="0" smtClean="0"/>
              <a:t>Read Test Setup</a:t>
            </a:r>
          </a:p>
          <a:p>
            <a:pPr lvl="1"/>
            <a:r>
              <a:rPr lang="en-US" dirty="0" smtClean="0"/>
              <a:t>Read PV values from a given time range, up to a max of 1 million values</a:t>
            </a:r>
          </a:p>
          <a:p>
            <a:pPr lvl="2"/>
            <a:r>
              <a:rPr lang="en-US" dirty="0" smtClean="0"/>
              <a:t>Includes initial sample, i.e. last </a:t>
            </a:r>
            <a:r>
              <a:rPr lang="en-US" dirty="0" smtClean="0"/>
              <a:t>sample </a:t>
            </a:r>
            <a:r>
              <a:rPr lang="en-US" dirty="0" smtClean="0"/>
              <a:t>at-or-before requested </a:t>
            </a:r>
            <a:r>
              <a:rPr lang="en-US" dirty="0" smtClean="0"/>
              <a:t>start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Reading this initial sample can at times add a large delay to reading from RDB (*)</a:t>
            </a:r>
            <a:endParaRPr lang="en-US" dirty="0" smtClean="0"/>
          </a:p>
          <a:p>
            <a:r>
              <a:rPr lang="en-US" dirty="0" smtClean="0"/>
              <a:t>Write Test Setup</a:t>
            </a:r>
          </a:p>
          <a:p>
            <a:pPr lvl="1"/>
            <a:r>
              <a:rPr lang="en-US" dirty="0" smtClean="0"/>
              <a:t>Write as many samples as possible in 60 </a:t>
            </a:r>
            <a:r>
              <a:rPr lang="en-US" dirty="0" smtClean="0"/>
              <a:t>seconds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48806"/>
              </p:ext>
            </p:extLst>
          </p:nvPr>
        </p:nvGraphicFramePr>
        <p:xfrm>
          <a:off x="3587885" y="1063229"/>
          <a:ext cx="5479518" cy="14383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81439"/>
                <a:gridCol w="2296356"/>
                <a:gridCol w="2501723"/>
              </a:tblGrid>
              <a:tr h="3296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RDB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InfluxDB</a:t>
                      </a:r>
                      <a:endParaRPr lang="en-US" sz="1200" dirty="0"/>
                    </a:p>
                  </a:txBody>
                  <a:tcPr/>
                </a:tc>
              </a:tr>
              <a:tr h="28567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~96K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samples/</a:t>
                      </a: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 (*)</a:t>
                      </a:r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~353K samples/</a:t>
                      </a: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</a:t>
                      </a:r>
                      <a:endParaRPr lang="en-US" sz="1200" u="none" dirty="0"/>
                    </a:p>
                  </a:txBody>
                  <a:tcPr/>
                </a:tc>
              </a:tr>
              <a:tr h="6392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Write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rewriteBatchedStatements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=false:  ~7K samples/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</a:t>
                      </a:r>
                    </a:p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rewriteBatchedStatements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=true: ~21K samples/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flushCount</a:t>
                      </a:r>
                      <a:r>
                        <a:rPr lang="en-US" sz="1200" dirty="0" smtClean="0"/>
                        <a:t>=10K</a:t>
                      </a:r>
                      <a:r>
                        <a:rPr lang="en-US" sz="1200" baseline="0" dirty="0" smtClean="0"/>
                        <a:t> (recommended)</a:t>
                      </a:r>
                    </a:p>
                    <a:p>
                      <a:r>
                        <a:rPr lang="en-US" sz="1200" baseline="0" dirty="0" smtClean="0"/>
                        <a:t>~110Ksamples/sec</a:t>
                      </a:r>
                    </a:p>
                    <a:p>
                      <a:r>
                        <a:rPr lang="en-US" sz="1200" baseline="0" dirty="0" err="1" smtClean="0"/>
                        <a:t>flushCount</a:t>
                      </a:r>
                      <a:r>
                        <a:rPr lang="en-US" sz="1200" baseline="0" dirty="0" smtClean="0"/>
                        <a:t>=200K (less reliable)</a:t>
                      </a:r>
                    </a:p>
                    <a:p>
                      <a:r>
                        <a:rPr lang="en-US" sz="1200" baseline="0" dirty="0" smtClean="0"/>
                        <a:t>~185K samples/sec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693724" cy="857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CSS </a:t>
            </a:r>
            <a:r>
              <a:rPr lang="en-US" sz="4000" dirty="0" err="1" smtClean="0"/>
              <a:t>Databrowser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71701" cy="3622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Oracle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0070C0"/>
                </a:solidFill>
              </a:rPr>
              <a:t>influxDB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data sources for the same PV over 9 days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600" dirty="0" err="1" smtClean="0"/>
              <a:t>InfluxDB</a:t>
            </a:r>
            <a:r>
              <a:rPr lang="en-US" sz="1600" dirty="0" smtClean="0"/>
              <a:t> retrieval plugin does not do server side </a:t>
            </a:r>
            <a:r>
              <a:rPr lang="en-US" sz="1600" dirty="0" err="1" smtClean="0"/>
              <a:t>downsampling</a:t>
            </a:r>
            <a:r>
              <a:rPr lang="en-US" sz="1600" dirty="0" smtClean="0"/>
              <a:t> yet, so the lower graph includes spikes indicating the </a:t>
            </a:r>
            <a:r>
              <a:rPr lang="en-US" sz="1600" dirty="0" err="1" smtClean="0"/>
              <a:t>std</a:t>
            </a:r>
            <a:r>
              <a:rPr lang="en-US" sz="1600" dirty="0" smtClean="0"/>
              <a:t> deviation of the data points being averaged on the client side</a:t>
            </a:r>
            <a:endParaRPr lang="en-US" sz="1600" dirty="0"/>
          </a:p>
        </p:txBody>
      </p:sp>
      <p:pic>
        <p:nvPicPr>
          <p:cNvPr id="4" name="Picture 3" descr="influxVSr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26" y="205979"/>
            <a:ext cx="3594374" cy="477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7649" y="3653106"/>
            <a:ext cx="1412064" cy="116955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InfluxDB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is added as a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datasource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with the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URL:port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for the server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Non-EPICS data access in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25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During work on the </a:t>
            </a:r>
            <a:r>
              <a:rPr lang="en-US" dirty="0" err="1" smtClean="0"/>
              <a:t>influxDB</a:t>
            </a:r>
            <a:r>
              <a:rPr lang="en-US" dirty="0" smtClean="0"/>
              <a:t> plugins, we connected with other people at SNS using </a:t>
            </a:r>
            <a:r>
              <a:rPr lang="en-US" dirty="0" err="1" smtClean="0"/>
              <a:t>influxDB</a:t>
            </a:r>
            <a:r>
              <a:rPr lang="en-US" dirty="0" smtClean="0"/>
              <a:t> to log non-EPICS data</a:t>
            </a:r>
          </a:p>
          <a:p>
            <a:pPr lvl="1"/>
            <a:r>
              <a:rPr lang="en-US" dirty="0" smtClean="0"/>
              <a:t>Python scripts doing analysis and dumping samples into various schemas on various systems</a:t>
            </a:r>
          </a:p>
          <a:p>
            <a:pPr lvl="1"/>
            <a:r>
              <a:rPr lang="en-US" dirty="0" smtClean="0"/>
              <a:t>Using tools like </a:t>
            </a:r>
            <a:r>
              <a:rPr lang="en-US" dirty="0" err="1" smtClean="0"/>
              <a:t>grafana</a:t>
            </a:r>
            <a:r>
              <a:rPr lang="en-US" dirty="0" smtClean="0"/>
              <a:t> to view data</a:t>
            </a:r>
          </a:p>
          <a:p>
            <a:pPr lvl="1"/>
            <a:r>
              <a:rPr lang="en-US" dirty="0" smtClean="0"/>
              <a:t>Wanted CS-Studio </a:t>
            </a:r>
            <a:r>
              <a:rPr lang="en-US" dirty="0" err="1" smtClean="0"/>
              <a:t>databrowser</a:t>
            </a:r>
            <a:r>
              <a:rPr lang="en-US" dirty="0" smtClean="0"/>
              <a:t> functionality for their data</a:t>
            </a:r>
          </a:p>
          <a:p>
            <a:r>
              <a:rPr lang="en-US" dirty="0" smtClean="0"/>
              <a:t>Single environment with EPICS and non-EPICS data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Can we support both? How?</a:t>
            </a:r>
          </a:p>
          <a:p>
            <a:r>
              <a:rPr lang="en-US" dirty="0" smtClean="0"/>
              <a:t>Created a separate plugin for raw access to </a:t>
            </a:r>
            <a:r>
              <a:rPr lang="en-US" dirty="0" err="1" smtClean="0"/>
              <a:t>influxDB</a:t>
            </a:r>
            <a:r>
              <a:rPr lang="en-US" dirty="0" smtClean="0"/>
              <a:t> through CS-Studio</a:t>
            </a:r>
          </a:p>
          <a:p>
            <a:pPr lvl="1"/>
            <a:r>
              <a:rPr lang="en-US" dirty="0" smtClean="0"/>
              <a:t>No metadata required, it is all generated with default values</a:t>
            </a:r>
          </a:p>
          <a:p>
            <a:pPr lvl="1"/>
            <a:r>
              <a:rPr lang="en-US" dirty="0" smtClean="0"/>
              <a:t>User indicates “</a:t>
            </a:r>
            <a:r>
              <a:rPr lang="en-US" dirty="0" err="1" smtClean="0"/>
              <a:t>influxdb</a:t>
            </a:r>
            <a:r>
              <a:rPr lang="en-US" dirty="0" smtClean="0"/>
              <a:t>-raw” data source, then notates PVs with </a:t>
            </a:r>
            <a:r>
              <a:rPr lang="en-US" dirty="0" err="1" smtClean="0"/>
              <a:t>influxDB</a:t>
            </a:r>
            <a:r>
              <a:rPr lang="en-US" dirty="0" smtClean="0"/>
              <a:t> http request protocol: database name, measurement name, tags, field</a:t>
            </a:r>
          </a:p>
          <a:p>
            <a:r>
              <a:rPr lang="en-US" dirty="0" smtClean="0"/>
              <a:t>Any data stored in </a:t>
            </a:r>
            <a:r>
              <a:rPr lang="en-US" dirty="0" err="1" smtClean="0"/>
              <a:t>influxDB</a:t>
            </a:r>
            <a:r>
              <a:rPr lang="en-US" dirty="0" smtClean="0"/>
              <a:t> in any format is now viewable in CS-Studio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6" y="86575"/>
            <a:ext cx="8433339" cy="731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Browser for Generic </a:t>
            </a:r>
            <a:r>
              <a:rPr lang="en-US" dirty="0" err="1" smtClean="0"/>
              <a:t>InfluxDB</a:t>
            </a:r>
            <a:endParaRPr lang="en-US" dirty="0"/>
          </a:p>
        </p:txBody>
      </p:sp>
      <p:pic>
        <p:nvPicPr>
          <p:cNvPr id="4" name="Picture 3" descr="databrowser_addrawP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2" y="960959"/>
            <a:ext cx="4058574" cy="4108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9045" y="1978908"/>
            <a:ext cx="4312789" cy="25391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RTBT_Diag:BCM25I:Power10,severity=NONE double.0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5797824" y="898467"/>
            <a:ext cx="420197" cy="1962706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6200000">
            <a:off x="7334232" y="1324766"/>
            <a:ext cx="420197" cy="1110107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8276317" y="1556376"/>
            <a:ext cx="420197" cy="646881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5113" y="1361944"/>
            <a:ext cx="166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Measurement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5244" y="1396152"/>
            <a:ext cx="12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Tags (optional)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7380" y="1369507"/>
            <a:ext cx="55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Field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03491" y="3508193"/>
            <a:ext cx="985786" cy="135887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8912" y="4748700"/>
            <a:ext cx="166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Drag search results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5835" y="995082"/>
            <a:ext cx="4308915" cy="3772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EPICS schema</a:t>
            </a:r>
          </a:p>
          <a:p>
            <a:r>
              <a:rPr lang="en-US" sz="1800" dirty="0" smtClean="0"/>
              <a:t>Data Source </a:t>
            </a:r>
            <a:r>
              <a:rPr lang="en-US" sz="1800" dirty="0" err="1" smtClean="0"/>
              <a:t>influxdb</a:t>
            </a:r>
            <a:r>
              <a:rPr lang="en-US" sz="1800" dirty="0" smtClean="0"/>
              <a:t>://host.site.org:8086</a:t>
            </a:r>
          </a:p>
          <a:p>
            <a:r>
              <a:rPr lang="en-US" sz="1800" dirty="0" smtClean="0"/>
              <a:t>PV “</a:t>
            </a:r>
            <a:r>
              <a:rPr lang="en-US" sz="1800" dirty="0" err="1" smtClean="0"/>
              <a:t>MyRecord</a:t>
            </a:r>
            <a:r>
              <a:rPr lang="en-US" sz="1800" dirty="0" smtClean="0"/>
              <a:t>”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Any schema</a:t>
            </a:r>
            <a:endParaRPr lang="en-US" sz="2400" dirty="0"/>
          </a:p>
          <a:p>
            <a:r>
              <a:rPr lang="en-US" sz="1800" dirty="0"/>
              <a:t>Data </a:t>
            </a:r>
            <a:r>
              <a:rPr lang="en-US" sz="1800" dirty="0" smtClean="0"/>
              <a:t>Source</a:t>
            </a:r>
            <a:br>
              <a:rPr lang="en-US" sz="1800" dirty="0" smtClean="0"/>
            </a:br>
            <a:r>
              <a:rPr lang="en-US" sz="1800" dirty="0" err="1" smtClean="0"/>
              <a:t>influxdb</a:t>
            </a:r>
            <a:r>
              <a:rPr lang="en-US" sz="1800" dirty="0" smtClean="0"/>
              <a:t>-raw://host.site.org:8086?...</a:t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r>
              <a:rPr lang="en-US" sz="1800" dirty="0" smtClean="0"/>
              <a:t>		</a:t>
            </a:r>
            <a:r>
              <a:rPr lang="en-US" sz="1800" dirty="0" err="1" smtClean="0"/>
              <a:t>db</a:t>
            </a:r>
            <a:r>
              <a:rPr lang="en-US" sz="1800" dirty="0" smtClean="0"/>
              <a:t>=</a:t>
            </a:r>
            <a:r>
              <a:rPr lang="en-US" sz="1800" dirty="0" err="1" smtClean="0"/>
              <a:t>archive_test_data</a:t>
            </a:r>
            <a:r>
              <a:rPr lang="en-US" sz="1800" dirty="0" smtClean="0"/>
              <a:t>&amp;</a:t>
            </a:r>
            <a:br>
              <a:rPr lang="en-US" sz="1800" dirty="0" smtClean="0"/>
            </a:br>
            <a:r>
              <a:rPr lang="en-US" sz="1800" dirty="0" smtClean="0"/>
              <a:t>    		user</a:t>
            </a:r>
            <a:r>
              <a:rPr lang="en-US" sz="1800" dirty="0" smtClean="0"/>
              <a:t>=..&amp;password</a:t>
            </a:r>
            <a:r>
              <a:rPr lang="en-US" sz="1800" dirty="0"/>
              <a:t>=..</a:t>
            </a:r>
          </a:p>
          <a:p>
            <a:r>
              <a:rPr lang="en-US" sz="1800" dirty="0"/>
              <a:t>PV </a:t>
            </a:r>
            <a:r>
              <a:rPr lang="en-US" sz="1800" dirty="0" smtClean="0"/>
              <a:t>“</a:t>
            </a:r>
            <a:r>
              <a:rPr lang="en-US" sz="1800" dirty="0" err="1" smtClean="0"/>
              <a:t>measurement,tag</a:t>
            </a:r>
            <a:r>
              <a:rPr lang="en-US" sz="1800" dirty="0" smtClean="0"/>
              <a:t>=value field”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35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311845" cy="609809"/>
          </a:xfrm>
        </p:spPr>
        <p:txBody>
          <a:bodyPr>
            <a:normAutofit/>
          </a:bodyPr>
          <a:lstStyle/>
          <a:p>
            <a:r>
              <a:rPr lang="en-US" sz="3200" smtClean="0"/>
              <a:t>Grafana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13011"/>
            <a:ext cx="4311845" cy="375425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InfluxDB</a:t>
            </a:r>
            <a:r>
              <a:rPr lang="en-US" dirty="0" smtClean="0"/>
              <a:t> data viewing tool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://grafana.com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Free on Windows/Mac/Linux</a:t>
            </a:r>
          </a:p>
          <a:p>
            <a:pPr lvl="1"/>
            <a:r>
              <a:rPr lang="en-US" dirty="0" smtClean="0"/>
              <a:t>This graph took 5 minutes to setup</a:t>
            </a:r>
          </a:p>
          <a:p>
            <a:pPr lvl="2"/>
            <a:r>
              <a:rPr lang="en-US" dirty="0" smtClean="0"/>
              <a:t>Add data source for our </a:t>
            </a:r>
            <a:r>
              <a:rPr lang="en-US" dirty="0" err="1" smtClean="0"/>
              <a:t>InfluxDB</a:t>
            </a:r>
            <a:r>
              <a:rPr lang="en-US" dirty="0" smtClean="0"/>
              <a:t> server</a:t>
            </a:r>
          </a:p>
          <a:p>
            <a:pPr lvl="2"/>
            <a:r>
              <a:rPr lang="en-US" dirty="0" smtClean="0"/>
              <a:t>Set </a:t>
            </a:r>
            <a:r>
              <a:rPr lang="en-US" dirty="0" err="1" smtClean="0"/>
              <a:t>archive_test_data</a:t>
            </a:r>
            <a:r>
              <a:rPr lang="en-US" dirty="0" smtClean="0"/>
              <a:t> as the database</a:t>
            </a:r>
          </a:p>
          <a:p>
            <a:pPr lvl="2"/>
            <a:r>
              <a:rPr lang="en-US" dirty="0" smtClean="0"/>
              <a:t>Use the dropdown menu in the panel creator to select from a list of PVs in the database</a:t>
            </a:r>
          </a:p>
          <a:p>
            <a:pPr lvl="2"/>
            <a:r>
              <a:rPr lang="en-US" dirty="0" smtClean="0"/>
              <a:t>Use the time range selection at the upper right to set the range to graph</a:t>
            </a:r>
          </a:p>
          <a:p>
            <a:pPr lvl="2"/>
            <a:r>
              <a:rPr lang="en-US" dirty="0" smtClean="0"/>
              <a:t>Click and edit titles, axes, …</a:t>
            </a:r>
          </a:p>
        </p:txBody>
      </p:sp>
      <p:pic>
        <p:nvPicPr>
          <p:cNvPr id="4" name="Picture 3" descr="grafana_power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68" y="205979"/>
            <a:ext cx="4003780" cy="46905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InfluxDB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Time-series database</a:t>
            </a:r>
          </a:p>
          <a:p>
            <a:r>
              <a:rPr lang="en-US" dirty="0" smtClean="0"/>
              <a:t>Ideal for logging EPICS PVs</a:t>
            </a:r>
          </a:p>
          <a:p>
            <a:r>
              <a:rPr lang="en-US" dirty="0" smtClean="0"/>
              <a:t>Faster than RDB</a:t>
            </a:r>
          </a:p>
          <a:p>
            <a:r>
              <a:rPr lang="en-US" dirty="0"/>
              <a:t>S</a:t>
            </a:r>
            <a:r>
              <a:rPr lang="en-US" dirty="0" smtClean="0"/>
              <a:t>upported by</a:t>
            </a:r>
          </a:p>
          <a:p>
            <a:pPr lvl="1"/>
            <a:r>
              <a:rPr lang="en-US" dirty="0" smtClean="0"/>
              <a:t>CS-Studio Archive Engine</a:t>
            </a:r>
          </a:p>
          <a:p>
            <a:pPr lvl="1"/>
            <a:r>
              <a:rPr lang="en-US" dirty="0" smtClean="0"/>
              <a:t>Data Browser</a:t>
            </a:r>
          </a:p>
          <a:p>
            <a:r>
              <a:rPr lang="en-US" dirty="0" smtClean="0"/>
              <a:t>Pending tests</a:t>
            </a:r>
          </a:p>
          <a:p>
            <a:pPr lvl="1"/>
            <a:r>
              <a:rPr lang="en-US" dirty="0" smtClean="0"/>
              <a:t>Archive Engine w/ SNS </a:t>
            </a:r>
            <a:r>
              <a:rPr lang="en-US" dirty="0" err="1" smtClean="0"/>
              <a:t>configs</a:t>
            </a:r>
            <a:endParaRPr lang="en-US" dirty="0" smtClean="0"/>
          </a:p>
          <a:p>
            <a:pPr lvl="1"/>
            <a:r>
              <a:rPr lang="en-US" dirty="0" smtClean="0"/>
              <a:t>Synthetic data for longer time range based on actual site </a:t>
            </a:r>
            <a:r>
              <a:rPr lang="en-US" dirty="0" err="1" smtClean="0"/>
              <a:t>config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Checking free vs. commercial license</a:t>
            </a:r>
          </a:p>
          <a:p>
            <a:pPr lvl="1"/>
            <a:r>
              <a:rPr lang="en-US" dirty="0" smtClean="0"/>
              <a:t>support &amp; multi-node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influxVSrd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b="34687"/>
          <a:stretch/>
        </p:blipFill>
        <p:spPr>
          <a:xfrm>
            <a:off x="4798702" y="53780"/>
            <a:ext cx="4291509" cy="335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26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Channel </a:t>
            </a:r>
            <a:r>
              <a:rPr lang="en-US" dirty="0" smtClean="0"/>
              <a:t>History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10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Requirements (Needs)</a:t>
            </a:r>
          </a:p>
          <a:p>
            <a:pPr lvl="1"/>
            <a:r>
              <a:rPr lang="en-US" dirty="0" smtClean="0"/>
              <a:t>Reliable, Available, Maintainable</a:t>
            </a:r>
          </a:p>
          <a:p>
            <a:pPr lvl="1"/>
            <a:r>
              <a:rPr lang="en-US" dirty="0" smtClean="0"/>
              <a:t>Compatible with multiple languages</a:t>
            </a:r>
          </a:p>
          <a:p>
            <a:pPr lvl="1"/>
            <a:r>
              <a:rPr lang="en-US" dirty="0" smtClean="0"/>
              <a:t>Long term data storage</a:t>
            </a:r>
          </a:p>
          <a:p>
            <a:pPr lvl="1"/>
            <a:r>
              <a:rPr lang="en-US" dirty="0" err="1" smtClean="0"/>
              <a:t>Performant</a:t>
            </a:r>
            <a:r>
              <a:rPr lang="en-US" dirty="0" smtClean="0"/>
              <a:t> enough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Requirements (Wants)</a:t>
            </a:r>
          </a:p>
          <a:p>
            <a:pPr lvl="1"/>
            <a:r>
              <a:rPr lang="en-US" dirty="0" smtClean="0"/>
              <a:t>Much better performance than current minimal requirement</a:t>
            </a:r>
          </a:p>
          <a:p>
            <a:pPr lvl="2"/>
            <a:r>
              <a:rPr lang="en-US" dirty="0" smtClean="0"/>
              <a:t>Better user experience from clients reading data</a:t>
            </a:r>
          </a:p>
          <a:p>
            <a:pPr lvl="2"/>
            <a:r>
              <a:rPr lang="en-US" dirty="0" smtClean="0"/>
              <a:t>Room to add many more channels to archives than we are currently doing</a:t>
            </a:r>
          </a:p>
          <a:p>
            <a:pPr lvl="1"/>
            <a:r>
              <a:rPr lang="en-US" dirty="0" smtClean="0"/>
              <a:t>Ease of use (installation, querying)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t</a:t>
            </a:r>
            <a:r>
              <a:rPr lang="en-US" dirty="0" smtClean="0"/>
              <a:t>ools availability</a:t>
            </a:r>
          </a:p>
          <a:p>
            <a:endParaRPr lang="en-US" dirty="0"/>
          </a:p>
        </p:txBody>
      </p:sp>
      <p:pic>
        <p:nvPicPr>
          <p:cNvPr id="5" name="Picture 4" descr="EPICS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2" y="1277469"/>
            <a:ext cx="1282700" cy="1282700"/>
          </a:xfrm>
          <a:prstGeom prst="rect">
            <a:avLst/>
          </a:prstGeom>
        </p:spPr>
      </p:pic>
      <p:pic>
        <p:nvPicPr>
          <p:cNvPr id="6" name="Picture 5" descr="panurgy-icon-storage-blu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31" y="1699402"/>
            <a:ext cx="1825869" cy="1721533"/>
          </a:xfrm>
          <a:prstGeom prst="rect">
            <a:avLst/>
          </a:prstGeom>
        </p:spPr>
      </p:pic>
      <p:sp>
        <p:nvSpPr>
          <p:cNvPr id="7" name="Circular Arrow 6"/>
          <p:cNvSpPr/>
          <p:nvPr/>
        </p:nvSpPr>
        <p:spPr>
          <a:xfrm rot="20303235">
            <a:off x="6995389" y="1474320"/>
            <a:ext cx="1062227" cy="1188259"/>
          </a:xfrm>
          <a:prstGeom prst="circularArrow">
            <a:avLst>
              <a:gd name="adj1" fmla="val 7257"/>
              <a:gd name="adj2" fmla="val 1042190"/>
              <a:gd name="adj3" fmla="val 20457681"/>
              <a:gd name="adj4" fmla="val 14413392"/>
              <a:gd name="adj5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History of Control System </a:t>
            </a:r>
            <a:r>
              <a:rPr lang="en-US" sz="3200" dirty="0" smtClean="0"/>
              <a:t>Data Storage </a:t>
            </a:r>
            <a:r>
              <a:rPr lang="en-US" sz="3200" dirty="0" smtClean="0"/>
              <a:t>at SNS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04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beginning: Channel </a:t>
            </a:r>
            <a:r>
              <a:rPr lang="en-US" dirty="0" err="1" smtClean="0"/>
              <a:t>Archiver</a:t>
            </a:r>
            <a:r>
              <a:rPr lang="en-US" dirty="0" smtClean="0"/>
              <a:t> (2000-2009)</a:t>
            </a:r>
          </a:p>
          <a:p>
            <a:pPr lvl="1"/>
            <a:r>
              <a:rPr lang="en-US" dirty="0" smtClean="0"/>
              <a:t>Custom solution -&gt; fast</a:t>
            </a:r>
          </a:p>
          <a:p>
            <a:pPr lvl="1"/>
            <a:r>
              <a:rPr lang="en-US" dirty="0" smtClean="0"/>
              <a:t>C++ access only, unmaintainable file structure</a:t>
            </a:r>
          </a:p>
          <a:p>
            <a:r>
              <a:rPr lang="en-US" dirty="0" smtClean="0"/>
              <a:t>Oracle RDB (2009-present)</a:t>
            </a:r>
          </a:p>
          <a:p>
            <a:pPr lvl="1"/>
            <a:r>
              <a:rPr lang="en-US" dirty="0" smtClean="0"/>
              <a:t>Very reliable</a:t>
            </a:r>
          </a:p>
          <a:p>
            <a:pPr lvl="1"/>
            <a:r>
              <a:rPr lang="en-US" dirty="0" smtClean="0"/>
              <a:t>Slow</a:t>
            </a:r>
          </a:p>
          <a:p>
            <a:pPr lvl="1"/>
            <a:r>
              <a:rPr lang="en-US" dirty="0" smtClean="0"/>
              <a:t>Quirks</a:t>
            </a:r>
          </a:p>
          <a:p>
            <a:pPr lvl="2"/>
            <a:r>
              <a:rPr lang="en-US" dirty="0" smtClean="0"/>
              <a:t>Picked TIMESTAMP w/o TIMEZONE (hard to correct w/ existing data)</a:t>
            </a:r>
          </a:p>
          <a:p>
            <a:pPr lvl="2"/>
            <a:r>
              <a:rPr lang="en-US" dirty="0" smtClean="0"/>
              <a:t>Inefficient SQL to obtain sample at-or-before start time</a:t>
            </a:r>
          </a:p>
          <a:p>
            <a:pPr lvl="2"/>
            <a:r>
              <a:rPr lang="en-US" dirty="0" smtClean="0"/>
              <a:t>Purging time ranges requires special consideration in data layout</a:t>
            </a:r>
          </a:p>
        </p:txBody>
      </p:sp>
      <p:pic>
        <p:nvPicPr>
          <p:cNvPr id="4" name="Picture 3" descr="oracle20pl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13" y="1810870"/>
            <a:ext cx="2791405" cy="1864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InfluxDB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45" y="1126994"/>
            <a:ext cx="5814695" cy="412632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Time series database</a:t>
            </a:r>
          </a:p>
          <a:p>
            <a:pPr lvl="1"/>
            <a:r>
              <a:rPr lang="en-US" dirty="0" smtClean="0"/>
              <a:t>NoSQL</a:t>
            </a:r>
          </a:p>
          <a:p>
            <a:pPr lvl="1"/>
            <a:r>
              <a:rPr lang="en-US" dirty="0" smtClean="0"/>
              <a:t>Each sample in a series is identified by a unique timestamp</a:t>
            </a:r>
          </a:p>
          <a:p>
            <a:r>
              <a:rPr lang="en-US" dirty="0" smtClean="0"/>
              <a:t>REST API interface with query language</a:t>
            </a:r>
          </a:p>
          <a:p>
            <a:pPr lvl="1"/>
            <a:r>
              <a:rPr lang="en-US" dirty="0" smtClean="0"/>
              <a:t>Reachable from any language or script that can make HTTP requests</a:t>
            </a:r>
          </a:p>
          <a:p>
            <a:pPr lvl="1"/>
            <a:r>
              <a:rPr lang="en-US" dirty="0" smtClean="0"/>
              <a:t>Responses in JSON format</a:t>
            </a:r>
          </a:p>
          <a:p>
            <a:r>
              <a:rPr lang="en-US" dirty="0" smtClean="0"/>
              <a:t>Designed to be one component in a set of interoperable services</a:t>
            </a:r>
          </a:p>
          <a:p>
            <a:pPr lvl="1"/>
            <a:r>
              <a:rPr lang="en-US" dirty="0" smtClean="0"/>
              <a:t>Does not try to do everything in one package. Just stores and retrieves time series data as efficiently as possible</a:t>
            </a:r>
          </a:p>
          <a:p>
            <a:r>
              <a:rPr lang="en-US" dirty="0" smtClean="0"/>
              <a:t>Use cases:</a:t>
            </a:r>
          </a:p>
          <a:p>
            <a:pPr lvl="1"/>
            <a:r>
              <a:rPr lang="en-US" dirty="0" err="1" smtClean="0"/>
              <a:t>IoT</a:t>
            </a:r>
            <a:r>
              <a:rPr lang="en-US" dirty="0" smtClean="0"/>
              <a:t>: gather data from sensors and make decisions from data analysis</a:t>
            </a:r>
          </a:p>
          <a:p>
            <a:pPr lvl="2"/>
            <a:r>
              <a:rPr lang="en-US" dirty="0" smtClean="0">
                <a:hlinkClick r:id="rId2"/>
              </a:rPr>
              <a:t>https://spiio.com/</a:t>
            </a:r>
            <a:r>
              <a:rPr lang="en-US" dirty="0" smtClean="0"/>
              <a:t> (plant irrigation monitoring and planning)</a:t>
            </a:r>
          </a:p>
          <a:p>
            <a:pPr lvl="2"/>
            <a:r>
              <a:rPr lang="en-US" dirty="0" smtClean="0">
                <a:hlinkClick r:id="rId3"/>
              </a:rPr>
              <a:t>http://www.bboxx.co.uk/</a:t>
            </a:r>
            <a:r>
              <a:rPr lang="en-US" dirty="0" smtClean="0"/>
              <a:t> (solar energy devices deployed to remote locales)</a:t>
            </a:r>
          </a:p>
          <a:p>
            <a:pPr lvl="1"/>
            <a:r>
              <a:rPr lang="en-US" dirty="0" smtClean="0"/>
              <a:t>Datacenter monitoring</a:t>
            </a:r>
          </a:p>
          <a:p>
            <a:pPr lvl="2"/>
            <a:r>
              <a:rPr lang="en-US" dirty="0" smtClean="0"/>
              <a:t>Replace tools like </a:t>
            </a:r>
            <a:r>
              <a:rPr lang="en-US" dirty="0" err="1" smtClean="0"/>
              <a:t>Nagios</a:t>
            </a:r>
            <a:r>
              <a:rPr lang="en-US" dirty="0" smtClean="0"/>
              <a:t>/</a:t>
            </a:r>
            <a:r>
              <a:rPr lang="en-US" dirty="0" err="1" smtClean="0"/>
              <a:t>Elasticsearch</a:t>
            </a:r>
            <a:r>
              <a:rPr lang="en-US" dirty="0" smtClean="0"/>
              <a:t> to keep large numbers of computer systems up and running</a:t>
            </a:r>
            <a:endParaRPr lang="en-US" dirty="0"/>
          </a:p>
        </p:txBody>
      </p:sp>
      <p:pic>
        <p:nvPicPr>
          <p:cNvPr id="5" name="Picture 4" descr="influx-dat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47" y="142213"/>
            <a:ext cx="3348100" cy="657563"/>
          </a:xfrm>
          <a:prstGeom prst="rect">
            <a:avLst/>
          </a:prstGeom>
        </p:spPr>
      </p:pic>
      <p:pic>
        <p:nvPicPr>
          <p:cNvPr id="6" name="Picture 5" descr="Markitecture-v8-WHITE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56" y="2184849"/>
            <a:ext cx="2855743" cy="168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900461" y="2779910"/>
            <a:ext cx="1154517" cy="692758"/>
          </a:xfrm>
          <a:prstGeom prst="roundRect">
            <a:avLst/>
          </a:prstGeom>
          <a:noFill/>
          <a:ln w="76200" cmpd="tri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0518" y="797221"/>
            <a:ext cx="3173381" cy="433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https://</a:t>
            </a:r>
            <a:r>
              <a:rPr lang="en-US" sz="1800" dirty="0" err="1" smtClean="0"/>
              <a:t>www.influxdata.com</a:t>
            </a:r>
            <a:r>
              <a:rPr lang="en-US" sz="1800" dirty="0" smtClean="0"/>
              <a:t>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60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InfluxDB</a:t>
            </a:r>
            <a:r>
              <a:rPr lang="en-US" dirty="0" smtClean="0"/>
              <a:t> Database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77349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Measurements    </a:t>
            </a:r>
            <a:r>
              <a:rPr lang="en-US" dirty="0" smtClean="0">
                <a:sym typeface="Wingdings"/>
              </a:rPr>
              <a:t>   ‘PV’, ‘Channel’</a:t>
            </a:r>
            <a:endParaRPr lang="en-US" dirty="0" smtClean="0"/>
          </a:p>
          <a:p>
            <a:pPr lvl="1"/>
            <a:r>
              <a:rPr lang="en-US" dirty="0" smtClean="0"/>
              <a:t>Sort of like an RDB table, top level structure</a:t>
            </a:r>
          </a:p>
          <a:p>
            <a:pPr lvl="1"/>
            <a:r>
              <a:rPr lang="en-US" dirty="0" smtClean="0"/>
              <a:t>Example measurement: Temperature</a:t>
            </a:r>
          </a:p>
          <a:p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How data is indexed and searched, always a string key/value pair</a:t>
            </a:r>
          </a:p>
          <a:p>
            <a:pPr lvl="1"/>
            <a:r>
              <a:rPr lang="en-US" dirty="0" smtClean="0"/>
              <a:t>Example tag: location=Northwest corridor</a:t>
            </a:r>
          </a:p>
          <a:p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What data is stored, string key with value of long, double, </a:t>
            </a:r>
            <a:r>
              <a:rPr lang="en-US" dirty="0" err="1" smtClean="0"/>
              <a:t>bool</a:t>
            </a:r>
            <a:r>
              <a:rPr lang="en-US" dirty="0" smtClean="0"/>
              <a:t>, or string type</a:t>
            </a:r>
          </a:p>
          <a:p>
            <a:pPr lvl="1"/>
            <a:r>
              <a:rPr lang="en-US" dirty="0" smtClean="0"/>
              <a:t>Example field: degrees=78.8</a:t>
            </a:r>
          </a:p>
          <a:p>
            <a:r>
              <a:rPr lang="en-US" dirty="0" smtClean="0"/>
              <a:t>Retention Policy</a:t>
            </a:r>
          </a:p>
          <a:p>
            <a:pPr lvl="1"/>
            <a:r>
              <a:rPr lang="en-US" dirty="0" smtClean="0"/>
              <a:t>How long to keep data, and what to do with it as it ages</a:t>
            </a:r>
          </a:p>
          <a:p>
            <a:pPr lvl="1"/>
            <a:r>
              <a:rPr lang="en-US" dirty="0" smtClean="0"/>
              <a:t>Example retention policy: </a:t>
            </a:r>
          </a:p>
          <a:p>
            <a:pPr lvl="2"/>
            <a:r>
              <a:rPr lang="en-US" dirty="0" smtClean="0"/>
              <a:t>Create retention policy “</a:t>
            </a:r>
            <a:r>
              <a:rPr lang="en-US" dirty="0" err="1" smtClean="0"/>
              <a:t>one_day_by_hour</a:t>
            </a:r>
            <a:r>
              <a:rPr lang="en-US" dirty="0" smtClean="0"/>
              <a:t>” duration 1d shard duration 1h</a:t>
            </a:r>
          </a:p>
          <a:p>
            <a:pPr lvl="2"/>
            <a:r>
              <a:rPr lang="en-US" dirty="0" smtClean="0"/>
              <a:t>Hold onto this data for one day, make a new shard of data for each hour</a:t>
            </a:r>
          </a:p>
          <a:p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A unique set of measurement + tags + retention policy</a:t>
            </a:r>
          </a:p>
          <a:p>
            <a:pPr lvl="1"/>
            <a:r>
              <a:rPr lang="en-US" dirty="0" smtClean="0"/>
              <a:t>Contains samples with unique time stamps and arbitrary field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2915" y="2277443"/>
            <a:ext cx="2131415" cy="73866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accent2">
                    <a:lumMod val="75000"/>
                  </a:schemeClr>
                </a:solidFill>
              </a:rPr>
              <a:t>Fields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are values that are being monitored and take on many different values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748" y="1546562"/>
            <a:ext cx="2424485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accent2">
                    <a:lumMod val="75000"/>
                  </a:schemeClr>
                </a:solidFill>
              </a:rPr>
              <a:t>Tags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should not have a large number of distinct values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1180" y="3182582"/>
            <a:ext cx="2779720" cy="95410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accent2">
                    <a:lumMod val="75000"/>
                  </a:schemeClr>
                </a:solidFill>
              </a:rPr>
              <a:t>Retention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policies can be used to set up continuous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downsampling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since values are searchable by retention policy name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7080" y="4309037"/>
            <a:ext cx="3062632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The larger the number of </a:t>
            </a:r>
            <a:r>
              <a:rPr lang="en-US" sz="1400" u="sng" dirty="0" smtClean="0">
                <a:solidFill>
                  <a:schemeClr val="accent2">
                    <a:lumMod val="75000"/>
                  </a:schemeClr>
                </a:solidFill>
              </a:rPr>
              <a:t>series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 the more hardware resources are required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92476"/>
              </p:ext>
            </p:extLst>
          </p:nvPr>
        </p:nvGraphicFramePr>
        <p:xfrm>
          <a:off x="333375" y="257177"/>
          <a:ext cx="8410575" cy="46639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25417"/>
                <a:gridCol w="1827558"/>
                <a:gridCol w="1771650"/>
                <a:gridCol w="1885950"/>
              </a:tblGrid>
              <a:tr h="3817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Custom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RDB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InfluxDB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</a:tr>
              <a:tr h="3662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Reliability,</a:t>
                      </a:r>
                      <a:r>
                        <a:rPr lang="en-US" sz="1400" b="1" baseline="0" dirty="0" smtClean="0"/>
                        <a:t> Uptime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High?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662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Speed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Fast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Slow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Fast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Access from Java, C, Python, ..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Web Access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Query Language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Data</a:t>
                      </a:r>
                      <a:r>
                        <a:rPr lang="en-US" sz="1400" b="1" baseline="0" dirty="0" smtClean="0"/>
                        <a:t> Retention, Decimation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r>
                        <a:rPr lang="en-US" sz="1400" baseline="0" dirty="0" smtClean="0"/>
                        <a:t>      </a:t>
                      </a:r>
                      <a:r>
                        <a:rPr lang="en-US" sz="800" baseline="0" dirty="0" smtClean="0"/>
                        <a:t>partitioning can help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Patch</a:t>
                      </a:r>
                      <a:r>
                        <a:rPr lang="en-US" sz="1400" b="1" baseline="0" dirty="0" smtClean="0"/>
                        <a:t> existing Samples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Insert/Remove older</a:t>
                      </a:r>
                      <a:r>
                        <a:rPr lang="en-US" sz="1400" b="1" baseline="0" dirty="0" smtClean="0"/>
                        <a:t> Samples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Rename Channel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</a:t>
                      </a:r>
                      <a:r>
                        <a:rPr lang="en-US" sz="1400" baseline="0" dirty="0" smtClean="0"/>
                        <a:t> as copying samples</a:t>
                      </a:r>
                      <a:endParaRPr lang="en-US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Store</a:t>
                      </a:r>
                      <a:r>
                        <a:rPr lang="en-US" sz="1400" b="1" baseline="0" dirty="0" smtClean="0"/>
                        <a:t> Images, large Waveforms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DIY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3817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Used beyond ‘EPICS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Archive’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 Engine using </a:t>
            </a:r>
            <a:r>
              <a:rPr lang="en-US" dirty="0" err="1" smtClean="0"/>
              <a:t>InfluxDB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5815" y="1574220"/>
            <a:ext cx="2832847" cy="693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Archive Engine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3154" y="2268073"/>
            <a:ext cx="934567" cy="6938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RDB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7722" y="2268072"/>
            <a:ext cx="1030940" cy="6938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RDB Writer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23649" y="1574220"/>
            <a:ext cx="2832847" cy="693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Archive Engine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0901" y="2268073"/>
            <a:ext cx="1079122" cy="6938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60024" y="2268072"/>
            <a:ext cx="896472" cy="6938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Influx Writer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1725710" y="3496237"/>
            <a:ext cx="1210235" cy="815788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RDB</a:t>
            </a:r>
            <a:endParaRPr lang="en-US" dirty="0"/>
          </a:p>
        </p:txBody>
      </p:sp>
      <p:cxnSp>
        <p:nvCxnSpPr>
          <p:cNvPr id="12" name="Curved Connector 11"/>
          <p:cNvCxnSpPr>
            <a:stCxn id="10" idx="1"/>
            <a:endCxn id="5" idx="2"/>
          </p:cNvCxnSpPr>
          <p:nvPr/>
        </p:nvCxnSpPr>
        <p:spPr>
          <a:xfrm rot="16200000" flipV="1">
            <a:off x="1843478" y="3008887"/>
            <a:ext cx="534311" cy="44039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" name="Curved Connector 13"/>
          <p:cNvCxnSpPr>
            <a:stCxn id="6" idx="2"/>
            <a:endCxn id="10" idx="1"/>
          </p:cNvCxnSpPr>
          <p:nvPr/>
        </p:nvCxnSpPr>
        <p:spPr>
          <a:xfrm rot="5400000">
            <a:off x="2334854" y="2957899"/>
            <a:ext cx="534312" cy="54236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0" name="Can 19"/>
          <p:cNvSpPr/>
          <p:nvPr/>
        </p:nvSpPr>
        <p:spPr>
          <a:xfrm>
            <a:off x="7203143" y="3523131"/>
            <a:ext cx="1210235" cy="81578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InfluxDB</a:t>
            </a:r>
            <a:endParaRPr lang="en-US" dirty="0"/>
          </a:p>
        </p:txBody>
      </p:sp>
      <p:cxnSp>
        <p:nvCxnSpPr>
          <p:cNvPr id="21" name="Curved Connector 20"/>
          <p:cNvCxnSpPr>
            <a:stCxn id="23" idx="0"/>
            <a:endCxn id="8" idx="2"/>
          </p:cNvCxnSpPr>
          <p:nvPr/>
        </p:nvCxnSpPr>
        <p:spPr>
          <a:xfrm rot="16200000" flipV="1">
            <a:off x="6541123" y="3241266"/>
            <a:ext cx="561205" cy="25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Curved Connector 21"/>
          <p:cNvCxnSpPr>
            <a:stCxn id="9" idx="2"/>
            <a:endCxn id="20" idx="1"/>
          </p:cNvCxnSpPr>
          <p:nvPr/>
        </p:nvCxnSpPr>
        <p:spPr>
          <a:xfrm rot="16200000" flipH="1">
            <a:off x="7527657" y="3242527"/>
            <a:ext cx="561206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3" name="Folded Corner 22"/>
          <p:cNvSpPr/>
          <p:nvPr/>
        </p:nvSpPr>
        <p:spPr>
          <a:xfrm>
            <a:off x="6517347" y="3523131"/>
            <a:ext cx="611281" cy="78889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XML</a:t>
            </a:r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792071" y="2017059"/>
            <a:ext cx="1138517" cy="5199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6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5815" y="2268072"/>
            <a:ext cx="867337" cy="6938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PV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23648" y="2268071"/>
            <a:ext cx="867337" cy="6938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PV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606"/>
            <a:ext cx="8301318" cy="37125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https://</a:t>
            </a:r>
            <a:r>
              <a:rPr lang="en-US" sz="2400" dirty="0" smtClean="0"/>
              <a:t>github.com/ghmegan/influxdb-java</a:t>
            </a:r>
          </a:p>
          <a:p>
            <a:pPr lvl="1"/>
            <a:r>
              <a:rPr lang="en-US" sz="2000" dirty="0" err="1"/>
              <a:t>InfluxDB</a:t>
            </a:r>
            <a:r>
              <a:rPr lang="en-US" sz="2000" dirty="0"/>
              <a:t> </a:t>
            </a:r>
            <a:r>
              <a:rPr lang="en-US" sz="2000" dirty="0" smtClean="0"/>
              <a:t> library for Java</a:t>
            </a:r>
            <a:endParaRPr lang="en-US" sz="2000" dirty="0"/>
          </a:p>
          <a:p>
            <a:r>
              <a:rPr lang="en-US" sz="2400" dirty="0" smtClean="0"/>
              <a:t>https://github.com/ghmegan/archive-influxdb</a:t>
            </a:r>
          </a:p>
          <a:p>
            <a:pPr lvl="1"/>
            <a:r>
              <a:rPr lang="en-US" sz="2000" dirty="0" err="1" smtClean="0"/>
              <a:t>archive.config.xml</a:t>
            </a:r>
            <a:r>
              <a:rPr lang="en-US" sz="2000" dirty="0" smtClean="0"/>
              <a:t>, </a:t>
            </a:r>
            <a:r>
              <a:rPr lang="en-US" sz="2000" dirty="0" err="1" smtClean="0"/>
              <a:t>archive.writer.influx</a:t>
            </a:r>
            <a:r>
              <a:rPr lang="en-US" sz="2000" dirty="0" smtClean="0"/>
              <a:t> and .</a:t>
            </a:r>
            <a:r>
              <a:rPr lang="en-US" sz="2000" dirty="0" err="1" smtClean="0"/>
              <a:t>reader.influx</a:t>
            </a:r>
            <a:endParaRPr lang="en-US" sz="2000" dirty="0" smtClean="0"/>
          </a:p>
          <a:p>
            <a:r>
              <a:rPr lang="en-US" sz="2400" dirty="0" smtClean="0"/>
              <a:t>https://</a:t>
            </a:r>
            <a:r>
              <a:rPr lang="en-US" sz="2400" dirty="0" err="1" smtClean="0"/>
              <a:t>github.com</a:t>
            </a:r>
            <a:r>
              <a:rPr lang="en-US" sz="2400" dirty="0" smtClean="0"/>
              <a:t>/</a:t>
            </a:r>
            <a:r>
              <a:rPr lang="en-US" sz="2400" dirty="0" err="1" smtClean="0"/>
              <a:t>ControlSystemStudio</a:t>
            </a:r>
            <a:r>
              <a:rPr lang="en-US" sz="2400" dirty="0" smtClean="0"/>
              <a:t>/</a:t>
            </a:r>
            <a:r>
              <a:rPr lang="en-US" sz="2400" dirty="0" err="1" smtClean="0"/>
              <a:t>cs</a:t>
            </a:r>
            <a:r>
              <a:rPr lang="en-US" sz="2400" dirty="0" smtClean="0"/>
              <a:t>-studio</a:t>
            </a:r>
          </a:p>
          <a:p>
            <a:pPr lvl="1"/>
            <a:r>
              <a:rPr lang="en-US" sz="2000" dirty="0" smtClean="0"/>
              <a:t>CS-Studio branch “influxdb-archive-app”</a:t>
            </a:r>
            <a:endParaRPr lang="en-US" sz="2000" dirty="0"/>
          </a:p>
          <a:p>
            <a:r>
              <a:rPr lang="en-US" sz="2400" dirty="0" smtClean="0"/>
              <a:t>https://github.com/ControlSystemStudio/org.csstudio.sns</a:t>
            </a:r>
          </a:p>
          <a:p>
            <a:pPr lvl="1"/>
            <a:r>
              <a:rPr lang="en-US" sz="2000" dirty="0" smtClean="0"/>
              <a:t>Archive Engine</a:t>
            </a:r>
          </a:p>
          <a:p>
            <a:r>
              <a:rPr lang="en-US" sz="2400" dirty="0" smtClean="0"/>
              <a:t>Binaries on http</a:t>
            </a:r>
            <a:r>
              <a:rPr lang="en-US" sz="2400" dirty="0"/>
              <a:t>://ctrl-ci.sns.gov/snapshot/css-nightly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.. about to be merged into main </a:t>
            </a:r>
            <a:r>
              <a:rPr lang="en-US" sz="2400" i="1" dirty="0" err="1" smtClean="0">
                <a:solidFill>
                  <a:srgbClr val="0070C0"/>
                </a:solidFill>
              </a:rPr>
              <a:t>cs</a:t>
            </a:r>
            <a:r>
              <a:rPr lang="en-US" sz="2400" i="1" dirty="0" smtClean="0">
                <a:solidFill>
                  <a:srgbClr val="0070C0"/>
                </a:solidFill>
              </a:rPr>
              <a:t>-studio repository..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EPICS-Specific Storage in </a:t>
            </a:r>
            <a:r>
              <a:rPr lang="en-US" dirty="0" err="1" smtClean="0"/>
              <a:t>InfluxDB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346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Two 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‘data’: samples with values stored in fields labeled by type and index</a:t>
            </a:r>
          </a:p>
          <a:p>
            <a:pPr lvl="1"/>
            <a:r>
              <a:rPr lang="en-US" dirty="0" smtClean="0"/>
              <a:t>A typical EPICS PV (double type) uses one field, called “double.0”, along with tag values for status, severity, </a:t>
            </a:r>
            <a:r>
              <a:rPr lang="en-US" dirty="0" err="1" smtClean="0"/>
              <a:t>NaN</a:t>
            </a:r>
            <a:r>
              <a:rPr lang="en-US" dirty="0" smtClean="0"/>
              <a:t> flag</a:t>
            </a:r>
          </a:p>
          <a:p>
            <a:pPr lvl="1"/>
            <a:r>
              <a:rPr lang="en-US" dirty="0" smtClean="0"/>
              <a:t>An array PV uses fields with names “double.0”, “double.1”, </a:t>
            </a:r>
            <a:r>
              <a:rPr lang="en-US" dirty="0" err="1" smtClean="0"/>
              <a:t>etc</a:t>
            </a:r>
            <a:r>
              <a:rPr lang="is-IS" dirty="0" smtClean="0"/>
              <a:t>… and can change array size dynamically </a:t>
            </a:r>
            <a:r>
              <a:rPr lang="en-US" dirty="0" smtClean="0"/>
              <a:t>for each sample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‘meta</a:t>
            </a:r>
            <a:r>
              <a:rPr lang="en-US" dirty="0" smtClean="0"/>
              <a:t>’: logs </a:t>
            </a:r>
            <a:r>
              <a:rPr lang="en-US" dirty="0" smtClean="0"/>
              <a:t>a new entry each time the PV type changes</a:t>
            </a:r>
          </a:p>
          <a:p>
            <a:pPr lvl="1"/>
            <a:r>
              <a:rPr lang="en-US" dirty="0" smtClean="0"/>
              <a:t>Typical case, the metadata store contains one entry the first time the PV was logged – tracks the initial date the PV was added to the archive</a:t>
            </a:r>
          </a:p>
          <a:p>
            <a:pPr lvl="1"/>
            <a:r>
              <a:rPr lang="en-US" dirty="0" smtClean="0"/>
              <a:t>Suppose a PV changes from a double to string type, just add a new metadata entry when it changes, and the old samples can be maintained without any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2653-A476-3342-B1D4-5B1865275A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1330</Words>
  <Application>Microsoft Macintosh PowerPoint</Application>
  <PresentationFormat>On-screen Show (16:9)</PresentationFormat>
  <Paragraphs>244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Courier</vt:lpstr>
      <vt:lpstr>Wingdings</vt:lpstr>
      <vt:lpstr>Arial</vt:lpstr>
      <vt:lpstr>Office Theme</vt:lpstr>
      <vt:lpstr>Using InfluxDB for Control System Data Storage and Retrieval</vt:lpstr>
      <vt:lpstr>EPICS Channel History Storage</vt:lpstr>
      <vt:lpstr>History of Control System Data Storage at SNS</vt:lpstr>
      <vt:lpstr>InfluxDB</vt:lpstr>
      <vt:lpstr>InfluxDB Database concepts</vt:lpstr>
      <vt:lpstr>PowerPoint Presentation</vt:lpstr>
      <vt:lpstr>Archive Engine using InfluxDB</vt:lpstr>
      <vt:lpstr>Sources</vt:lpstr>
      <vt:lpstr>EPICS-Specific Storage in InfluxDB</vt:lpstr>
      <vt:lpstr>PowerPoint Presentation</vt:lpstr>
      <vt:lpstr>EPICS PV Storage: Speed Tests</vt:lpstr>
      <vt:lpstr>CSS Databrowser</vt:lpstr>
      <vt:lpstr>Non-EPICS data access in CSS</vt:lpstr>
      <vt:lpstr>Data Browser for Generic InfluxDB</vt:lpstr>
      <vt:lpstr>Grafana</vt:lpstr>
      <vt:lpstr>InfluxDB</vt:lpstr>
    </vt:vector>
  </TitlesOfParts>
  <Company>Oak Ridge National Laboratory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Grodowitz, Megan L.</dc:creator>
  <cp:lastModifiedBy>Kasemir, Kay</cp:lastModifiedBy>
  <cp:revision>72</cp:revision>
  <dcterms:created xsi:type="dcterms:W3CDTF">2017-05-02T14:50:03Z</dcterms:created>
  <dcterms:modified xsi:type="dcterms:W3CDTF">2017-05-16T01:09:04Z</dcterms:modified>
</cp:coreProperties>
</file>