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780" r:id="rId2"/>
    <p:sldMasterId id="2147483768" r:id="rId3"/>
    <p:sldMasterId id="2147483756" r:id="rId4"/>
  </p:sldMasterIdLst>
  <p:notesMasterIdLst>
    <p:notesMasterId r:id="rId25"/>
  </p:notesMasterIdLst>
  <p:handoutMasterIdLst>
    <p:handoutMasterId r:id="rId26"/>
  </p:handoutMasterIdLst>
  <p:sldIdLst>
    <p:sldId id="259" r:id="rId5"/>
    <p:sldId id="260" r:id="rId6"/>
    <p:sldId id="350" r:id="rId7"/>
    <p:sldId id="265" r:id="rId8"/>
    <p:sldId id="351" r:id="rId9"/>
    <p:sldId id="354" r:id="rId10"/>
    <p:sldId id="360" r:id="rId11"/>
    <p:sldId id="361" r:id="rId12"/>
    <p:sldId id="362" r:id="rId13"/>
    <p:sldId id="384" r:id="rId14"/>
    <p:sldId id="366" r:id="rId15"/>
    <p:sldId id="382" r:id="rId16"/>
    <p:sldId id="383" r:id="rId17"/>
    <p:sldId id="385" r:id="rId18"/>
    <p:sldId id="365" r:id="rId19"/>
    <p:sldId id="370" r:id="rId20"/>
    <p:sldId id="375" r:id="rId21"/>
    <p:sldId id="378" r:id="rId22"/>
    <p:sldId id="379" r:id="rId23"/>
    <p:sldId id="377" r:id="rId24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unori Hashimoto" initials="YH" lastIdx="3" clrIdx="0">
    <p:extLst>
      <p:ext uri="{19B8F6BF-5375-455C-9EA6-DF929625EA0E}">
        <p15:presenceInfo xmlns:p15="http://schemas.microsoft.com/office/powerpoint/2012/main" userId="74f658dbbbd3ca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3" autoAdjust="0"/>
    <p:restoredTop sz="92122" autoAdjust="0"/>
  </p:normalViewPr>
  <p:slideViewPr>
    <p:cSldViewPr snapToGrid="0">
      <p:cViewPr varScale="1">
        <p:scale>
          <a:sx n="77" d="100"/>
          <a:sy n="77" d="100"/>
        </p:scale>
        <p:origin x="10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219A30-39C3-40CE-B41D-C917B0DA6792}" type="datetimeFigureOut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439C6C2-E68E-4B73-9C81-C3816D8937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3650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5461" tIns="47730" rIns="95461" bIns="477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5461" tIns="47730" rIns="95461" bIns="477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DCC564-E07E-4E54-A82E-632BE01F6D80}" type="datetimeFigureOut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1" tIns="47730" rIns="95461" bIns="4773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6925"/>
          </a:xfrm>
          <a:prstGeom prst="rect">
            <a:avLst/>
          </a:prstGeom>
        </p:spPr>
        <p:txBody>
          <a:bodyPr vert="horz" lIns="95461" tIns="47730" rIns="95461" bIns="4773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5461" tIns="47730" rIns="95461" bIns="477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5461" tIns="47730" rIns="95461" bIns="477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17FDF10-831E-42D0-8CF7-B047CF08C6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824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E504FA-1976-4C03-9EFC-40B62474B402}" type="slidenum">
              <a:rPr lang="ja-JP" altLang="en-US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4207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725135-887F-4666-90F5-C4964E8652AB}" type="slidenum">
              <a:rPr lang="ja-JP" altLang="en-US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3868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FB2507-3F9F-4511-B99D-E50DCE99E119}" type="slidenum">
              <a:rPr lang="ja-JP" altLang="en-US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5794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8C77CF-F129-423A-BCE9-124F8FD65E7C}" type="slidenum">
              <a:rPr lang="ja-JP" altLang="en-US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87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7D48F5-D1E2-40FB-9F73-CEE4854FAF07}" type="slidenum">
              <a:rPr lang="ja-JP" altLang="en-US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6756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12B9FA-9082-4005-AB37-D79D4DF29981}" type="slidenum">
              <a:rPr lang="ja-JP" altLang="en-US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68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AE9F45-5953-44CA-8DDB-928B893510D3}" type="slidenum">
              <a:rPr lang="ja-JP" altLang="en-US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629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139690-721E-49EC-991A-3CC7D1D892B8}" type="slidenum">
              <a:rPr lang="ja-JP" altLang="en-US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7553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23D6F-C734-4897-A1DC-CA45F1369FED}" type="slidenum">
              <a:rPr lang="ja-JP" altLang="en-US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673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A5A602-B7F4-406F-90F1-3A5AF15311E4}" type="slidenum">
              <a:rPr lang="ja-JP" altLang="en-US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1328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FEB55C-62D4-416D-92A4-9CABD9DEA2AA}" type="slidenum">
              <a:rPr lang="ja-JP" altLang="en-US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302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6EA71B-DFE6-4CB2-9B7B-54E557D08A92}" type="slidenum">
              <a:rPr lang="ja-JP" altLang="en-US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346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090B0-329F-4DB8-B292-4BDA18F4D302}" type="slidenum">
              <a:rPr lang="ja-JP" altLang="en-US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19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794585-F6D2-40A9-8A10-82AAB94BBA4C}" type="slidenum">
              <a:rPr lang="ja-JP" altLang="en-US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450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CDFBE-871C-49A3-AD12-333CF02933FB}" type="slidenum">
              <a:rPr lang="ja-JP" altLang="en-US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790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AA6064-3950-4E0F-B4EF-AB44131374F1}" type="slidenum">
              <a:rPr lang="ja-JP" altLang="en-US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933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D9A200-148C-4FD0-AE55-8DEF9EF6F2CB}" type="slidenum">
              <a:rPr lang="ja-JP" altLang="en-US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091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89106C-E002-4424-B0D1-E15AA68103C3}" type="slidenum">
              <a:rPr lang="ja-JP" altLang="en-US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343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70EFF6-AE52-468C-B249-4F0D695DFA8E}" type="slidenum">
              <a:rPr lang="ja-JP" altLang="en-US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915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B8B8-7385-4CCD-9FA6-A6F50DDF4406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433F-E617-46C4-A954-B6BEC01AAB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6CD5-6A11-433A-A1FB-B2AB4B8F2678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68CA-FC51-4E57-94D9-51E7C9C3AC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4A04-BA57-4962-8694-90A0D9A7EF44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6DA1-8C7D-4DF3-AAA2-B289F3D3E4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0BBD-48CC-4488-9504-16EE9FC38875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5D55-32F2-44F6-B64C-27F0A1B5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図プレースホルダ 7"/>
          <p:cNvSpPr>
            <a:spLocks noGrp="1"/>
          </p:cNvSpPr>
          <p:nvPr>
            <p:ph type="pic" sz="quarter" idx="13"/>
          </p:nvPr>
        </p:nvSpPr>
        <p:spPr>
          <a:xfrm>
            <a:off x="1785938" y="2857500"/>
            <a:ext cx="3714756" cy="235745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AB5B-EA71-46ED-B7AE-A397F961FC36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7D21-04D8-4940-BB51-D9E687D6CC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5AAF-CAA2-4170-A2DB-6E24E69127DE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7920-A1B1-4653-92D1-9849FCAA2F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F884-D1F7-49C3-9490-9954BD74B4C3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27FA-1BEB-4294-9969-63604BA4E4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A16C-E239-48E7-95F1-9E48F8A4DC82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6BCF-6785-4B0F-8EE8-8F11FAE01AA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91E9-EEE9-4659-BD34-976EE3B3EDDD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19EB-6198-4E86-9213-C340681937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B3D2-AB39-4269-80F2-EB6F46F4E7D6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A8E6-A42F-4EBE-A899-BB4253C1D3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10C2-3D59-42FE-8D5F-4C09A195D2E2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9D29-04B4-4305-B530-0302EA086E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A3AE-5B5A-4D8D-BBF6-EA09D68F4C83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3AA9-8147-4704-B54B-A5EC48EB72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125B-4B03-4A73-8837-46413667C44F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E936-13DA-4FF4-BF15-5382027B5E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FB2F-3D6C-4176-99D6-C03A1D9DDA92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538C-D081-4A2C-981D-E7D8B9FE37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2B47-8389-48BC-8B23-332705495C76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80F2-41E7-48FB-B6A6-3D7A9FFC43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A3AD-67F5-49BC-8249-1E48DFE1AC2E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F762-27F3-4583-B13A-E0A8DF7112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3E4D-EB46-438B-83B0-C954BBABC6EE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6BBE-2601-4BEA-B054-BF22A21E23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4440-5AEA-4845-AE4E-A32E33C9A20B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5B16-6BD0-436B-8221-ED561A5DB0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239E-A400-4C96-BCCE-289F6A45AB34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DBC1-F8D3-45AE-874D-48635E89BA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AD86-D391-4BF2-B987-0A2AA463D89B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6837-694B-46CC-8537-EA91F825EE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C04F-4F0A-4879-A00B-3F611F485D6F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DB99-C4A0-4F51-B8DC-2ED865E678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77DC-343D-4308-83E0-DA408E32EF4D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F885-CED5-4272-B2C5-732B81E31C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8FB9-D100-477C-8266-8A0BADE41FE3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9E54-AEFD-4F06-ADD7-35C883DBEE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D9EE-2FD6-4417-8844-2AC9FE3C8D29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4EA1-F0C9-45B9-A354-F50A7F39C6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071D-2C82-4642-A21A-7FB1820EE389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28C5-D7D0-4304-A956-8350ED75F9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2F5D-0959-4252-87C4-E138BB12E1BB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A4D1-05DE-42E0-919A-CBCACC7E2B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DD4A8-8246-456C-8E45-BB303D5A655F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A140-B0FC-45EA-8C6D-3B0586CD4C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F332-AC3C-4795-A1D0-3C8E074BD524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612D-5185-4AD2-ADDD-E533324811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5E41-1187-48BC-9571-1421DEF489E3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A7A4-0B64-4161-9C5C-12D94AB644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4A16-62C4-4740-9854-6177E320D44F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E81C-CEA1-4D48-90A5-838D1A7323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05FA-BFE2-4B5D-8116-A9F8A2E67856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153B-1E62-47B3-9CD9-5D949C3D3D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FD72-3E88-4D37-BEC0-74CB15B6C5D2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3687-3AD3-41CC-9CBA-62533ED3F0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3E8C-AFE9-4FD7-9D79-55E289C24DAB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B6A-06C8-462F-953E-C4C1B44DF6F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596E-4595-4E34-A4C6-7B71548A53E7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9836-DDFE-4922-A747-662C02990A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DC75-A09D-4D22-A40B-0F8E46725B73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5A47-2090-4AA1-A05A-004D119B09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763A-07D3-42D9-9F8D-A6069FC6B75D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4C5A-FBE1-4891-A09C-B924BE464C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4B76-56FF-49B4-B9F2-DD833A83F4B6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5255-D2FF-439C-9734-F6B09433AC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A75-75AF-4B95-ADC7-E9C5934EA545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2E98-29D0-4CB7-8EBD-5E2BBEF107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E722-7CC5-4981-8835-F5358B0E8463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A1BD-01ED-45A4-8453-838DF5825E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5520-8056-486E-BC1F-141A9B31661F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FAFD-CC6E-44E3-8F85-4930AF08CF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2A5C-D4F5-4DF8-AC86-13C39A8CCB65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26F6-2F65-4C65-92E3-B9B3C85710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01F0-463D-4916-87A2-52F459254517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FA9D-8C64-44F8-A7D2-36B7584523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14B3-6EE8-475C-BF03-1778101DDD97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8E7A-65AF-47D5-B428-C6A41F175B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90F1-B73D-46FD-8449-21767975EF89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A7D9-4190-49B5-83A3-213BFFEFF5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23A0AFE-1F1A-4E66-9C02-9640C7946B30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5E098D-270B-47B2-99B4-6B484297B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53D7411-9E3C-4DD0-A580-16253CBD70F9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DDD1B8-B316-453A-B840-9B6C3A9880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9260E4C-C63C-4239-BF6C-831EC698F2ED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54BC93-20A9-4625-823D-F95AB194A5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2CDD473-C0D2-449E-BB12-B1F093B41814}" type="datetime1">
              <a:rPr lang="ja-JP" altLang="en-US"/>
              <a:pPr>
                <a:defRPr/>
              </a:pPr>
              <a:t>2017/5/16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5D9169-035E-4CA1-9D70-8DA2F916DD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ctrTitle"/>
          </p:nvPr>
        </p:nvSpPr>
        <p:spPr>
          <a:xfrm>
            <a:off x="603250" y="304801"/>
            <a:ext cx="7807325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Development of local control system for ITER </a:t>
            </a:r>
            <a:r>
              <a:rPr lang="en-US" altLang="ja-JP" sz="3600" b="1" dirty="0" err="1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Gyrotron</a:t>
            </a:r>
            <a:r>
              <a:rPr lang="en-US" altLang="ja-JP" sz="3600" b="1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using EPICS</a:t>
            </a:r>
            <a:endParaRPr lang="ja-JP" altLang="en-US" sz="3600" dirty="0" smtClean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サブタイトル 2"/>
          <p:cNvSpPr>
            <a:spLocks noGrp="1"/>
          </p:cNvSpPr>
          <p:nvPr>
            <p:ph type="subTitle" idx="1"/>
          </p:nvPr>
        </p:nvSpPr>
        <p:spPr>
          <a:xfrm>
            <a:off x="428625" y="3875088"/>
            <a:ext cx="8429625" cy="1417637"/>
          </a:xfrm>
        </p:spPr>
        <p:txBody>
          <a:bodyPr/>
          <a:lstStyle/>
          <a:p>
            <a:pPr eaLnBrk="1" hangingPunct="1"/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Y. Hashimoto, Y. </a:t>
            </a:r>
            <a:r>
              <a:rPr lang="en-US" altLang="ja-JP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Oda</a:t>
            </a:r>
            <a:r>
              <a:rPr lang="en-US" altLang="ja-JP" sz="2400" b="1" baseline="300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, T. Yamamoto</a:t>
            </a:r>
            <a:endParaRPr lang="en-US" altLang="ja-JP" sz="11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ja-JP" sz="1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ja-JP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Japan </a:t>
            </a:r>
            <a:r>
              <a:rPr lang="en-US" altLang="ja-JP" sz="18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EXpert</a:t>
            </a:r>
            <a:r>
              <a:rPr lang="en-US" altLang="ja-JP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Clone Corp.</a:t>
            </a:r>
          </a:p>
          <a:p>
            <a:pPr eaLnBrk="1" hangingPunct="1"/>
            <a:r>
              <a:rPr lang="en-US" altLang="ja-JP" sz="1800" b="1" baseline="30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  <a:r>
              <a:rPr lang="en-US" altLang="ja-JP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National Institutes for Quantum and Radiological Science and Technology</a:t>
            </a:r>
          </a:p>
        </p:txBody>
      </p:sp>
      <p:sp>
        <p:nvSpPr>
          <p:cNvPr id="5124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5E6C7B5-B4C6-4E82-9307-FD2BC546829E}" type="slidenum">
              <a:rPr lang="ja-JP" altLang="en-US">
                <a:latin typeface="Consolas" pitchFamily="49" charset="0"/>
              </a:rPr>
              <a:pPr algn="ctr"/>
              <a:t>1</a:t>
            </a:fld>
            <a:endParaRPr lang="ja-JP" altLang="en-US">
              <a:latin typeface="Consolas" pitchFamily="49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622300" y="3867150"/>
            <a:ext cx="7786688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サブタイトル 2"/>
          <p:cNvSpPr txBox="1">
            <a:spLocks/>
          </p:cNvSpPr>
          <p:nvPr/>
        </p:nvSpPr>
        <p:spPr bwMode="auto">
          <a:xfrm>
            <a:off x="407988" y="5595041"/>
            <a:ext cx="8429625" cy="9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ja-JP" sz="1600" b="1" dirty="0">
                <a:solidFill>
                  <a:schemeClr val="tx2"/>
                </a:solidFill>
                <a:latin typeface="Consolas" pitchFamily="49" charset="0"/>
                <a:ea typeface="+mn-ea"/>
                <a:cs typeface="Consolas" pitchFamily="49" charset="0"/>
              </a:rPr>
              <a:t>Spring 2017 EPICS Collaboration Meeting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i="1" dirty="0">
                <a:solidFill>
                  <a:schemeClr val="tx2"/>
                </a:solidFill>
                <a:latin typeface="Consolas" pitchFamily="49" charset="0"/>
                <a:ea typeface="+mn-ea"/>
                <a:cs typeface="Consolas" pitchFamily="49" charset="0"/>
              </a:rPr>
              <a:t>Research Reactor Institute, Kyoto University (KURRI), Japan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i="1" dirty="0">
                <a:solidFill>
                  <a:schemeClr val="tx2"/>
                </a:solidFill>
                <a:latin typeface="Consolas" pitchFamily="49" charset="0"/>
                <a:ea typeface="+mn-ea"/>
                <a:cs typeface="Consolas" pitchFamily="49" charset="0"/>
              </a:rPr>
              <a:t>17 </a:t>
            </a:r>
            <a:r>
              <a:rPr lang="en-US" sz="1600" b="1" i="1" dirty="0" smtClean="0">
                <a:solidFill>
                  <a:schemeClr val="tx2"/>
                </a:solidFill>
                <a:latin typeface="Consolas" pitchFamily="49" charset="0"/>
                <a:ea typeface="+mn-ea"/>
                <a:cs typeface="Consolas" pitchFamily="49" charset="0"/>
              </a:rPr>
              <a:t>May </a:t>
            </a:r>
            <a:r>
              <a:rPr lang="en-US" sz="1600" b="1" i="1" dirty="0">
                <a:solidFill>
                  <a:schemeClr val="tx2"/>
                </a:solidFill>
                <a:latin typeface="Consolas" pitchFamily="49" charset="0"/>
                <a:ea typeface="+mn-ea"/>
                <a:cs typeface="Consolas" pitchFamily="49" charset="0"/>
              </a:rPr>
              <a:t>2017</a:t>
            </a:r>
            <a:endParaRPr lang="ja-JP" altLang="en-US" sz="1600" dirty="0">
              <a:solidFill>
                <a:schemeClr val="tx1">
                  <a:tint val="75000"/>
                </a:schemeClr>
              </a:solidFill>
              <a:latin typeface="Consolas" pitchFamily="49" charset="0"/>
              <a:ea typeface="+mn-ea"/>
              <a:cs typeface="Consolas" pitchFamily="49" charset="0"/>
            </a:endParaRPr>
          </a:p>
        </p:txBody>
      </p:sp>
      <p:pic>
        <p:nvPicPr>
          <p:cNvPr id="5127" name="図 9" descr="jex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57" y="135802"/>
            <a:ext cx="738440" cy="77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18" y="2182932"/>
            <a:ext cx="2463799" cy="111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" name="Picture 2" descr="Figure3-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0568" y="2385881"/>
            <a:ext cx="2105025" cy="112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Figure4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8349" y="2628928"/>
            <a:ext cx="2133600" cy="11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35"/>
          <p:cNvSpPr>
            <a:spLocks noChangeArrowheads="1"/>
          </p:cNvSpPr>
          <p:nvPr/>
        </p:nvSpPr>
        <p:spPr bwMode="auto">
          <a:xfrm>
            <a:off x="1144588" y="6455493"/>
            <a:ext cx="69230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lnSpc>
                <a:spcPts val="2100"/>
              </a:lnSpc>
              <a:spcBef>
                <a:spcPct val="30000"/>
              </a:spcBef>
              <a:buClr>
                <a:srgbClr val="FF0000"/>
              </a:buClr>
            </a:pPr>
            <a:r>
              <a:rPr lang="en-US" altLang="ja-JP" sz="1200" i="1" dirty="0">
                <a:solidFill>
                  <a:schemeClr val="tx2"/>
                </a:solidFill>
                <a:cs typeface="Arial" panose="020B0604020202020204" pitchFamily="34" charset="0"/>
              </a:rPr>
              <a:t>  The views and opinions expressed herein do not necessarily reflect those of the ITER Organization.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608013"/>
            <a:ext cx="9145588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E6EFFB17-F1E9-4FAD-A2EA-4B04412279AF}" type="slidenum">
              <a:rPr lang="ja-JP" altLang="en-US">
                <a:latin typeface="Consolas" pitchFamily="49" charset="0"/>
              </a:rPr>
              <a:pPr algn="ctr"/>
              <a:t>10</a:t>
            </a:fld>
            <a:endParaRPr lang="ja-JP" altLang="en-US">
              <a:latin typeface="Consolas" pitchFamily="49" charset="0"/>
            </a:endParaRPr>
          </a:p>
        </p:txBody>
      </p:sp>
      <p:cxnSp>
        <p:nvCxnSpPr>
          <p:cNvPr id="12" name="直線矢印コネクタ 11"/>
          <p:cNvCxnSpPr>
            <a:endCxn id="10" idx="0"/>
          </p:cNvCxnSpPr>
          <p:nvPr/>
        </p:nvCxnSpPr>
        <p:spPr>
          <a:xfrm>
            <a:off x="823865" y="4535786"/>
            <a:ext cx="3607807" cy="878922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endCxn id="10" idx="0"/>
          </p:cNvCxnSpPr>
          <p:nvPr/>
        </p:nvCxnSpPr>
        <p:spPr>
          <a:xfrm>
            <a:off x="2408222" y="4418091"/>
            <a:ext cx="2023450" cy="996617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endCxn id="10" idx="0"/>
          </p:cNvCxnSpPr>
          <p:nvPr/>
        </p:nvCxnSpPr>
        <p:spPr>
          <a:xfrm rot="5400000">
            <a:off x="4352099" y="1962693"/>
            <a:ext cx="3531589" cy="3372441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3.2. HMI (Main Screen) (Cont.)</a:t>
            </a:r>
          </a:p>
        </p:txBody>
      </p:sp>
      <p:sp>
        <p:nvSpPr>
          <p:cNvPr id="10" name="正方形/長方形 6"/>
          <p:cNvSpPr>
            <a:spLocks noChangeArrowheads="1"/>
          </p:cNvSpPr>
          <p:nvPr/>
        </p:nvSpPr>
        <p:spPr bwMode="auto">
          <a:xfrm>
            <a:off x="0" y="5414708"/>
            <a:ext cx="8863343" cy="14342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This OPI notifies the alarms to the plant operator, when the slow controller CPU raise alarms.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A device which raise alarm is highlighted on the screen to identify the device immediately.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53F715B-DF98-4355-BD66-98A6144C9E02}" type="slidenum">
              <a:rPr lang="ja-JP" altLang="en-US">
                <a:latin typeface="Consolas" pitchFamily="49" charset="0"/>
              </a:rPr>
              <a:pPr algn="ctr"/>
              <a:t>11</a:t>
            </a:fld>
            <a:endParaRPr lang="ja-JP" altLang="en-US">
              <a:latin typeface="Consolas" pitchFamily="49" charset="0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738188"/>
            <a:ext cx="88312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389" name="正方形/長方形 6"/>
          <p:cNvSpPr>
            <a:spLocks noChangeArrowheads="1"/>
          </p:cNvSpPr>
          <p:nvPr/>
        </p:nvSpPr>
        <p:spPr bwMode="auto">
          <a:xfrm>
            <a:off x="334978" y="3567328"/>
            <a:ext cx="8691328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This OPI provides the interface for AID configuration parameters such as </a:t>
            </a:r>
            <a:r>
              <a:rPr lang="en-US" altLang="ja-JP" sz="2400" dirty="0" err="1">
                <a:solidFill>
                  <a:schemeClr val="tx2"/>
                </a:solidFill>
                <a:cs typeface="Arial" charset="0"/>
              </a:rPr>
              <a:t>IcOC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(</a:t>
            </a:r>
            <a:r>
              <a:rPr lang="en-US" altLang="ja-JP" sz="2400" dirty="0" err="1">
                <a:solidFill>
                  <a:schemeClr val="tx2"/>
                </a:solidFill>
                <a:cs typeface="Arial" charset="0"/>
              </a:rPr>
              <a:t>Gyrotron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beam over current), Anode OC (Anode over current), IGBT-SW, miscellaneous protection </a:t>
            </a:r>
            <a:r>
              <a:rPr lang="en-US" altLang="ja-JP" sz="2400" dirty="0" err="1">
                <a:solidFill>
                  <a:schemeClr val="tx2"/>
                </a:solidFill>
                <a:cs typeface="Arial" charset="0"/>
              </a:rPr>
              <a:t>etc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[3].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3.2. HMI (Communication with Arcing Interlock Device) (Cont.)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17694" y="3241140"/>
            <a:ext cx="5832169" cy="3526330"/>
            <a:chOff x="117694" y="3241140"/>
            <a:chExt cx="5832169" cy="35263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9469" y="5140479"/>
              <a:ext cx="3681313" cy="134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正方形/長方形 6"/>
            <p:cNvSpPr>
              <a:spLocks noChangeArrowheads="1"/>
            </p:cNvSpPr>
            <p:nvPr/>
          </p:nvSpPr>
          <p:spPr bwMode="auto">
            <a:xfrm>
              <a:off x="1152271" y="6444305"/>
              <a:ext cx="4797592" cy="3231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 algn="ctr">
                <a:lnSpc>
                  <a:spcPts val="1800"/>
                </a:lnSpc>
                <a:spcBef>
                  <a:spcPct val="30000"/>
                </a:spcBef>
                <a:buClr>
                  <a:srgbClr val="C00000"/>
                </a:buClr>
              </a:pPr>
              <a:r>
                <a:rPr lang="en-US" altLang="ja-JP" dirty="0">
                  <a:solidFill>
                    <a:schemeClr val="tx2"/>
                  </a:solidFill>
                  <a:cs typeface="Arial" charset="0"/>
                </a:rPr>
                <a:t>Arcing Interlock Device </a:t>
              </a:r>
              <a:r>
                <a:rPr lang="en-US" altLang="ja-JP" dirty="0" smtClean="0">
                  <a:solidFill>
                    <a:schemeClr val="tx2"/>
                  </a:solidFill>
                  <a:cs typeface="Arial" charset="0"/>
                </a:rPr>
                <a:t>(AID)</a:t>
              </a:r>
              <a:r>
                <a:rPr lang="ja-JP" altLang="en-US" dirty="0" smtClean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altLang="ja-JP" dirty="0" smtClean="0">
                  <a:solidFill>
                    <a:schemeClr val="tx2"/>
                  </a:solidFill>
                  <a:cs typeface="Arial" charset="0"/>
                </a:rPr>
                <a:t>(</a:t>
              </a:r>
              <a:r>
                <a:rPr lang="en-US" altLang="ja-JP" dirty="0">
                  <a:solidFill>
                    <a:schemeClr val="tx2"/>
                  </a:solidFill>
                  <a:cs typeface="Arial" charset="0"/>
                </a:rPr>
                <a:t>FPGA Module)</a:t>
              </a:r>
            </a:p>
          </p:txBody>
        </p:sp>
        <p:sp>
          <p:nvSpPr>
            <p:cNvPr id="9" name="左カーブ矢印 8"/>
            <p:cNvSpPr/>
            <p:nvPr/>
          </p:nvSpPr>
          <p:spPr>
            <a:xfrm flipH="1">
              <a:off x="117694" y="3241140"/>
              <a:ext cx="561316" cy="2190939"/>
            </a:xfrm>
            <a:prstGeom prst="curvedLeftArrow">
              <a:avLst>
                <a:gd name="adj1" fmla="val 19507"/>
                <a:gd name="adj2" fmla="val 50000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69957" y="5171541"/>
              <a:ext cx="606582" cy="425512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en-US" altLang="ja-JP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nsolas" pitchFamily="49" charset="0"/>
                  <a:ea typeface="Arial Unicode MS" pitchFamily="50" charset="-128"/>
                  <a:cs typeface="Consolas" pitchFamily="49" charset="0"/>
                </a:rPr>
                <a:t>IOC</a:t>
              </a:r>
              <a:endParaRPr kumimoji="1" lang="ja-JP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ea typeface="Arial Unicode MS" pitchFamily="50" charset="-128"/>
                <a:cs typeface="Consolas" pitchFamily="49" charset="0"/>
              </a:endParaRPr>
            </a:p>
          </p:txBody>
        </p:sp>
        <p:sp>
          <p:nvSpPr>
            <p:cNvPr id="12" name="左カーブ矢印 11"/>
            <p:cNvSpPr/>
            <p:nvPr/>
          </p:nvSpPr>
          <p:spPr>
            <a:xfrm rot="17372953" flipH="1">
              <a:off x="1196110" y="5236487"/>
              <a:ext cx="298765" cy="1327631"/>
            </a:xfrm>
            <a:prstGeom prst="curvedLeftArrow">
              <a:avLst>
                <a:gd name="adj1" fmla="val 19507"/>
                <a:gd name="adj2" fmla="val 50000"/>
                <a:gd name="adj3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Figures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" y="656183"/>
            <a:ext cx="6335035" cy="5663137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5C5FD52-1B19-4811-9B30-1B98829D6330}" type="slidenum">
              <a:rPr lang="ja-JP" altLang="en-US">
                <a:latin typeface="Consolas" pitchFamily="49" charset="0"/>
              </a:rPr>
              <a:pPr algn="ctr"/>
              <a:t>12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17413" name="正方形/長方形 6"/>
          <p:cNvSpPr>
            <a:spLocks noChangeArrowheads="1"/>
          </p:cNvSpPr>
          <p:nvPr/>
        </p:nvSpPr>
        <p:spPr bwMode="auto">
          <a:xfrm>
            <a:off x="5267325" y="1959175"/>
            <a:ext cx="34602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1</a:t>
            </a:r>
            <a:r>
              <a:rPr lang="en-US" altLang="ja-JP" sz="2000" baseline="30000" dirty="0" smtClean="0">
                <a:solidFill>
                  <a:schemeClr val="tx2"/>
                </a:solidFill>
                <a:cs typeface="Arial" charset="0"/>
              </a:rPr>
              <a:t>st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step: Development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of communication with Arcing Interlock Device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C socket programming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).</a:t>
            </a:r>
            <a:endParaRPr lang="en-US" altLang="ja-JP" sz="2000" dirty="0">
              <a:solidFill>
                <a:schemeClr val="tx2"/>
              </a:solidFill>
              <a:cs typeface="Arial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1339925" y="2160413"/>
            <a:ext cx="4013125" cy="3253554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正方形/長方形 6"/>
          <p:cNvSpPr>
            <a:spLocks noChangeArrowheads="1"/>
          </p:cNvSpPr>
          <p:nvPr/>
        </p:nvSpPr>
        <p:spPr bwMode="auto">
          <a:xfrm>
            <a:off x="5267325" y="4159250"/>
            <a:ext cx="3994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altLang="ja-JP" sz="2000" baseline="30000" dirty="0" smtClean="0">
                <a:solidFill>
                  <a:schemeClr val="tx2"/>
                </a:solidFill>
                <a:cs typeface="Arial" charset="0"/>
              </a:rPr>
              <a:t>nd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step: Definition of the communication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function into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the database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definition file </a:t>
            </a:r>
            <a:r>
              <a:rPr lang="en-US" altLang="ja-JP" dirty="0">
                <a:solidFill>
                  <a:schemeClr val="tx2"/>
                </a:solidFill>
                <a:cs typeface="Arial" charset="0"/>
              </a:rPr>
              <a:t>(*.dbd)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 rot="10800000" flipV="1">
            <a:off x="3429004" y="4391025"/>
            <a:ext cx="1924046" cy="1285876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3.3. Communication with Arcing Interlock Device using sub record</a:t>
            </a:r>
          </a:p>
        </p:txBody>
      </p:sp>
      <p:sp>
        <p:nvSpPr>
          <p:cNvPr id="11" name="正方形/長方形 6"/>
          <p:cNvSpPr>
            <a:spLocks noChangeArrowheads="1"/>
          </p:cNvSpPr>
          <p:nvPr/>
        </p:nvSpPr>
        <p:spPr bwMode="auto">
          <a:xfrm>
            <a:off x="3829050" y="657437"/>
            <a:ext cx="5314950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1" hangingPunct="1">
              <a:lnSpc>
                <a:spcPts val="22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We select Sub record for setting parameters to AI</a:t>
            </a:r>
            <a:r>
              <a:rPr lang="en-US" altLang="ja-JP" sz="2000" dirty="0"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D</a:t>
            </a:r>
            <a:r>
              <a:rPr lang="en-US" altLang="ja-JP" sz="2000" dirty="0" smtClean="0"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, which is implemented using FPGA. AID should be configured by TCP/IP communication.</a:t>
            </a:r>
            <a:endParaRPr lang="en-US" altLang="ja-JP" sz="2000" dirty="0"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22" name="正方形/長方形 6"/>
          <p:cNvSpPr>
            <a:spLocks noChangeArrowheads="1"/>
          </p:cNvSpPr>
          <p:nvPr/>
        </p:nvSpPr>
        <p:spPr bwMode="auto">
          <a:xfrm>
            <a:off x="5267325" y="5207000"/>
            <a:ext cx="36750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3</a:t>
            </a:r>
            <a:r>
              <a:rPr lang="en-US" altLang="ja-JP" sz="2000" baseline="30000" dirty="0" smtClean="0">
                <a:solidFill>
                  <a:schemeClr val="tx2"/>
                </a:solidFill>
                <a:cs typeface="Arial" charset="0"/>
              </a:rPr>
              <a:t>rd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step: Definition of the communication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function such as PV into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the database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file </a:t>
            </a:r>
            <a:r>
              <a:rPr lang="en-US" altLang="ja-JP" dirty="0">
                <a:solidFill>
                  <a:schemeClr val="tx2"/>
                </a:solidFill>
                <a:cs typeface="Arial" charset="0"/>
              </a:rPr>
              <a:t>(*.db)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rot="10800000" flipV="1">
            <a:off x="4933955" y="5438774"/>
            <a:ext cx="409571" cy="190501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0347" y="3366296"/>
            <a:ext cx="1490972" cy="7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Figures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3" y="656183"/>
            <a:ext cx="6335035" cy="5663137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E2DA174-62C0-4B41-99EC-5199759D2F7A}" type="slidenum">
              <a:rPr lang="ja-JP" altLang="en-US">
                <a:latin typeface="Consolas" pitchFamily="49" charset="0"/>
              </a:rPr>
              <a:pPr algn="ctr"/>
              <a:t>13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3.3. Communication with Arcing Interlock Device using sub record (Cont.)</a:t>
            </a:r>
          </a:p>
        </p:txBody>
      </p:sp>
      <p:sp>
        <p:nvSpPr>
          <p:cNvPr id="8" name="正方形/長方形 6"/>
          <p:cNvSpPr>
            <a:spLocks noChangeArrowheads="1"/>
          </p:cNvSpPr>
          <p:nvPr/>
        </p:nvSpPr>
        <p:spPr bwMode="auto">
          <a:xfrm>
            <a:off x="3952876" y="1017304"/>
            <a:ext cx="507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4</a:t>
            </a:r>
            <a:r>
              <a:rPr lang="en-US" altLang="ja-JP" sz="2000" baseline="30000" dirty="0" smtClean="0">
                <a:solidFill>
                  <a:schemeClr val="tx2"/>
                </a:solidFill>
                <a:cs typeface="Arial" charset="0"/>
              </a:rPr>
              <a:t>th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step: Definition of the C language source file name and </a:t>
            </a:r>
            <a:r>
              <a:rPr lang="en-US" altLang="ja-JP" sz="2000" dirty="0" err="1" smtClean="0">
                <a:solidFill>
                  <a:schemeClr val="tx2"/>
                </a:solidFill>
                <a:cs typeface="Arial" charset="0"/>
              </a:rPr>
              <a:t>dbd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file name into the </a:t>
            </a:r>
            <a:r>
              <a:rPr lang="en-US" altLang="ja-JP" sz="2000" dirty="0" err="1" smtClean="0">
                <a:solidFill>
                  <a:schemeClr val="tx2"/>
                </a:solidFill>
                <a:cs typeface="Arial" charset="0"/>
              </a:rPr>
              <a:t>Makefile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, and execute make command to generate the IOC.</a:t>
            </a:r>
            <a:endParaRPr lang="en-US" altLang="ja-JP" sz="1600" dirty="0" smtClean="0">
              <a:solidFill>
                <a:schemeClr val="tx2"/>
              </a:solidFill>
              <a:cs typeface="Arial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181885" y="1665965"/>
            <a:ext cx="1770991" cy="2978466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3331676" y="1665965"/>
            <a:ext cx="621200" cy="1738139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5450185" y="5035463"/>
            <a:ext cx="3579515" cy="1707135"/>
            <a:chOff x="5450185" y="4562475"/>
            <a:chExt cx="3576119" cy="1992233"/>
          </a:xfrm>
        </p:grpSpPr>
        <p:sp>
          <p:nvSpPr>
            <p:cNvPr id="14" name="正方形/長方形 13"/>
            <p:cNvSpPr/>
            <p:nvPr/>
          </p:nvSpPr>
          <p:spPr>
            <a:xfrm>
              <a:off x="5450185" y="4744015"/>
              <a:ext cx="3576119" cy="181069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altLang="ja-JP" sz="1600" dirty="0" smtClean="0">
                  <a:latin typeface="Consolas" pitchFamily="49" charset="0"/>
                  <a:cs typeface="Consolas" pitchFamily="49" charset="0"/>
                </a:rPr>
                <a:t>[</a:t>
              </a:r>
              <a:r>
                <a:rPr lang="en-US" altLang="ja-JP" sz="1600" dirty="0" err="1" smtClean="0">
                  <a:latin typeface="Consolas" pitchFamily="49" charset="0"/>
                  <a:cs typeface="Consolas" pitchFamily="49" charset="0"/>
                </a:rPr>
                <a:t>codac</a:t>
              </a:r>
              <a:r>
                <a:rPr lang="en-US" altLang="ja-JP" sz="1600" dirty="0" smtClean="0">
                  <a:latin typeface="Consolas" pitchFamily="49" charset="0"/>
                  <a:cs typeface="Consolas" pitchFamily="49" charset="0"/>
                </a:rPr>
                <a:t>-dev@]$ </a:t>
              </a:r>
              <a:r>
                <a:rPr lang="en-US" altLang="ja-JP" sz="1600" b="1" i="1" dirty="0" err="1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mvn</a:t>
              </a:r>
              <a:r>
                <a:rPr lang="en-US" altLang="ja-JP" sz="1600" b="1" i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 compile</a:t>
              </a:r>
            </a:p>
            <a:p>
              <a:r>
                <a:rPr lang="en-US" altLang="ja-JP" sz="1050" dirty="0" smtClean="0">
                  <a:latin typeface="Consolas" pitchFamily="49" charset="0"/>
                  <a:cs typeface="Consolas" pitchFamily="49" charset="0"/>
                </a:rPr>
                <a:t>make -C ./configure install make[1]: Entering directory `/home/</a:t>
              </a:r>
              <a:r>
                <a:rPr lang="en-US" altLang="ja-JP" sz="1050" dirty="0" err="1" smtClean="0">
                  <a:latin typeface="Consolas" pitchFamily="49" charset="0"/>
                  <a:cs typeface="Consolas" pitchFamily="49" charset="0"/>
                </a:rPr>
                <a:t>codac</a:t>
              </a:r>
              <a:r>
                <a:rPr lang="en-US" altLang="ja-JP" sz="1050" dirty="0" smtClean="0">
                  <a:latin typeface="Consolas" pitchFamily="49" charset="0"/>
                  <a:cs typeface="Consolas" pitchFamily="49" charset="0"/>
                </a:rPr>
                <a:t>-dev/</a:t>
              </a:r>
              <a:r>
                <a:rPr lang="en-US" altLang="ja-JP" sz="1050" dirty="0" err="1" smtClean="0">
                  <a:latin typeface="Consolas" pitchFamily="49" charset="0"/>
                  <a:cs typeface="Consolas" pitchFamily="49" charset="0"/>
                </a:rPr>
                <a:t>GyrotronProject</a:t>
              </a:r>
              <a:r>
                <a:rPr lang="en-US" altLang="ja-JP" sz="1050" dirty="0" smtClean="0">
                  <a:latin typeface="Consolas" pitchFamily="49" charset="0"/>
                  <a:cs typeface="Consolas" pitchFamily="49" charset="0"/>
                </a:rPr>
                <a:t>/m-</a:t>
              </a:r>
              <a:r>
                <a:rPr lang="en-US" altLang="ja-JP" sz="1050" dirty="0" err="1" smtClean="0">
                  <a:latin typeface="Consolas" pitchFamily="49" charset="0"/>
                  <a:cs typeface="Consolas" pitchFamily="49" charset="0"/>
                </a:rPr>
                <a:t>JADA_Gyrotron_Slowcontroller</a:t>
              </a:r>
              <a:r>
                <a:rPr lang="en-US" altLang="ja-JP" sz="1050" dirty="0" smtClean="0">
                  <a:latin typeface="Consolas" pitchFamily="49" charset="0"/>
                  <a:cs typeface="Consolas" pitchFamily="49" charset="0"/>
                </a:rPr>
                <a:t>/target/main/</a:t>
              </a:r>
              <a:r>
                <a:rPr lang="en-US" altLang="ja-JP" sz="1050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epics</a:t>
              </a:r>
              <a:r>
                <a:rPr lang="en-US" altLang="ja-JP" sz="1050" dirty="0" smtClean="0">
                  <a:latin typeface="Consolas" pitchFamily="49" charset="0"/>
                  <a:cs typeface="Consolas" pitchFamily="49" charset="0"/>
                </a:rPr>
                <a:t>/</a:t>
              </a:r>
              <a:r>
                <a:rPr lang="en-US" altLang="ja-JP" sz="1050" dirty="0" err="1" smtClean="0">
                  <a:latin typeface="Consolas" pitchFamily="49" charset="0"/>
                  <a:cs typeface="Consolas" pitchFamily="49" charset="0"/>
                </a:rPr>
                <a:t>configure'perl</a:t>
              </a:r>
              <a:r>
                <a:rPr lang="en-US" altLang="ja-JP" sz="1050" dirty="0" smtClean="0">
                  <a:latin typeface="Consolas" pitchFamily="49" charset="0"/>
                  <a:cs typeface="Consolas" pitchFamily="49" charset="0"/>
                </a:rPr>
                <a:t>/…</a:t>
              </a:r>
            </a:p>
            <a:p>
              <a:r>
                <a:rPr lang="en-US" altLang="ja-JP" sz="1200" dirty="0" smtClean="0">
                  <a:latin typeface="Consolas" pitchFamily="49" charset="0"/>
                  <a:cs typeface="Consolas" pitchFamily="49" charset="0"/>
                </a:rPr>
                <a:t>................</a:t>
              </a:r>
              <a:endParaRPr kumimoji="1" lang="en-US" altLang="ja-JP" sz="1200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altLang="ja-JP" sz="1600" i="1" dirty="0" smtClean="0">
                  <a:latin typeface="Consolas" pitchFamily="49" charset="0"/>
                  <a:cs typeface="Consolas" pitchFamily="49" charset="0"/>
                </a:rPr>
                <a:t>[INFO] COMPILATION COMPLETED</a:t>
              </a:r>
            </a:p>
            <a:p>
              <a:r>
                <a:rPr lang="en-US" altLang="ja-JP" sz="1100" dirty="0" smtClean="0">
                  <a:latin typeface="Consolas" pitchFamily="49" charset="0"/>
                  <a:cs typeface="Consolas" pitchFamily="49" charset="0"/>
                </a:rPr>
                <a:t>[</a:t>
              </a:r>
              <a:r>
                <a:rPr lang="en-US" altLang="ja-JP" sz="1100" dirty="0" err="1" smtClean="0">
                  <a:latin typeface="Consolas" pitchFamily="49" charset="0"/>
                  <a:cs typeface="Consolas" pitchFamily="49" charset="0"/>
                </a:rPr>
                <a:t>codac</a:t>
              </a:r>
              <a:r>
                <a:rPr lang="en-US" altLang="ja-JP" sz="1100" dirty="0" smtClean="0">
                  <a:latin typeface="Consolas" pitchFamily="49" charset="0"/>
                  <a:cs typeface="Consolas" pitchFamily="49" charset="0"/>
                </a:rPr>
                <a:t>-dev@]$</a:t>
              </a:r>
              <a:endParaRPr kumimoji="1" lang="ja-JP" altLang="en-US" sz="11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468292" y="4562475"/>
              <a:ext cx="3542358" cy="19964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Terminal</a:t>
              </a:r>
              <a:endParaRPr kumimoji="1" lang="ja-JP" alt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746487" y="4583905"/>
              <a:ext cx="241142" cy="15622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r>
                <a:rPr kumimoji="1" lang="en-US" altLang="ja-JP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X</a:t>
              </a:r>
              <a:endParaRPr kumimoji="1" lang="ja-JP" alt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503600" y="4583905"/>
              <a:ext cx="241142" cy="15622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900"/>
                </a:lnSpc>
              </a:pPr>
              <a:r>
                <a:rPr kumimoji="1" lang="en-US" altLang="ja-JP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_</a:t>
              </a:r>
              <a:endParaRPr kumimoji="1" lang="ja-JP" alt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0" name="正方形/長方形 6"/>
          <p:cNvSpPr>
            <a:spLocks noChangeArrowheads="1"/>
          </p:cNvSpPr>
          <p:nvPr/>
        </p:nvSpPr>
        <p:spPr bwMode="auto">
          <a:xfrm>
            <a:off x="5334000" y="4310073"/>
            <a:ext cx="3820960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7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1600" dirty="0" smtClean="0">
                <a:solidFill>
                  <a:schemeClr val="tx2"/>
                </a:solidFill>
                <a:cs typeface="Arial" charset="0"/>
              </a:rPr>
              <a:t>Make command execute “</a:t>
            </a:r>
            <a:r>
              <a:rPr lang="en-US" altLang="ja-JP" sz="1600" dirty="0" err="1" smtClean="0">
                <a:solidFill>
                  <a:schemeClr val="tx2"/>
                </a:solidFill>
                <a:cs typeface="Arial" charset="0"/>
              </a:rPr>
              <a:t>mvn</a:t>
            </a:r>
            <a:r>
              <a:rPr lang="en-US" altLang="ja-JP" sz="1600" dirty="0" smtClean="0">
                <a:solidFill>
                  <a:schemeClr val="tx2"/>
                </a:solidFill>
                <a:cs typeface="Arial" charset="0"/>
              </a:rPr>
              <a:t> compile” (Maven tool), which is recommended by ITER organization.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0347" y="3366296"/>
            <a:ext cx="1490972" cy="7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DDF091E-200A-4F3D-9A50-D064FDA104BF}" type="slidenum">
              <a:rPr lang="ja-JP" altLang="en-US">
                <a:latin typeface="Consolas" pitchFamily="49" charset="0"/>
              </a:rPr>
              <a:pPr algn="ctr"/>
              <a:t>14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3.3. Communication with Arcing Interlock Device using sub record (Cont.)</a:t>
            </a:r>
          </a:p>
        </p:txBody>
      </p:sp>
      <p:sp>
        <p:nvSpPr>
          <p:cNvPr id="19461" name="正方形/長方形 6"/>
          <p:cNvSpPr>
            <a:spLocks noChangeArrowheads="1"/>
          </p:cNvSpPr>
          <p:nvPr/>
        </p:nvSpPr>
        <p:spPr bwMode="auto">
          <a:xfrm>
            <a:off x="0" y="568325"/>
            <a:ext cx="91440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Definition of Sub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record for communication with Arcing Interlock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Device.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9462" name="正方形/長方形 15"/>
          <p:cNvSpPr>
            <a:spLocks noChangeArrowheads="1"/>
          </p:cNvSpPr>
          <p:nvPr/>
        </p:nvSpPr>
        <p:spPr bwMode="auto">
          <a:xfrm>
            <a:off x="409575" y="1417638"/>
            <a:ext cx="86106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Consolas" pitchFamily="49" charset="0"/>
                <a:cs typeface="Consolas" pitchFamily="49" charset="0"/>
              </a:rPr>
              <a:t>record (sub,"EC-GN-P0C:IOB1-CR1-PRC"){</a:t>
            </a:r>
          </a:p>
          <a:p>
            <a:r>
              <a:rPr lang="en-US" altLang="ja-JP" sz="2000">
                <a:latin typeface="Consolas" pitchFamily="49" charset="0"/>
                <a:cs typeface="Consolas" pitchFamily="49" charset="0"/>
              </a:rPr>
              <a:t>	field(DESC, "Send commands to FPGA")</a:t>
            </a:r>
          </a:p>
          <a:p>
            <a:r>
              <a:rPr lang="en-US" altLang="ja-JP" sz="2000">
                <a:latin typeface="Consolas" pitchFamily="49" charset="0"/>
                <a:cs typeface="Consolas" pitchFamily="49" charset="0"/>
              </a:rPr>
              <a:t>	field(INAM, "initCommands")</a:t>
            </a:r>
          </a:p>
          <a:p>
            <a:r>
              <a:rPr lang="en-US" altLang="ja-JP" sz="2000">
                <a:latin typeface="Consolas" pitchFamily="49" charset="0"/>
                <a:cs typeface="Consolas" pitchFamily="49" charset="0"/>
              </a:rPr>
              <a:t>	field(PINI, "YES")</a:t>
            </a:r>
          </a:p>
          <a:p>
            <a:r>
              <a:rPr lang="en-US" altLang="ja-JP" sz="2000">
                <a:latin typeface="Consolas" pitchFamily="49" charset="0"/>
                <a:cs typeface="Consolas" pitchFamily="49" charset="0"/>
              </a:rPr>
              <a:t>	field(SNAM, "sendCommandsToFPGA")</a:t>
            </a:r>
          </a:p>
          <a:p>
            <a:r>
              <a:rPr lang="en-US" altLang="ja-JP" sz="2000">
                <a:latin typeface="Consolas" pitchFamily="49" charset="0"/>
                <a:cs typeface="Consolas" pitchFamily="49" charset="0"/>
              </a:rPr>
              <a:t>	field(VAL, "1")</a:t>
            </a:r>
          </a:p>
          <a:p>
            <a:r>
              <a:rPr lang="en-US" altLang="ja-JP" sz="2000">
                <a:latin typeface="Consolas" pitchFamily="49" charset="0"/>
                <a:cs typeface="Consolas" pitchFamily="49" charset="0"/>
              </a:rPr>
              <a:t>}</a:t>
            </a:r>
            <a:endParaRPr lang="ja-JP" altLang="en-US" sz="200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463" name="正方形/長方形 6"/>
          <p:cNvSpPr>
            <a:spLocks noChangeArrowheads="1"/>
          </p:cNvSpPr>
          <p:nvPr/>
        </p:nvSpPr>
        <p:spPr bwMode="auto">
          <a:xfrm>
            <a:off x="133350" y="3675063"/>
            <a:ext cx="9010650" cy="201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This record sends the following parameters to Arcing Interlock Device: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  - Initial parameters, when the IOC reboots.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  - Configuration parameters, when the plant operator requests </a:t>
            </a:r>
          </a:p>
          <a:p>
            <a:pPr marL="177800" indent="-177800" algn="just" eaLnBrk="1" hangingPunct="1">
              <a:lnSpc>
                <a:spcPts val="2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    from HMI.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066805" y="5581477"/>
            <a:ext cx="7769377" cy="1299153"/>
            <a:chOff x="559837" y="5436629"/>
            <a:chExt cx="7769377" cy="1299153"/>
          </a:xfrm>
        </p:grpSpPr>
        <p:sp>
          <p:nvSpPr>
            <p:cNvPr id="9" name="正方形/長方形 6"/>
            <p:cNvSpPr>
              <a:spLocks noChangeArrowheads="1"/>
            </p:cNvSpPr>
            <p:nvPr/>
          </p:nvSpPr>
          <p:spPr bwMode="auto">
            <a:xfrm>
              <a:off x="4499598" y="6412617"/>
              <a:ext cx="382961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 algn="ctr">
                <a:lnSpc>
                  <a:spcPts val="1800"/>
                </a:lnSpc>
                <a:spcBef>
                  <a:spcPct val="30000"/>
                </a:spcBef>
                <a:buClr>
                  <a:srgbClr val="C00000"/>
                </a:buClr>
              </a:pPr>
              <a:r>
                <a:rPr lang="en-US" altLang="ja-JP" sz="1600" dirty="0">
                  <a:solidFill>
                    <a:schemeClr val="tx2"/>
                  </a:solidFill>
                  <a:cs typeface="Arial" charset="0"/>
                </a:rPr>
                <a:t>Arcing Interlock Device (FPGA Module)</a:t>
              </a:r>
            </a:p>
          </p:txBody>
        </p:sp>
        <p:grpSp>
          <p:nvGrpSpPr>
            <p:cNvPr id="11" name="グループ化 16"/>
            <p:cNvGrpSpPr/>
            <p:nvPr/>
          </p:nvGrpSpPr>
          <p:grpSpPr>
            <a:xfrm>
              <a:off x="559837" y="5436629"/>
              <a:ext cx="7098809" cy="1047749"/>
              <a:chOff x="559837" y="5617689"/>
              <a:chExt cx="7098809" cy="1047749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9837" y="5809545"/>
                <a:ext cx="2334904" cy="722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89283" y="5617689"/>
                <a:ext cx="2869363" cy="1047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正方形/長方形 15"/>
              <p:cNvSpPr/>
              <p:nvPr/>
            </p:nvSpPr>
            <p:spPr>
              <a:xfrm>
                <a:off x="3489649" y="5868955"/>
                <a:ext cx="811763" cy="625151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kumimoji="1" lang="en-US" altLang="ja-JP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onsolas" pitchFamily="49" charset="0"/>
                    <a:ea typeface="Arial Unicode MS" pitchFamily="50" charset="-128"/>
                    <a:cs typeface="Consolas" pitchFamily="49" charset="0"/>
                  </a:rPr>
                  <a:t>IOC</a:t>
                </a:r>
                <a:endParaRPr kumimoji="1" lang="ja-JP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nsolas" pitchFamily="49" charset="0"/>
                  <a:ea typeface="Arial Unicode MS" pitchFamily="50" charset="-128"/>
                  <a:cs typeface="Consolas" pitchFamily="49" charset="0"/>
                </a:endParaRPr>
              </a:p>
            </p:txBody>
          </p:sp>
          <p:sp>
            <p:nvSpPr>
              <p:cNvPr id="17" name="左右矢印 16"/>
              <p:cNvSpPr/>
              <p:nvPr/>
            </p:nvSpPr>
            <p:spPr>
              <a:xfrm>
                <a:off x="3023857" y="6123914"/>
                <a:ext cx="334978" cy="181069"/>
              </a:xfrm>
              <a:prstGeom prst="leftRightArrow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左右矢印 17"/>
              <p:cNvSpPr/>
              <p:nvPr/>
            </p:nvSpPr>
            <p:spPr>
              <a:xfrm>
                <a:off x="4434689" y="6123914"/>
                <a:ext cx="334978" cy="181069"/>
              </a:xfrm>
              <a:prstGeom prst="leftRightArrow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正方形/長方形 6"/>
            <p:cNvSpPr>
              <a:spLocks noChangeArrowheads="1"/>
            </p:cNvSpPr>
            <p:nvPr/>
          </p:nvSpPr>
          <p:spPr bwMode="auto">
            <a:xfrm>
              <a:off x="579422" y="6412617"/>
              <a:ext cx="231768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 algn="ctr">
                <a:lnSpc>
                  <a:spcPts val="1800"/>
                </a:lnSpc>
                <a:spcBef>
                  <a:spcPct val="30000"/>
                </a:spcBef>
                <a:buClr>
                  <a:srgbClr val="C00000"/>
                </a:buClr>
              </a:pPr>
              <a:r>
                <a:rPr lang="en-US" altLang="ja-JP" sz="1600" dirty="0" smtClean="0">
                  <a:solidFill>
                    <a:schemeClr val="tx2"/>
                  </a:solidFill>
                  <a:cs typeface="Arial" charset="0"/>
                </a:rPr>
                <a:t>HMI</a:t>
              </a:r>
              <a:endParaRPr lang="en-US" altLang="ja-JP" sz="16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023045" y="4950234"/>
            <a:ext cx="4734131" cy="1822758"/>
            <a:chOff x="1023045" y="4925182"/>
            <a:chExt cx="4734131" cy="1822758"/>
          </a:xfrm>
        </p:grpSpPr>
        <p:sp>
          <p:nvSpPr>
            <p:cNvPr id="25" name="円柱 24"/>
            <p:cNvSpPr/>
            <p:nvPr/>
          </p:nvSpPr>
          <p:spPr>
            <a:xfrm>
              <a:off x="1747321" y="6355629"/>
              <a:ext cx="805760" cy="366665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*.req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正方形/長方形 6"/>
            <p:cNvSpPr>
              <a:spLocks noChangeArrowheads="1"/>
            </p:cNvSpPr>
            <p:nvPr/>
          </p:nvSpPr>
          <p:spPr bwMode="auto">
            <a:xfrm>
              <a:off x="4291345" y="5439467"/>
              <a:ext cx="146583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 algn="ctr">
                <a:lnSpc>
                  <a:spcPts val="1800"/>
                </a:lnSpc>
                <a:spcBef>
                  <a:spcPct val="30000"/>
                </a:spcBef>
                <a:buClr>
                  <a:srgbClr val="C00000"/>
                </a:buClr>
              </a:pPr>
              <a:r>
                <a:rPr lang="en-US" altLang="ja-JP" sz="1600" dirty="0" smtClean="0">
                  <a:solidFill>
                    <a:schemeClr val="tx2"/>
                  </a:solidFill>
                  <a:cs typeface="Arial" charset="0"/>
                </a:rPr>
                <a:t>FPGA Module</a:t>
              </a:r>
              <a:endParaRPr lang="en-US" altLang="ja-JP" sz="1600" dirty="0">
                <a:solidFill>
                  <a:schemeClr val="tx2"/>
                </a:solidFill>
                <a:cs typeface="Arial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3045" y="5386916"/>
              <a:ext cx="794310" cy="62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28795" y="4925182"/>
              <a:ext cx="1493369" cy="54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正方形/長方形 15"/>
            <p:cNvSpPr/>
            <p:nvPr/>
          </p:nvSpPr>
          <p:spPr>
            <a:xfrm>
              <a:off x="2321729" y="5425441"/>
              <a:ext cx="811763" cy="625151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en-US" altLang="ja-JP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nsolas" pitchFamily="49" charset="0"/>
                  <a:ea typeface="Arial Unicode MS" pitchFamily="50" charset="-128"/>
                  <a:cs typeface="Consolas" pitchFamily="49" charset="0"/>
                </a:rPr>
                <a:t>IOC</a:t>
              </a:r>
              <a:endParaRPr kumimoji="1" lang="ja-JP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ea typeface="Arial Unicode MS" pitchFamily="50" charset="-128"/>
                <a:cs typeface="Consolas" pitchFamily="49" charset="0"/>
              </a:endParaRPr>
            </a:p>
          </p:txBody>
        </p:sp>
        <p:sp>
          <p:nvSpPr>
            <p:cNvPr id="17" name="左右矢印 16"/>
            <p:cNvSpPr/>
            <p:nvPr/>
          </p:nvSpPr>
          <p:spPr>
            <a:xfrm>
              <a:off x="1855937" y="5680400"/>
              <a:ext cx="334978" cy="181069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左右矢印 17"/>
            <p:cNvSpPr/>
            <p:nvPr/>
          </p:nvSpPr>
          <p:spPr>
            <a:xfrm rot="20331390">
              <a:off x="3114883" y="5299406"/>
              <a:ext cx="905740" cy="325269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6"/>
            <p:cNvSpPr>
              <a:spLocks noChangeArrowheads="1"/>
            </p:cNvSpPr>
            <p:nvPr/>
          </p:nvSpPr>
          <p:spPr bwMode="auto">
            <a:xfrm>
              <a:off x="1023045" y="6036993"/>
              <a:ext cx="80573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 algn="ctr">
                <a:lnSpc>
                  <a:spcPts val="1800"/>
                </a:lnSpc>
                <a:spcBef>
                  <a:spcPct val="30000"/>
                </a:spcBef>
                <a:buClr>
                  <a:srgbClr val="C00000"/>
                </a:buClr>
              </a:pPr>
              <a:r>
                <a:rPr lang="en-US" altLang="ja-JP" dirty="0" smtClean="0">
                  <a:solidFill>
                    <a:schemeClr val="tx2"/>
                  </a:solidFill>
                  <a:cs typeface="Arial" charset="0"/>
                </a:rPr>
                <a:t>HMI</a:t>
              </a:r>
              <a:endParaRPr lang="en-US" altLang="ja-JP" dirty="0">
                <a:solidFill>
                  <a:schemeClr val="tx2"/>
                </a:solidFill>
                <a:cs typeface="Arial" charset="0"/>
              </a:endParaRPr>
            </a:p>
          </p:txBody>
        </p:sp>
        <p:pic>
          <p:nvPicPr>
            <p:cNvPr id="21" name="図 20" descr="PLC.em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2273" y="5675483"/>
              <a:ext cx="1430499" cy="744369"/>
            </a:xfrm>
            <a:prstGeom prst="rect">
              <a:avLst/>
            </a:prstGeom>
          </p:spPr>
        </p:pic>
        <p:sp>
          <p:nvSpPr>
            <p:cNvPr id="23" name="左右矢印 22"/>
            <p:cNvSpPr/>
            <p:nvPr/>
          </p:nvSpPr>
          <p:spPr>
            <a:xfrm rot="784340">
              <a:off x="3131484" y="5732464"/>
              <a:ext cx="905740" cy="325269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6"/>
            <p:cNvSpPr>
              <a:spLocks noChangeArrowheads="1"/>
            </p:cNvSpPr>
            <p:nvPr/>
          </p:nvSpPr>
          <p:spPr bwMode="auto">
            <a:xfrm>
              <a:off x="4291346" y="6424775"/>
              <a:ext cx="137612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 algn="ctr">
                <a:lnSpc>
                  <a:spcPts val="1800"/>
                </a:lnSpc>
                <a:spcBef>
                  <a:spcPct val="30000"/>
                </a:spcBef>
                <a:buClr>
                  <a:srgbClr val="C00000"/>
                </a:buClr>
              </a:pPr>
              <a:r>
                <a:rPr lang="en-US" altLang="ja-JP" sz="1600" dirty="0" smtClean="0">
                  <a:solidFill>
                    <a:schemeClr val="tx2"/>
                  </a:solidFill>
                  <a:cs typeface="Arial" charset="0"/>
                </a:rPr>
                <a:t>S7-300 PLC</a:t>
              </a:r>
              <a:endParaRPr lang="en-US" altLang="ja-JP" sz="16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26" name="円柱 25"/>
            <p:cNvSpPr/>
            <p:nvPr/>
          </p:nvSpPr>
          <p:spPr>
            <a:xfrm>
              <a:off x="2759801" y="6354120"/>
              <a:ext cx="805760" cy="366665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*.sav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線矢印コネクタ 26"/>
            <p:cNvCxnSpPr>
              <a:stCxn id="25" idx="1"/>
            </p:cNvCxnSpPr>
            <p:nvPr/>
          </p:nvCxnSpPr>
          <p:spPr>
            <a:xfrm rot="5400000" flipH="1" flipV="1">
              <a:off x="2107199" y="6108921"/>
              <a:ext cx="289711" cy="2037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endCxn id="26" idx="1"/>
            </p:cNvCxnSpPr>
            <p:nvPr/>
          </p:nvCxnSpPr>
          <p:spPr>
            <a:xfrm rot="16200000" flipH="1">
              <a:off x="2944647" y="6136085"/>
              <a:ext cx="279145" cy="1569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EE01E92-A368-4346-B8F8-632C8327D8C7}" type="slidenum">
              <a:rPr lang="ja-JP" altLang="en-US">
                <a:latin typeface="Consolas" pitchFamily="49" charset="0"/>
              </a:rPr>
              <a:pPr algn="ctr"/>
              <a:t>15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20484" name="正方形/長方形 6"/>
          <p:cNvSpPr>
            <a:spLocks noChangeArrowheads="1"/>
          </p:cNvSpPr>
          <p:nvPr/>
        </p:nvSpPr>
        <p:spPr bwMode="auto">
          <a:xfrm>
            <a:off x="0" y="568325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Save/Restore PVs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using </a:t>
            </a:r>
            <a:r>
              <a:rPr lang="en-US" altLang="ja-JP" sz="2400" dirty="0" err="1">
                <a:solidFill>
                  <a:schemeClr val="tx2"/>
                </a:solidFill>
                <a:cs typeface="Arial" charset="0"/>
              </a:rPr>
              <a:t>autosave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function.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0487" name="正方形/長方形 6"/>
          <p:cNvSpPr>
            <a:spLocks noChangeArrowheads="1"/>
          </p:cNvSpPr>
          <p:nvPr/>
        </p:nvSpPr>
        <p:spPr bwMode="auto">
          <a:xfrm>
            <a:off x="188614" y="967762"/>
            <a:ext cx="5568562" cy="40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2200"/>
              </a:lnSpc>
              <a:spcBef>
                <a:spcPct val="3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We create the EPICS request file </a:t>
            </a:r>
            <a:r>
              <a:rPr lang="en-US" altLang="ja-JP" sz="1600" dirty="0" smtClean="0">
                <a:solidFill>
                  <a:schemeClr val="tx2"/>
                </a:solidFill>
                <a:cs typeface="Arial" charset="0"/>
              </a:rPr>
              <a:t>(*.req)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, and defined the following PVs into this file to apply the </a:t>
            </a:r>
            <a:r>
              <a:rPr lang="en-US" altLang="ja-JP" sz="2000" dirty="0" err="1" smtClean="0">
                <a:solidFill>
                  <a:schemeClr val="tx2"/>
                </a:solidFill>
                <a:cs typeface="Arial" charset="0"/>
              </a:rPr>
              <a:t>autosave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function.</a:t>
            </a:r>
          </a:p>
          <a:p>
            <a:pPr eaLnBrk="1" hangingPunct="1">
              <a:lnSpc>
                <a:spcPts val="1700"/>
              </a:lnSpc>
              <a:spcBef>
                <a:spcPct val="30000"/>
              </a:spcBef>
              <a:buClr>
                <a:srgbClr val="C00000"/>
              </a:buClr>
            </a:pPr>
            <a:r>
              <a:rPr lang="ja-JP" altLang="en-US" sz="2000" dirty="0">
                <a:solidFill>
                  <a:schemeClr val="tx2"/>
                </a:solidFill>
                <a:cs typeface="Arial" charset="0"/>
              </a:rPr>
              <a:t>　</a:t>
            </a:r>
            <a:r>
              <a:rPr lang="ja-JP" altLang="en-US" sz="2000" dirty="0" smtClean="0">
                <a:solidFill>
                  <a:schemeClr val="tx2"/>
                </a:solidFill>
                <a:cs typeface="Arial" charset="0"/>
              </a:rPr>
              <a:t>　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- Upper/lower threshold of alarms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which </a:t>
            </a:r>
          </a:p>
          <a:p>
            <a:pPr eaLnBrk="1" hangingPunct="1">
              <a:lnSpc>
                <a:spcPts val="1700"/>
              </a:lnSpc>
              <a:spcBef>
                <a:spcPct val="30000"/>
              </a:spcBef>
              <a:buClr>
                <a:srgbClr val="C00000"/>
              </a:buClr>
            </a:pPr>
            <a:r>
              <a:rPr lang="ja-JP" altLang="en-US" sz="2000" dirty="0" smtClean="0">
                <a:solidFill>
                  <a:schemeClr val="tx2"/>
                </a:solidFill>
                <a:cs typeface="Arial" charset="0"/>
              </a:rPr>
              <a:t>　　　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slow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controller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CPU uses.</a:t>
            </a:r>
          </a:p>
          <a:p>
            <a:pPr eaLnBrk="1" hangingPunct="1">
              <a:lnSpc>
                <a:spcPts val="1700"/>
              </a:lnSpc>
              <a:spcBef>
                <a:spcPct val="30000"/>
              </a:spcBef>
              <a:buClr>
                <a:srgbClr val="C00000"/>
              </a:buClr>
            </a:pPr>
            <a:r>
              <a:rPr lang="ja-JP" altLang="en-US" sz="2000" dirty="0">
                <a:solidFill>
                  <a:schemeClr val="tx2"/>
                </a:solidFill>
                <a:cs typeface="Arial" charset="0"/>
              </a:rPr>
              <a:t>　</a:t>
            </a:r>
            <a:r>
              <a:rPr lang="ja-JP" altLang="en-US" sz="2000" dirty="0" smtClean="0">
                <a:solidFill>
                  <a:schemeClr val="tx2"/>
                </a:solidFill>
                <a:cs typeface="Arial" charset="0"/>
              </a:rPr>
              <a:t>　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- Initial parameters which Arcing Interlock </a:t>
            </a:r>
          </a:p>
          <a:p>
            <a:pPr eaLnBrk="1" hangingPunct="1">
              <a:lnSpc>
                <a:spcPts val="1700"/>
              </a:lnSpc>
              <a:spcBef>
                <a:spcPct val="30000"/>
              </a:spcBef>
              <a:buClr>
                <a:srgbClr val="C00000"/>
              </a:buClr>
            </a:pPr>
            <a:r>
              <a:rPr lang="ja-JP" altLang="en-US" sz="2000" dirty="0">
                <a:solidFill>
                  <a:schemeClr val="tx2"/>
                </a:solidFill>
                <a:cs typeface="Arial" charset="0"/>
              </a:rPr>
              <a:t>　</a:t>
            </a:r>
            <a:r>
              <a:rPr lang="ja-JP" altLang="en-US" sz="2000" dirty="0" smtClean="0">
                <a:solidFill>
                  <a:schemeClr val="tx2"/>
                </a:solidFill>
                <a:cs typeface="Arial" charset="0"/>
              </a:rPr>
              <a:t>　　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Device uses.</a:t>
            </a:r>
          </a:p>
          <a:p>
            <a:pPr marL="342900" indent="-342900" eaLnBrk="1" hangingPunct="1">
              <a:lnSpc>
                <a:spcPts val="2200"/>
              </a:lnSpc>
              <a:spcBef>
                <a:spcPct val="3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When the value of PV defined in request file is changed, IOC stores the latest value and PV name into save file </a:t>
            </a:r>
            <a:r>
              <a:rPr lang="en-US" altLang="ja-JP" sz="1600" dirty="0" smtClean="0">
                <a:solidFill>
                  <a:schemeClr val="tx2"/>
                </a:solidFill>
                <a:cs typeface="Arial" charset="0"/>
              </a:rPr>
              <a:t>(*.sav)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automatically.</a:t>
            </a:r>
          </a:p>
          <a:p>
            <a:pPr marL="342900" indent="-342900" eaLnBrk="1" hangingPunct="1">
              <a:lnSpc>
                <a:spcPts val="2200"/>
              </a:lnSpc>
              <a:spcBef>
                <a:spcPct val="3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When IOC is rebooted, IOC loads the last values stored into save file, and restores each PV.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3.3. Communication with Arcing Interlock Device using sub record (Cont.)</a:t>
            </a:r>
          </a:p>
        </p:txBody>
      </p:sp>
      <p:sp>
        <p:nvSpPr>
          <p:cNvPr id="20485" name="正方形/長方形 15"/>
          <p:cNvSpPr>
            <a:spLocks noChangeArrowheads="1"/>
          </p:cNvSpPr>
          <p:nvPr/>
        </p:nvSpPr>
        <p:spPr bwMode="auto">
          <a:xfrm>
            <a:off x="5703264" y="1027734"/>
            <a:ext cx="3353317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EC-GN-P0C:MT111-TinHiSP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EC-GN-P0C:MT111-ToutHiSP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EC-GN-P0C:MT112-TinHiSP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EC-GN-P0C:MT112-ToutHiSP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EC-GN-P0C:MT113-TinHiSP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EC-GN-P0C:MT113-ToutHiSP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EC-GN-P0C:MT114-TinHiSP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EC-GN-P0C:MT114-ToutHiSP</a:t>
            </a:r>
          </a:p>
          <a:p>
            <a:pPr lvl="3" eaLnBrk="1" hangingPunct="1"/>
            <a:r>
              <a:rPr lang="ja-JP" altLang="en-US" dirty="0">
                <a:latin typeface="Consolas" pitchFamily="49" charset="0"/>
                <a:cs typeface="Consolas" pitchFamily="49" charset="0"/>
              </a:rPr>
              <a:t>・</a:t>
            </a:r>
            <a:endParaRPr lang="en-US" altLang="ja-JP" dirty="0">
              <a:latin typeface="Consolas" pitchFamily="49" charset="0"/>
              <a:cs typeface="Consolas" pitchFamily="49" charset="0"/>
            </a:endParaRPr>
          </a:p>
          <a:p>
            <a:pPr lvl="3" eaLnBrk="1" hangingPunct="1"/>
            <a:r>
              <a:rPr lang="ja-JP" altLang="en-US" dirty="0">
                <a:latin typeface="Consolas" pitchFamily="49" charset="0"/>
                <a:cs typeface="Consolas" pitchFamily="49" charset="0"/>
              </a:rPr>
              <a:t>・</a:t>
            </a:r>
            <a:endParaRPr lang="en-US" altLang="ja-JP" dirty="0">
              <a:latin typeface="Consolas" pitchFamily="49" charset="0"/>
              <a:cs typeface="Consolas" pitchFamily="49" charset="0"/>
            </a:endParaRPr>
          </a:p>
          <a:p>
            <a:pPr lvl="3" eaLnBrk="1" hangingPunct="1"/>
            <a:r>
              <a:rPr lang="ja-JP" altLang="en-US" dirty="0">
                <a:latin typeface="Consolas" pitchFamily="49" charset="0"/>
                <a:cs typeface="Consolas" pitchFamily="49" charset="0"/>
              </a:rPr>
              <a:t>・</a:t>
            </a:r>
            <a:endParaRPr lang="en-US" altLang="ja-JP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EC-GN-P0C:MT115-TinHiSP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EC-GN-P0C:MT115-ToutHiSP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EC-GN-P0C:MT121-TinHiSP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EC-GN-P0C:MT121-ToutHiSP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EC-GN-P0C:MT122-TinHiSP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EC-GN-P0C:MT122-ToutHiSP</a:t>
            </a:r>
          </a:p>
          <a:p>
            <a:pPr eaLnBrk="1" hangingPunct="1"/>
            <a:r>
              <a:rPr lang="en-US" altLang="ja-JP" dirty="0">
                <a:latin typeface="Consolas" pitchFamily="49" charset="0"/>
                <a:cs typeface="Consolas" pitchFamily="49" charset="0"/>
              </a:rPr>
              <a:t>EC-GN-P0C:MT123-TinHiSP</a:t>
            </a:r>
          </a:p>
        </p:txBody>
      </p:sp>
      <p:sp>
        <p:nvSpPr>
          <p:cNvPr id="29" name="正方形/長方形 6"/>
          <p:cNvSpPr>
            <a:spLocks noChangeArrowheads="1"/>
          </p:cNvSpPr>
          <p:nvPr/>
        </p:nvSpPr>
        <p:spPr bwMode="auto">
          <a:xfrm>
            <a:off x="5876749" y="6060069"/>
            <a:ext cx="306709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r">
              <a:lnSpc>
                <a:spcPts val="18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1600" dirty="0" smtClean="0">
                <a:solidFill>
                  <a:schemeClr val="tx2"/>
                </a:solidFill>
                <a:cs typeface="Arial" charset="0"/>
              </a:rPr>
              <a:t>Definitions</a:t>
            </a:r>
            <a:r>
              <a:rPr lang="ja-JP" altLang="en-US" sz="16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1600" dirty="0" smtClean="0">
                <a:solidFill>
                  <a:schemeClr val="tx2"/>
                </a:solidFill>
                <a:cs typeface="Arial" charset="0"/>
              </a:rPr>
              <a:t>of PVs into *.</a:t>
            </a:r>
            <a:r>
              <a:rPr lang="en-US" altLang="ja-JP" sz="1600" dirty="0" err="1" smtClean="0">
                <a:solidFill>
                  <a:schemeClr val="tx2"/>
                </a:solidFill>
                <a:cs typeface="Arial" charset="0"/>
              </a:rPr>
              <a:t>req</a:t>
            </a:r>
            <a:r>
              <a:rPr lang="en-US" altLang="ja-JP" sz="1600" dirty="0" smtClean="0">
                <a:solidFill>
                  <a:schemeClr val="tx2"/>
                </a:solidFill>
                <a:cs typeface="Arial" charset="0"/>
              </a:rPr>
              <a:t> file.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B9EA7D8-C119-427B-A819-7A4BAD484D6A}" type="slidenum">
              <a:rPr lang="ja-JP" altLang="en-US">
                <a:latin typeface="Consolas" pitchFamily="49" charset="0"/>
              </a:rPr>
              <a:pPr algn="ctr"/>
              <a:t>16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34820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 startAt="4"/>
              <a:defRPr/>
            </a:pPr>
            <a:r>
              <a:rPr lang="en-US" altLang="ja-JP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Issue and Solution</a:t>
            </a:r>
            <a:endParaRPr lang="en-US" altLang="ja-JP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509" name="正方形/長方形 6"/>
          <p:cNvSpPr>
            <a:spLocks noChangeArrowheads="1"/>
          </p:cNvSpPr>
          <p:nvPr/>
        </p:nvSpPr>
        <p:spPr bwMode="auto">
          <a:xfrm>
            <a:off x="0" y="568325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Issue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6" name="正方形/長方形 25"/>
          <p:cNvSpPr>
            <a:spLocks noChangeArrowheads="1"/>
          </p:cNvSpPr>
          <p:nvPr/>
        </p:nvSpPr>
        <p:spPr bwMode="auto">
          <a:xfrm>
            <a:off x="133350" y="1054314"/>
            <a:ext cx="8883901" cy="810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Communication Alarm (COMM_ALARM)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was happened </a:t>
            </a:r>
            <a:r>
              <a:rPr lang="en-US" altLang="ja-JP" sz="2400" i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periodically about every 60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seconds.</a:t>
            </a:r>
            <a:endParaRPr lang="en-US" altLang="ja-JP" sz="2400" i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33350" y="5099703"/>
            <a:ext cx="8892955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32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ja-JP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The slow 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controller host cannot communicate with 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the slow 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controller CPU. So, </a:t>
            </a:r>
            <a:r>
              <a:rPr lang="en-US" altLang="ja-JP" sz="3200" b="1" i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the plant </a:t>
            </a:r>
            <a:r>
              <a:rPr lang="en-US" altLang="ja-JP" sz="3200" b="1" i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operator cannot grasp the state of </a:t>
            </a:r>
            <a:r>
              <a:rPr lang="en-US" altLang="ja-JP" sz="3200" b="1" i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the </a:t>
            </a:r>
            <a:r>
              <a:rPr lang="en-US" altLang="ja-JP" sz="3200" b="1" i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system correctly.</a:t>
            </a:r>
          </a:p>
        </p:txBody>
      </p:sp>
      <p:sp>
        <p:nvSpPr>
          <p:cNvPr id="17" name="左カーブ矢印 16"/>
          <p:cNvSpPr/>
          <p:nvPr/>
        </p:nvSpPr>
        <p:spPr>
          <a:xfrm>
            <a:off x="7948320" y="1511930"/>
            <a:ext cx="661526" cy="3784348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932506" y="2118509"/>
            <a:ext cx="7034543" cy="2634558"/>
            <a:chOff x="932506" y="2118509"/>
            <a:chExt cx="7034543" cy="2634558"/>
          </a:xfrm>
        </p:grpSpPr>
        <p:grpSp>
          <p:nvGrpSpPr>
            <p:cNvPr id="19" name="グループ化 39"/>
            <p:cNvGrpSpPr/>
            <p:nvPr/>
          </p:nvGrpSpPr>
          <p:grpSpPr>
            <a:xfrm>
              <a:off x="1112219" y="2191604"/>
              <a:ext cx="6656388" cy="2378905"/>
              <a:chOff x="1112219" y="2155392"/>
              <a:chExt cx="6656388" cy="2378905"/>
            </a:xfrm>
          </p:grpSpPr>
          <p:pic>
            <p:nvPicPr>
              <p:cNvPr id="23" name="図 1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12219" y="3888185"/>
                <a:ext cx="6656388" cy="6461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24" name="グループ化 27"/>
              <p:cNvGrpSpPr/>
              <p:nvPr/>
            </p:nvGrpSpPr>
            <p:grpSpPr>
              <a:xfrm>
                <a:off x="2319466" y="2846405"/>
                <a:ext cx="4094162" cy="515294"/>
                <a:chOff x="544985" y="2538586"/>
                <a:chExt cx="4094162" cy="515294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35910" y="2538586"/>
                  <a:ext cx="503237" cy="51117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31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44985" y="2549055"/>
                  <a:ext cx="3554412" cy="5048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cxnSp>
            <p:nvCxnSpPr>
              <p:cNvPr id="25" name="直線矢印コネクタ 24"/>
              <p:cNvCxnSpPr>
                <a:stCxn id="30" idx="2"/>
              </p:cNvCxnSpPr>
              <p:nvPr/>
            </p:nvCxnSpPr>
            <p:spPr bwMode="auto">
              <a:xfrm rot="16200000" flipH="1">
                <a:off x="5868844" y="3650745"/>
                <a:ext cx="589734" cy="3403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stealth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6"/>
              <p:cNvSpPr>
                <a:spLocks noChangeArrowheads="1"/>
              </p:cNvSpPr>
              <p:nvPr/>
            </p:nvSpPr>
            <p:spPr bwMode="auto">
              <a:xfrm>
                <a:off x="1964602" y="2155392"/>
                <a:ext cx="3889118" cy="630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77800" indent="-177800" eaLnBrk="1" hangingPunct="1">
                  <a:lnSpc>
                    <a:spcPts val="2100"/>
                  </a:lnSpc>
                  <a:spcBef>
                    <a:spcPct val="30000"/>
                  </a:spcBef>
                  <a:buClr>
                    <a:srgbClr val="C00000"/>
                  </a:buClr>
                </a:pPr>
                <a:r>
                  <a:rPr lang="en-US" altLang="ja-JP" sz="2000" dirty="0">
                    <a:solidFill>
                      <a:schemeClr val="tx2"/>
                    </a:solidFill>
                    <a:cs typeface="Arial" charset="0"/>
                  </a:rPr>
                  <a:t>Screenshot of OPI when communication error occurred. </a:t>
                </a:r>
              </a:p>
            </p:txBody>
          </p:sp>
          <p:cxnSp>
            <p:nvCxnSpPr>
              <p:cNvPr id="28" name="直線矢印コネクタ 27"/>
              <p:cNvCxnSpPr>
                <a:endCxn id="30" idx="0"/>
              </p:cNvCxnSpPr>
              <p:nvPr/>
            </p:nvCxnSpPr>
            <p:spPr bwMode="auto">
              <a:xfrm>
                <a:off x="5676523" y="2598346"/>
                <a:ext cx="485487" cy="248059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stealth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正方形/長方形 6"/>
              <p:cNvSpPr>
                <a:spLocks noChangeArrowheads="1"/>
              </p:cNvSpPr>
              <p:nvPr/>
            </p:nvSpPr>
            <p:spPr bwMode="auto">
              <a:xfrm>
                <a:off x="3837808" y="3421927"/>
                <a:ext cx="2372871" cy="420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77800" indent="-177800" algn="r" eaLnBrk="1" hangingPunct="1">
                  <a:lnSpc>
                    <a:spcPts val="2800"/>
                  </a:lnSpc>
                  <a:spcBef>
                    <a:spcPct val="30000"/>
                  </a:spcBef>
                  <a:buClr>
                    <a:srgbClr val="C00000"/>
                  </a:buClr>
                </a:pPr>
                <a:r>
                  <a:rPr lang="en-US" altLang="ja-JP" sz="2000" dirty="0">
                    <a:solidFill>
                      <a:schemeClr val="tx2"/>
                    </a:solidFill>
                    <a:cs typeface="Arial" charset="0"/>
                  </a:rPr>
                  <a:t>Detailed message</a:t>
                </a:r>
              </a:p>
            </p:txBody>
          </p:sp>
        </p:grpSp>
        <p:sp>
          <p:nvSpPr>
            <p:cNvPr id="22" name="正方形/長方形 21"/>
            <p:cNvSpPr/>
            <p:nvPr/>
          </p:nvSpPr>
          <p:spPr>
            <a:xfrm>
              <a:off x="932506" y="2118509"/>
              <a:ext cx="7034543" cy="2634558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EC9EC49-2B56-45D9-8AB4-FD43378947C0}" type="slidenum">
              <a:rPr lang="ja-JP" altLang="en-US">
                <a:latin typeface="Consolas" pitchFamily="49" charset="0"/>
              </a:rPr>
              <a:pPr algn="ctr"/>
              <a:t>17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22532" name="正方形/長方形 6"/>
          <p:cNvSpPr>
            <a:spLocks noChangeArrowheads="1"/>
          </p:cNvSpPr>
          <p:nvPr/>
        </p:nvSpPr>
        <p:spPr bwMode="auto">
          <a:xfrm>
            <a:off x="0" y="568325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Solution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33350" y="932513"/>
            <a:ext cx="901065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ja-JP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We discussed with ITER </a:t>
            </a:r>
            <a:r>
              <a:rPr lang="en-US" altLang="ja-JP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CODAC staff </a:t>
            </a:r>
            <a:r>
              <a:rPr lang="en-US" altLang="ja-JP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to </a:t>
            </a:r>
            <a:r>
              <a:rPr lang="en-US" altLang="ja-JP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solve this </a:t>
            </a:r>
            <a:r>
              <a:rPr lang="en-US" altLang="ja-JP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issue </a:t>
            </a:r>
            <a:r>
              <a:rPr lang="en-US" altLang="ja-JP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at ITER </a:t>
            </a:r>
            <a:r>
              <a:rPr lang="en-US" altLang="ja-JP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organization, and resolved this communication problem.</a:t>
            </a:r>
            <a:endParaRPr lang="en-US" altLang="ja-JP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 startAt="4"/>
              <a:defRPr/>
            </a:pPr>
            <a:r>
              <a:rPr lang="en-US" altLang="ja-JP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Issue and Solution</a:t>
            </a:r>
            <a:endParaRPr lang="en-US" altLang="ja-JP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353084" y="1703749"/>
            <a:ext cx="8673220" cy="19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2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First </a:t>
            </a:r>
            <a:r>
              <a:rPr lang="en-US" altLang="ja-JP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approach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ITER CODAC staff propose that </a:t>
            </a:r>
            <a:r>
              <a:rPr lang="en-US" altLang="ja-JP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download the latest communication function to </a:t>
            </a:r>
            <a:r>
              <a:rPr lang="en-US" altLang="ja-JP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the slow </a:t>
            </a:r>
            <a:r>
              <a:rPr lang="en-US" altLang="ja-JP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controller </a:t>
            </a:r>
            <a:r>
              <a:rPr lang="en-US" altLang="ja-JP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CPU to identify the problems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177800" indent="-177800" algn="just" eaLnBrk="1" hangingPunct="1">
              <a:lnSpc>
                <a:spcPts val="22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ja-JP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We cannot download SCL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files into slow controller CPU. JADA </a:t>
            </a:r>
            <a:r>
              <a:rPr lang="en-US" altLang="ja-JP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did not have STEP 7 Professional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version (We used Standard version at that time.)</a:t>
            </a:r>
          </a:p>
          <a:p>
            <a:pPr marL="177800" indent="-177800" algn="just" eaLnBrk="1" hangingPunct="1">
              <a:lnSpc>
                <a:spcPts val="22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Next approach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ITER CODAC staff propose that </a:t>
            </a:r>
            <a:r>
              <a:rPr lang="en-US" altLang="ja-JP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cycle time of PLC OB34 change 200 ms (Default) into 50 ms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such as interim measures.</a:t>
            </a:r>
          </a:p>
        </p:txBody>
      </p:sp>
      <p:sp>
        <p:nvSpPr>
          <p:cNvPr id="50" name="正方形/長方形 49"/>
          <p:cNvSpPr>
            <a:spLocks noChangeArrowheads="1"/>
          </p:cNvSpPr>
          <p:nvPr/>
        </p:nvSpPr>
        <p:spPr bwMode="auto">
          <a:xfrm>
            <a:off x="353084" y="3684270"/>
            <a:ext cx="8664167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 We re-validated the communication trouble in Japan, and </a:t>
            </a:r>
            <a:r>
              <a:rPr lang="en-US" altLang="ja-JP" sz="2000" b="1" i="1" dirty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it was </a:t>
            </a:r>
            <a: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solved</a:t>
            </a:r>
            <a:r>
              <a:rPr lang="en-US" altLang="ja-JP" sz="2000" b="1" i="1" dirty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itchFamily="34" charset="0"/>
              </a:rPr>
              <a:t>We reported to the ITER organization that this system is operating normally. 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 We experienced that it is very important that we should take the consistency of the development environment to use in the project.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We should migrate CODAC Core System (CCS) version 4 to version 5 in the manufacturing phase. </a:t>
            </a:r>
            <a: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CCS migration manual requires to update CCS manually.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We strongly wish to do migration automatically .</a:t>
            </a:r>
            <a:endParaRPr lang="en-US" altLang="ja-JP" sz="20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0F2EF16-4A1C-4121-A887-1518B8AD2065}" type="slidenum">
              <a:rPr lang="ja-JP" altLang="en-US">
                <a:latin typeface="Consolas" pitchFamily="49" charset="0"/>
              </a:rPr>
              <a:pPr algn="ctr"/>
              <a:t>18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25" name="正方形/長方形 6"/>
          <p:cNvSpPr>
            <a:spLocks noChangeArrowheads="1"/>
          </p:cNvSpPr>
          <p:nvPr/>
        </p:nvSpPr>
        <p:spPr bwMode="auto">
          <a:xfrm>
            <a:off x="0" y="638490"/>
            <a:ext cx="9144000" cy="186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32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JADA 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are manufacturing the Slow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Controllers 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for ITER </a:t>
            </a:r>
            <a:r>
              <a:rPr lang="en-US" altLang="ja-JP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Gyrotron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under the procurement arrangement with the ITER organization.</a:t>
            </a:r>
            <a:endParaRPr lang="en-US" altLang="ja-JP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7800" indent="-177800" algn="just" eaLnBrk="1" hangingPunct="1">
              <a:lnSpc>
                <a:spcPts val="32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ja-JP" sz="2800" b="1" i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JEX </a:t>
            </a:r>
            <a:r>
              <a:rPr lang="en-US" altLang="ja-JP" sz="2800" b="1" i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is also participating </a:t>
            </a:r>
            <a:r>
              <a:rPr lang="en-US" altLang="ja-JP" sz="2800" b="1" i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in this development work</a:t>
            </a:r>
            <a:r>
              <a:rPr lang="en-US" altLang="ja-JP" sz="2800" b="1" i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altLang="ja-JP" sz="2800" b="1" i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6" name="図 5" descr="Figur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53" y="2495550"/>
            <a:ext cx="8920847" cy="3990975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 startAt="5"/>
              <a:defRPr/>
            </a:pPr>
            <a:r>
              <a:rPr lang="en-US" altLang="ja-JP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Current Status of Actual Equipment Development</a:t>
            </a:r>
            <a:endParaRPr lang="en-US" altLang="ja-JP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9A6A7BC-46E8-4A70-A81D-427FC7C32C5F}" type="slidenum">
              <a:rPr lang="ja-JP" altLang="en-US">
                <a:latin typeface="Consolas" pitchFamily="49" charset="0"/>
              </a:rPr>
              <a:pPr algn="ctr"/>
              <a:t>19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38916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 startAt="6"/>
              <a:defRPr/>
            </a:pP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Conclusion</a:t>
            </a:r>
          </a:p>
        </p:txBody>
      </p:sp>
      <p:sp>
        <p:nvSpPr>
          <p:cNvPr id="25605" name="正方形/長方形 6"/>
          <p:cNvSpPr>
            <a:spLocks noChangeArrowheads="1"/>
          </p:cNvSpPr>
          <p:nvPr/>
        </p:nvSpPr>
        <p:spPr bwMode="auto">
          <a:xfrm>
            <a:off x="0" y="568325"/>
            <a:ext cx="9144000" cy="56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We 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developed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the slow 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controller host based on EPICS for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the slow 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controller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CPU.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 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- Analyzed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necessary functions for the slow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controller host and slow </a:t>
            </a:r>
            <a:endParaRPr lang="en-US" altLang="ja-JP" sz="2000" b="1" i="1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ja-JP" altLang="en-US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　</a:t>
            </a:r>
            <a:r>
              <a:rPr lang="ja-JP" altLang="en-US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　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controller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CPU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.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 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-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Designed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PV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names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and signal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names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according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to the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ITER naming </a:t>
            </a:r>
            <a:endParaRPr lang="en-US" altLang="ja-JP" sz="2000" b="1" i="1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   convention.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-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Development of HMI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for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the plant operator.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  - Communication with the slow controller CPU and Arcing Interlock 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    Device via IOC.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2000" b="1" i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 - Save / Restore PVs using the EPICS </a:t>
            </a:r>
            <a:r>
              <a:rPr lang="en-US" altLang="ja-JP" sz="2000" b="1" i="1" dirty="0" err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autosave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function.</a:t>
            </a:r>
            <a:endParaRPr lang="en-US" altLang="ja-JP" sz="2000" b="1" i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 We cooperated with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the ITER organization staff and solved the communication trouble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.</a:t>
            </a:r>
          </a:p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JADA is manufacturing actual Slow Controllers for ITER </a:t>
            </a:r>
            <a:r>
              <a:rPr lang="en-US" altLang="ja-JP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Gyrotron</a:t>
            </a:r>
            <a:r>
              <a:rPr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. JEX is also participating in this development work.</a:t>
            </a:r>
            <a:endParaRPr lang="en-US" altLang="ja-JP" sz="2400" dirty="0">
              <a:solidFill>
                <a:schemeClr val="tx1">
                  <a:lumMod val="50000"/>
                  <a:lumOff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Outline of talk</a:t>
            </a:r>
            <a:endParaRPr lang="ja-JP" alt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87438"/>
            <a:ext cx="9144001" cy="4811712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Introduction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Overview of </a:t>
            </a:r>
            <a:r>
              <a:rPr lang="en-US" altLang="ja-JP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Gyrotron</a:t>
            </a: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Local Slow Controller System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Development of </a:t>
            </a:r>
            <a:r>
              <a:rPr lang="en-US" altLang="ja-JP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Gyrotron</a:t>
            </a: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Local Slow Controller System</a:t>
            </a:r>
          </a:p>
          <a:p>
            <a:pPr marL="457200" indent="-457200" eaLnBrk="1" hangingPunct="1">
              <a:lnSpc>
                <a:spcPts val="2200"/>
              </a:lnSpc>
              <a:buFont typeface="Arial" charset="0"/>
              <a:buNone/>
            </a:pPr>
            <a:r>
              <a:rPr lang="en-US" altLang="ja-JP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3.1.  Function block diagram of </a:t>
            </a:r>
            <a:r>
              <a:rPr lang="en-US" altLang="ja-JP" sz="20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gyrotron</a:t>
            </a:r>
            <a:r>
              <a:rPr lang="en-US" altLang="ja-JP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local slow controller system</a:t>
            </a:r>
          </a:p>
          <a:p>
            <a:pPr marL="457200" indent="-457200" eaLnBrk="1" hangingPunct="1">
              <a:lnSpc>
                <a:spcPts val="2200"/>
              </a:lnSpc>
              <a:buFont typeface="Arial" charset="0"/>
              <a:buNone/>
            </a:pPr>
            <a:r>
              <a:rPr lang="en-US" altLang="ja-JP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3.2.  HMI (Main Screen, Communication with Arcing Interlock Device)</a:t>
            </a:r>
          </a:p>
          <a:p>
            <a:pPr marL="457200" indent="-457200" eaLnBrk="1" hangingPunct="1">
              <a:lnSpc>
                <a:spcPts val="2200"/>
              </a:lnSpc>
              <a:buFont typeface="Arial" charset="0"/>
              <a:buNone/>
            </a:pPr>
            <a:r>
              <a:rPr lang="en-US" altLang="ja-JP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3.3.  Communication with Arcing Interlock Device using sub record</a:t>
            </a:r>
          </a:p>
          <a:p>
            <a:pPr marL="457200" indent="-457200" eaLnBrk="1" hangingPunct="1">
              <a:buFont typeface="Calibri" pitchFamily="34" charset="0"/>
              <a:buAutoNum type="arabicPeriod" startAt="4"/>
            </a:pP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Issue and Solution</a:t>
            </a:r>
          </a:p>
          <a:p>
            <a:pPr marL="457200" indent="-457200" eaLnBrk="1" hangingPunct="1">
              <a:buFont typeface="Calibri" pitchFamily="34" charset="0"/>
              <a:buAutoNum type="arabicPeriod" startAt="4"/>
            </a:pP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Current Status of Actual Equipment Development</a:t>
            </a:r>
          </a:p>
          <a:p>
            <a:pPr marL="457200" indent="-457200" eaLnBrk="1" hangingPunct="1">
              <a:buFont typeface="Calibri" pitchFamily="34" charset="0"/>
              <a:buAutoNum type="arabicPeriod" startAt="4"/>
            </a:pPr>
            <a:r>
              <a:rPr lang="en-US" altLang="ja-JP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Conclusion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428625" y="857250"/>
            <a:ext cx="7786688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1859BEF-65A6-4FEB-955C-F61D3F254EB2}" type="slidenum">
              <a:rPr lang="ja-JP" altLang="en-US">
                <a:latin typeface="Consolas" pitchFamily="49" charset="0"/>
              </a:rPr>
              <a:pPr algn="ctr"/>
              <a:t>2</a:t>
            </a:fld>
            <a:endParaRPr lang="ja-JP" altLang="en-US">
              <a:latin typeface="Consolas" pitchFamily="49" charset="0"/>
            </a:endParaRPr>
          </a:p>
        </p:txBody>
      </p:sp>
      <p:grpSp>
        <p:nvGrpSpPr>
          <p:cNvPr id="131" name="グループ化 185"/>
          <p:cNvGrpSpPr/>
          <p:nvPr/>
        </p:nvGrpSpPr>
        <p:grpSpPr>
          <a:xfrm>
            <a:off x="3838576" y="4028792"/>
            <a:ext cx="4436292" cy="2655397"/>
            <a:chOff x="179388" y="981075"/>
            <a:chExt cx="8918575" cy="6627795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grpSp>
          <p:nvGrpSpPr>
            <p:cNvPr id="132" name="グループ化 450"/>
            <p:cNvGrpSpPr>
              <a:grpSpLocks/>
            </p:cNvGrpSpPr>
            <p:nvPr/>
          </p:nvGrpSpPr>
          <p:grpSpPr bwMode="auto">
            <a:xfrm>
              <a:off x="179388" y="1989140"/>
              <a:ext cx="5213508" cy="5619730"/>
              <a:chOff x="251520" y="1403484"/>
              <a:chExt cx="6717287" cy="6397679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5972496" y="2834834"/>
                <a:ext cx="867248" cy="321692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2" name="L 字 141"/>
              <p:cNvSpPr/>
              <p:nvPr/>
            </p:nvSpPr>
            <p:spPr>
              <a:xfrm flipH="1">
                <a:off x="3888236" y="2626999"/>
                <a:ext cx="1331553" cy="1185563"/>
              </a:xfrm>
              <a:prstGeom prst="corner">
                <a:avLst>
                  <a:gd name="adj1" fmla="val 47114"/>
                  <a:gd name="adj2" fmla="val 4365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2374642" y="3780031"/>
                <a:ext cx="1478822" cy="18723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4" name="正方形/長方形 143"/>
              <p:cNvSpPr/>
              <p:nvPr/>
            </p:nvSpPr>
            <p:spPr>
              <a:xfrm>
                <a:off x="251520" y="1403484"/>
                <a:ext cx="2051533" cy="432115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5" name="正方形/長方形 144"/>
              <p:cNvSpPr/>
              <p:nvPr/>
            </p:nvSpPr>
            <p:spPr>
              <a:xfrm>
                <a:off x="3959825" y="4067386"/>
                <a:ext cx="1675181" cy="150183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grpSp>
            <p:nvGrpSpPr>
              <p:cNvPr id="146" name="グループ化 82"/>
              <p:cNvGrpSpPr>
                <a:grpSpLocks/>
              </p:cNvGrpSpPr>
              <p:nvPr/>
            </p:nvGrpSpPr>
            <p:grpSpPr bwMode="auto">
              <a:xfrm>
                <a:off x="4385266" y="5020376"/>
                <a:ext cx="433623" cy="572831"/>
                <a:chOff x="825797" y="2350253"/>
                <a:chExt cx="1008916" cy="572831"/>
              </a:xfrm>
            </p:grpSpPr>
            <p:cxnSp>
              <p:nvCxnSpPr>
                <p:cNvPr id="362" name="直線コネクタ 361"/>
                <p:cNvCxnSpPr/>
                <p:nvPr/>
              </p:nvCxnSpPr>
              <p:spPr>
                <a:xfrm>
                  <a:off x="1039955" y="2636670"/>
                  <a:ext cx="504458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線矢印コネクタ 362"/>
                <p:cNvCxnSpPr/>
                <p:nvPr/>
              </p:nvCxnSpPr>
              <p:spPr>
                <a:xfrm flipV="1">
                  <a:off x="1258871" y="2350253"/>
                  <a:ext cx="285542" cy="286417"/>
                </a:xfrm>
                <a:prstGeom prst="straightConnector1">
                  <a:avLst/>
                </a:prstGeom>
                <a:ln w="34925">
                  <a:solidFill>
                    <a:srgbClr val="FFFFFF"/>
                  </a:solidFill>
                  <a:tailEnd type="arrow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線コネクタ 363"/>
                <p:cNvCxnSpPr/>
                <p:nvPr/>
              </p:nvCxnSpPr>
              <p:spPr>
                <a:xfrm flipH="1" flipV="1">
                  <a:off x="1039955" y="2350253"/>
                  <a:ext cx="218916" cy="286417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線コネクタ 364"/>
                <p:cNvCxnSpPr/>
                <p:nvPr/>
              </p:nvCxnSpPr>
              <p:spPr>
                <a:xfrm flipH="1">
                  <a:off x="825797" y="2350253"/>
                  <a:ext cx="214158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線コネクタ 365"/>
                <p:cNvCxnSpPr/>
                <p:nvPr/>
              </p:nvCxnSpPr>
              <p:spPr>
                <a:xfrm flipH="1">
                  <a:off x="1544413" y="2350253"/>
                  <a:ext cx="290300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線コネクタ 366"/>
                <p:cNvCxnSpPr/>
                <p:nvPr/>
              </p:nvCxnSpPr>
              <p:spPr>
                <a:xfrm flipH="1">
                  <a:off x="1116100" y="2709486"/>
                  <a:ext cx="285542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線コネクタ 367"/>
                <p:cNvCxnSpPr/>
                <p:nvPr/>
              </p:nvCxnSpPr>
              <p:spPr>
                <a:xfrm>
                  <a:off x="1401642" y="2709486"/>
                  <a:ext cx="0" cy="213598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グループ化 83"/>
              <p:cNvGrpSpPr>
                <a:grpSpLocks/>
              </p:cNvGrpSpPr>
              <p:nvPr/>
            </p:nvGrpSpPr>
            <p:grpSpPr bwMode="auto">
              <a:xfrm rot="-5400000">
                <a:off x="6467290" y="2989351"/>
                <a:ext cx="426512" cy="576522"/>
                <a:chOff x="827800" y="2347989"/>
                <a:chExt cx="1002455" cy="576522"/>
              </a:xfrm>
            </p:grpSpPr>
            <p:cxnSp>
              <p:nvCxnSpPr>
                <p:cNvPr id="355" name="直線コネクタ 354"/>
                <p:cNvCxnSpPr/>
                <p:nvPr/>
              </p:nvCxnSpPr>
              <p:spPr>
                <a:xfrm>
                  <a:off x="1040183" y="2636246"/>
                  <a:ext cx="501227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線矢印コネクタ 355"/>
                <p:cNvCxnSpPr/>
                <p:nvPr/>
              </p:nvCxnSpPr>
              <p:spPr>
                <a:xfrm flipV="1">
                  <a:off x="1261066" y="2347989"/>
                  <a:ext cx="284594" cy="288260"/>
                </a:xfrm>
                <a:prstGeom prst="straightConnector1">
                  <a:avLst/>
                </a:prstGeom>
                <a:ln w="34925">
                  <a:solidFill>
                    <a:srgbClr val="FFFFFF"/>
                  </a:solidFill>
                  <a:tailEnd type="arrow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線コネクタ 356"/>
                <p:cNvCxnSpPr/>
                <p:nvPr/>
              </p:nvCxnSpPr>
              <p:spPr>
                <a:xfrm flipH="1" flipV="1">
                  <a:off x="1044431" y="2380621"/>
                  <a:ext cx="216633" cy="28826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直線コネクタ 357"/>
                <p:cNvCxnSpPr/>
                <p:nvPr/>
              </p:nvCxnSpPr>
              <p:spPr>
                <a:xfrm flipH="1">
                  <a:off x="827800" y="2380621"/>
                  <a:ext cx="216631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直線コネクタ 358"/>
                <p:cNvCxnSpPr/>
                <p:nvPr/>
              </p:nvCxnSpPr>
              <p:spPr>
                <a:xfrm flipH="1">
                  <a:off x="1541412" y="2380621"/>
                  <a:ext cx="288843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線コネクタ 359"/>
                <p:cNvCxnSpPr/>
                <p:nvPr/>
              </p:nvCxnSpPr>
              <p:spPr>
                <a:xfrm flipH="1">
                  <a:off x="1116643" y="2706955"/>
                  <a:ext cx="284594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線コネクタ 360"/>
                <p:cNvCxnSpPr/>
                <p:nvPr/>
              </p:nvCxnSpPr>
              <p:spPr>
                <a:xfrm>
                  <a:off x="1396991" y="2706955"/>
                  <a:ext cx="0" cy="217556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グループ化 99"/>
              <p:cNvGrpSpPr>
                <a:grpSpLocks/>
              </p:cNvGrpSpPr>
              <p:nvPr/>
            </p:nvGrpSpPr>
            <p:grpSpPr bwMode="auto">
              <a:xfrm flipH="1">
                <a:off x="1961478" y="3505988"/>
                <a:ext cx="325216" cy="572831"/>
                <a:chOff x="827616" y="2350406"/>
                <a:chExt cx="1008916" cy="572831"/>
              </a:xfrm>
            </p:grpSpPr>
            <p:cxnSp>
              <p:nvCxnSpPr>
                <p:cNvPr id="348" name="直線コネクタ 347"/>
                <p:cNvCxnSpPr/>
                <p:nvPr/>
              </p:nvCxnSpPr>
              <p:spPr>
                <a:xfrm>
                  <a:off x="1043359" y="2636823"/>
                  <a:ext cx="507631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直線矢印コネクタ 348"/>
                <p:cNvCxnSpPr/>
                <p:nvPr/>
              </p:nvCxnSpPr>
              <p:spPr>
                <a:xfrm flipV="1">
                  <a:off x="1259103" y="2350406"/>
                  <a:ext cx="291888" cy="286417"/>
                </a:xfrm>
                <a:prstGeom prst="straightConnector1">
                  <a:avLst/>
                </a:prstGeom>
                <a:ln w="34925">
                  <a:solidFill>
                    <a:srgbClr val="FFFFFF"/>
                  </a:solidFill>
                  <a:tailEnd type="arrow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線コネクタ 349"/>
                <p:cNvCxnSpPr/>
                <p:nvPr/>
              </p:nvCxnSpPr>
              <p:spPr>
                <a:xfrm flipH="1" flipV="1">
                  <a:off x="1043359" y="2350406"/>
                  <a:ext cx="215743" cy="286417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線コネクタ 350"/>
                <p:cNvCxnSpPr/>
                <p:nvPr/>
              </p:nvCxnSpPr>
              <p:spPr>
                <a:xfrm flipH="1">
                  <a:off x="827616" y="2350406"/>
                  <a:ext cx="215743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線コネクタ 351"/>
                <p:cNvCxnSpPr/>
                <p:nvPr/>
              </p:nvCxnSpPr>
              <p:spPr>
                <a:xfrm flipH="1">
                  <a:off x="1550991" y="2350406"/>
                  <a:ext cx="285541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線コネクタ 352"/>
                <p:cNvCxnSpPr/>
                <p:nvPr/>
              </p:nvCxnSpPr>
              <p:spPr>
                <a:xfrm flipH="1">
                  <a:off x="1113157" y="2709639"/>
                  <a:ext cx="291888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線コネクタ 353"/>
                <p:cNvCxnSpPr/>
                <p:nvPr/>
              </p:nvCxnSpPr>
              <p:spPr>
                <a:xfrm>
                  <a:off x="1405045" y="2709639"/>
                  <a:ext cx="0" cy="213598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グループ化 107"/>
              <p:cNvGrpSpPr>
                <a:grpSpLocks/>
              </p:cNvGrpSpPr>
              <p:nvPr/>
            </p:nvGrpSpPr>
            <p:grpSpPr bwMode="auto">
              <a:xfrm flipH="1">
                <a:off x="1636253" y="3505988"/>
                <a:ext cx="325220" cy="572831"/>
                <a:chOff x="828415" y="2350406"/>
                <a:chExt cx="1008920" cy="572831"/>
              </a:xfrm>
            </p:grpSpPr>
            <p:cxnSp>
              <p:nvCxnSpPr>
                <p:cNvPr id="341" name="直線コネクタ 340"/>
                <p:cNvCxnSpPr/>
                <p:nvPr/>
              </p:nvCxnSpPr>
              <p:spPr>
                <a:xfrm>
                  <a:off x="1044159" y="2636823"/>
                  <a:ext cx="507631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線矢印コネクタ 341"/>
                <p:cNvCxnSpPr/>
                <p:nvPr/>
              </p:nvCxnSpPr>
              <p:spPr>
                <a:xfrm flipV="1">
                  <a:off x="1259902" y="2350406"/>
                  <a:ext cx="291888" cy="286417"/>
                </a:xfrm>
                <a:prstGeom prst="straightConnector1">
                  <a:avLst/>
                </a:prstGeom>
                <a:ln w="34925">
                  <a:solidFill>
                    <a:srgbClr val="FFFFFF"/>
                  </a:solidFill>
                  <a:tailEnd type="arrow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線コネクタ 342"/>
                <p:cNvCxnSpPr/>
                <p:nvPr/>
              </p:nvCxnSpPr>
              <p:spPr>
                <a:xfrm flipH="1" flipV="1">
                  <a:off x="1044159" y="2350406"/>
                  <a:ext cx="215743" cy="286417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線コネクタ 343"/>
                <p:cNvCxnSpPr/>
                <p:nvPr/>
              </p:nvCxnSpPr>
              <p:spPr>
                <a:xfrm flipH="1">
                  <a:off x="828415" y="2350406"/>
                  <a:ext cx="215743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線コネクタ 344"/>
                <p:cNvCxnSpPr/>
                <p:nvPr/>
              </p:nvCxnSpPr>
              <p:spPr>
                <a:xfrm flipH="1">
                  <a:off x="1551790" y="2350406"/>
                  <a:ext cx="285545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線コネクタ 345"/>
                <p:cNvCxnSpPr/>
                <p:nvPr/>
              </p:nvCxnSpPr>
              <p:spPr>
                <a:xfrm flipH="1">
                  <a:off x="1113960" y="2709639"/>
                  <a:ext cx="291888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線コネクタ 346"/>
                <p:cNvCxnSpPr/>
                <p:nvPr/>
              </p:nvCxnSpPr>
              <p:spPr>
                <a:xfrm>
                  <a:off x="1405848" y="2709639"/>
                  <a:ext cx="0" cy="213598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グループ化 115"/>
              <p:cNvGrpSpPr>
                <a:grpSpLocks/>
              </p:cNvGrpSpPr>
              <p:nvPr/>
            </p:nvGrpSpPr>
            <p:grpSpPr bwMode="auto">
              <a:xfrm flipH="1">
                <a:off x="1325357" y="3505988"/>
                <a:ext cx="325217" cy="572831"/>
                <a:chOff x="827476" y="2350406"/>
                <a:chExt cx="1008920" cy="572831"/>
              </a:xfrm>
            </p:grpSpPr>
            <p:cxnSp>
              <p:nvCxnSpPr>
                <p:cNvPr id="334" name="直線コネクタ 333"/>
                <p:cNvCxnSpPr/>
                <p:nvPr/>
              </p:nvCxnSpPr>
              <p:spPr>
                <a:xfrm>
                  <a:off x="1043219" y="2636823"/>
                  <a:ext cx="507631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直線矢印コネクタ 334"/>
                <p:cNvCxnSpPr/>
                <p:nvPr/>
              </p:nvCxnSpPr>
              <p:spPr>
                <a:xfrm flipV="1">
                  <a:off x="1258963" y="2350406"/>
                  <a:ext cx="291888" cy="286417"/>
                </a:xfrm>
                <a:prstGeom prst="straightConnector1">
                  <a:avLst/>
                </a:prstGeom>
                <a:ln w="34925">
                  <a:solidFill>
                    <a:srgbClr val="FFFFFF"/>
                  </a:solidFill>
                  <a:tailEnd type="arrow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線コネクタ 335"/>
                <p:cNvCxnSpPr/>
                <p:nvPr/>
              </p:nvCxnSpPr>
              <p:spPr>
                <a:xfrm flipH="1" flipV="1">
                  <a:off x="1043219" y="2350406"/>
                  <a:ext cx="215743" cy="286417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直線コネクタ 336"/>
                <p:cNvCxnSpPr/>
                <p:nvPr/>
              </p:nvCxnSpPr>
              <p:spPr>
                <a:xfrm flipH="1">
                  <a:off x="827476" y="2350406"/>
                  <a:ext cx="215743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線コネクタ 337"/>
                <p:cNvCxnSpPr/>
                <p:nvPr/>
              </p:nvCxnSpPr>
              <p:spPr>
                <a:xfrm flipH="1">
                  <a:off x="1550851" y="2350406"/>
                  <a:ext cx="285545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線コネクタ 338"/>
                <p:cNvCxnSpPr/>
                <p:nvPr/>
              </p:nvCxnSpPr>
              <p:spPr>
                <a:xfrm flipH="1">
                  <a:off x="1113021" y="2709639"/>
                  <a:ext cx="291888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線コネクタ 339"/>
                <p:cNvCxnSpPr/>
                <p:nvPr/>
              </p:nvCxnSpPr>
              <p:spPr>
                <a:xfrm>
                  <a:off x="1404909" y="2709639"/>
                  <a:ext cx="0" cy="213598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1" name="直線コネクタ 150"/>
              <p:cNvCxnSpPr/>
              <p:nvPr/>
            </p:nvCxnSpPr>
            <p:spPr>
              <a:xfrm>
                <a:off x="4818891" y="3545087"/>
                <a:ext cx="380444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5371149" y="4484863"/>
                <a:ext cx="865204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/>
              <p:cNvCxnSpPr/>
              <p:nvPr/>
            </p:nvCxnSpPr>
            <p:spPr>
              <a:xfrm flipV="1">
                <a:off x="4929343" y="3436652"/>
                <a:ext cx="0" cy="108436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円/楕円 153"/>
              <p:cNvSpPr/>
              <p:nvPr/>
            </p:nvSpPr>
            <p:spPr>
              <a:xfrm>
                <a:off x="4900707" y="3517979"/>
                <a:ext cx="55226" cy="54218"/>
              </a:xfrm>
              <a:prstGeom prst="ellipse">
                <a:avLst/>
              </a:prstGeom>
              <a:solidFill>
                <a:schemeClr val="tx1"/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155" name="直線コネクタ 154"/>
              <p:cNvCxnSpPr/>
              <p:nvPr/>
            </p:nvCxnSpPr>
            <p:spPr>
              <a:xfrm>
                <a:off x="4939571" y="2007109"/>
                <a:ext cx="0" cy="1071705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/>
              <p:cNvCxnSpPr/>
              <p:nvPr/>
            </p:nvCxnSpPr>
            <p:spPr>
              <a:xfrm>
                <a:off x="3841192" y="2030603"/>
                <a:ext cx="2564928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 flipV="1">
                <a:off x="5193200" y="3546895"/>
                <a:ext cx="1008380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 flipH="1">
                <a:off x="3671424" y="2034217"/>
                <a:ext cx="216812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2249872" y="2034217"/>
                <a:ext cx="1462460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3554836" y="3546895"/>
                <a:ext cx="863158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グループ化 321"/>
              <p:cNvGrpSpPr>
                <a:grpSpLocks/>
              </p:cNvGrpSpPr>
              <p:nvPr/>
            </p:nvGrpSpPr>
            <p:grpSpPr bwMode="auto">
              <a:xfrm rot="10800000">
                <a:off x="5225926" y="3137440"/>
                <a:ext cx="272037" cy="865490"/>
                <a:chOff x="832394" y="2136329"/>
                <a:chExt cx="723372" cy="865490"/>
              </a:xfrm>
            </p:grpSpPr>
            <p:cxnSp>
              <p:nvCxnSpPr>
                <p:cNvPr id="330" name="直線コネクタ 329"/>
                <p:cNvCxnSpPr/>
                <p:nvPr/>
              </p:nvCxnSpPr>
              <p:spPr>
                <a:xfrm>
                  <a:off x="832394" y="2635650"/>
                  <a:ext cx="723372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直線コネクタ 330"/>
                <p:cNvCxnSpPr/>
                <p:nvPr/>
              </p:nvCxnSpPr>
              <p:spPr>
                <a:xfrm>
                  <a:off x="979243" y="2494176"/>
                  <a:ext cx="429675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線コネクタ 331"/>
                <p:cNvCxnSpPr/>
                <p:nvPr/>
              </p:nvCxnSpPr>
              <p:spPr>
                <a:xfrm>
                  <a:off x="1213117" y="2639810"/>
                  <a:ext cx="0" cy="362009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直線コネクタ 332"/>
                <p:cNvCxnSpPr/>
                <p:nvPr/>
              </p:nvCxnSpPr>
              <p:spPr>
                <a:xfrm>
                  <a:off x="1213117" y="2136329"/>
                  <a:ext cx="0" cy="362007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グループ化 322"/>
              <p:cNvGrpSpPr>
                <a:grpSpLocks/>
              </p:cNvGrpSpPr>
              <p:nvPr/>
            </p:nvGrpSpPr>
            <p:grpSpPr bwMode="auto">
              <a:xfrm>
                <a:off x="3430068" y="6192044"/>
                <a:ext cx="269992" cy="864101"/>
                <a:chOff x="828499" y="2135214"/>
                <a:chExt cx="717935" cy="864101"/>
              </a:xfrm>
            </p:grpSpPr>
            <p:cxnSp>
              <p:nvCxnSpPr>
                <p:cNvPr id="326" name="直線コネクタ 325"/>
                <p:cNvCxnSpPr/>
                <p:nvPr/>
              </p:nvCxnSpPr>
              <p:spPr>
                <a:xfrm>
                  <a:off x="828499" y="2640082"/>
                  <a:ext cx="717935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線コネクタ 326"/>
                <p:cNvCxnSpPr/>
                <p:nvPr/>
              </p:nvCxnSpPr>
              <p:spPr>
                <a:xfrm>
                  <a:off x="969910" y="2494447"/>
                  <a:ext cx="435112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線コネクタ 327"/>
                <p:cNvCxnSpPr/>
                <p:nvPr/>
              </p:nvCxnSpPr>
              <p:spPr>
                <a:xfrm>
                  <a:off x="1187466" y="2640082"/>
                  <a:ext cx="0" cy="359233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線コネクタ 328"/>
                <p:cNvCxnSpPr/>
                <p:nvPr/>
              </p:nvCxnSpPr>
              <p:spPr>
                <a:xfrm>
                  <a:off x="1187466" y="2135214"/>
                  <a:ext cx="0" cy="359233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グループ化 327"/>
              <p:cNvGrpSpPr>
                <a:grpSpLocks/>
              </p:cNvGrpSpPr>
              <p:nvPr/>
            </p:nvGrpSpPr>
            <p:grpSpPr bwMode="auto">
              <a:xfrm>
                <a:off x="611509" y="3164557"/>
                <a:ext cx="542029" cy="864104"/>
                <a:chOff x="827783" y="2132816"/>
                <a:chExt cx="720652" cy="864104"/>
              </a:xfrm>
            </p:grpSpPr>
            <p:cxnSp>
              <p:nvCxnSpPr>
                <p:cNvPr id="322" name="直線コネクタ 321"/>
                <p:cNvCxnSpPr/>
                <p:nvPr/>
              </p:nvCxnSpPr>
              <p:spPr>
                <a:xfrm>
                  <a:off x="827783" y="2637686"/>
                  <a:ext cx="720652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直線コネクタ 322"/>
                <p:cNvCxnSpPr/>
                <p:nvPr/>
              </p:nvCxnSpPr>
              <p:spPr>
                <a:xfrm>
                  <a:off x="971912" y="2492050"/>
                  <a:ext cx="432393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直線コネクタ 323"/>
                <p:cNvCxnSpPr/>
                <p:nvPr/>
              </p:nvCxnSpPr>
              <p:spPr>
                <a:xfrm>
                  <a:off x="1189468" y="2637686"/>
                  <a:ext cx="0" cy="359234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線コネクタ 324"/>
                <p:cNvCxnSpPr/>
                <p:nvPr/>
              </p:nvCxnSpPr>
              <p:spPr>
                <a:xfrm>
                  <a:off x="1189468" y="2132816"/>
                  <a:ext cx="0" cy="359234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グループ化 332"/>
              <p:cNvGrpSpPr>
                <a:grpSpLocks/>
              </p:cNvGrpSpPr>
              <p:nvPr/>
            </p:nvGrpSpPr>
            <p:grpSpPr bwMode="auto">
              <a:xfrm>
                <a:off x="611509" y="3592673"/>
                <a:ext cx="542029" cy="864104"/>
                <a:chOff x="827783" y="2132012"/>
                <a:chExt cx="720652" cy="864104"/>
              </a:xfrm>
            </p:grpSpPr>
            <p:cxnSp>
              <p:nvCxnSpPr>
                <p:cNvPr id="318" name="直線コネクタ 317"/>
                <p:cNvCxnSpPr/>
                <p:nvPr/>
              </p:nvCxnSpPr>
              <p:spPr>
                <a:xfrm>
                  <a:off x="827783" y="2636882"/>
                  <a:ext cx="720652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直線コネクタ 318"/>
                <p:cNvCxnSpPr/>
                <p:nvPr/>
              </p:nvCxnSpPr>
              <p:spPr>
                <a:xfrm>
                  <a:off x="971912" y="2491246"/>
                  <a:ext cx="432393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直線コネクタ 319"/>
                <p:cNvCxnSpPr/>
                <p:nvPr/>
              </p:nvCxnSpPr>
              <p:spPr>
                <a:xfrm>
                  <a:off x="1189468" y="2636882"/>
                  <a:ext cx="0" cy="359234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直線コネクタ 320"/>
                <p:cNvCxnSpPr/>
                <p:nvPr/>
              </p:nvCxnSpPr>
              <p:spPr>
                <a:xfrm>
                  <a:off x="1189468" y="2132012"/>
                  <a:ext cx="0" cy="359234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5" name="直線コネクタ 164"/>
              <p:cNvCxnSpPr/>
              <p:nvPr/>
            </p:nvCxnSpPr>
            <p:spPr>
              <a:xfrm>
                <a:off x="871275" y="2032411"/>
                <a:ext cx="505214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3563018" y="3537858"/>
                <a:ext cx="0" cy="1368097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3563018" y="5166201"/>
                <a:ext cx="0" cy="648806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/>
              <p:cNvCxnSpPr/>
              <p:nvPr/>
            </p:nvCxnSpPr>
            <p:spPr>
              <a:xfrm>
                <a:off x="881502" y="2030603"/>
                <a:ext cx="0" cy="589167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/>
              <p:nvPr/>
            </p:nvCxnSpPr>
            <p:spPr>
              <a:xfrm>
                <a:off x="881502" y="3671595"/>
                <a:ext cx="0" cy="2145219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円/楕円 169"/>
              <p:cNvSpPr/>
              <p:nvPr/>
            </p:nvSpPr>
            <p:spPr>
              <a:xfrm>
                <a:off x="4900707" y="2007109"/>
                <a:ext cx="55226" cy="54218"/>
              </a:xfrm>
              <a:prstGeom prst="ellipse">
                <a:avLst/>
              </a:prstGeom>
              <a:solidFill>
                <a:schemeClr val="tx1"/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71" name="テキスト ボックス 460"/>
              <p:cNvSpPr txBox="1">
                <a:spLocks noChangeArrowheads="1"/>
              </p:cNvSpPr>
              <p:nvPr/>
            </p:nvSpPr>
            <p:spPr bwMode="auto">
              <a:xfrm>
                <a:off x="2292942" y="3719774"/>
                <a:ext cx="1515939" cy="4081389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latin typeface="Calibri" pitchFamily="34" charset="0"/>
                  </a:rPr>
                  <a:t>APS</a:t>
                </a:r>
              </a:p>
              <a:p>
                <a:pPr eaLnBrk="1" hangingPunct="1">
                  <a:defRPr/>
                </a:pPr>
                <a:r>
                  <a:rPr lang="en-US" altLang="ja-JP" sz="1200" b="1" dirty="0">
                    <a:latin typeface="Calibri" pitchFamily="34" charset="0"/>
                  </a:rPr>
                  <a:t>-</a:t>
                </a:r>
                <a:endParaRPr lang="ja-JP" altLang="en-US" sz="1600" b="1" dirty="0">
                  <a:latin typeface="Calibri" pitchFamily="34" charset="0"/>
                </a:endParaRPr>
              </a:p>
            </p:txBody>
          </p:sp>
          <p:sp>
            <p:nvSpPr>
              <p:cNvPr id="172" name="テキスト ボックス 461"/>
              <p:cNvSpPr txBox="1">
                <a:spLocks noChangeArrowheads="1"/>
              </p:cNvSpPr>
              <p:nvPr/>
            </p:nvSpPr>
            <p:spPr bwMode="auto">
              <a:xfrm>
                <a:off x="3599383" y="2282796"/>
                <a:ext cx="1291731" cy="350404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400" b="1" dirty="0">
                    <a:latin typeface="Calibri" pitchFamily="34" charset="0"/>
                  </a:rPr>
                  <a:t>Anode SW</a:t>
                </a:r>
                <a:endParaRPr lang="ja-JP" altLang="en-US" sz="1400" b="1" dirty="0">
                  <a:latin typeface="Calibri" pitchFamily="34" charset="0"/>
                </a:endParaRPr>
              </a:p>
            </p:txBody>
          </p:sp>
          <p:sp>
            <p:nvSpPr>
              <p:cNvPr id="173" name="テキスト ボックス 464"/>
              <p:cNvSpPr txBox="1">
                <a:spLocks noChangeArrowheads="1"/>
              </p:cNvSpPr>
              <p:nvPr/>
            </p:nvSpPr>
            <p:spPr bwMode="auto">
              <a:xfrm>
                <a:off x="993855" y="1691515"/>
                <a:ext cx="478497" cy="961999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endParaRPr lang="ja-JP" altLang="en-US" sz="1600" b="1" dirty="0">
                  <a:latin typeface="Calibri" pitchFamily="34" charset="0"/>
                </a:endParaRPr>
              </a:p>
            </p:txBody>
          </p:sp>
          <p:sp>
            <p:nvSpPr>
              <p:cNvPr id="174" name="テキスト ボックス 465"/>
              <p:cNvSpPr txBox="1">
                <a:spLocks noChangeArrowheads="1"/>
              </p:cNvSpPr>
              <p:nvPr/>
            </p:nvSpPr>
            <p:spPr bwMode="auto">
              <a:xfrm>
                <a:off x="806799" y="3534992"/>
                <a:ext cx="1577463" cy="3101855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latin typeface="Calibri" pitchFamily="34" charset="0"/>
                  </a:rPr>
                  <a:t>DC PS</a:t>
                </a:r>
              </a:p>
            </p:txBody>
          </p:sp>
          <p:cxnSp>
            <p:nvCxnSpPr>
              <p:cNvPr id="175" name="直線コネクタ 174"/>
              <p:cNvCxnSpPr/>
              <p:nvPr/>
            </p:nvCxnSpPr>
            <p:spPr>
              <a:xfrm>
                <a:off x="5354786" y="5173430"/>
                <a:ext cx="0" cy="643385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/>
              <p:cNvCxnSpPr/>
              <p:nvPr/>
            </p:nvCxnSpPr>
            <p:spPr>
              <a:xfrm>
                <a:off x="5360922" y="4495706"/>
                <a:ext cx="0" cy="37591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円/楕円 176"/>
              <p:cNvSpPr/>
              <p:nvPr/>
            </p:nvSpPr>
            <p:spPr>
              <a:xfrm>
                <a:off x="5334332" y="4463176"/>
                <a:ext cx="53180" cy="54218"/>
              </a:xfrm>
              <a:prstGeom prst="ellipse">
                <a:avLst/>
              </a:prstGeom>
              <a:solidFill>
                <a:schemeClr val="tx1"/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78" name="テキスト ボックス 498"/>
              <p:cNvSpPr txBox="1">
                <a:spLocks noChangeArrowheads="1"/>
              </p:cNvSpPr>
              <p:nvPr/>
            </p:nvSpPr>
            <p:spPr bwMode="auto">
              <a:xfrm>
                <a:off x="3963195" y="4067782"/>
                <a:ext cx="1519160" cy="3101855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600" b="1" dirty="0">
                    <a:latin typeface="Calibri" pitchFamily="34" charset="0"/>
                  </a:rPr>
                  <a:t>BPS </a:t>
                </a:r>
              </a:p>
            </p:txBody>
          </p:sp>
          <p:cxnSp>
            <p:nvCxnSpPr>
              <p:cNvPr id="179" name="直線コネクタ 178"/>
              <p:cNvCxnSpPr/>
              <p:nvPr/>
            </p:nvCxnSpPr>
            <p:spPr>
              <a:xfrm>
                <a:off x="881502" y="5809585"/>
                <a:ext cx="5524617" cy="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円/楕円 179"/>
              <p:cNvSpPr/>
              <p:nvPr/>
            </p:nvSpPr>
            <p:spPr>
              <a:xfrm>
                <a:off x="3538473" y="5778861"/>
                <a:ext cx="53180" cy="54218"/>
              </a:xfrm>
              <a:prstGeom prst="ellipse">
                <a:avLst/>
              </a:prstGeom>
              <a:solidFill>
                <a:schemeClr val="tx1"/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81" name="円/楕円 180"/>
              <p:cNvSpPr/>
              <p:nvPr/>
            </p:nvSpPr>
            <p:spPr>
              <a:xfrm>
                <a:off x="5334332" y="5782476"/>
                <a:ext cx="53180" cy="54218"/>
              </a:xfrm>
              <a:prstGeom prst="ellipse">
                <a:avLst/>
              </a:prstGeom>
              <a:solidFill>
                <a:schemeClr val="tx1"/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3411658" y="5787898"/>
                <a:ext cx="53180" cy="54218"/>
              </a:xfrm>
              <a:prstGeom prst="ellipse">
                <a:avLst/>
              </a:prstGeom>
              <a:solidFill>
                <a:schemeClr val="tx1"/>
              </a:solidFill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grpSp>
            <p:nvGrpSpPr>
              <p:cNvPr id="183" name="グループ化 381"/>
              <p:cNvGrpSpPr>
                <a:grpSpLocks/>
              </p:cNvGrpSpPr>
              <p:nvPr/>
            </p:nvGrpSpPr>
            <p:grpSpPr bwMode="auto">
              <a:xfrm>
                <a:off x="4459442" y="5890911"/>
                <a:ext cx="360206" cy="267475"/>
                <a:chOff x="3527640" y="4654103"/>
                <a:chExt cx="360206" cy="431081"/>
              </a:xfrm>
            </p:grpSpPr>
            <p:cxnSp>
              <p:nvCxnSpPr>
                <p:cNvPr id="314" name="直線コネクタ 313"/>
                <p:cNvCxnSpPr/>
                <p:nvPr/>
              </p:nvCxnSpPr>
              <p:spPr>
                <a:xfrm>
                  <a:off x="3706229" y="4654103"/>
                  <a:ext cx="0" cy="288359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線コネクタ 314"/>
                <p:cNvCxnSpPr/>
                <p:nvPr/>
              </p:nvCxnSpPr>
              <p:spPr>
                <a:xfrm>
                  <a:off x="3527640" y="4942462"/>
                  <a:ext cx="360206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直線コネクタ 315"/>
                <p:cNvCxnSpPr/>
                <p:nvPr/>
              </p:nvCxnSpPr>
              <p:spPr>
                <a:xfrm>
                  <a:off x="3606341" y="5012367"/>
                  <a:ext cx="217940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線コネクタ 316"/>
                <p:cNvCxnSpPr/>
                <p:nvPr/>
              </p:nvCxnSpPr>
              <p:spPr>
                <a:xfrm>
                  <a:off x="3645690" y="5085184"/>
                  <a:ext cx="142268" cy="0"/>
                </a:xfrm>
                <a:prstGeom prst="line">
                  <a:avLst/>
                </a:prstGeom>
                <a:ln w="34925">
                  <a:solidFill>
                    <a:srgbClr val="FFFFFF"/>
                  </a:solidFill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直線コネクタ 183"/>
              <p:cNvCxnSpPr/>
              <p:nvPr/>
            </p:nvCxnSpPr>
            <p:spPr>
              <a:xfrm>
                <a:off x="3438249" y="5795127"/>
                <a:ext cx="0" cy="148195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円弧 184"/>
              <p:cNvSpPr/>
              <p:nvPr/>
            </p:nvSpPr>
            <p:spPr>
              <a:xfrm flipV="1">
                <a:off x="6244534" y="2995680"/>
                <a:ext cx="325218" cy="374104"/>
              </a:xfrm>
              <a:prstGeom prst="arc">
                <a:avLst>
                  <a:gd name="adj1" fmla="val 10847702"/>
                  <a:gd name="adj2" fmla="val 0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186" name="直線コネクタ 185"/>
              <p:cNvCxnSpPr/>
              <p:nvPr/>
            </p:nvCxnSpPr>
            <p:spPr>
              <a:xfrm>
                <a:off x="6136127" y="3424001"/>
                <a:ext cx="108407" cy="160846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/>
              <p:cNvCxnSpPr/>
              <p:nvPr/>
            </p:nvCxnSpPr>
            <p:spPr>
              <a:xfrm flipH="1">
                <a:off x="6569752" y="3424001"/>
                <a:ext cx="108407" cy="160846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>
                <a:off x="6244534" y="3745694"/>
                <a:ext cx="0" cy="965077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/>
              <p:cNvCxnSpPr/>
              <p:nvPr/>
            </p:nvCxnSpPr>
            <p:spPr>
              <a:xfrm>
                <a:off x="6569752" y="3745694"/>
                <a:ext cx="0" cy="965077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円弧 202"/>
              <p:cNvSpPr/>
              <p:nvPr/>
            </p:nvSpPr>
            <p:spPr>
              <a:xfrm flipV="1">
                <a:off x="6136127" y="5032463"/>
                <a:ext cx="542031" cy="589167"/>
              </a:xfrm>
              <a:prstGeom prst="arc">
                <a:avLst>
                  <a:gd name="adj1" fmla="val 10847702"/>
                  <a:gd name="adj2" fmla="val 0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204" name="直線コネクタ 203"/>
              <p:cNvCxnSpPr/>
              <p:nvPr/>
            </p:nvCxnSpPr>
            <p:spPr>
              <a:xfrm>
                <a:off x="6678158" y="4871616"/>
                <a:ext cx="0" cy="482539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>
                <a:off x="6136127" y="4871616"/>
                <a:ext cx="0" cy="482539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>
                <a:off x="6406120" y="5621630"/>
                <a:ext cx="0" cy="195184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/>
              <p:cNvCxnSpPr/>
              <p:nvPr/>
            </p:nvCxnSpPr>
            <p:spPr>
              <a:xfrm>
                <a:off x="6406120" y="2030603"/>
                <a:ext cx="0" cy="1319300"/>
              </a:xfrm>
              <a:prstGeom prst="lin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8" name="図 341" descr="P1010198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1432" y="4643844"/>
                <a:ext cx="1162978" cy="872234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</p:pic>
          <p:pic>
            <p:nvPicPr>
              <p:cNvPr id="219" name="図 342" descr="P1010197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71392" y="2555612"/>
                <a:ext cx="1159677" cy="869758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</p:pic>
          <p:pic>
            <p:nvPicPr>
              <p:cNvPr id="238" name="図 396" descr="P1010195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47256" y="4283804"/>
                <a:ext cx="972108" cy="1296144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</p:pic>
          <p:pic>
            <p:nvPicPr>
              <p:cNvPr id="311" name="図 421" descr="P1010199.JPG"/>
              <p:cNvPicPr>
                <a:picLocks noChangeAspect="1"/>
              </p:cNvPicPr>
              <p:nvPr/>
            </p:nvPicPr>
            <p:blipFill>
              <a:blip r:embed="rId6" cstate="print"/>
              <a:srcRect l="15617" r="14819" b="31854"/>
              <a:stretch>
                <a:fillRect/>
              </a:stretch>
            </p:blipFill>
            <p:spPr bwMode="auto">
              <a:xfrm>
                <a:off x="251520" y="4125465"/>
                <a:ext cx="1979712" cy="1454483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</p:pic>
          <p:pic>
            <p:nvPicPr>
              <p:cNvPr id="312" name="図 422" descr="P1010200.JPG"/>
              <p:cNvPicPr>
                <a:picLocks noChangeAspect="1"/>
              </p:cNvPicPr>
              <p:nvPr/>
            </p:nvPicPr>
            <p:blipFill>
              <a:blip r:embed="rId7" cstate="print"/>
              <a:srcRect l="2161" r="25194"/>
              <a:stretch>
                <a:fillRect/>
              </a:stretch>
            </p:blipFill>
            <p:spPr bwMode="auto">
              <a:xfrm>
                <a:off x="1223120" y="2339588"/>
                <a:ext cx="936104" cy="966439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</p:pic>
          <p:sp>
            <p:nvSpPr>
              <p:cNvPr id="313" name="テキスト ボックス 443"/>
              <p:cNvSpPr txBox="1">
                <a:spLocks noChangeArrowheads="1"/>
              </p:cNvSpPr>
              <p:nvPr/>
            </p:nvSpPr>
            <p:spPr bwMode="auto">
              <a:xfrm>
                <a:off x="575048" y="1403484"/>
                <a:ext cx="901209" cy="369332"/>
              </a:xfrm>
              <a:prstGeom prst="rect">
                <a:avLst/>
              </a:prstGeom>
              <a:noFill/>
              <a:ln w="349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b="1" dirty="0">
                    <a:latin typeface="Calibri" pitchFamily="34" charset="0"/>
                  </a:rPr>
                  <a:t>MHVPS</a:t>
                </a:r>
                <a:endParaRPr lang="ja-JP" altLang="en-US" b="1" dirty="0">
                  <a:latin typeface="Calibri" pitchFamily="34" charset="0"/>
                </a:endParaRPr>
              </a:p>
            </p:txBody>
          </p:sp>
        </p:grpSp>
        <p:pic>
          <p:nvPicPr>
            <p:cNvPr id="133" name="図 452" descr="P1010178.JPG"/>
            <p:cNvPicPr>
              <a:picLocks noChangeAspect="1"/>
            </p:cNvPicPr>
            <p:nvPr/>
          </p:nvPicPr>
          <p:blipFill>
            <a:blip r:embed="rId8" cstate="print"/>
            <a:srcRect l="11287" r="17227"/>
            <a:stretch>
              <a:fillRect/>
            </a:stretch>
          </p:blipFill>
          <p:spPr bwMode="auto">
            <a:xfrm>
              <a:off x="4500563" y="1989138"/>
              <a:ext cx="2162175" cy="403225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  <p:pic>
          <p:nvPicPr>
            <p:cNvPr id="134" name="図 453" descr="P1010202.JPG"/>
            <p:cNvPicPr>
              <a:picLocks noChangeAspect="1"/>
            </p:cNvPicPr>
            <p:nvPr/>
          </p:nvPicPr>
          <p:blipFill>
            <a:blip r:embed="rId9" cstate="print"/>
            <a:srcRect l="14815"/>
            <a:stretch>
              <a:fillRect/>
            </a:stretch>
          </p:blipFill>
          <p:spPr bwMode="auto">
            <a:xfrm>
              <a:off x="6948488" y="981075"/>
              <a:ext cx="1817687" cy="28448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  <p:pic>
          <p:nvPicPr>
            <p:cNvPr id="135" name="図 458" descr="P1010203.JPG"/>
            <p:cNvPicPr>
              <a:picLocks noChangeAspect="1"/>
            </p:cNvPicPr>
            <p:nvPr/>
          </p:nvPicPr>
          <p:blipFill>
            <a:blip r:embed="rId10" cstate="print"/>
            <a:srcRect l="31799" t="10101"/>
            <a:stretch>
              <a:fillRect/>
            </a:stretch>
          </p:blipFill>
          <p:spPr bwMode="auto">
            <a:xfrm>
              <a:off x="6732588" y="4221163"/>
              <a:ext cx="1049337" cy="1844675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  <p:sp>
          <p:nvSpPr>
            <p:cNvPr id="136" name="テキスト ボックス 459"/>
            <p:cNvSpPr txBox="1">
              <a:spLocks noChangeArrowheads="1"/>
            </p:cNvSpPr>
            <p:nvPr/>
          </p:nvSpPr>
          <p:spPr bwMode="auto">
            <a:xfrm>
              <a:off x="4427538" y="5949950"/>
              <a:ext cx="2262187" cy="614363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b="1" dirty="0" err="1">
                  <a:latin typeface="Calibri" pitchFamily="34" charset="0"/>
                </a:rPr>
                <a:t>Gyrotron</a:t>
              </a:r>
              <a:endParaRPr lang="en-US" altLang="ja-JP" b="1" dirty="0">
                <a:latin typeface="Calibri" pitchFamily="34" charset="0"/>
              </a:endParaRPr>
            </a:p>
            <a:p>
              <a:pPr eaLnBrk="1" hangingPunct="1">
                <a:defRPr/>
              </a:pPr>
              <a:r>
                <a:rPr lang="en-US" altLang="ja-JP" sz="1600" b="1" dirty="0">
                  <a:latin typeface="Calibri" pitchFamily="34" charset="0"/>
                </a:rPr>
                <a:t>SCM, Stand, and oil tank</a:t>
              </a:r>
              <a:endParaRPr lang="ja-JP" altLang="en-US" sz="1600" b="1" dirty="0">
                <a:latin typeface="Calibri" pitchFamily="34" charset="0"/>
              </a:endParaRPr>
            </a:p>
          </p:txBody>
        </p:sp>
        <p:sp>
          <p:nvSpPr>
            <p:cNvPr id="137" name="テキスト ボックス 468"/>
            <p:cNvSpPr txBox="1">
              <a:spLocks noChangeArrowheads="1"/>
            </p:cNvSpPr>
            <p:nvPr/>
          </p:nvSpPr>
          <p:spPr bwMode="auto">
            <a:xfrm>
              <a:off x="7380288" y="3789363"/>
              <a:ext cx="1355725" cy="3683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b="1" dirty="0">
                  <a:latin typeface="Calibri" pitchFamily="34" charset="0"/>
                </a:rPr>
                <a:t>CCW system</a:t>
              </a:r>
              <a:endParaRPr lang="ja-JP" altLang="en-US" b="1" dirty="0">
                <a:latin typeface="Calibri" pitchFamily="34" charset="0"/>
              </a:endParaRPr>
            </a:p>
          </p:txBody>
        </p:sp>
        <p:sp>
          <p:nvSpPr>
            <p:cNvPr id="138" name="テキスト ボックス 469"/>
            <p:cNvSpPr txBox="1">
              <a:spLocks noChangeArrowheads="1"/>
            </p:cNvSpPr>
            <p:nvPr/>
          </p:nvSpPr>
          <p:spPr bwMode="auto">
            <a:xfrm>
              <a:off x="6875463" y="6021388"/>
              <a:ext cx="903287" cy="369887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b="1">
                  <a:latin typeface="Calibri" pitchFamily="34" charset="0"/>
                </a:rPr>
                <a:t>SCM PS</a:t>
              </a:r>
              <a:endParaRPr lang="ja-JP" altLang="en-US" b="1">
                <a:latin typeface="Calibri" pitchFamily="34" charset="0"/>
              </a:endParaRPr>
            </a:p>
          </p:txBody>
        </p:sp>
        <p:pic>
          <p:nvPicPr>
            <p:cNvPr id="139" name="図 470" descr="P1010204.JPG"/>
            <p:cNvPicPr>
              <a:picLocks noChangeAspect="1"/>
            </p:cNvPicPr>
            <p:nvPr/>
          </p:nvPicPr>
          <p:blipFill>
            <a:blip r:embed="rId11" cstate="print"/>
            <a:srcRect r="13600"/>
            <a:stretch>
              <a:fillRect/>
            </a:stretch>
          </p:blipFill>
          <p:spPr bwMode="auto">
            <a:xfrm>
              <a:off x="7885113" y="4149725"/>
              <a:ext cx="1212850" cy="1871663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  <p:sp>
          <p:nvSpPr>
            <p:cNvPr id="140" name="テキスト ボックス 471"/>
            <p:cNvSpPr txBox="1">
              <a:spLocks noChangeArrowheads="1"/>
            </p:cNvSpPr>
            <p:nvPr/>
          </p:nvSpPr>
          <p:spPr bwMode="auto">
            <a:xfrm>
              <a:off x="8027988" y="6021388"/>
              <a:ext cx="992187" cy="892175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600" b="1" dirty="0">
                  <a:latin typeface="Calibri" pitchFamily="34" charset="0"/>
                </a:rPr>
                <a:t>AUX PSs</a:t>
              </a:r>
            </a:p>
            <a:p>
              <a:pPr eaLnBrk="1" hangingPunct="1">
                <a:defRPr/>
              </a:pPr>
              <a:r>
                <a:rPr lang="en-US" altLang="ja-JP" sz="1200" b="1" dirty="0">
                  <a:latin typeface="Calibri" pitchFamily="34" charset="0"/>
                </a:rPr>
                <a:t>Ion pump PS</a:t>
              </a:r>
            </a:p>
            <a:p>
              <a:pPr eaLnBrk="1" hangingPunct="1">
                <a:defRPr/>
              </a:pPr>
              <a:r>
                <a:rPr lang="en-US" altLang="ja-JP" sz="1200" b="1" dirty="0">
                  <a:latin typeface="Calibri" pitchFamily="34" charset="0"/>
                </a:rPr>
                <a:t>C-Coil PS</a:t>
              </a:r>
            </a:p>
            <a:p>
              <a:pPr eaLnBrk="1" hangingPunct="1">
                <a:defRPr/>
              </a:pPr>
              <a:r>
                <a:rPr lang="en-US" altLang="ja-JP" sz="1200" b="1" dirty="0">
                  <a:latin typeface="Calibri" pitchFamily="34" charset="0"/>
                </a:rPr>
                <a:t>Heater PS</a:t>
              </a:r>
              <a:endParaRPr lang="ja-JP" altLang="en-US" sz="12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5369D94-2E0D-45D0-842B-41973A05A368}" type="slidenum">
              <a:rPr lang="ja-JP" altLang="en-US">
                <a:latin typeface="Consolas" pitchFamily="49" charset="0"/>
              </a:rPr>
              <a:pPr algn="ctr"/>
              <a:t>20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0" y="2981325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defRPr/>
            </a:pPr>
            <a:r>
              <a:rPr lang="en-US" altLang="ja-JP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Thank you very much.</a:t>
            </a: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0" y="3695040"/>
            <a:ext cx="914400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defRPr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Japan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EXpert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Clone Corp. URL   http://jex.co.jp</a:t>
            </a:r>
            <a:endParaRPr lang="en-US" altLang="ja-JP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eaLnBrk="1" hangingPunct="1">
              <a:defRPr/>
            </a:pPr>
            <a:r>
              <a:rPr lang="en-US" altLang="ja-JP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1.</a:t>
            </a:r>
            <a:r>
              <a:rPr lang="ja-JP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　</a:t>
            </a:r>
            <a:r>
              <a:rPr lang="en-US" altLang="ja-JP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Introduction</a:t>
            </a:r>
            <a:endParaRPr lang="en-US" altLang="ja-JP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正方形/長方形 6"/>
          <p:cNvSpPr>
            <a:spLocks noChangeArrowheads="1"/>
          </p:cNvSpPr>
          <p:nvPr/>
        </p:nvSpPr>
        <p:spPr bwMode="auto">
          <a:xfrm>
            <a:off x="220663" y="561975"/>
            <a:ext cx="87217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000" dirty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7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ITER electron cyclotron heating and current drive (EC H&amp;CD) system is designed to inject 170 GHz radio frequency (RF) up to 20 MW into plasma with 24 </a:t>
            </a:r>
            <a:r>
              <a:rPr lang="en-US" altLang="ja-JP" sz="17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gyrotrons</a:t>
            </a:r>
            <a:r>
              <a:rPr lang="en-US" altLang="ja-JP" sz="17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as RF power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source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ea typeface="Arial Unicode MS" pitchFamily="50" charset="-128"/>
                <a:cs typeface="Consolas" pitchFamily="49" charset="0"/>
              </a:rPr>
              <a:t>[1]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Japan </a:t>
            </a:r>
            <a:r>
              <a:rPr lang="en-US" altLang="ja-JP" sz="17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Domestic Agency (JADA) is responsible for development of eight </a:t>
            </a:r>
            <a:r>
              <a:rPr lang="en-US" altLang="ja-JP" sz="17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gyrotrons</a:t>
            </a:r>
            <a:r>
              <a:rPr lang="en-US" altLang="ja-JP" sz="17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and an equatorial port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launcher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ea typeface="Arial Unicode MS" pitchFamily="50" charset="-128"/>
                <a:cs typeface="Consolas" pitchFamily="49" charset="0"/>
              </a:rPr>
              <a:t>[3]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endParaRPr lang="en-US" altLang="ja-JP" sz="1600" dirty="0" smtClean="0">
              <a:solidFill>
                <a:schemeClr val="accent1">
                  <a:lumMod val="75000"/>
                </a:schemeClr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7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JADA developed a prototype of the local control system of power supplies and super-conducting magnet system for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</a:t>
            </a:r>
            <a:r>
              <a:rPr lang="en-US" altLang="ja-JP" sz="17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gyrotron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operation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ea typeface="Arial Unicode MS" pitchFamily="50" charset="-128"/>
                <a:cs typeface="Consolas" pitchFamily="49" charset="0"/>
              </a:rPr>
              <a:t>[2,3] </a:t>
            </a:r>
            <a:r>
              <a:rPr lang="en-US" altLang="ja-JP" sz="17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complying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ITER standards and guidelines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ea typeface="Arial Unicode MS" pitchFamily="50" charset="-128"/>
                <a:cs typeface="Consolas" pitchFamily="49" charset="0"/>
              </a:rPr>
              <a:t>[4]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</a:t>
            </a:r>
            <a:r>
              <a:rPr lang="en-US" altLang="ja-JP" sz="17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PLCs (programmable logic controllers) were selected to monitor and control auxiliary devices such as chillers and vacuum systems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endParaRPr lang="en-US" altLang="ja-JP" sz="1600" dirty="0" smtClean="0">
              <a:solidFill>
                <a:schemeClr val="accent1">
                  <a:lumMod val="75000"/>
                </a:schemeClr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177800" indent="-177800" eaLnBrk="1" hangingPunct="1">
              <a:lnSpc>
                <a:spcPts val="26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 developed the </a:t>
            </a:r>
            <a:r>
              <a:rPr lang="en-US" altLang="ja-JP" sz="2000" i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gyrotron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local slow controller using EPICS (Subroutine record, </a:t>
            </a:r>
            <a:r>
              <a:rPr lang="en-US" altLang="ja-JP" sz="2000" i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autosave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etc)</a:t>
            </a:r>
            <a:r>
              <a:rPr lang="en-US" altLang="ja-JP" sz="2000" i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  <a:r>
              <a:rPr lang="en-US" altLang="ja-JP" sz="2000" dirty="0" smtClean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 validated that CODAC Core System (CCS) has enough functionalities to develop the local control system for </a:t>
            </a:r>
            <a:r>
              <a:rPr lang="en-US" altLang="ja-JP" sz="17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gyrotron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system. </a:t>
            </a:r>
          </a:p>
          <a:p>
            <a:pPr marL="177800" indent="-177800" eaLnBrk="1" hangingPunct="1">
              <a:lnSpc>
                <a:spcPts val="26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0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 also found issues of CCS during the prototyping and resolved the issues discussing with the ITER CODAC staff. 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 will report our experience and the issues in our development of </a:t>
            </a:r>
            <a:r>
              <a:rPr lang="en-US" altLang="ja-JP" sz="17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gyrotron</a:t>
            </a:r>
            <a:r>
              <a:rPr lang="en-US" altLang="ja-JP" sz="1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local slow controller system.</a:t>
            </a:r>
            <a:endParaRPr lang="en-US" altLang="ja-JP" sz="17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73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D606996-B519-4854-8140-847853307C23}" type="slidenum">
              <a:rPr lang="ja-JP" altLang="en-US">
                <a:latin typeface="Consolas" pitchFamily="49" charset="0"/>
              </a:rPr>
              <a:pPr algn="ctr"/>
              <a:t>3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6" name="正方形/長方形 6"/>
          <p:cNvSpPr>
            <a:spLocks noChangeArrowheads="1"/>
          </p:cNvSpPr>
          <p:nvPr/>
        </p:nvSpPr>
        <p:spPr bwMode="auto">
          <a:xfrm>
            <a:off x="117695" y="5757154"/>
            <a:ext cx="9026305" cy="10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1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[1</a:t>
            </a: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] J. How, et al (</a:t>
            </a:r>
            <a:r>
              <a:rPr lang="en-US" altLang="ja-JP" sz="11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ed</a:t>
            </a: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) Plasma stability and control ITER 2009 Baseline: Plant Description (PD) (France: ITER Organization) chapter 4.6, http://www.iter.org, 2009.</a:t>
            </a:r>
          </a:p>
          <a:p>
            <a:pPr marL="177800" indent="-177800" algn="just" eaLnBrk="1" hangingPunct="1">
              <a:lnSpc>
                <a:spcPts val="1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[2] Y. </a:t>
            </a:r>
            <a:r>
              <a:rPr lang="en-US" altLang="ja-JP" sz="11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Oda</a:t>
            </a: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et al., "Development of ITER CODAC Compatible </a:t>
            </a:r>
            <a:r>
              <a:rPr lang="en-US" altLang="ja-JP" sz="11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Gyrotron</a:t>
            </a: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Local Control System and Its Operation“, </a:t>
            </a:r>
            <a:r>
              <a:rPr lang="en-US" altLang="zh-CN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J. Plasma Fusion Res. Vol.90., No7 (2014) 365-373</a:t>
            </a:r>
            <a:endParaRPr lang="en-US" altLang="ja-JP" sz="11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  <a:p>
            <a:pPr marL="177800" indent="-177800" algn="just" eaLnBrk="1" hangingPunct="1">
              <a:lnSpc>
                <a:spcPts val="1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[3] K. Ohshima et al., JAEA-Technology 2015-061 (2015)</a:t>
            </a:r>
          </a:p>
          <a:p>
            <a:pPr marL="177800" indent="-177800" algn="just" eaLnBrk="1" hangingPunct="1">
              <a:lnSpc>
                <a:spcPts val="1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[4</a:t>
            </a:r>
            <a:r>
              <a:rPr lang="en-US" altLang="ja-JP" sz="11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] ITER Organization, Plant Control Design Handbook (27LH2V)</a:t>
            </a:r>
            <a:endParaRPr lang="en-US" altLang="ja-JP" sz="11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2Figur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1279" y="1055064"/>
            <a:ext cx="6816858" cy="4535811"/>
          </a:xfrm>
          <a:prstGeom prst="rect">
            <a:avLst/>
          </a:prstGeom>
        </p:spPr>
      </p:pic>
      <p:sp>
        <p:nvSpPr>
          <p:cNvPr id="9218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 startAt="2"/>
              <a:defRPr/>
            </a:pP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Overview of </a:t>
            </a:r>
            <a:r>
              <a:rPr lang="en-US" altLang="ja-JP" sz="2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Gyrotron</a:t>
            </a: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Local Slow Controller System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C421FBF-2621-478B-9D6B-5B692A3EB566}" type="slidenum">
              <a:rPr lang="ja-JP" altLang="en-US">
                <a:latin typeface="Consolas" pitchFamily="49" charset="0"/>
              </a:rPr>
              <a:pPr algn="ctr"/>
              <a:t>4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8197" name="正方形/長方形 6"/>
          <p:cNvSpPr>
            <a:spLocks noChangeArrowheads="1"/>
          </p:cNvSpPr>
          <p:nvPr/>
        </p:nvSpPr>
        <p:spPr bwMode="auto">
          <a:xfrm>
            <a:off x="-11113" y="5676900"/>
            <a:ext cx="914400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 We developed the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IOC (Input/ Output Controller), human machine interfaces (HMIs) in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slow controller host and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the communication </a:t>
            </a:r>
            <a:r>
              <a:rPr lang="en-US" altLang="ja-JP" sz="2000" dirty="0">
                <a:solidFill>
                  <a:schemeClr val="tx2"/>
                </a:solidFill>
                <a:cs typeface="Arial" charset="0"/>
              </a:rPr>
              <a:t>functions between slow controller host and </a:t>
            </a: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slow controller CPU (Siemens S7-300 PLC) in 2013.</a:t>
            </a:r>
            <a:endParaRPr lang="en-US" altLang="ja-JP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198" name="正方形/長方形 6"/>
          <p:cNvSpPr>
            <a:spLocks noChangeArrowheads="1"/>
          </p:cNvSpPr>
          <p:nvPr/>
        </p:nvSpPr>
        <p:spPr bwMode="auto">
          <a:xfrm>
            <a:off x="-1" y="635000"/>
            <a:ext cx="9132887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Architecture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of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the local slow controller system. 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266825" y="1376363"/>
            <a:ext cx="1603375" cy="217328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cxnSp>
        <p:nvCxnSpPr>
          <p:cNvPr id="9" name="直線矢印コネクタ 8"/>
          <p:cNvCxnSpPr>
            <a:stCxn id="10" idx="2"/>
          </p:cNvCxnSpPr>
          <p:nvPr/>
        </p:nvCxnSpPr>
        <p:spPr>
          <a:xfrm rot="5400000">
            <a:off x="111151" y="3746320"/>
            <a:ext cx="2154033" cy="1760693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1431375" y="1851025"/>
            <a:ext cx="1346200" cy="4953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431375" y="2859238"/>
            <a:ext cx="1346200" cy="4953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2Figur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397" y="1046010"/>
            <a:ext cx="6816858" cy="4535811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68A222D-10AC-47A7-B8B9-C49CB1ADCF17}" type="slidenum">
              <a:rPr lang="ja-JP" altLang="en-US">
                <a:latin typeface="Consolas" pitchFamily="49" charset="0"/>
              </a:rPr>
              <a:pPr algn="ctr"/>
              <a:t>5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11268" name="正方形/長方形 6"/>
          <p:cNvSpPr>
            <a:spLocks noChangeArrowheads="1"/>
          </p:cNvSpPr>
          <p:nvPr/>
        </p:nvSpPr>
        <p:spPr bwMode="auto">
          <a:xfrm>
            <a:off x="0" y="635000"/>
            <a:ext cx="9144000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>
                <a:solidFill>
                  <a:schemeClr val="tx2"/>
                </a:solidFill>
                <a:cs typeface="Arial" charset="0"/>
              </a:rPr>
              <a:t> Functions of slow controller host.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 startAt="2"/>
              <a:defRPr/>
            </a:pP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Overview of </a:t>
            </a:r>
            <a:r>
              <a:rPr lang="en-US" altLang="ja-JP" sz="2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Gyrotron</a:t>
            </a: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Local Slow Controller System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80999" y="1792072"/>
            <a:ext cx="1456854" cy="625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272" name="正方形/長方形 6"/>
          <p:cNvSpPr>
            <a:spLocks noChangeArrowheads="1"/>
          </p:cNvSpPr>
          <p:nvPr/>
        </p:nvSpPr>
        <p:spPr bwMode="auto">
          <a:xfrm>
            <a:off x="2009869" y="1237777"/>
            <a:ext cx="6998336" cy="547842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IOC for the </a:t>
            </a:r>
            <a:r>
              <a:rPr lang="en-US" altLang="ja-JP" sz="2400" dirty="0" err="1" smtClean="0">
                <a:solidFill>
                  <a:schemeClr val="tx2"/>
                </a:solidFill>
                <a:cs typeface="Arial" charset="0"/>
              </a:rPr>
              <a:t>gyrotron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local slow controller is 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 deployed in the slow controller host (SCH).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SCH communicates with the slow controller 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 CPU and Arcing Interlock Device</a:t>
            </a:r>
            <a:r>
              <a:rPr lang="ja-JP" altLang="en-US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(AID).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Auxiliary devices and high voltage power supply 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 system are controlled using HMI remotely. 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The upper/lower thresholds of alarms can be 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 configured from HMI.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The configuration parameters of arc detection 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 system can be set to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A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rcing Interlock Device 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 from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H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MI via IOC.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HMI notifies an alarm raised in slow controller 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 CPU to plant operator.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Reset interlock by an operator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Monitor of </a:t>
            </a:r>
            <a:r>
              <a:rPr lang="en-US" altLang="ja-JP" sz="2400" dirty="0" err="1">
                <a:solidFill>
                  <a:schemeClr val="tx2"/>
                </a:solidFill>
                <a:cs typeface="Arial" charset="0"/>
              </a:rPr>
              <a:t>gyrotron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local slow controller system.</a:t>
            </a:r>
            <a:endParaRPr lang="en-US" altLang="ja-JP" sz="2400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43745" y="1847498"/>
            <a:ext cx="1346200" cy="4953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2Figure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397" y="1046010"/>
            <a:ext cx="6816858" cy="4535811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8628E1A-A9E3-40D4-9756-D6AD3A2860D3}" type="slidenum">
              <a:rPr lang="ja-JP" altLang="en-US">
                <a:latin typeface="Consolas" pitchFamily="49" charset="0"/>
              </a:rPr>
              <a:pPr algn="ctr"/>
              <a:t>6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 startAt="2"/>
              <a:defRPr/>
            </a:pP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Overview of </a:t>
            </a:r>
            <a:r>
              <a:rPr lang="en-US" altLang="ja-JP" sz="2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Gyrotron</a:t>
            </a: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Local Slow Controller System</a:t>
            </a:r>
          </a:p>
        </p:txBody>
      </p:sp>
      <p:sp>
        <p:nvSpPr>
          <p:cNvPr id="9224" name="正方形/長方形 6"/>
          <p:cNvSpPr>
            <a:spLocks noChangeArrowheads="1"/>
          </p:cNvSpPr>
          <p:nvPr/>
        </p:nvSpPr>
        <p:spPr bwMode="auto">
          <a:xfrm>
            <a:off x="0" y="635000"/>
            <a:ext cx="9144000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>
                <a:solidFill>
                  <a:schemeClr val="tx2"/>
                </a:solidFill>
                <a:cs typeface="Arial" charset="0"/>
              </a:rPr>
              <a:t> Functions of slow controller CPU (Siemens PLC).</a:t>
            </a:r>
          </a:p>
        </p:txBody>
      </p:sp>
      <p:sp>
        <p:nvSpPr>
          <p:cNvPr id="9226" name="正方形/長方形 6"/>
          <p:cNvSpPr>
            <a:spLocks noChangeArrowheads="1"/>
          </p:cNvSpPr>
          <p:nvPr/>
        </p:nvSpPr>
        <p:spPr bwMode="auto">
          <a:xfrm>
            <a:off x="1988185" y="1224156"/>
            <a:ext cx="7027628" cy="4760278"/>
          </a:xfrm>
          <a:prstGeom prst="rect">
            <a:avLst/>
          </a:prstGeom>
          <a:solidFill>
            <a:schemeClr val="bg2"/>
          </a:solidFill>
          <a:ln w="9525">
            <a:noFill/>
            <a:prstDash val="sysDash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Control of operation status.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Slow-speed interlock for </a:t>
            </a:r>
            <a:r>
              <a:rPr lang="en-US" altLang="ja-JP" sz="2400" dirty="0" err="1">
                <a:solidFill>
                  <a:schemeClr val="tx2"/>
                </a:solidFill>
                <a:cs typeface="Arial" charset="0"/>
              </a:rPr>
              <a:t>gyrotron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protection.</a:t>
            </a:r>
          </a:p>
          <a:p>
            <a:pPr eaLnBrk="1" hangingPunct="1">
              <a:lnSpc>
                <a:spcPts val="2800"/>
              </a:lnSpc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-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Chillers.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ts val="2800"/>
              </a:lnSpc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-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Vacuum system.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ts val="2800"/>
              </a:lnSpc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-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Status of auxiliary devices.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ts val="2800"/>
              </a:lnSpc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- If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the slow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controller CPU detects alarms,</a:t>
            </a:r>
          </a:p>
          <a:p>
            <a:pPr eaLnBrk="1" hangingPunct="1">
              <a:lnSpc>
                <a:spcPts val="2800"/>
              </a:lnSpc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it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stops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the operation of </a:t>
            </a:r>
            <a:r>
              <a:rPr lang="en-US" altLang="ja-JP" sz="2400" dirty="0" err="1">
                <a:solidFill>
                  <a:schemeClr val="tx2"/>
                </a:solidFill>
                <a:cs typeface="Arial" charset="0"/>
              </a:rPr>
              <a:t>gyrotron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automatically.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Slow-speed data acquisition.</a:t>
            </a:r>
          </a:p>
          <a:p>
            <a:pPr eaLnBrk="1" hangingPunct="1">
              <a:lnSpc>
                <a:spcPts val="2800"/>
              </a:lnSpc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- Cooling water flow and temperature.</a:t>
            </a:r>
          </a:p>
          <a:p>
            <a:pPr eaLnBrk="1" hangingPunct="1">
              <a:lnSpc>
                <a:spcPts val="2800"/>
              </a:lnSpc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- Loss power measurement.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Communication with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the slow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controller host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The slow controller CPU has total 530 variables.</a:t>
            </a:r>
          </a:p>
          <a:p>
            <a:pPr eaLnBrk="1" hangingPunct="1">
              <a:lnSpc>
                <a:spcPts val="2800"/>
              </a:lnSpc>
              <a:buClr>
                <a:srgbClr val="C00000"/>
              </a:buClr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  (PLC address types: PIW, I, Q, M, MD, MW)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362439" y="2806778"/>
            <a:ext cx="1502576" cy="651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38150" y="2857500"/>
            <a:ext cx="1346200" cy="4953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BBEB9B7-871B-46E7-B413-E0CD425CD065}" type="slidenum">
              <a:rPr lang="ja-JP" altLang="en-US">
                <a:latin typeface="Consolas" pitchFamily="49" charset="0"/>
              </a:rPr>
              <a:pPr algn="ctr"/>
              <a:t>7</a:t>
            </a:fld>
            <a:endParaRPr lang="ja-JP" altLang="en-US">
              <a:latin typeface="Consolas" pitchFamily="49" charset="0"/>
            </a:endParaRPr>
          </a:p>
        </p:txBody>
      </p:sp>
      <p:sp>
        <p:nvSpPr>
          <p:cNvPr id="12292" name="正方形/長方形 6"/>
          <p:cNvSpPr>
            <a:spLocks noChangeArrowheads="1"/>
          </p:cNvSpPr>
          <p:nvPr/>
        </p:nvSpPr>
        <p:spPr bwMode="auto">
          <a:xfrm>
            <a:off x="133350" y="936625"/>
            <a:ext cx="901065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Configuration parameters of Arcing Interlock Device (FPGA module) shall be configured by the plant operator.</a:t>
            </a:r>
            <a:endParaRPr lang="en-US" altLang="ja-JP" sz="2000" dirty="0">
              <a:solidFill>
                <a:schemeClr val="tx2"/>
              </a:solidFill>
              <a:cs typeface="Arial" charset="0"/>
            </a:endParaRPr>
          </a:p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Operation parameters such as upper/lower threshold of alarm shall keep the last values configured by the plant operator. </a:t>
            </a:r>
          </a:p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cs typeface="Arial" charset="0"/>
              </a:rPr>
              <a:t> The plant operator shall monitor and operate the auxiliary devices using HMI.</a:t>
            </a:r>
            <a:endParaRPr lang="en-US" altLang="ja-JP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2293" name="正方形/長方形 6"/>
          <p:cNvSpPr>
            <a:spLocks noChangeArrowheads="1"/>
          </p:cNvSpPr>
          <p:nvPr/>
        </p:nvSpPr>
        <p:spPr bwMode="auto">
          <a:xfrm>
            <a:off x="0" y="568325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>
                <a:solidFill>
                  <a:schemeClr val="tx2"/>
                </a:solidFill>
                <a:cs typeface="Arial" charset="0"/>
              </a:rPr>
              <a:t> Part of JADA requirements are:</a:t>
            </a:r>
          </a:p>
        </p:txBody>
      </p:sp>
      <p:sp>
        <p:nvSpPr>
          <p:cNvPr id="12" name="下矢印 11"/>
          <p:cNvSpPr/>
          <p:nvPr/>
        </p:nvSpPr>
        <p:spPr>
          <a:xfrm>
            <a:off x="4124628" y="3063516"/>
            <a:ext cx="484188" cy="648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2535" name="正方形/長方形 6"/>
          <p:cNvSpPr>
            <a:spLocks noChangeArrowheads="1"/>
          </p:cNvSpPr>
          <p:nvPr/>
        </p:nvSpPr>
        <p:spPr bwMode="auto">
          <a:xfrm>
            <a:off x="133350" y="3730028"/>
            <a:ext cx="9010650" cy="275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6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ja-JP" sz="2400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We select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the subroutine 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(Sub) record for setting parameters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to 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Arcing Interlock Device.</a:t>
            </a:r>
          </a:p>
          <a:p>
            <a:pPr marL="177800" indent="-177800" algn="just" eaLnBrk="1" hangingPunct="1">
              <a:lnSpc>
                <a:spcPts val="26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We use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the EPICS </a:t>
            </a:r>
            <a:r>
              <a:rPr lang="en-US" altLang="ja-JP" sz="2400" b="1" i="1" dirty="0" err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Autosave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function for save/restore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the latest process variables (PVs).</a:t>
            </a:r>
            <a:endParaRPr lang="en-US" altLang="ja-JP" sz="2400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marL="177800" indent="-177800" algn="just" eaLnBrk="1" hangingPunct="1">
              <a:lnSpc>
                <a:spcPts val="26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HMI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was developed using Control 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System Studio (CSS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).</a:t>
            </a:r>
            <a:endParaRPr lang="en-US" altLang="ja-JP" sz="2400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marL="177800" indent="-177800" algn="just" eaLnBrk="1" hangingPunct="1">
              <a:lnSpc>
                <a:spcPts val="26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Installation of communication functions with slow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controller host </a:t>
            </a:r>
            <a:r>
              <a:rPr lang="en-US" altLang="ja-JP" sz="2400" b="1" i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in slow controller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CPU.</a:t>
            </a:r>
            <a:endParaRPr lang="en-US" altLang="ja-JP" sz="2400" b="1" i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19464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buFont typeface="+mj-lt"/>
              <a:buAutoNum type="arabicPeriod" startAt="3"/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Development</a:t>
            </a:r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 </a:t>
            </a:r>
            <a:r>
              <a:rPr lang="en-US" altLang="ja-JP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Gyrotron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Local Slow Controller System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正方形/長方形 6"/>
          <p:cNvSpPr>
            <a:spLocks noChangeArrowheads="1"/>
          </p:cNvSpPr>
          <p:nvPr/>
        </p:nvSpPr>
        <p:spPr bwMode="auto">
          <a:xfrm>
            <a:off x="4454496" y="3105888"/>
            <a:ext cx="2036873" cy="41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8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ja-JP" dirty="0">
                <a:solidFill>
                  <a:schemeClr val="tx2"/>
                </a:solidFill>
                <a:cs typeface="Arial" charset="0"/>
              </a:rPr>
              <a:t>Detailed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701E0FC-E9AA-422A-84F8-25DAC8E2BD16}" type="slidenum">
              <a:rPr lang="ja-JP" altLang="en-US">
                <a:latin typeface="Consolas" pitchFamily="49" charset="0"/>
              </a:rPr>
              <a:pPr algn="ctr"/>
              <a:t>8</a:t>
            </a:fld>
            <a:endParaRPr lang="ja-JP" altLang="en-US">
              <a:latin typeface="Consolas" pitchFamily="49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0" y="649288"/>
            <a:ext cx="9144000" cy="4362450"/>
            <a:chOff x="0" y="649288"/>
            <a:chExt cx="9144000" cy="4362450"/>
          </a:xfrm>
        </p:grpSpPr>
        <p:pic>
          <p:nvPicPr>
            <p:cNvPr id="13319" name="図 11" descr="Figures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49288"/>
              <a:ext cx="9144000" cy="43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正方形/長方形 11"/>
            <p:cNvSpPr/>
            <p:nvPr/>
          </p:nvSpPr>
          <p:spPr bwMode="auto">
            <a:xfrm>
              <a:off x="112713" y="1025525"/>
              <a:ext cx="1916112" cy="38766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2591966" y="1131257"/>
              <a:ext cx="3129385" cy="2360421"/>
              <a:chOff x="2591966" y="1131257"/>
              <a:chExt cx="3129385" cy="2360421"/>
            </a:xfrm>
          </p:grpSpPr>
          <p:cxnSp>
            <p:nvCxnSpPr>
              <p:cNvPr id="16" name="直線矢印コネクタ 15"/>
              <p:cNvCxnSpPr/>
              <p:nvPr/>
            </p:nvCxnSpPr>
            <p:spPr bwMode="auto">
              <a:xfrm rot="5400000">
                <a:off x="1422288" y="2311044"/>
                <a:ext cx="2360420" cy="84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 bwMode="auto">
              <a:xfrm rot="10800000" flipV="1">
                <a:off x="2612197" y="3491672"/>
                <a:ext cx="2043853" cy="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 bwMode="auto">
              <a:xfrm rot="5400000">
                <a:off x="4181648" y="3017276"/>
                <a:ext cx="938686" cy="1011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 bwMode="auto">
              <a:xfrm rot="10800000" flipV="1">
                <a:off x="4645937" y="2552989"/>
                <a:ext cx="1072513" cy="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 bwMode="auto">
              <a:xfrm rot="5400000">
                <a:off x="4997062" y="1851398"/>
                <a:ext cx="1422542" cy="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 bwMode="auto">
              <a:xfrm rot="10800000">
                <a:off x="2591966" y="1140128"/>
                <a:ext cx="3129385" cy="287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正方形/長方形 13"/>
            <p:cNvSpPr/>
            <p:nvPr/>
          </p:nvSpPr>
          <p:spPr bwMode="auto">
            <a:xfrm>
              <a:off x="4846638" y="2640013"/>
              <a:ext cx="1290636" cy="850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7718425" y="1600200"/>
              <a:ext cx="1344613" cy="850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sp>
        <p:nvSpPr>
          <p:cNvPr id="13317" name="正方形/長方形 6"/>
          <p:cNvSpPr>
            <a:spLocks noChangeArrowheads="1"/>
          </p:cNvSpPr>
          <p:nvPr/>
        </p:nvSpPr>
        <p:spPr bwMode="auto">
          <a:xfrm>
            <a:off x="0" y="511016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200" dirty="0">
                <a:solidFill>
                  <a:schemeClr val="tx2"/>
                </a:solidFill>
                <a:cs typeface="Arial" charset="0"/>
              </a:rPr>
              <a:t> We designed the following functions: </a:t>
            </a:r>
          </a:p>
          <a:p>
            <a:pPr eaLnBrk="1" hangingPunct="1">
              <a:buClr>
                <a:srgbClr val="C00000"/>
              </a:buClr>
            </a:pPr>
            <a:r>
              <a:rPr lang="en-US" altLang="ja-JP" sz="2200" dirty="0">
                <a:solidFill>
                  <a:schemeClr val="tx2"/>
                </a:solidFill>
                <a:cs typeface="Arial" charset="0"/>
              </a:rPr>
              <a:t>    - </a:t>
            </a:r>
            <a:r>
              <a:rPr lang="en-US" altLang="ja-JP" sz="2200" dirty="0" smtClean="0">
                <a:solidFill>
                  <a:schemeClr val="tx2"/>
                </a:solidFill>
                <a:cs typeface="Arial" charset="0"/>
              </a:rPr>
              <a:t>HMI for the plant operator.</a:t>
            </a:r>
            <a:endParaRPr lang="en-US" altLang="ja-JP" sz="2200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Clr>
                <a:srgbClr val="C00000"/>
              </a:buClr>
            </a:pPr>
            <a:r>
              <a:rPr lang="en-US" altLang="ja-JP" sz="2200" dirty="0">
                <a:solidFill>
                  <a:schemeClr val="tx2"/>
                </a:solidFill>
                <a:cs typeface="Arial" charset="0"/>
              </a:rPr>
              <a:t>    - EPICS request file</a:t>
            </a:r>
            <a:r>
              <a:rPr lang="en-US" altLang="ja-JP" sz="16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dirty="0">
                <a:solidFill>
                  <a:schemeClr val="tx2"/>
                </a:solidFill>
                <a:cs typeface="Arial" charset="0"/>
              </a:rPr>
              <a:t>(*.req) </a:t>
            </a:r>
            <a:r>
              <a:rPr lang="en-US" altLang="ja-JP" sz="2200" dirty="0">
                <a:solidFill>
                  <a:schemeClr val="tx2"/>
                </a:solidFill>
                <a:cs typeface="Arial" charset="0"/>
              </a:rPr>
              <a:t>for saving/restore </a:t>
            </a:r>
            <a:r>
              <a:rPr lang="en-US" altLang="ja-JP" sz="2200" dirty="0" smtClean="0">
                <a:solidFill>
                  <a:schemeClr val="tx2"/>
                </a:solidFill>
                <a:cs typeface="Arial" charset="0"/>
              </a:rPr>
              <a:t>PVs.</a:t>
            </a:r>
            <a:endParaRPr lang="en-US" altLang="ja-JP" sz="2200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Clr>
                <a:srgbClr val="C00000"/>
              </a:buClr>
            </a:pPr>
            <a:r>
              <a:rPr lang="en-US" altLang="ja-JP" sz="2200" dirty="0">
                <a:solidFill>
                  <a:schemeClr val="tx2"/>
                </a:solidFill>
                <a:cs typeface="Arial" charset="0"/>
              </a:rPr>
              <a:t>    - Part of communication </a:t>
            </a:r>
            <a:r>
              <a:rPr lang="en-US" altLang="ja-JP" sz="2200" dirty="0" smtClean="0">
                <a:solidFill>
                  <a:schemeClr val="tx2"/>
                </a:solidFill>
                <a:cs typeface="Arial" charset="0"/>
              </a:rPr>
              <a:t>functions using </a:t>
            </a:r>
            <a:r>
              <a:rPr lang="en-US" altLang="ja-JP" sz="2200" dirty="0">
                <a:solidFill>
                  <a:schemeClr val="tx2"/>
                </a:solidFill>
                <a:cs typeface="Arial" charset="0"/>
              </a:rPr>
              <a:t>STEP 7 Standard </a:t>
            </a:r>
            <a:r>
              <a:rPr lang="en-US" altLang="ja-JP" sz="2200" dirty="0" smtClean="0">
                <a:solidFill>
                  <a:schemeClr val="tx2"/>
                </a:solidFill>
                <a:cs typeface="Arial" charset="0"/>
              </a:rPr>
              <a:t>version.</a:t>
            </a:r>
            <a:endParaRPr lang="en-US" altLang="ja-JP" sz="22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eaLnBrk="1" hangingPunct="1">
              <a:defRPr/>
            </a:pPr>
            <a:r>
              <a:rPr lang="en-US" altLang="ja-JP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3.1. Function block diagram of </a:t>
            </a:r>
            <a:r>
              <a:rPr lang="en-US" altLang="ja-JP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gyrotron</a:t>
            </a:r>
            <a:r>
              <a:rPr lang="en-US" altLang="ja-JP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local slow controller system</a:t>
            </a:r>
            <a:endParaRPr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26337" y="1258432"/>
            <a:ext cx="1665837" cy="350369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797521" y="1204112"/>
            <a:ext cx="2842788" cy="12493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916032" y="2660211"/>
            <a:ext cx="1149790" cy="74389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754294" y="1689981"/>
            <a:ext cx="1235797" cy="74389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 flipV="1">
            <a:off x="742950" y="504825"/>
            <a:ext cx="7658100" cy="19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6562725"/>
            <a:ext cx="400050" cy="295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2BD0960E-59BE-4481-B612-B8A1A6DDCAB7}" type="slidenum">
              <a:rPr lang="ja-JP" altLang="en-US">
                <a:latin typeface="Consolas" pitchFamily="49" charset="0"/>
              </a:rPr>
              <a:pPr algn="ctr"/>
              <a:t>9</a:t>
            </a:fld>
            <a:endParaRPr lang="ja-JP" altLang="en-US">
              <a:latin typeface="Consolas" pitchFamily="49" charset="0"/>
            </a:endParaRPr>
          </a:p>
        </p:txBody>
      </p:sp>
      <p:pic>
        <p:nvPicPr>
          <p:cNvPr id="14340" name="Picture 2" descr="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600075"/>
            <a:ext cx="9075738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タイトル 1"/>
          <p:cNvSpPr txBox="1">
            <a:spLocks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3.2. HMI (Main Screen)</a:t>
            </a:r>
          </a:p>
        </p:txBody>
      </p:sp>
      <p:sp>
        <p:nvSpPr>
          <p:cNvPr id="14342" name="正方形/長方形 6"/>
          <p:cNvSpPr>
            <a:spLocks noChangeArrowheads="1"/>
          </p:cNvSpPr>
          <p:nvPr/>
        </p:nvSpPr>
        <p:spPr bwMode="auto">
          <a:xfrm>
            <a:off x="0" y="5414708"/>
            <a:ext cx="8863343" cy="14342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Our design allows the plant operator to recognize the current operating status intuitively. </a:t>
            </a:r>
          </a:p>
          <a:p>
            <a:pPr marL="177800" indent="-177800" algn="just" eaLnBrk="1" hangingPunct="1">
              <a:lnSpc>
                <a:spcPts val="24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 This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OPI provides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the auxiliary </a:t>
            </a:r>
            <a:r>
              <a:rPr lang="en-US" altLang="ja-JP" sz="2400" dirty="0">
                <a:solidFill>
                  <a:schemeClr val="tx2"/>
                </a:solidFill>
                <a:cs typeface="Arial" charset="0"/>
              </a:rPr>
              <a:t>device start/stop, high voltage start/stop interfaces </a:t>
            </a:r>
            <a:r>
              <a:rPr lang="en-US" altLang="ja-JP" sz="2400" dirty="0" smtClean="0">
                <a:solidFill>
                  <a:schemeClr val="tx2"/>
                </a:solidFill>
                <a:cs typeface="Arial" charset="0"/>
              </a:rPr>
              <a:t>etc.</a:t>
            </a:r>
            <a:endParaRPr lang="en-US" altLang="ja-JP" sz="2400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8026</TotalTime>
  <Words>1785</Words>
  <Application>Microsoft Office PowerPoint</Application>
  <PresentationFormat>画面に合わせる (4:3)</PresentationFormat>
  <Paragraphs>239</Paragraphs>
  <Slides>20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20</vt:i4>
      </vt:variant>
    </vt:vector>
  </HeadingPairs>
  <TitlesOfParts>
    <vt:vector size="31" baseType="lpstr">
      <vt:lpstr>Arial Unicode MS</vt:lpstr>
      <vt:lpstr>ＭＳ Ｐゴシック</vt:lpstr>
      <vt:lpstr>Arial</vt:lpstr>
      <vt:lpstr>Calibri</vt:lpstr>
      <vt:lpstr>Consolas</vt:lpstr>
      <vt:lpstr>Times New Roman</vt:lpstr>
      <vt:lpstr>Wingdings</vt:lpstr>
      <vt:lpstr>3_デザインの設定</vt:lpstr>
      <vt:lpstr>2_デザインの設定</vt:lpstr>
      <vt:lpstr>1_デザインの設定</vt:lpstr>
      <vt:lpstr>デザインの設定</vt:lpstr>
      <vt:lpstr>Development of local control system for ITER Gyrotron using EPICS</vt:lpstr>
      <vt:lpstr>Outline of talk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Design and R&amp;D of Impurity Influx Monitor (divertor) for ITER</dc:title>
  <dc:creator>Sugie Tatsuo</dc:creator>
  <cp:lastModifiedBy>Yasunori Hashimoto</cp:lastModifiedBy>
  <cp:revision>1347</cp:revision>
  <cp:lastPrinted>2017-05-13T07:30:21Z</cp:lastPrinted>
  <dcterms:created xsi:type="dcterms:W3CDTF">2009-05-26T08:10:17Z</dcterms:created>
  <dcterms:modified xsi:type="dcterms:W3CDTF">2017-05-15T23:48:57Z</dcterms:modified>
</cp:coreProperties>
</file>