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2"/>
  </p:notesMasterIdLst>
  <p:sldIdLst>
    <p:sldId id="256" r:id="rId4"/>
    <p:sldId id="257" r:id="rId5"/>
    <p:sldId id="265" r:id="rId6"/>
    <p:sldId id="267" r:id="rId7"/>
    <p:sldId id="275" r:id="rId8"/>
    <p:sldId id="276" r:id="rId9"/>
    <p:sldId id="278" r:id="rId10"/>
    <p:sldId id="268" r:id="rId11"/>
    <p:sldId id="269" r:id="rId12"/>
    <p:sldId id="271" r:id="rId13"/>
    <p:sldId id="266" r:id="rId14"/>
    <p:sldId id="263" r:id="rId15"/>
    <p:sldId id="277" r:id="rId16"/>
    <p:sldId id="270" r:id="rId17"/>
    <p:sldId id="273" r:id="rId18"/>
    <p:sldId id="272" r:id="rId19"/>
    <p:sldId id="264" r:id="rId20"/>
    <p:sldId id="26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2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2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2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90C0715-B8D1-43A5-A906-03AD89A66B40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093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B25B388-2E81-4E0F-98CB-B3EAB2B2458B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1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" name="Picture 7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>
          <a:blip r:embed="rId14"/>
          <a:stretch/>
        </p:blipFill>
        <p:spPr>
          <a:xfrm>
            <a:off x="8111520" y="4799880"/>
            <a:ext cx="775080" cy="278640"/>
          </a:xfrm>
          <a:prstGeom prst="rect">
            <a:avLst/>
          </a:prstGeom>
          <a:ln>
            <a:noFill/>
          </a:ln>
        </p:spPr>
      </p:pic>
      <p:sp>
        <p:nvSpPr>
          <p:cNvPr id="6" name="CustomShape 1" hidden="1"/>
          <p:cNvSpPr/>
          <p:nvPr/>
        </p:nvSpPr>
        <p:spPr>
          <a:xfrm>
            <a:off x="0" y="0"/>
            <a:ext cx="227880" cy="514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Picture 2"/>
          <p:cNvPicPr/>
          <p:nvPr/>
        </p:nvPicPr>
        <p:blipFill>
          <a:blip r:embed="rId14"/>
          <a:stretch/>
        </p:blipFill>
        <p:spPr>
          <a:xfrm>
            <a:off x="7177320" y="408600"/>
            <a:ext cx="1785960" cy="64296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/>
          <p:nvPr/>
        </p:nvPicPr>
        <p:blipFill>
          <a:blip r:embed="rId14"/>
          <a:stretch/>
        </p:blipFill>
        <p:spPr>
          <a:xfrm>
            <a:off x="8111520" y="4799880"/>
            <a:ext cx="775080" cy="27864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0" y="0"/>
            <a:ext cx="227880" cy="514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/>
          <p:cNvPicPr/>
          <p:nvPr/>
        </p:nvPicPr>
        <p:blipFill>
          <a:blip r:embed="rId14"/>
          <a:stretch/>
        </p:blipFill>
        <p:spPr>
          <a:xfrm>
            <a:off x="8111520" y="4799880"/>
            <a:ext cx="775080" cy="278640"/>
          </a:xfrm>
          <a:prstGeom prst="rect">
            <a:avLst/>
          </a:prstGeom>
          <a:ln>
            <a:noFill/>
          </a:ln>
        </p:spPr>
      </p:pic>
      <p:sp>
        <p:nvSpPr>
          <p:cNvPr id="78" name="CustomShape 1" hidden="1"/>
          <p:cNvSpPr/>
          <p:nvPr/>
        </p:nvSpPr>
        <p:spPr>
          <a:xfrm>
            <a:off x="0" y="0"/>
            <a:ext cx="227880" cy="5142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Picture 2"/>
          <p:cNvPicPr/>
          <p:nvPr/>
        </p:nvPicPr>
        <p:blipFill>
          <a:blip r:embed="rId14"/>
          <a:stretch/>
        </p:blipFill>
        <p:spPr>
          <a:xfrm>
            <a:off x="7399800" y="4562640"/>
            <a:ext cx="1540080" cy="554400"/>
          </a:xfrm>
          <a:prstGeom prst="rect">
            <a:avLst/>
          </a:prstGeom>
          <a:ln>
            <a:noFill/>
          </a:ln>
        </p:spPr>
      </p:pic>
      <p:sp>
        <p:nvSpPr>
          <p:cNvPr id="80" name="CustomShape 2"/>
          <p:cNvSpPr/>
          <p:nvPr/>
        </p:nvSpPr>
        <p:spPr>
          <a:xfrm>
            <a:off x="478440" y="4635000"/>
            <a:ext cx="13694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www.anl.gov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Picture 6"/>
          <p:cNvPicPr/>
          <p:nvPr/>
        </p:nvPicPr>
        <p:blipFill>
          <a:blip r:embed="rId15"/>
          <a:srcRect t="10685" b="7136"/>
          <a:stretch/>
        </p:blipFill>
        <p:spPr>
          <a:xfrm>
            <a:off x="0" y="0"/>
            <a:ext cx="9143280" cy="4488120"/>
          </a:xfrm>
          <a:prstGeom prst="rect">
            <a:avLst/>
          </a:prstGeom>
          <a:ln>
            <a:noFill/>
          </a:ln>
        </p:spPr>
      </p:pic>
      <p:sp>
        <p:nvSpPr>
          <p:cNvPr id="82" name="PlaceHolder 3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as2018.anl.gov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BCDA-APS/use_bluesky/wiki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BCDA-APS/use_bluesky" TargetMode="Externa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CDA-APS/APS_BlueSky_tools" TargetMode="External"/><Relationship Id="rId2" Type="http://schemas.openxmlformats.org/officeDocument/2006/relationships/hyperlink" Target="https://github.com/BCDA-APS/use_bluesky/tree/master/bin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github.com/APS-USAXS/ipython-usaxs/blob/master/profile_bluesky/startup/29-axis_tuning.py" TargetMode="External"/><Relationship Id="rId4" Type="http://schemas.openxmlformats.org/officeDocument/2006/relationships/hyperlink" Target="http://aps-bluesky-tools.readthedocs.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3"/>
          <p:cNvSpPr/>
          <p:nvPr/>
        </p:nvSpPr>
        <p:spPr>
          <a:xfrm>
            <a:off x="0" y="1266840"/>
            <a:ext cx="9144000" cy="2029320"/>
          </a:xfrm>
          <a:prstGeom prst="rect">
            <a:avLst/>
          </a:prstGeom>
          <a:solidFill>
            <a:srgbClr val="C1E9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100" b="0" strike="noStrike" spc="-1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erhtjhtyhy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1"/>
          <p:cNvSpPr/>
          <p:nvPr/>
        </p:nvSpPr>
        <p:spPr>
          <a:xfrm>
            <a:off x="468720" y="190800"/>
            <a:ext cx="5684760" cy="687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r>
              <a:rPr lang="en-US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Bluesky</a:t>
            </a: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Satellite workshop at </a:t>
            </a:r>
            <a:b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2018 EPICS Collaboration Meeting</a:t>
            </a:r>
          </a:p>
        </p:txBody>
      </p:sp>
      <p:sp>
        <p:nvSpPr>
          <p:cNvPr id="124" name="CustomShape 2"/>
          <p:cNvSpPr/>
          <p:nvPr/>
        </p:nvSpPr>
        <p:spPr>
          <a:xfrm>
            <a:off x="285750" y="1266840"/>
            <a:ext cx="5499100" cy="2029320"/>
          </a:xfrm>
          <a:prstGeom prst="rect">
            <a:avLst/>
          </a:prstGeom>
          <a:solidFill>
            <a:srgbClr val="00609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0" tIns="0" rIns="90000" bIns="0" anchor="ctr"/>
          <a:lstStyle/>
          <a:p>
            <a:pPr>
              <a:lnSpc>
                <a:spcPct val="100000"/>
              </a:lnSpc>
            </a:pPr>
            <a:r>
              <a:rPr lang="en-US" sz="28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Bluesky</a:t>
            </a:r>
            <a:r>
              <a:rPr lang="en-US" sz="28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(</a:t>
            </a:r>
            <a:r>
              <a:rPr lang="en-US" sz="2800" b="1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et al.</a:t>
            </a:r>
            <a:r>
              <a:rPr lang="en-US" sz="28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) at the APS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469800" y="3437280"/>
            <a:ext cx="2692080" cy="113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/>
          <a:lstStyle/>
          <a:p>
            <a:pPr>
              <a:lnSpc>
                <a:spcPct val="100000"/>
              </a:lnSpc>
            </a:pPr>
            <a:r>
              <a:rPr lang="en-US" sz="1400" b="1" i="1" strike="noStrike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Pete </a:t>
            </a:r>
            <a:r>
              <a:rPr lang="en-US" sz="1400" b="1" i="1" strike="noStrike" spc="-1" dirty="0" err="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Jemian</a:t>
            </a:r>
            <a:br>
              <a:rPr lang="en-US" sz="1400" b="1" strike="noStrike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z="1400" strike="noStrike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BCDA group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X-ray Science Division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Advanced Photon Source</a:t>
            </a:r>
          </a:p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Argonne National Laboratory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469800" y="3720240"/>
            <a:ext cx="26920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>
              <a:lnSpc>
                <a:spcPct val="95000"/>
              </a:lnSpc>
            </a:pPr>
            <a:r>
              <a:rPr lang="en-US" sz="1400" b="0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6"/>
          <p:cNvSpPr/>
          <p:nvPr/>
        </p:nvSpPr>
        <p:spPr>
          <a:xfrm>
            <a:off x="3417480" y="3437280"/>
            <a:ext cx="2692080" cy="29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7"/>
          <p:cNvSpPr/>
          <p:nvPr/>
        </p:nvSpPr>
        <p:spPr>
          <a:xfrm>
            <a:off x="3417480" y="3720240"/>
            <a:ext cx="26920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>
              <a:lnSpc>
                <a:spcPct val="95000"/>
              </a:lnSpc>
            </a:pPr>
            <a:r>
              <a:rPr lang="en-US" sz="1400" b="0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8"/>
          <p:cNvSpPr/>
          <p:nvPr/>
        </p:nvSpPr>
        <p:spPr>
          <a:xfrm>
            <a:off x="6360120" y="3437280"/>
            <a:ext cx="2692080" cy="29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1400" b="1" strike="noStrike" cap="all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9"/>
          <p:cNvSpPr/>
          <p:nvPr/>
        </p:nvSpPr>
        <p:spPr>
          <a:xfrm>
            <a:off x="6360120" y="3720240"/>
            <a:ext cx="26920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>
              <a:lnSpc>
                <a:spcPct val="95000"/>
              </a:lnSpc>
            </a:pPr>
            <a:r>
              <a:rPr lang="en-US" sz="1400" b="0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10"/>
          <p:cNvSpPr/>
          <p:nvPr/>
        </p:nvSpPr>
        <p:spPr>
          <a:xfrm>
            <a:off x="469800" y="4570560"/>
            <a:ext cx="5893920" cy="38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anchor="b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2018-06-11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11"/>
          <p:cNvSpPr/>
          <p:nvPr/>
        </p:nvSpPr>
        <p:spPr>
          <a:xfrm>
            <a:off x="6038074" y="3437280"/>
            <a:ext cx="2924343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measurement workflow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42" y="4411481"/>
            <a:ext cx="1031575" cy="6877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789609-45C0-4081-A2F8-5FDE749EA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075" y="1252170"/>
            <a:ext cx="2924342" cy="20392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Example </a:t>
            </a:r>
            <a:r>
              <a:rPr lang="en-US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Bluesky</a:t>
            </a: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790C9-84E0-4AD4-B38E-EA843C8FF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6612"/>
            <a:ext cx="9144000" cy="2657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9B56F6-A060-47F6-BAFC-0A6A54F0DF02}"/>
              </a:ext>
            </a:extLst>
          </p:cNvPr>
          <p:cNvSpPr/>
          <p:nvPr/>
        </p:nvSpPr>
        <p:spPr>
          <a:xfrm>
            <a:off x="604368" y="1393645"/>
            <a:ext cx="99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ipython</a:t>
            </a:r>
            <a:br>
              <a:rPr lang="en-US" dirty="0"/>
            </a:br>
            <a:r>
              <a:rPr lang="en-US" dirty="0"/>
              <a:t>console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9DD25E-15E5-40E4-9D10-3018CDBECEAF}"/>
              </a:ext>
            </a:extLst>
          </p:cNvPr>
          <p:cNvSpPr/>
          <p:nvPr/>
        </p:nvSpPr>
        <p:spPr>
          <a:xfrm>
            <a:off x="4075278" y="121587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various GUIs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9DA270-01D2-455D-BCD0-EA84A68768CA}"/>
              </a:ext>
            </a:extLst>
          </p:cNvPr>
          <p:cNvSpPr/>
          <p:nvPr/>
        </p:nvSpPr>
        <p:spPr>
          <a:xfrm>
            <a:off x="3319446" y="1670644"/>
            <a:ext cx="103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caQtDM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32FBDF-0667-4B67-A5D5-8838AE5099E6}"/>
              </a:ext>
            </a:extLst>
          </p:cNvPr>
          <p:cNvSpPr/>
          <p:nvPr/>
        </p:nvSpPr>
        <p:spPr>
          <a:xfrm>
            <a:off x="4735997" y="1670644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MEDM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2CEC5B-B8EE-43E5-929B-044295E0B6CE}"/>
              </a:ext>
            </a:extLst>
          </p:cNvPr>
          <p:cNvSpPr/>
          <p:nvPr/>
        </p:nvSpPr>
        <p:spPr>
          <a:xfrm>
            <a:off x="7447702" y="1677539"/>
            <a:ext cx="94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ImageJ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3EF12-D3F4-412D-9A5B-35F1EED808A8}"/>
              </a:ext>
            </a:extLst>
          </p:cNvPr>
          <p:cNvSpPr/>
          <p:nvPr/>
        </p:nvSpPr>
        <p:spPr>
          <a:xfrm>
            <a:off x="6066647" y="167867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PyQt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923EE-D1B9-41B2-A921-82432EE8F672}"/>
              </a:ext>
            </a:extLst>
          </p:cNvPr>
          <p:cNvSpPr/>
          <p:nvPr/>
        </p:nvSpPr>
        <p:spPr>
          <a:xfrm>
            <a:off x="1289050" y="4784411"/>
            <a:ext cx="1944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text editor (minimized)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82564C-2869-418D-95DB-3CCFF2A4B737}"/>
              </a:ext>
            </a:extLst>
          </p:cNvPr>
          <p:cNvCxnSpPr>
            <a:cxnSpLocks/>
          </p:cNvCxnSpPr>
          <p:nvPr/>
        </p:nvCxnSpPr>
        <p:spPr>
          <a:xfrm flipV="1">
            <a:off x="1289050" y="4813300"/>
            <a:ext cx="0" cy="222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66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C44B-AB0E-480B-9631-FB4768B1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550" y="205200"/>
            <a:ext cx="2253890" cy="1147350"/>
          </a:xfrm>
        </p:spPr>
        <p:txBody>
          <a:bodyPr/>
          <a:lstStyle/>
          <a:p>
            <a:pPr algn="r"/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2-BM-B</a:t>
            </a:r>
            <a:b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tomo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9FAC7C-7FB2-4670-BE44-0B8BA6C09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2" y="205199"/>
            <a:ext cx="6300289" cy="48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09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DC28-0326-4E22-BE57-066344C4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2018-06-07 beam time at 2-BM-B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1FDC2-286D-45DC-B460-603A70D37B6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930564"/>
            <a:ext cx="5378450" cy="4007736"/>
          </a:xfrm>
        </p:spPr>
        <p:txBody>
          <a:bodyPr anchor="t"/>
          <a:lstStyle/>
          <a:p>
            <a:r>
              <a:rPr lang="en-US" sz="2400" dirty="0"/>
              <a:t>MONA project</a:t>
            </a:r>
            <a:br>
              <a:rPr lang="en-US" sz="2400" dirty="0"/>
            </a:br>
            <a:r>
              <a:rPr lang="en-US" sz="1800" dirty="0"/>
              <a:t>Monitor, Optimize, Navigate and </a:t>
            </a:r>
            <a:r>
              <a:rPr lang="en-US" sz="1800" dirty="0" err="1"/>
              <a:t>Analyse</a:t>
            </a:r>
            <a:r>
              <a:rPr lang="en-US" sz="1800" dirty="0"/>
              <a:t> experimental conditions and progress on-the-fly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Interlaced Fly Scan Tomography </a:t>
            </a:r>
            <a:br>
              <a:rPr lang="en-US" sz="2400" dirty="0"/>
            </a:br>
            <a:r>
              <a:rPr lang="en-US" sz="2000" dirty="0"/>
              <a:t>with real-time data streaming to QA, reconstruction, and visualization</a:t>
            </a:r>
          </a:p>
          <a:p>
            <a:pPr marL="0" indent="0">
              <a:buNone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Bluesky</a:t>
            </a:r>
            <a:r>
              <a:rPr lang="en-US" sz="1800" dirty="0"/>
              <a:t> directs the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Motor controller triggers camera via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Images as EPICS 7 </a:t>
            </a:r>
            <a:r>
              <a:rPr lang="en-US" sz="1800" dirty="0" err="1"/>
              <a:t>PVaccess</a:t>
            </a:r>
            <a:r>
              <a:rPr lang="en-US" sz="1800" dirty="0"/>
              <a:t>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Images also written to local HDF5 file (one file)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QA code can stop experiment if data bad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Reconstruction code on remote cluster (ALCF)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Sinogram visualization</a:t>
            </a:r>
          </a:p>
          <a:p>
            <a:endParaRPr lang="en-US" sz="2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5A78BE9-67E2-4FEB-914C-8F5EAF682B7B}"/>
              </a:ext>
            </a:extLst>
          </p:cNvPr>
          <p:cNvSpPr txBox="1">
            <a:spLocks/>
          </p:cNvSpPr>
          <p:nvPr/>
        </p:nvSpPr>
        <p:spPr>
          <a:xfrm>
            <a:off x="5896528" y="3508480"/>
            <a:ext cx="3120472" cy="1266720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24 rotations, 12.5s per full rotation</a:t>
            </a:r>
            <a:br>
              <a:rPr lang="en-US" sz="1400" dirty="0"/>
            </a:br>
            <a:r>
              <a:rPr lang="en-US" sz="1400" dirty="0"/>
              <a:t>10 </a:t>
            </a:r>
            <a:r>
              <a:rPr lang="en-US" sz="1400" dirty="0" err="1"/>
              <a:t>ms</a:t>
            </a:r>
            <a:r>
              <a:rPr lang="en-US" sz="1400" dirty="0"/>
              <a:t> per image, 1920x1200, 16-bit</a:t>
            </a:r>
            <a:br>
              <a:rPr lang="en-US" sz="1400" dirty="0"/>
            </a:br>
            <a:r>
              <a:rPr lang="en-US" sz="1400" dirty="0"/>
              <a:t>95.6 </a:t>
            </a:r>
            <a:r>
              <a:rPr lang="en-US" sz="1400" dirty="0" err="1"/>
              <a:t>ms</a:t>
            </a:r>
            <a:r>
              <a:rPr lang="en-US" sz="1400" dirty="0"/>
              <a:t> &amp; 2.8695° between images</a:t>
            </a:r>
            <a:br>
              <a:rPr lang="en-US" sz="1400" dirty="0"/>
            </a:br>
            <a:r>
              <a:rPr lang="en-US" sz="1400" dirty="0"/>
              <a:t>30°/s, 3011 images</a:t>
            </a:r>
          </a:p>
          <a:p>
            <a:pPr marL="0" indent="0">
              <a:buNone/>
            </a:pPr>
            <a:r>
              <a:rPr lang="en-US" sz="1400" dirty="0" err="1"/>
              <a:t>PointGrey</a:t>
            </a:r>
            <a:r>
              <a:rPr lang="en-US" sz="1400" dirty="0"/>
              <a:t> Grasshopper3, USB</a:t>
            </a:r>
            <a:br>
              <a:rPr lang="en-US" sz="1400" dirty="0"/>
            </a:br>
            <a:r>
              <a:rPr lang="en-US" sz="1400" dirty="0"/>
              <a:t>Aerotech Ensemble motor controller</a:t>
            </a:r>
            <a:br>
              <a:rPr lang="en-US" sz="1400" dirty="0"/>
            </a:br>
            <a:r>
              <a:rPr lang="en-US" sz="1400" dirty="0" err="1"/>
              <a:t>softGlueZynq</a:t>
            </a:r>
            <a:r>
              <a:rPr lang="en-US" sz="1400" dirty="0"/>
              <a:t> FPGA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43D14-01F7-47B2-BC31-BBE9673A9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0" y="930564"/>
            <a:ext cx="3181350" cy="253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5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44" y="115144"/>
            <a:ext cx="3823495" cy="1083273"/>
          </a:xfrm>
        </p:spPr>
        <p:txBody>
          <a:bodyPr/>
          <a:lstStyle/>
          <a:p>
            <a:pPr algn="r"/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APS Fly scans in </a:t>
            </a:r>
            <a:r>
              <a:rPr lang="en-US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Bluesky</a:t>
            </a:r>
            <a:endParaRPr lang="en-US" sz="3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C934B7EE-D522-487A-AB1E-229BFDC5BA05}"/>
              </a:ext>
            </a:extLst>
          </p:cNvPr>
          <p:cNvSpPr/>
          <p:nvPr/>
        </p:nvSpPr>
        <p:spPr>
          <a:xfrm>
            <a:off x="4938232" y="1253836"/>
            <a:ext cx="4150350" cy="34708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Only core components shown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Data typically recorded externally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Each </a:t>
            </a:r>
            <a:r>
              <a:rPr lang="en-US" sz="1600" i="1" dirty="0"/>
              <a:t>busy</a:t>
            </a:r>
            <a:r>
              <a:rPr lang="en-US" sz="1600" dirty="0"/>
              <a:t> record calls one or more </a:t>
            </a:r>
            <a:r>
              <a:rPr lang="en-US" sz="1600" i="1" dirty="0" err="1"/>
              <a:t>sseq</a:t>
            </a:r>
            <a:r>
              <a:rPr lang="en-US" sz="1600" dirty="0"/>
              <a:t> records which perform sequence of data acquisition steps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Fly scans are often hardware-assisted and unique to each instrument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 err="1"/>
              <a:t>Bluesky</a:t>
            </a:r>
            <a:r>
              <a:rPr lang="en-US" dirty="0"/>
              <a:t> must interface to existing code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Awkward to implement as </a:t>
            </a:r>
            <a:r>
              <a:rPr lang="en-US" dirty="0" err="1"/>
              <a:t>ophyd</a:t>
            </a:r>
            <a:r>
              <a:rPr lang="en-US" dirty="0"/>
              <a:t> </a:t>
            </a:r>
            <a:r>
              <a:rPr lang="en-US" i="1" dirty="0"/>
              <a:t>Flyer</a:t>
            </a:r>
            <a:br>
              <a:rPr lang="en-US" i="1" dirty="0"/>
            </a:br>
            <a:r>
              <a:rPr lang="en-US" i="1" dirty="0"/>
              <a:t>(</a:t>
            </a:r>
            <a:r>
              <a:rPr lang="en-US" sz="1400" dirty="0"/>
              <a:t>data </a:t>
            </a:r>
            <a:r>
              <a:rPr lang="en-US" sz="1400" i="1" dirty="0"/>
              <a:t>collected </a:t>
            </a:r>
            <a:r>
              <a:rPr lang="en-US" sz="1400" dirty="0"/>
              <a:t>externally)</a:t>
            </a: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We’re still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E4D89-CDEC-4F46-944B-3F72DF2E0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1" y="0"/>
            <a:ext cx="47087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84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sole8-16x">
            <a:hlinkClick r:id="" action="ppaction://media"/>
            <a:extLst>
              <a:ext uri="{FF2B5EF4-FFF2-40B4-BE49-F238E27FC236}">
                <a16:creationId xmlns:a16="http://schemas.microsoft.com/office/drawing/2014/main" id="{26430B81-4EB2-402C-8782-FC69EBB4C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4" y="857250"/>
            <a:ext cx="7620000" cy="4286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Console session, 16x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3DC5BFF0-4F0A-478F-8D83-37D2EF7A6C3C}"/>
              </a:ext>
            </a:extLst>
          </p:cNvPr>
          <p:cNvSpPr/>
          <p:nvPr/>
        </p:nvSpPr>
        <p:spPr>
          <a:xfrm>
            <a:off x="5555673" y="254576"/>
            <a:ext cx="3505200" cy="964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numCol="1">
            <a:normAutofit/>
          </a:bodyPr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30s preparation phase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300s fly scan, 3011 frames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~120s finish writing HDF5 data</a:t>
            </a:r>
          </a:p>
        </p:txBody>
      </p:sp>
    </p:spTree>
    <p:extLst>
      <p:ext uri="{BB962C8B-B14F-4D97-AF65-F5344CB8AC3E}">
        <p14:creationId xmlns:p14="http://schemas.microsoft.com/office/powerpoint/2010/main" val="33455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Reconstruction, 16x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3DC5BFF0-4F0A-478F-8D83-37D2EF7A6C3C}"/>
              </a:ext>
            </a:extLst>
          </p:cNvPr>
          <p:cNvSpPr/>
          <p:nvPr/>
        </p:nvSpPr>
        <p:spPr>
          <a:xfrm>
            <a:off x="5708073" y="282285"/>
            <a:ext cx="3311236" cy="673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numCol="1">
            <a:normAutofit/>
          </a:bodyPr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300s fly scan, 3011 frames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1 sinogram shown</a:t>
            </a:r>
          </a:p>
        </p:txBody>
      </p:sp>
      <p:pic>
        <p:nvPicPr>
          <p:cNvPr id="4" name="recon8-16x">
            <a:hlinkClick r:id="" action="ppaction://media"/>
            <a:extLst>
              <a:ext uri="{FF2B5EF4-FFF2-40B4-BE49-F238E27FC236}">
                <a16:creationId xmlns:a16="http://schemas.microsoft.com/office/drawing/2014/main" id="{949F2607-5CF2-4E63-84BD-946F53F9A2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253" y="888423"/>
            <a:ext cx="7342909" cy="41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MONA team acknowledgements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3DC5BFF0-4F0A-478F-8D83-37D2EF7A6C3C}"/>
              </a:ext>
            </a:extLst>
          </p:cNvPr>
          <p:cNvSpPr/>
          <p:nvPr/>
        </p:nvSpPr>
        <p:spPr>
          <a:xfrm>
            <a:off x="311727" y="968086"/>
            <a:ext cx="8714509" cy="3826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 numCol="3">
            <a:normAutofit/>
          </a:bodyPr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 APS MONA team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 err="1"/>
              <a:t>Doga</a:t>
            </a:r>
            <a:r>
              <a:rPr lang="en-US" sz="1600" dirty="0"/>
              <a:t> </a:t>
            </a:r>
            <a:r>
              <a:rPr lang="en-US" sz="1600" dirty="0" err="1"/>
              <a:t>Gürsŏy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project lead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 err="1"/>
              <a:t>Tekin</a:t>
            </a:r>
            <a:r>
              <a:rPr lang="en-US" sz="1600" dirty="0"/>
              <a:t> </a:t>
            </a:r>
            <a:r>
              <a:rPr lang="en-US" sz="1600" dirty="0" err="1"/>
              <a:t>Bicer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Barbara </a:t>
            </a:r>
            <a:r>
              <a:rPr lang="en-US" sz="1600" dirty="0" err="1"/>
              <a:t>Frosik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Arthur </a:t>
            </a:r>
            <a:r>
              <a:rPr lang="en-US" sz="1600" dirty="0" err="1"/>
              <a:t>Glowacki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Pete </a:t>
            </a:r>
            <a:r>
              <a:rPr lang="en-US" sz="1600" dirty="0" err="1"/>
              <a:t>Jemian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Nicholas Schwarz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2-BM-B </a:t>
            </a:r>
            <a:r>
              <a:rPr lang="en-US" dirty="0" err="1"/>
              <a:t>Tomo</a:t>
            </a:r>
            <a:r>
              <a:rPr lang="en-US" dirty="0"/>
              <a:t> Instrument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 err="1"/>
              <a:t>Xianghui</a:t>
            </a:r>
            <a:r>
              <a:rPr lang="en-US" sz="1600" dirty="0"/>
              <a:t> Xiao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Pavel Shevchenko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Francesco de Carlo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APS support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Fred Carter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Mark </a:t>
            </a:r>
            <a:r>
              <a:rPr lang="en-US" sz="1600" dirty="0" err="1"/>
              <a:t>Engbretson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Patricia Fernandez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Troy Lutes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Tim Mooney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Kevin Peterson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 err="1"/>
              <a:t>Giampiero</a:t>
            </a:r>
            <a:r>
              <a:rPr lang="en-US" sz="1600" dirty="0"/>
              <a:t> Sciutto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Roger </a:t>
            </a:r>
            <a:r>
              <a:rPr lang="en-US" sz="1600" dirty="0" err="1"/>
              <a:t>Sersted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Ron </a:t>
            </a:r>
            <a:r>
              <a:rPr lang="en-US" sz="1600" dirty="0" err="1"/>
              <a:t>Sluiter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Stefan Vogt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Argonne ALCF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William Scullin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LBL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 err="1"/>
              <a:t>Harinarayan</a:t>
            </a:r>
            <a:r>
              <a:rPr lang="en-US" sz="1600" dirty="0"/>
              <a:t> Krishnan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Dinesh Kumar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Ronald </a:t>
            </a:r>
            <a:r>
              <a:rPr lang="en-US" sz="1600" dirty="0" err="1"/>
              <a:t>Pandolfi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Dilworth Parkinson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James Sethian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NSLS-II DAMA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Dan Allan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Tom Caswell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Julien Lhermitte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600" dirty="0"/>
              <a:t>Maksim </a:t>
            </a:r>
            <a:r>
              <a:rPr lang="en-US" sz="1600" dirty="0" err="1"/>
              <a:t>Rakitin</a:t>
            </a:r>
            <a:endParaRPr lang="en-US" sz="1600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55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9665A-2940-439B-BB6D-C2D255E8D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4" y="158750"/>
            <a:ext cx="8775169" cy="4527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7F77A-3403-4CF8-A8E7-3C66BE1C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4866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-10800"/>
            <a:ext cx="9143280" cy="4498560"/>
          </a:xfrm>
          <a:prstGeom prst="rect">
            <a:avLst/>
          </a:prstGeom>
          <a:solidFill>
            <a:srgbClr val="00609C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0" tIns="0" rIns="0" bIns="457200" anchor="ctr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 you for your attention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50" y="0"/>
            <a:ext cx="2989330" cy="44877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95708" y="3960245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http://sas2018.anl.gov</a:t>
            </a:r>
            <a:r>
              <a:rPr lang="en-US" dirty="0"/>
              <a:t> 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57200" y="236520"/>
            <a:ext cx="8372160" cy="64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en-US" sz="3600" b="1" i="1" strike="noStrike" spc="-1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Topics</a:t>
            </a:r>
            <a:endParaRPr lang="en-US" sz="3600" b="0" i="1" strike="noStrike" spc="-1" dirty="0">
              <a:solidFill>
                <a:schemeClr val="tx2">
                  <a:lumMod val="60000"/>
                  <a:lumOff val="4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57200" y="1657350"/>
            <a:ext cx="4214065" cy="30672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sz="1800" b="0" strike="noStrike" spc="-1" dirty="0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APS beam line control environment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sz="1800" b="0" strike="noStrike" spc="-1" dirty="0">
              <a:solidFill>
                <a:srgbClr val="232425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sz="1800" b="0" strike="noStrike" spc="-1" dirty="0" err="1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Bluesky</a:t>
            </a:r>
            <a:r>
              <a:rPr lang="en-US" sz="1800" b="0" strike="noStrike" spc="-1" dirty="0">
                <a:solidFill>
                  <a:srgbClr val="23242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software installation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User operating environment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Results from 2018-06-07 beam time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Conclusion</a:t>
            </a:r>
          </a:p>
        </p:txBody>
      </p:sp>
      <p:sp>
        <p:nvSpPr>
          <p:cNvPr id="138" name="CustomShape 3"/>
          <p:cNvSpPr/>
          <p:nvPr/>
        </p:nvSpPr>
        <p:spPr>
          <a:xfrm>
            <a:off x="457200" y="1152630"/>
            <a:ext cx="8372160" cy="37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2000" b="1" strike="noStrike" spc="-1" dirty="0" err="1">
                <a:solidFill>
                  <a:srgbClr val="00609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Bluesky</a:t>
            </a:r>
            <a:r>
              <a:rPr lang="en-US" sz="2000" b="1" strike="noStrike" spc="-1" dirty="0">
                <a:solidFill>
                  <a:srgbClr val="00609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2000" b="1" i="1" strike="noStrike" spc="-1" dirty="0">
                <a:solidFill>
                  <a:srgbClr val="00609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 al.</a:t>
            </a:r>
            <a:r>
              <a:rPr lang="en-US" sz="2000" b="1" strike="noStrike" spc="-1" dirty="0">
                <a:solidFill>
                  <a:srgbClr val="00609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at the APS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4343400" y="4855320"/>
            <a:ext cx="456480" cy="13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/>
          <a:lstStyle/>
          <a:p>
            <a:pPr algn="ctr">
              <a:lnSpc>
                <a:spcPct val="100000"/>
              </a:lnSpc>
            </a:pPr>
            <a:fld id="{AD7155A4-2F61-4C51-A4BF-CCC086FF0211}" type="slidenum">
              <a:rPr lang="en-US" sz="10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EF905-63E4-4F89-95FB-818F5FCCB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265" y="1011960"/>
            <a:ext cx="4256577" cy="34899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49AD-5232-4724-A0D6-630A0A9A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APS beam line control environment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2B49B162-A60B-41E3-A97D-D59830409BF7}"/>
              </a:ext>
            </a:extLst>
          </p:cNvPr>
          <p:cNvSpPr/>
          <p:nvPr/>
        </p:nvSpPr>
        <p:spPr>
          <a:xfrm>
            <a:off x="457200" y="1063800"/>
            <a:ext cx="8372160" cy="36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APS is very diverse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More than 60 beam lines in operation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More than half are facility-managed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EPICS used at most, not all, beam lines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Data acquisition code is diverse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Multiple tools used together, segmented decisions, deep investment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Data retention policies are diverse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Yet: Facility is operating and publishing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New software should be compelling and provide what is not already possible (or easy).  Be easy to use.  And, most important, without any flaws.  A tall order.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APS-U upgrade offers ripe opportunity to advance the data acquisition code suite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Early demos of </a:t>
            </a:r>
            <a:r>
              <a:rPr lang="en-US" dirty="0" err="1"/>
              <a:t>Bluesky</a:t>
            </a:r>
            <a:r>
              <a:rPr lang="en-US" dirty="0"/>
              <a:t> capabilities are most persuasive</a:t>
            </a:r>
          </a:p>
        </p:txBody>
      </p:sp>
    </p:spTree>
    <p:extLst>
      <p:ext uri="{BB962C8B-B14F-4D97-AF65-F5344CB8AC3E}">
        <p14:creationId xmlns:p14="http://schemas.microsoft.com/office/powerpoint/2010/main" val="204219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Bluesky</a:t>
            </a: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software installation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75FBF199-C340-45CA-A448-E692DEA4675F}"/>
              </a:ext>
            </a:extLst>
          </p:cNvPr>
          <p:cNvSpPr/>
          <p:nvPr/>
        </p:nvSpPr>
        <p:spPr>
          <a:xfrm>
            <a:off x="457200" y="1063800"/>
            <a:ext cx="8372160" cy="36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Database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One </a:t>
            </a:r>
            <a:r>
              <a:rPr lang="en-US" i="1" dirty="0" err="1"/>
              <a:t>mongodb</a:t>
            </a:r>
            <a:r>
              <a:rPr lang="en-US" dirty="0"/>
              <a:t> server for each sector or beamline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Will monitor disk usage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Q: </a:t>
            </a:r>
            <a:r>
              <a:rPr lang="en-US" i="1" dirty="0"/>
              <a:t>Any advantage to coordinate these servers?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Common Python software managed by BCDA support group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Common read-only installation for all beam lines</a:t>
            </a:r>
            <a:br>
              <a:rPr lang="en-US" dirty="0"/>
            </a:br>
            <a:r>
              <a:rPr lang="en-US" sz="1400" dirty="0"/>
              <a:t>(updated via nightly </a:t>
            </a:r>
            <a:r>
              <a:rPr lang="en-US" sz="1400" dirty="0" err="1"/>
              <a:t>rsync</a:t>
            </a:r>
            <a:r>
              <a:rPr lang="en-US" sz="1400" dirty="0"/>
              <a:t> same as other beam line control software)</a:t>
            </a:r>
            <a:endParaRPr lang="en-US" dirty="0"/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Local installation for exceptional needs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Don’t rely on virtual environments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Install additional tools as needed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Keep public HISTORY.txt file of all updates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Instrument-specific software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Default </a:t>
            </a:r>
            <a:r>
              <a:rPr lang="en-US" dirty="0" err="1"/>
              <a:t>ipython</a:t>
            </a:r>
            <a:r>
              <a:rPr lang="en-US" dirty="0"/>
              <a:t> profile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 err="1"/>
              <a:t>Jupyter</a:t>
            </a:r>
            <a:r>
              <a:rPr lang="en-US" dirty="0"/>
              <a:t> notebooks to document or build tutorials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8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GitHub use</a:t>
            </a: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293B00E0-0DD8-49B5-ABAD-3F5FD96AE722}"/>
              </a:ext>
            </a:extLst>
          </p:cNvPr>
          <p:cNvSpPr/>
          <p:nvPr/>
        </p:nvSpPr>
        <p:spPr>
          <a:xfrm>
            <a:off x="457200" y="1063800"/>
            <a:ext cx="8372160" cy="36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Use GitHub organizations to provide version control for beam line configurations.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Naming convention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Create a GitHub organization with name like: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APS-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SSS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GGG</a:t>
            </a:r>
          </a:p>
          <a:p>
            <a:pPr marL="1087560" lvl="2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SSS</a:t>
            </a:r>
            <a:r>
              <a:rPr lang="en-US" dirty="0"/>
              <a:t>: sector, beam –line, and station (such as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2BM</a:t>
            </a:r>
            <a:r>
              <a:rPr lang="en-US" dirty="0"/>
              <a:t>)</a:t>
            </a:r>
          </a:p>
          <a:p>
            <a:pPr marL="1087560" lvl="2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GGG</a:t>
            </a:r>
            <a:r>
              <a:rPr lang="en-US" dirty="0"/>
              <a:t>: operating group (such as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MIC</a:t>
            </a:r>
            <a:r>
              <a:rPr lang="en-US" dirty="0"/>
              <a:t> for the Microscopy group)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Within each organization, create a repository: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ipython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-username</a:t>
            </a:r>
            <a:endParaRPr lang="en-US" dirty="0"/>
          </a:p>
          <a:p>
            <a:pPr marL="1087560" lvl="2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ipython</a:t>
            </a:r>
            <a:r>
              <a:rPr lang="en-US" dirty="0"/>
              <a:t>: the text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ipython</a:t>
            </a:r>
            <a:endParaRPr lang="en-US" dirty="0"/>
          </a:p>
          <a:p>
            <a:pPr marL="1087560" lvl="2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username</a:t>
            </a:r>
            <a:r>
              <a:rPr lang="en-US" dirty="0"/>
              <a:t>: instrument account, such as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instruser</a:t>
            </a: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Consistent naming makes similar work easier to locate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facilitates sharing of common code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Similar to pattern established by NSLS-II DAMA team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B750F1-F505-4390-8809-DD66C77DDF35}"/>
              </a:ext>
            </a:extLst>
          </p:cNvPr>
          <p:cNvSpPr/>
          <p:nvPr/>
        </p:nvSpPr>
        <p:spPr>
          <a:xfrm>
            <a:off x="330200" y="4784411"/>
            <a:ext cx="640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https://github.com/BCDA-APS/use_bluesky/wiki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444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GitHub APS beam line organizations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FC58E-97C7-4F8A-9CDF-C64639AA3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3185"/>
            <a:ext cx="80962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0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Typical </a:t>
            </a:r>
            <a:r>
              <a:rPr lang="en-US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ipython</a:t>
            </a: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layout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D719B9-8934-4385-9541-178F9A64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11" y="971432"/>
            <a:ext cx="6638538" cy="40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38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User operating environment</a:t>
            </a: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B02DDC50-84AB-4EED-97BC-7754466A6A2C}"/>
              </a:ext>
            </a:extLst>
          </p:cNvPr>
          <p:cNvSpPr/>
          <p:nvPr/>
        </p:nvSpPr>
        <p:spPr>
          <a:xfrm>
            <a:off x="457200" y="1063800"/>
            <a:ext cx="8372160" cy="36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 Challenging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Deploying new </a:t>
            </a:r>
            <a:r>
              <a:rPr lang="en-US" dirty="0" err="1"/>
              <a:t>ipython</a:t>
            </a:r>
            <a:r>
              <a:rPr lang="en-US" dirty="0"/>
              <a:t> profiles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Keeping existing </a:t>
            </a:r>
            <a:r>
              <a:rPr lang="en-US" dirty="0" err="1"/>
              <a:t>ipython</a:t>
            </a:r>
            <a:r>
              <a:rPr lang="en-US" dirty="0"/>
              <a:t> profiles consistent with updates</a:t>
            </a:r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Using common tools for new deployments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>
                <a:hlinkClick r:id="rId2"/>
              </a:rPr>
              <a:t>https://github.com/BCDA-APS/use_bluesky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70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B9CB-3471-4D28-9491-830AFFCD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APS </a:t>
            </a:r>
            <a:r>
              <a:rPr lang="en-US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Bluesky</a:t>
            </a:r>
            <a:r>
              <a:rPr lang="en-US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tools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C934B7EE-D522-487A-AB1E-229BFDC5BA05}"/>
              </a:ext>
            </a:extLst>
          </p:cNvPr>
          <p:cNvSpPr/>
          <p:nvPr/>
        </p:nvSpPr>
        <p:spPr>
          <a:xfrm>
            <a:off x="457200" y="1063800"/>
            <a:ext cx="8372160" cy="36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45000"/>
          <a:lstStyle/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Starter script: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use_bluesky.sh </a:t>
            </a:r>
            <a:r>
              <a:rPr lang="en-US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[profile]</a:t>
            </a:r>
            <a:r>
              <a:rPr lang="en-US" dirty="0"/>
              <a:t> for interactive use</a:t>
            </a:r>
            <a:endParaRPr lang="en-US" b="1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Runs Python software and correct </a:t>
            </a:r>
            <a:r>
              <a:rPr lang="en-US" dirty="0" err="1"/>
              <a:t>ipython</a:t>
            </a:r>
            <a:r>
              <a:rPr lang="en-US" dirty="0"/>
              <a:t> profile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sz="1400" dirty="0">
                <a:hlinkClick r:id="rId2"/>
              </a:rPr>
              <a:t>https://github.com/BCDA-APS/use_bluesky/tree/master/bin</a:t>
            </a:r>
            <a:r>
              <a:rPr lang="en-US" sz="1400" dirty="0"/>
              <a:t> </a:t>
            </a:r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Common code for APS: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Caveat: Much of this existing code needs to be update for </a:t>
            </a:r>
            <a:r>
              <a:rPr lang="en-US" dirty="0" err="1"/>
              <a:t>ophyd</a:t>
            </a:r>
            <a:r>
              <a:rPr lang="en-US" dirty="0"/>
              <a:t> v1.0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Code: </a:t>
            </a:r>
            <a:r>
              <a:rPr lang="en-US" dirty="0">
                <a:hlinkClick r:id="rId3"/>
              </a:rPr>
              <a:t>https://github.com/BCDA-APS/APS_BlueSky_tools</a:t>
            </a:r>
            <a:r>
              <a:rPr lang="en-US" dirty="0"/>
              <a:t> 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Docs: </a:t>
            </a:r>
            <a:r>
              <a:rPr lang="en-US" dirty="0">
                <a:hlinkClick r:id="rId4"/>
              </a:rPr>
              <a:t>http://aps-bluesky-tools.readthedocs.io</a:t>
            </a:r>
            <a:r>
              <a:rPr lang="en-US" dirty="0"/>
              <a:t> 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Devices: shutters, attenuation filters, APS info (</a:t>
            </a:r>
            <a:r>
              <a:rPr lang="en-US" i="1" dirty="0"/>
              <a:t>e.g.</a:t>
            </a:r>
            <a:r>
              <a:rPr lang="en-US" dirty="0"/>
              <a:t>, SR current)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Callbacks: write scan data to SPEC file</a:t>
            </a:r>
          </a:p>
          <a:p>
            <a:pPr marL="630360" lvl="1" indent="-172440">
              <a:buClr>
                <a:srgbClr val="232425"/>
              </a:buClr>
              <a:buFont typeface="Wingdings" charset="2"/>
              <a:buChar char=""/>
            </a:pPr>
            <a:r>
              <a:rPr lang="en-US" dirty="0"/>
              <a:t>Plans: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TuneAxis</a:t>
            </a:r>
            <a:r>
              <a:rPr lang="en-US" dirty="0"/>
              <a:t> so each motor can </a:t>
            </a:r>
            <a:r>
              <a:rPr lang="en-US" i="1" dirty="0"/>
              <a:t>know</a:t>
            </a:r>
            <a:r>
              <a:rPr lang="en-US" dirty="0"/>
              <a:t> how to be tuned</a:t>
            </a:r>
            <a:br>
              <a:rPr lang="en-US" dirty="0"/>
            </a:br>
            <a:r>
              <a:rPr lang="en-US" sz="1200" dirty="0">
                <a:hlinkClick r:id="rId5"/>
              </a:rPr>
              <a:t>https://github.com/APS-USAXS/ipython-usaxs/blob/master/profile_bluesky/startup/29-axis_tuning.py</a:t>
            </a:r>
            <a:r>
              <a:rPr lang="en-US" sz="1200" dirty="0"/>
              <a:t> </a:t>
            </a:r>
            <a:endParaRPr lang="en-US" dirty="0"/>
          </a:p>
          <a:p>
            <a:pPr marL="173160" indent="-172440">
              <a:lnSpc>
                <a:spcPct val="100000"/>
              </a:lnSpc>
              <a:buClr>
                <a:srgbClr val="232425"/>
              </a:buClr>
              <a:buFont typeface="Wingdings" charset="2"/>
              <a:buChar char="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22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2788</TotalTime>
  <Words>609</Words>
  <Application>Microsoft Office PowerPoint</Application>
  <PresentationFormat>On-screen Show (16:9)</PresentationFormat>
  <Paragraphs>175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Courier New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APS beam line control environment</vt:lpstr>
      <vt:lpstr>Bluesky software installation</vt:lpstr>
      <vt:lpstr>GitHub use</vt:lpstr>
      <vt:lpstr>GitHub APS beam line organizations</vt:lpstr>
      <vt:lpstr>Typical ipython layout</vt:lpstr>
      <vt:lpstr>User operating environment</vt:lpstr>
      <vt:lpstr>APS Bluesky tools</vt:lpstr>
      <vt:lpstr>Example Bluesky session</vt:lpstr>
      <vt:lpstr>2-BM-B tomo</vt:lpstr>
      <vt:lpstr>2018-06-07 beam time at 2-BM-B</vt:lpstr>
      <vt:lpstr>APS Fly scans in Bluesky</vt:lpstr>
      <vt:lpstr>Console session, 16x</vt:lpstr>
      <vt:lpstr>Reconstruction, 16x</vt:lpstr>
      <vt:lpstr>MONA team acknowledgements</vt:lpstr>
      <vt:lpstr>Conclusion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Pete</dc:creator>
  <dc:description/>
  <cp:lastModifiedBy>Pete</cp:lastModifiedBy>
  <cp:revision>314</cp:revision>
  <cp:lastPrinted>2015-09-08T15:35:42Z</cp:lastPrinted>
  <dcterms:created xsi:type="dcterms:W3CDTF">2016-04-01T15:48:41Z</dcterms:created>
  <dcterms:modified xsi:type="dcterms:W3CDTF">2018-06-10T18:01:05Z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Argonne National Laboratory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