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7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2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6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u="none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8199-1716-C44D-B7BE-191DFCC2B5D2}" type="datetimeFigureOut">
              <a:rPr lang="en-US" smtClean="0"/>
              <a:pPr/>
              <a:t>6/21/2018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077-3101-C549-BE4A-CFD136CD1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173038" indent="-173038">
              <a:spcBef>
                <a:spcPts val="24"/>
              </a:spcBef>
              <a:defRPr/>
            </a:lvl1pPr>
            <a:lvl2pPr marL="342900" indent="-171450">
              <a:buClr>
                <a:schemeClr val="tx2"/>
              </a:buClr>
              <a:defRPr/>
            </a:lvl2pPr>
            <a:lvl3pPr marL="571500" indent="-171450">
              <a:tabLst/>
              <a:defRPr/>
            </a:lvl3pPr>
            <a:lvl4pPr marL="742950" indent="-171450"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6" name="Group 6"/>
          <p:cNvGrpSpPr>
            <a:grpSpLocks/>
          </p:cNvGrpSpPr>
          <p:nvPr userDrawn="1"/>
        </p:nvGrpSpPr>
        <p:grpSpPr bwMode="auto">
          <a:xfrm>
            <a:off x="369404" y="1364415"/>
            <a:ext cx="8503036" cy="104915"/>
            <a:chOff x="0" y="0"/>
            <a:chExt cx="15424" cy="122"/>
          </a:xfrm>
        </p:grpSpPr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60" y="60"/>
              <a:ext cx="15304" cy="2"/>
              <a:chOff x="60" y="60"/>
              <a:chExt cx="15304" cy="2"/>
            </a:xfrm>
          </p:grpSpPr>
          <p:sp>
            <p:nvSpPr>
              <p:cNvPr id="22" name="Freeform 12"/>
              <p:cNvSpPr>
                <a:spLocks/>
              </p:cNvSpPr>
              <p:nvPr/>
            </p:nvSpPr>
            <p:spPr bwMode="auto">
              <a:xfrm>
                <a:off x="60" y="60"/>
                <a:ext cx="15304" cy="2"/>
              </a:xfrm>
              <a:custGeom>
                <a:avLst/>
                <a:gdLst>
                  <a:gd name="T0" fmla="+- 0 15363 60"/>
                  <a:gd name="T1" fmla="*/ T0 w 15304"/>
                  <a:gd name="T2" fmla="+- 0 60 60"/>
                  <a:gd name="T3" fmla="*/ 60 h 2"/>
                  <a:gd name="T4" fmla="+- 0 60 60"/>
                  <a:gd name="T5" fmla="*/ T4 w 15304"/>
                  <a:gd name="T6" fmla="+- 0 62 60"/>
                  <a:gd name="T7" fmla="*/ 62 h 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15304" h="2">
                    <a:moveTo>
                      <a:pt x="15303" y="0"/>
                    </a:moveTo>
                    <a:lnTo>
                      <a:pt x="0" y="2"/>
                    </a:lnTo>
                  </a:path>
                </a:pathLst>
              </a:custGeom>
              <a:noFill/>
              <a:ln w="38100">
                <a:solidFill>
                  <a:srgbClr val="ED202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9"/>
            <p:cNvGrpSpPr>
              <a:grpSpLocks/>
            </p:cNvGrpSpPr>
            <p:nvPr/>
          </p:nvGrpSpPr>
          <p:grpSpPr bwMode="auto">
            <a:xfrm>
              <a:off x="15363" y="60"/>
              <a:ext cx="2" cy="2"/>
              <a:chOff x="15363" y="60"/>
              <a:chExt cx="2" cy="2"/>
            </a:xfrm>
          </p:grpSpPr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>
                <a:off x="15363" y="60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ED202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"/>
            <p:cNvGrpSpPr>
              <a:grpSpLocks/>
            </p:cNvGrpSpPr>
            <p:nvPr/>
          </p:nvGrpSpPr>
          <p:grpSpPr bwMode="auto">
            <a:xfrm>
              <a:off x="60" y="62"/>
              <a:ext cx="2" cy="2"/>
              <a:chOff x="60" y="62"/>
              <a:chExt cx="2" cy="2"/>
            </a:xfrm>
          </p:grpSpPr>
          <p:sp>
            <p:nvSpPr>
              <p:cNvPr id="20" name="Freeform 8"/>
              <p:cNvSpPr>
                <a:spLocks/>
              </p:cNvSpPr>
              <p:nvPr/>
            </p:nvSpPr>
            <p:spPr bwMode="auto">
              <a:xfrm>
                <a:off x="60" y="62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ED202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683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3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6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5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9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5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2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FFA55-93E9-44EB-AA27-88542E9856B4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6289-4DD2-4738-BFF0-4E326B93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7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Building </a:t>
            </a:r>
            <a:r>
              <a:rPr lang="en-US" dirty="0" err="1" smtClean="0"/>
              <a:t>areaDetector</a:t>
            </a:r>
            <a:r>
              <a:rPr lang="en-US" dirty="0" smtClean="0"/>
              <a:t> against </a:t>
            </a:r>
            <a:r>
              <a:rPr lang="en-US" dirty="0" err="1" smtClean="0"/>
              <a:t>Debian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580" y="2057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u="none" kern="120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smtClean="0"/>
              <a:t>source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2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dirty="0" err="1" smtClean="0"/>
              <a:t>AreaDetector</a:t>
            </a:r>
            <a:r>
              <a:rPr lang="en-US" dirty="0" smtClean="0"/>
              <a:t> against </a:t>
            </a:r>
            <a:r>
              <a:rPr lang="en-US" dirty="0" err="1" smtClean="0"/>
              <a:t>Debian</a:t>
            </a:r>
            <a:r>
              <a:rPr lang="en-US" dirty="0" smtClean="0"/>
              <a:t>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NSLS2 is using </a:t>
            </a:r>
            <a:r>
              <a:rPr lang="en-US" dirty="0" err="1" smtClean="0"/>
              <a:t>Debian</a:t>
            </a:r>
            <a:r>
              <a:rPr lang="en-US" dirty="0" smtClean="0"/>
              <a:t> distribution</a:t>
            </a:r>
          </a:p>
          <a:p>
            <a:endParaRPr lang="en-US" dirty="0"/>
          </a:p>
          <a:p>
            <a:r>
              <a:rPr lang="en-US" dirty="0" smtClean="0"/>
              <a:t>We have very recently upgraded NSLS2 distribution from </a:t>
            </a:r>
            <a:r>
              <a:rPr lang="en-US" dirty="0" err="1" smtClean="0"/>
              <a:t>epicsdeb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February 2018 Mark Rivers modified the </a:t>
            </a:r>
            <a:r>
              <a:rPr lang="en-US" dirty="0" err="1" smtClean="0"/>
              <a:t>areaDetector</a:t>
            </a:r>
            <a:r>
              <a:rPr lang="en-US" dirty="0" smtClean="0"/>
              <a:t> build infrastructure to allow </a:t>
            </a:r>
            <a:r>
              <a:rPr lang="en-US" dirty="0" err="1" smtClean="0"/>
              <a:t>areaDetector</a:t>
            </a:r>
            <a:r>
              <a:rPr lang="en-US" dirty="0" smtClean="0"/>
              <a:t> to be built against </a:t>
            </a:r>
            <a:r>
              <a:rPr lang="en-US" dirty="0" err="1" smtClean="0"/>
              <a:t>Debian</a:t>
            </a:r>
            <a:r>
              <a:rPr lang="en-US" dirty="0" smtClean="0"/>
              <a:t> EPICS deployment with selected packages built from source.  </a:t>
            </a:r>
          </a:p>
          <a:p>
            <a:endParaRPr lang="en-US" dirty="0" smtClean="0"/>
          </a:p>
          <a:p>
            <a:r>
              <a:rPr lang="en-US" dirty="0" smtClean="0"/>
              <a:t>New .</a:t>
            </a:r>
            <a:r>
              <a:rPr lang="en-US" dirty="0" err="1" smtClean="0"/>
              <a:t>opi</a:t>
            </a:r>
            <a:r>
              <a:rPr lang="en-US" dirty="0" smtClean="0"/>
              <a:t> screens are converted by Mark Rivers and are available now in </a:t>
            </a:r>
            <a:r>
              <a:rPr lang="en-US" dirty="0" err="1" smtClean="0"/>
              <a:t>github</a:t>
            </a:r>
            <a:r>
              <a:rPr lang="en-US" dirty="0"/>
              <a:t> </a:t>
            </a:r>
            <a:r>
              <a:rPr lang="en-US" dirty="0" smtClean="0"/>
              <a:t>in   /</a:t>
            </a:r>
            <a:r>
              <a:rPr lang="en-US" dirty="0" err="1" smtClean="0"/>
              <a:t>autoconvert</a:t>
            </a:r>
            <a:r>
              <a:rPr lang="en-US" dirty="0" smtClean="0"/>
              <a:t>/ </a:t>
            </a:r>
          </a:p>
          <a:p>
            <a:endParaRPr lang="en-US" dirty="0" smtClean="0"/>
          </a:p>
          <a:p>
            <a:r>
              <a:rPr lang="en-US" dirty="0" smtClean="0"/>
              <a:t>Kay </a:t>
            </a:r>
            <a:r>
              <a:rPr lang="en-US" dirty="0" err="1" smtClean="0"/>
              <a:t>Kazemir</a:t>
            </a:r>
            <a:r>
              <a:rPr lang="en-US" dirty="0" smtClean="0"/>
              <a:t> have been improving .</a:t>
            </a:r>
            <a:r>
              <a:rPr lang="en-US" dirty="0" err="1" smtClean="0"/>
              <a:t>adl</a:t>
            </a:r>
            <a:r>
              <a:rPr lang="en-US" dirty="0" smtClean="0"/>
              <a:t> -&gt; .</a:t>
            </a:r>
            <a:r>
              <a:rPr lang="en-US" dirty="0" err="1" smtClean="0"/>
              <a:t>opi</a:t>
            </a:r>
            <a:r>
              <a:rPr lang="en-US" dirty="0" smtClean="0"/>
              <a:t> translator, addressing   misc. translation problems.  We believe it is close to perfect now. </a:t>
            </a:r>
          </a:p>
        </p:txBody>
      </p:sp>
    </p:spTree>
    <p:extLst>
      <p:ext uri="{BB962C8B-B14F-4D97-AF65-F5344CB8AC3E}">
        <p14:creationId xmlns:p14="http://schemas.microsoft.com/office/powerpoint/2010/main" val="36867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areaDetector</a:t>
            </a:r>
            <a:r>
              <a:rPr lang="en-US" dirty="0" smtClean="0"/>
              <a:t> built against </a:t>
            </a:r>
            <a:r>
              <a:rPr lang="en-US" dirty="0" err="1" smtClean="0"/>
              <a:t>Debian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Maximally reuse community efforts, i.e. st.cmd to run the </a:t>
            </a:r>
            <a:r>
              <a:rPr lang="en-US" dirty="0" err="1" smtClean="0"/>
              <a:t>Prosilica</a:t>
            </a:r>
            <a:r>
              <a:rPr lang="en-US" dirty="0" smtClean="0"/>
              <a:t> IOC</a:t>
            </a:r>
          </a:p>
          <a:p>
            <a:pPr marL="742950" lvl="4" indent="0">
              <a:buNone/>
            </a:pPr>
            <a:endParaRPr lang="en-US" i="1" dirty="0" smtClean="0"/>
          </a:p>
          <a:p>
            <a:pPr marL="742950" lvl="4" indent="0">
              <a:buNone/>
            </a:pPr>
            <a:r>
              <a:rPr lang="en-US" i="1" dirty="0" smtClean="0"/>
              <a:t># </a:t>
            </a:r>
            <a:r>
              <a:rPr lang="en-US" i="1" dirty="0"/>
              <a:t>Load all other plugins using commonPlugins.cmd</a:t>
            </a:r>
          </a:p>
          <a:p>
            <a:pPr marL="742950" lvl="4" indent="0">
              <a:buNone/>
            </a:pPr>
            <a:r>
              <a:rPr lang="en-US" b="1" i="1" dirty="0"/>
              <a:t>&lt; $(ADCORE)/</a:t>
            </a:r>
            <a:r>
              <a:rPr lang="en-US" b="1" i="1" dirty="0" err="1"/>
              <a:t>iocBoot</a:t>
            </a:r>
            <a:r>
              <a:rPr lang="en-US" b="1" i="1" dirty="0"/>
              <a:t>/commonPlugins.cmd</a:t>
            </a:r>
          </a:p>
          <a:p>
            <a:pPr marL="742950" lvl="4" indent="0">
              <a:buNone/>
            </a:pPr>
            <a:r>
              <a:rPr lang="en-US" i="1" dirty="0" err="1"/>
              <a:t>set_requestfile_path</a:t>
            </a:r>
            <a:r>
              <a:rPr lang="en-US" i="1" dirty="0"/>
              <a:t>("$(ADPROSILICA)/</a:t>
            </a:r>
            <a:r>
              <a:rPr lang="en-US" i="1" dirty="0" err="1"/>
              <a:t>prosilicaApp</a:t>
            </a:r>
            <a:r>
              <a:rPr lang="en-US" i="1" dirty="0"/>
              <a:t>/Db</a:t>
            </a:r>
            <a:r>
              <a:rPr lang="en-US" i="1" dirty="0" smtClean="0"/>
              <a:t>")</a:t>
            </a:r>
          </a:p>
          <a:p>
            <a:pPr marL="742950" lvl="4" indent="0">
              <a:buNone/>
            </a:pPr>
            <a:endParaRPr lang="en-US" i="1" dirty="0"/>
          </a:p>
          <a:p>
            <a:r>
              <a:rPr lang="en-US" dirty="0"/>
              <a:t>T</a:t>
            </a:r>
            <a:r>
              <a:rPr lang="en-US" dirty="0" smtClean="0"/>
              <a:t>he commonPlugins.cmd load .</a:t>
            </a:r>
            <a:r>
              <a:rPr lang="en-US" dirty="0" err="1" smtClean="0"/>
              <a:t>db</a:t>
            </a:r>
            <a:r>
              <a:rPr lang="en-US" dirty="0" smtClean="0"/>
              <a:t> of the dependent modules</a:t>
            </a:r>
          </a:p>
          <a:p>
            <a:pPr marL="741362" lvl="4" indent="0">
              <a:buNone/>
            </a:pPr>
            <a:endParaRPr lang="en-US" sz="2100" dirty="0" smtClean="0"/>
          </a:p>
          <a:p>
            <a:pPr marL="741362" lvl="4" indent="0">
              <a:buNone/>
            </a:pPr>
            <a:r>
              <a:rPr lang="en-US" sz="2100" i="1" dirty="0" smtClean="0"/>
              <a:t># </a:t>
            </a:r>
            <a:r>
              <a:rPr lang="en-US" sz="2100" i="1" dirty="0"/>
              <a:t>Optional: load scan records			</a:t>
            </a:r>
            <a:endParaRPr lang="en-US" sz="2100" i="1" dirty="0" smtClean="0"/>
          </a:p>
          <a:p>
            <a:pPr marL="741362" lvl="4" indent="0">
              <a:buNone/>
            </a:pPr>
            <a:r>
              <a:rPr lang="en-US" sz="2100" b="1" i="1" dirty="0" err="1" smtClean="0"/>
              <a:t>dbLoadRecords</a:t>
            </a:r>
            <a:r>
              <a:rPr lang="en-US" sz="2100" b="1" i="1" dirty="0"/>
              <a:t>("$(SSCAN)/</a:t>
            </a:r>
            <a:r>
              <a:rPr lang="en-US" sz="2100" b="1" i="1" dirty="0" err="1"/>
              <a:t>sscanApp</a:t>
            </a:r>
            <a:r>
              <a:rPr lang="en-US" sz="2100" b="1" i="1" dirty="0"/>
              <a:t>/Db/</a:t>
            </a:r>
            <a:r>
              <a:rPr lang="en-US" sz="2100" b="1" i="1" dirty="0" err="1"/>
              <a:t>scan.db</a:t>
            </a:r>
            <a:r>
              <a:rPr lang="en-US" sz="2100" b="1" i="1" dirty="0"/>
              <a:t>", </a:t>
            </a:r>
            <a:r>
              <a:rPr lang="en-US" sz="2100" i="1" dirty="0"/>
              <a:t>"P=$(PREFIX),MAXPTS1=2000,MAXPTS2=200,MAXPTS3=20,MAXPTS4=10,MAXPTSH=10")</a:t>
            </a:r>
          </a:p>
          <a:p>
            <a:pPr marL="741362" lvl="4" indent="0">
              <a:buNone/>
            </a:pPr>
            <a:r>
              <a:rPr lang="en-US" sz="2100" i="1" dirty="0" err="1"/>
              <a:t>set_requestfile_path</a:t>
            </a:r>
            <a:r>
              <a:rPr lang="en-US" sz="2100" i="1" dirty="0"/>
              <a:t>("$(SSCAN)/</a:t>
            </a:r>
            <a:r>
              <a:rPr lang="en-US" sz="2100" i="1" dirty="0" err="1"/>
              <a:t>sscanApp</a:t>
            </a:r>
            <a:r>
              <a:rPr lang="en-US" sz="2100" i="1" dirty="0"/>
              <a:t>/Db")</a:t>
            </a:r>
          </a:p>
          <a:p>
            <a:pPr marL="741362" lvl="4" indent="0">
              <a:buNone/>
            </a:pPr>
            <a:endParaRPr lang="en-US" sz="2100" i="1" dirty="0"/>
          </a:p>
          <a:p>
            <a:pPr marL="741362" lvl="4" indent="0">
              <a:buNone/>
            </a:pPr>
            <a:r>
              <a:rPr lang="en-US" sz="2100" i="1" dirty="0"/>
              <a:t># Optional: load </a:t>
            </a:r>
            <a:r>
              <a:rPr lang="en-US" sz="2100" i="1" dirty="0" err="1"/>
              <a:t>sseq</a:t>
            </a:r>
            <a:r>
              <a:rPr lang="en-US" sz="2100" i="1" dirty="0"/>
              <a:t> record for acquisition sequence</a:t>
            </a:r>
          </a:p>
          <a:p>
            <a:pPr marL="741362" lvl="4" indent="0">
              <a:buNone/>
            </a:pPr>
            <a:r>
              <a:rPr lang="en-US" sz="2100" b="1" i="1" dirty="0" err="1"/>
              <a:t>dbLoadRecords</a:t>
            </a:r>
            <a:r>
              <a:rPr lang="en-US" sz="2100" b="1" i="1" dirty="0"/>
              <a:t>("$(CALC)/</a:t>
            </a:r>
            <a:r>
              <a:rPr lang="en-US" sz="2100" b="1" i="1" dirty="0" err="1"/>
              <a:t>calcApp</a:t>
            </a:r>
            <a:r>
              <a:rPr lang="en-US" sz="2100" b="1" i="1" dirty="0"/>
              <a:t>/Db/</a:t>
            </a:r>
            <a:r>
              <a:rPr lang="en-US" sz="2100" b="1" i="1" dirty="0" err="1"/>
              <a:t>sseqRecord.db</a:t>
            </a:r>
            <a:r>
              <a:rPr lang="en-US" sz="2100" b="1" i="1" dirty="0"/>
              <a:t>", "P=$(PREFIX), S=</a:t>
            </a:r>
            <a:r>
              <a:rPr lang="en-US" sz="2100" b="1" i="1" dirty="0" err="1"/>
              <a:t>AcquireSequence</a:t>
            </a:r>
            <a:r>
              <a:rPr lang="en-US" sz="2100" b="1" i="1" dirty="0"/>
              <a:t>")</a:t>
            </a:r>
          </a:p>
          <a:p>
            <a:pPr marL="741362" lvl="4" indent="0">
              <a:buNone/>
            </a:pPr>
            <a:r>
              <a:rPr lang="en-US" sz="2100" i="1" dirty="0" err="1"/>
              <a:t>set_requestfile_path</a:t>
            </a:r>
            <a:r>
              <a:rPr lang="en-US" sz="2100" i="1" dirty="0"/>
              <a:t>("$(CALC)/</a:t>
            </a:r>
            <a:r>
              <a:rPr lang="en-US" sz="2100" i="1" dirty="0" err="1"/>
              <a:t>calcApp</a:t>
            </a:r>
            <a:r>
              <a:rPr lang="en-US" sz="2100" i="1" dirty="0"/>
              <a:t>/Db")</a:t>
            </a:r>
          </a:p>
          <a:p>
            <a:pPr marL="741362" lvl="4" indent="0">
              <a:buNone/>
            </a:pPr>
            <a:endParaRPr lang="en-US" sz="2100" i="1" dirty="0"/>
          </a:p>
          <a:p>
            <a:pPr marL="741362" lvl="4" indent="0">
              <a:buNone/>
            </a:pPr>
            <a:r>
              <a:rPr lang="en-US" sz="2100" i="1" dirty="0"/>
              <a:t># Optional: load </a:t>
            </a:r>
            <a:r>
              <a:rPr lang="en-US" sz="2100" i="1" dirty="0" err="1"/>
              <a:t>devIocStats</a:t>
            </a:r>
            <a:r>
              <a:rPr lang="en-US" sz="2100" i="1" dirty="0"/>
              <a:t> records (requires DEVIOCSTATS module)</a:t>
            </a:r>
          </a:p>
          <a:p>
            <a:pPr marL="741362" lvl="4" indent="0">
              <a:buNone/>
            </a:pPr>
            <a:r>
              <a:rPr lang="en-US" sz="2100" b="1" i="1" dirty="0" err="1"/>
              <a:t>dbLoadRecords</a:t>
            </a:r>
            <a:r>
              <a:rPr lang="en-US" sz="2100" b="1" i="1" dirty="0"/>
              <a:t>("$(DEVIOCSTATS)/</a:t>
            </a:r>
            <a:r>
              <a:rPr lang="en-US" sz="2100" b="1" i="1" dirty="0" err="1" smtClean="0"/>
              <a:t>db</a:t>
            </a:r>
            <a:r>
              <a:rPr lang="en-US" sz="2100" b="1" i="1" dirty="0" smtClean="0"/>
              <a:t>/</a:t>
            </a:r>
            <a:r>
              <a:rPr lang="en-US" sz="2100" b="1" i="1" dirty="0" err="1" smtClean="0"/>
              <a:t>iocAdminSoft.db</a:t>
            </a:r>
            <a:r>
              <a:rPr lang="en-US" sz="2100" b="1" i="1" dirty="0"/>
              <a:t>", "IOC=$(PREFIX</a:t>
            </a:r>
            <a:r>
              <a:rPr lang="en-US" sz="2100" b="1" i="1" dirty="0" smtClean="0"/>
              <a:t>)")</a:t>
            </a:r>
            <a:endParaRPr lang="en-US" sz="2100" b="1" i="1" dirty="0"/>
          </a:p>
        </p:txBody>
      </p:sp>
    </p:spTree>
    <p:extLst>
      <p:ext uri="{BB962C8B-B14F-4D97-AF65-F5344CB8AC3E}">
        <p14:creationId xmlns:p14="http://schemas.microsoft.com/office/powerpoint/2010/main" val="17946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areaDetector</a:t>
            </a:r>
            <a:r>
              <a:rPr lang="en-US" dirty="0"/>
              <a:t> built against </a:t>
            </a:r>
            <a:r>
              <a:rPr lang="en-US" dirty="0" err="1"/>
              <a:t>Debian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07" y="163390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69912" lvl="3" indent="0">
              <a:buNone/>
            </a:pPr>
            <a:r>
              <a:rPr lang="en-US" dirty="0"/>
              <a:t>oksana@xf28id1-ioc2:~$ locate </a:t>
            </a:r>
            <a:r>
              <a:rPr lang="en-US" dirty="0" err="1"/>
              <a:t>scan.db</a:t>
            </a:r>
            <a:endParaRPr lang="en-US" dirty="0"/>
          </a:p>
          <a:p>
            <a:pPr marL="569912" lvl="3" indent="0">
              <a:buNone/>
            </a:pP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/lib/epics/</a:t>
            </a:r>
            <a:r>
              <a:rPr lang="en-US" dirty="0" err="1"/>
              <a:t>dbd</a:t>
            </a:r>
            <a:r>
              <a:rPr lang="en-US" dirty="0"/>
              <a:t>/</a:t>
            </a:r>
            <a:r>
              <a:rPr lang="en-US" dirty="0" err="1"/>
              <a:t>menuSscan.dbd</a:t>
            </a:r>
            <a:endParaRPr lang="en-US" dirty="0"/>
          </a:p>
          <a:p>
            <a:pPr marL="569912" lvl="3" indent="0">
              <a:buNone/>
            </a:pP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/lib/epics/</a:t>
            </a:r>
            <a:r>
              <a:rPr lang="en-US" dirty="0" err="1"/>
              <a:t>dbd</a:t>
            </a:r>
            <a:r>
              <a:rPr lang="en-US" dirty="0"/>
              <a:t>/</a:t>
            </a:r>
            <a:r>
              <a:rPr lang="en-US" dirty="0" err="1"/>
              <a:t>sscan.dbd</a:t>
            </a:r>
            <a:endParaRPr lang="en-US" dirty="0"/>
          </a:p>
          <a:p>
            <a:pPr marL="569912" lvl="3" indent="0">
              <a:buNone/>
            </a:pPr>
            <a:r>
              <a:rPr lang="en-US" dirty="0"/>
              <a:t>oksana@xf28id1-ioc2:~$ </a:t>
            </a:r>
          </a:p>
          <a:p>
            <a:pPr marL="569912" lvl="3" indent="0">
              <a:buNone/>
            </a:pPr>
            <a:endParaRPr lang="en-US" dirty="0" smtClean="0"/>
          </a:p>
          <a:p>
            <a:pPr marL="569912" lvl="3" indent="0">
              <a:buNone/>
            </a:pPr>
            <a:r>
              <a:rPr lang="en-US" dirty="0"/>
              <a:t>oksana@xf28id1-ioc2:~$ locate </a:t>
            </a:r>
            <a:r>
              <a:rPr lang="en-US" dirty="0" err="1"/>
              <a:t>sseqRecord.db</a:t>
            </a:r>
            <a:endParaRPr lang="en-US" dirty="0"/>
          </a:p>
          <a:p>
            <a:pPr marL="569912" lvl="3" indent="0">
              <a:buNone/>
            </a:pPr>
            <a:r>
              <a:rPr lang="en-US" dirty="0" smtClean="0"/>
              <a:t>/</a:t>
            </a:r>
            <a:r>
              <a:rPr lang="en-US" dirty="0" err="1"/>
              <a:t>usr</a:t>
            </a:r>
            <a:r>
              <a:rPr lang="en-US" dirty="0"/>
              <a:t>/lib/epics/</a:t>
            </a:r>
            <a:r>
              <a:rPr lang="en-US" dirty="0" err="1"/>
              <a:t>dbd</a:t>
            </a:r>
            <a:r>
              <a:rPr lang="en-US" dirty="0"/>
              <a:t>/</a:t>
            </a:r>
            <a:r>
              <a:rPr lang="en-US" dirty="0" err="1"/>
              <a:t>sseqRecord.dbd</a:t>
            </a:r>
            <a:endParaRPr lang="en-US" dirty="0"/>
          </a:p>
          <a:p>
            <a:pPr marL="569912" lvl="3" indent="0">
              <a:buNone/>
            </a:pPr>
            <a:r>
              <a:rPr lang="en-US" dirty="0"/>
              <a:t>oksana@xf28id1-ioc2:~$ </a:t>
            </a:r>
            <a:endParaRPr lang="en-US" dirty="0" smtClean="0"/>
          </a:p>
          <a:p>
            <a:pPr marL="569912" lvl="3" indent="0">
              <a:buNone/>
            </a:pPr>
            <a:endParaRPr lang="en-US" dirty="0"/>
          </a:p>
          <a:p>
            <a:pPr marL="569912" lvl="3" indent="0">
              <a:buNone/>
            </a:pPr>
            <a:r>
              <a:rPr lang="en-US" dirty="0"/>
              <a:t>oksana@xf28id1-ioc2:~$ locate </a:t>
            </a:r>
            <a:r>
              <a:rPr lang="en-US" dirty="0" err="1" smtClean="0"/>
              <a:t>iocAdminSoft.db</a:t>
            </a:r>
            <a:endParaRPr lang="en-US" dirty="0" smtClean="0"/>
          </a:p>
          <a:p>
            <a:pPr marL="569912" lvl="3" indent="0">
              <a:buNone/>
            </a:pP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/lib/epics/</a:t>
            </a:r>
            <a:r>
              <a:rPr lang="en-US" dirty="0" err="1"/>
              <a:t>db</a:t>
            </a:r>
            <a:r>
              <a:rPr lang="en-US" dirty="0"/>
              <a:t>/</a:t>
            </a:r>
            <a:r>
              <a:rPr lang="en-US" dirty="0" err="1"/>
              <a:t>iocAdminSoft.db</a:t>
            </a:r>
            <a:endParaRPr lang="en-US" dirty="0"/>
          </a:p>
          <a:p>
            <a:pPr marL="569912" lvl="3" indent="0">
              <a:buNone/>
            </a:pPr>
            <a:r>
              <a:rPr lang="en-US" dirty="0"/>
              <a:t>oksana@xf28id1-ioc2:~$</a:t>
            </a:r>
          </a:p>
          <a:p>
            <a:pPr marL="569912" lvl="3" indent="0">
              <a:buNone/>
            </a:pPr>
            <a:endParaRPr lang="en-US" dirty="0"/>
          </a:p>
          <a:p>
            <a:r>
              <a:rPr lang="en-US" dirty="0" smtClean="0"/>
              <a:t>In the </a:t>
            </a:r>
            <a:r>
              <a:rPr lang="en-US" dirty="0" err="1" smtClean="0"/>
              <a:t>debianized</a:t>
            </a:r>
            <a:r>
              <a:rPr lang="en-US" dirty="0" smtClean="0"/>
              <a:t> modules only files in </a:t>
            </a:r>
          </a:p>
          <a:p>
            <a:pPr marL="569912" lvl="3" indent="0">
              <a:buNone/>
            </a:pPr>
            <a:r>
              <a:rPr lang="en-US" dirty="0" smtClean="0"/>
              <a:t>module/</a:t>
            </a:r>
            <a:r>
              <a:rPr lang="en-US" dirty="0" err="1" smtClean="0"/>
              <a:t>db</a:t>
            </a:r>
            <a:r>
              <a:rPr lang="en-US" dirty="0" smtClean="0"/>
              <a:t>/ </a:t>
            </a:r>
          </a:p>
          <a:p>
            <a:pPr marL="569912" lvl="3" indent="0">
              <a:buNone/>
            </a:pPr>
            <a:r>
              <a:rPr lang="en-US" dirty="0" smtClean="0"/>
              <a:t>module/</a:t>
            </a:r>
            <a:r>
              <a:rPr lang="en-US" dirty="0" err="1" smtClean="0"/>
              <a:t>dbd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   making to /</a:t>
            </a:r>
            <a:r>
              <a:rPr lang="en-US" dirty="0" err="1" smtClean="0"/>
              <a:t>usr</a:t>
            </a:r>
            <a:r>
              <a:rPr lang="en-US" smtClean="0"/>
              <a:t>/lib/epics/</a:t>
            </a:r>
            <a:endParaRPr lang="en-US" dirty="0" smtClean="0"/>
          </a:p>
          <a:p>
            <a:pPr marL="569912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Discovered benefits from building </a:t>
            </a:r>
            <a:br>
              <a:rPr lang="en-US" dirty="0" smtClean="0"/>
            </a:br>
            <a:r>
              <a:rPr lang="en-US" dirty="0" err="1" smtClean="0"/>
              <a:t>areaDetector</a:t>
            </a:r>
            <a:r>
              <a:rPr lang="en-US" dirty="0" smtClean="0"/>
              <a:t> </a:t>
            </a:r>
            <a:r>
              <a:rPr lang="en-US" dirty="0"/>
              <a:t>from 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Allows reusing  st.cmd file with minimal changes.</a:t>
            </a:r>
          </a:p>
          <a:p>
            <a:pPr lvl="2"/>
            <a:r>
              <a:rPr lang="en-US" b="1" i="1" dirty="0" err="1"/>
              <a:t>dbLoadRecords</a:t>
            </a:r>
            <a:r>
              <a:rPr lang="en-US" b="1" i="1" dirty="0"/>
              <a:t>("$(SSCAN)/</a:t>
            </a:r>
            <a:r>
              <a:rPr lang="en-US" b="1" i="1" dirty="0" err="1" smtClean="0"/>
              <a:t>sscanApp</a:t>
            </a:r>
            <a:r>
              <a:rPr lang="en-US" b="1" i="1" dirty="0" smtClean="0"/>
              <a:t>/Db/</a:t>
            </a:r>
            <a:r>
              <a:rPr lang="en-US" b="1" i="1" dirty="0" err="1" smtClean="0"/>
              <a:t>scan.db</a:t>
            </a:r>
            <a:r>
              <a:rPr lang="en-US" b="1" i="1" dirty="0" smtClean="0"/>
              <a:t>“, </a:t>
            </a:r>
            <a:r>
              <a:rPr lang="en-US" b="1" i="1" dirty="0"/>
              <a:t>…) </a:t>
            </a:r>
            <a:r>
              <a:rPr lang="en-US" b="1" i="1" dirty="0" err="1"/>
              <a:t>dbLoadRecords</a:t>
            </a:r>
            <a:r>
              <a:rPr lang="en-US" b="1" i="1" dirty="0"/>
              <a:t>("$(CALC)/</a:t>
            </a:r>
            <a:r>
              <a:rPr lang="en-US" b="1" i="1" dirty="0" err="1" smtClean="0"/>
              <a:t>calcApp</a:t>
            </a:r>
            <a:r>
              <a:rPr lang="en-US" b="1" i="1" dirty="0" smtClean="0"/>
              <a:t>/Db/</a:t>
            </a:r>
            <a:r>
              <a:rPr lang="en-US" b="1" i="1" dirty="0" err="1" smtClean="0"/>
              <a:t>sseqRecord.db</a:t>
            </a:r>
            <a:r>
              <a:rPr lang="en-US" b="1" i="1" dirty="0" smtClean="0"/>
              <a:t>“,…)</a:t>
            </a:r>
            <a:endParaRPr lang="en-US" b="1" i="1" dirty="0"/>
          </a:p>
          <a:p>
            <a:pPr marL="400050" lvl="2" indent="0">
              <a:buNone/>
            </a:pPr>
            <a:endParaRPr lang="en-US" dirty="0" smtClean="0"/>
          </a:p>
          <a:p>
            <a:r>
              <a:rPr lang="en-US" dirty="0" smtClean="0"/>
              <a:t>Can use latest EPICS7 base</a:t>
            </a:r>
          </a:p>
          <a:p>
            <a:r>
              <a:rPr lang="en-US" dirty="0" smtClean="0"/>
              <a:t>Can easily port to </a:t>
            </a:r>
            <a:r>
              <a:rPr lang="en-US" dirty="0" err="1" smtClean="0"/>
              <a:t>Debian</a:t>
            </a:r>
            <a:r>
              <a:rPr lang="en-US" dirty="0" smtClean="0"/>
              <a:t> 7/ CentOS</a:t>
            </a:r>
          </a:p>
          <a:p>
            <a:r>
              <a:rPr lang="en-US" dirty="0" smtClean="0"/>
              <a:t>Can have more upgrade freedom with </a:t>
            </a:r>
          </a:p>
          <a:p>
            <a:pPr lvl="2"/>
            <a:r>
              <a:rPr lang="en-US" dirty="0" err="1" smtClean="0"/>
              <a:t>AreaDetector</a:t>
            </a:r>
            <a:r>
              <a:rPr lang="en-US" dirty="0" smtClean="0"/>
              <a:t> and </a:t>
            </a:r>
            <a:r>
              <a:rPr lang="en-US" dirty="0" err="1" smtClean="0"/>
              <a:t>asyn</a:t>
            </a:r>
            <a:r>
              <a:rPr lang="en-US" dirty="0" smtClean="0"/>
              <a:t> being released ~ every 6 month.</a:t>
            </a:r>
          </a:p>
        </p:txBody>
      </p:sp>
    </p:spTree>
    <p:extLst>
      <p:ext uri="{BB962C8B-B14F-4D97-AF65-F5344CB8AC3E}">
        <p14:creationId xmlns:p14="http://schemas.microsoft.com/office/powerpoint/2010/main" val="8572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254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Building areaDetector against Debian  </vt:lpstr>
      <vt:lpstr>Building AreaDetector against Debian packages</vt:lpstr>
      <vt:lpstr>areaDetector built against Debian (1)</vt:lpstr>
      <vt:lpstr>areaDetector built against Debian (2)</vt:lpstr>
      <vt:lpstr>Discovered benefits from building  areaDetector from source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Ivashkevych, Oksana</dc:creator>
  <cp:lastModifiedBy>Johnson, Andrew N.</cp:lastModifiedBy>
  <cp:revision>4</cp:revision>
  <dcterms:created xsi:type="dcterms:W3CDTF">2018-06-12T15:11:31Z</dcterms:created>
  <dcterms:modified xsi:type="dcterms:W3CDTF">2018-06-21T19:48:50Z</dcterms:modified>
</cp:coreProperties>
</file>