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7" r:id="rId3"/>
    <p:sldId id="261" r:id="rId4"/>
    <p:sldId id="276" r:id="rId5"/>
    <p:sldId id="260" r:id="rId6"/>
    <p:sldId id="264" r:id="rId7"/>
    <p:sldId id="263" r:id="rId8"/>
    <p:sldId id="265" r:id="rId9"/>
    <p:sldId id="266" r:id="rId10"/>
    <p:sldId id="268" r:id="rId11"/>
    <p:sldId id="269" r:id="rId12"/>
    <p:sldId id="272" r:id="rId13"/>
    <p:sldId id="273" r:id="rId14"/>
    <p:sldId id="274" r:id="rId15"/>
    <p:sldId id="275" r:id="rId16"/>
    <p:sldId id="277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4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8F165-D13F-4EB3-8DB4-B2E041C5C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2534B-6A3C-4AED-B31F-CD5EC1AA0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87542-4BB1-4DBA-9325-8CE7243E616B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019-05DA-41CE-ACD8-0CEF3B96E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7FB1-A335-4AA9-AA98-B13B6CF32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4C5-6044-42D1-B178-7EA7F4E8C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976B-4C5B-4CD9-BE53-CFB91A837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CC64-46AB-4936-B0E3-EA563EE5E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1527-C600-461D-8FD6-5E54FB8A0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8506-B300-423A-9966-30E5FEBDE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9599-1F05-41A9-83BD-1B45EFED4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61F-384A-4E57-9359-27F603A80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4C5-6044-42D1-B178-7EA7F4E8C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0BC9D-5BE1-4DFB-B1AF-E1BFB89C0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019-05DA-41CE-ACD8-0CEF3B96E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7FB1-A335-4AA9-AA98-B13B6CF32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976B-4C5B-4CD9-BE53-CFB91A837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CC64-46AB-4936-B0E3-EA563EE5E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1527-C600-461D-8FD6-5E54FB8A0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8506-B300-423A-9966-30E5FEBDE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9599-1F05-41A9-83BD-1B45EFED4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61F-384A-4E57-9359-27F603A80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0BC9D-5BE1-4DFB-B1AF-E1BFB89C0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fld id="{9AFB4413-069C-4E6B-9C35-9E4E3A209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Jen\BNL PPT Template\ppt_BG_BodySlide_BNL_blue_NO_GRAPHIC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fld id="{9AFB4413-069C-4E6B-9C35-9E4E3A209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696200" cy="2667000"/>
          </a:xfrm>
        </p:spPr>
        <p:txBody>
          <a:bodyPr/>
          <a:lstStyle/>
          <a:p>
            <a:r>
              <a:rPr lang="en-US" dirty="0" err="1"/>
              <a:t>areaDetector</a:t>
            </a:r>
            <a:r>
              <a:rPr lang="en-US" dirty="0"/>
              <a:t> CSS </a:t>
            </a:r>
            <a:r>
              <a:rPr lang="en-US" dirty="0" err="1"/>
              <a:t>opi</a:t>
            </a:r>
            <a:r>
              <a:rPr lang="en-US" dirty="0"/>
              <a:t> screens deployment at NSLS2 </a:t>
            </a:r>
            <a:r>
              <a:rPr lang="en-US" dirty="0" smtClean="0"/>
              <a:t>beamlines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by K. Gofron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3400" y="6019800"/>
            <a:ext cx="1144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June </a:t>
            </a:r>
            <a:r>
              <a:rPr lang="en-US" sz="1200" dirty="0" smtClean="0">
                <a:solidFill>
                  <a:schemeClr val="bg1"/>
                </a:solidFill>
              </a:rPr>
              <a:t>11, </a:t>
            </a:r>
            <a:r>
              <a:rPr lang="en-US" sz="1200" dirty="0" smtClean="0">
                <a:solidFill>
                  <a:schemeClr val="bg1"/>
                </a:solidFill>
              </a:rPr>
              <a:t>2018</a:t>
            </a:r>
            <a:endParaRPr lang="en-US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6400800" cy="990600"/>
          </a:xfrm>
        </p:spPr>
        <p:txBody>
          <a:bodyPr/>
          <a:lstStyle/>
          <a:p>
            <a:r>
              <a:rPr lang="en-US" dirty="0" err="1" smtClean="0"/>
              <a:t>AreaDetector</a:t>
            </a:r>
            <a:r>
              <a:rPr lang="en-US" dirty="0" smtClean="0"/>
              <a:t> Workshop @ EPICS </a:t>
            </a:r>
            <a:r>
              <a:rPr lang="en-US" dirty="0" smtClean="0"/>
              <a:t>Collaboration Meeting</a:t>
            </a:r>
          </a:p>
          <a:p>
            <a:r>
              <a:rPr lang="en-US" dirty="0" smtClean="0"/>
              <a:t>APS, Argonne, IL </a:t>
            </a:r>
          </a:p>
          <a:p>
            <a:r>
              <a:rPr lang="en-US" dirty="0" smtClean="0"/>
              <a:t>June 11-15,  2018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flat </a:t>
            </a:r>
            <a:r>
              <a:rPr lang="en-US" dirty="0" err="1" smtClean="0"/>
              <a:t>opi</a:t>
            </a:r>
            <a:r>
              <a:rPr lang="en-US" dirty="0" smtClean="0"/>
              <a:t> folder structure</a:t>
            </a:r>
            <a:endParaRPr lang="en-US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57200" y="1524000"/>
            <a:ext cx="7848600" cy="3733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Relative path resulted in one fixed configuration of </a:t>
            </a:r>
            <a:r>
              <a:rPr lang="en-US" kern="0" dirty="0" err="1" smtClean="0"/>
              <a:t>areaDetector</a:t>
            </a:r>
            <a:r>
              <a:rPr lang="en-US" kern="0" dirty="0" smtClean="0"/>
              <a:t> </a:t>
            </a:r>
            <a:r>
              <a:rPr lang="en-US" kern="0" dirty="0" err="1" smtClean="0"/>
              <a:t>opi</a:t>
            </a:r>
            <a:r>
              <a:rPr lang="en-US" kern="0" dirty="0" smtClean="0"/>
              <a:t> screens </a:t>
            </a:r>
          </a:p>
          <a:p>
            <a:pPr lvl="1" eaLnBrk="1" hangingPunct="1"/>
            <a:r>
              <a:rPr lang="en-US" kern="0" dirty="0" smtClean="0"/>
              <a:t>No improvement over flat folder </a:t>
            </a:r>
          </a:p>
          <a:p>
            <a:pPr lvl="2" eaLnBrk="1" hangingPunct="1"/>
            <a:r>
              <a:rPr lang="en-US" sz="1800" kern="0" dirty="0" smtClean="0"/>
              <a:t>{same number of multiple screen folders}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71743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macro substitution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6705600" cy="48253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495800" y="3606638"/>
            <a:ext cx="1600200" cy="50767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6796274" y="3490726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Path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4953000" y="4892233"/>
            <a:ext cx="3733800" cy="838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choose </a:t>
            </a:r>
            <a:r>
              <a:rPr lang="en-US" b="1" kern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ADCore</a:t>
            </a:r>
            <a:r>
              <a:rPr lang="en-US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verson</a:t>
            </a:r>
            <a:r>
              <a:rPr lang="en-US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at runtime</a:t>
            </a:r>
            <a:endParaRPr lang="en-US" sz="1800" b="1" kern="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29146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Prosilica</a:t>
            </a:r>
            <a:r>
              <a:rPr lang="en-US" dirty="0" smtClean="0"/>
              <a:t> run-time macro substitution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36130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620000" y="2895601"/>
            <a:ext cx="1295400" cy="282546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2816506" y="5328214"/>
            <a:ext cx="6019800" cy="838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Provide macro substitution to choose </a:t>
            </a:r>
            <a:r>
              <a:rPr lang="en-US" b="1" kern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ADCore</a:t>
            </a:r>
            <a:r>
              <a:rPr lang="en-US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verson</a:t>
            </a:r>
            <a:r>
              <a:rPr lang="en-US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at runtime</a:t>
            </a:r>
            <a:endParaRPr lang="en-US" sz="1800" b="1" kern="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65014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Prosilica</a:t>
            </a:r>
            <a:r>
              <a:rPr lang="en-US" dirty="0" smtClean="0"/>
              <a:t> runtime with </a:t>
            </a:r>
            <a:r>
              <a:rPr lang="en-US" dirty="0" err="1" smtClean="0"/>
              <a:t>pathCore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962400" cy="5079817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4584539" y="1600200"/>
            <a:ext cx="4267200" cy="1752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Relative path </a:t>
            </a:r>
          </a:p>
          <a:p>
            <a:pPr lvl="1" eaLnBrk="1" hangingPunct="1"/>
            <a:r>
              <a:rPr lang="en-US" sz="1400" kern="0" dirty="0" smtClean="0"/>
              <a:t>one copy of </a:t>
            </a:r>
            <a:r>
              <a:rPr lang="en-US" sz="1400" kern="0" dirty="0" err="1" smtClean="0"/>
              <a:t>areaDetector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opi</a:t>
            </a:r>
            <a:r>
              <a:rPr lang="en-US" sz="1400" kern="0" dirty="0" smtClean="0"/>
              <a:t> screens </a:t>
            </a:r>
          </a:p>
          <a:p>
            <a:pPr lvl="1" eaLnBrk="1" hangingPunct="1"/>
            <a:r>
              <a:rPr lang="en-US" sz="1400" kern="0" dirty="0" smtClean="0"/>
              <a:t>copy of folder still works (individual specific beamlines) </a:t>
            </a:r>
            <a:endParaRPr lang="en-US" sz="1400" kern="0" dirty="0"/>
          </a:p>
          <a:p>
            <a:pPr lvl="1" eaLnBrk="1" hangingPunct="1"/>
            <a:r>
              <a:rPr lang="en-US" sz="1400" kern="0" dirty="0" smtClean="0"/>
              <a:t>Easier maintenance than multiple copies of flat legacy </a:t>
            </a:r>
            <a:r>
              <a:rPr lang="en-US" sz="1400" kern="0" dirty="0" err="1" smtClean="0"/>
              <a:t>medm</a:t>
            </a:r>
            <a:r>
              <a:rPr lang="en-US" sz="1400" kern="0" dirty="0" smtClean="0"/>
              <a:t> screens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17082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substitution for modules</a:t>
            </a:r>
            <a:endParaRPr lang="en-US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57200" y="1524000"/>
            <a:ext cx="7848600" cy="3962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Relative path to modules</a:t>
            </a:r>
          </a:p>
          <a:p>
            <a:pPr lvl="1" eaLnBrk="1" hangingPunct="1"/>
            <a:r>
              <a:rPr lang="en-US" b="1" kern="0" dirty="0" smtClean="0"/>
              <a:t>one</a:t>
            </a:r>
            <a:r>
              <a:rPr lang="en-US" kern="0" dirty="0" smtClean="0"/>
              <a:t> copy of </a:t>
            </a:r>
            <a:r>
              <a:rPr lang="en-US" kern="0" dirty="0" err="1" smtClean="0"/>
              <a:t>areaDetector</a:t>
            </a:r>
            <a:r>
              <a:rPr lang="en-US" kern="0" dirty="0" smtClean="0"/>
              <a:t> </a:t>
            </a:r>
            <a:r>
              <a:rPr lang="en-US" kern="0" dirty="0" err="1" smtClean="0"/>
              <a:t>opi</a:t>
            </a:r>
            <a:r>
              <a:rPr lang="en-US" kern="0" dirty="0" smtClean="0"/>
              <a:t> screens </a:t>
            </a:r>
          </a:p>
          <a:p>
            <a:pPr lvl="1" eaLnBrk="1" hangingPunct="1"/>
            <a:r>
              <a:rPr lang="en-US" kern="0" dirty="0" smtClean="0"/>
              <a:t>Major improvement over multiple copies of flat folder </a:t>
            </a:r>
            <a:r>
              <a:rPr lang="en-US" kern="0" dirty="0" err="1" smtClean="0"/>
              <a:t>opi</a:t>
            </a:r>
            <a:endParaRPr lang="en-US" kern="0" dirty="0" smtClean="0"/>
          </a:p>
          <a:p>
            <a:pPr eaLnBrk="1" hangingPunct="1"/>
            <a:r>
              <a:rPr lang="en-US" kern="0" dirty="0"/>
              <a:t>Use Macro substitution for module Paths </a:t>
            </a:r>
          </a:p>
          <a:p>
            <a:pPr lvl="1" eaLnBrk="1" hangingPunct="1"/>
            <a:r>
              <a:rPr lang="en-US" kern="0" dirty="0"/>
              <a:t>Replace relative path to </a:t>
            </a:r>
            <a:r>
              <a:rPr lang="en-US" kern="0" dirty="0" err="1"/>
              <a:t>ADCore</a:t>
            </a:r>
            <a:r>
              <a:rPr lang="en-US" kern="0" dirty="0"/>
              <a:t> with </a:t>
            </a:r>
            <a:r>
              <a:rPr lang="en-US" kern="0" dirty="0" smtClean="0"/>
              <a:t>CSS macro</a:t>
            </a:r>
            <a:endParaRPr lang="en-US" kern="0" dirty="0"/>
          </a:p>
          <a:p>
            <a:pPr lvl="1" eaLnBrk="1" hangingPunct="1"/>
            <a:r>
              <a:rPr lang="en-US" dirty="0"/>
              <a:t>Relative paths for other </a:t>
            </a:r>
            <a:r>
              <a:rPr lang="en-US" dirty="0" smtClean="0"/>
              <a:t>modules</a:t>
            </a:r>
          </a:p>
          <a:p>
            <a:pPr lvl="1" eaLnBrk="1" hangingPunct="1"/>
            <a:r>
              <a:rPr lang="en-US" dirty="0" err="1" smtClean="0"/>
              <a:t>pathCore</a:t>
            </a:r>
            <a:r>
              <a:rPr lang="en-US" dirty="0" smtClean="0"/>
              <a:t>, </a:t>
            </a:r>
            <a:r>
              <a:rPr lang="en-US" dirty="0" err="1" smtClean="0"/>
              <a:t>pathAsyn</a:t>
            </a:r>
            <a:r>
              <a:rPr lang="en-US" dirty="0" smtClean="0"/>
              <a:t>, </a:t>
            </a:r>
            <a:r>
              <a:rPr lang="en-US" dirty="0" err="1" smtClean="0"/>
              <a:t>pathIocStats</a:t>
            </a:r>
            <a:r>
              <a:rPr lang="en-US" dirty="0" smtClean="0"/>
              <a:t>,…</a:t>
            </a:r>
          </a:p>
          <a:p>
            <a:pPr eaLnBrk="1" hangingPunct="1"/>
            <a:r>
              <a:rPr lang="en-US" kern="0" dirty="0"/>
              <a:t>Use script to insert path Macro in </a:t>
            </a:r>
            <a:r>
              <a:rPr lang="en-US" kern="0" dirty="0" err="1"/>
              <a:t>opi</a:t>
            </a:r>
            <a:r>
              <a:rPr lang="en-US" kern="0" dirty="0"/>
              <a:t> files</a:t>
            </a:r>
          </a:p>
          <a:p>
            <a:pPr lvl="1" eaLnBrk="1" hangingPunct="1"/>
            <a:r>
              <a:rPr lang="en-US" kern="0" dirty="0"/>
              <a:t>Generate any </a:t>
            </a:r>
            <a:r>
              <a:rPr lang="en-US" kern="0" dirty="0" smtClean="0"/>
              <a:t>run-time combination of </a:t>
            </a:r>
            <a:r>
              <a:rPr lang="en-US" kern="0" dirty="0"/>
              <a:t>the </a:t>
            </a:r>
            <a:r>
              <a:rPr lang="en-US" kern="0" dirty="0" err="1"/>
              <a:t>ADCore</a:t>
            </a:r>
            <a:r>
              <a:rPr lang="en-US" kern="0" dirty="0"/>
              <a:t>, </a:t>
            </a:r>
            <a:r>
              <a:rPr lang="en-US" kern="0" dirty="0" err="1"/>
              <a:t>asyn</a:t>
            </a:r>
            <a:r>
              <a:rPr lang="en-US" kern="0" dirty="0"/>
              <a:t>, other modules from </a:t>
            </a:r>
            <a:r>
              <a:rPr lang="en-US" b="1" kern="0" dirty="0"/>
              <a:t>one set of </a:t>
            </a:r>
            <a:r>
              <a:rPr lang="en-US" b="1" kern="0" dirty="0" smtClean="0"/>
              <a:t>AD </a:t>
            </a:r>
            <a:r>
              <a:rPr lang="en-US" b="1" kern="0" dirty="0" err="1" smtClean="0"/>
              <a:t>opi</a:t>
            </a:r>
            <a:r>
              <a:rPr lang="en-US" b="1" kern="0" dirty="0" smtClean="0"/>
              <a:t> </a:t>
            </a:r>
            <a:r>
              <a:rPr lang="en-US" b="1" kern="0" dirty="0"/>
              <a:t>screens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94955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to </a:t>
            </a:r>
            <a:r>
              <a:rPr lang="en-US" dirty="0" err="1" smtClean="0"/>
              <a:t>mdm</a:t>
            </a:r>
            <a:r>
              <a:rPr lang="en-US" dirty="0" smtClean="0"/>
              <a:t>, </a:t>
            </a:r>
            <a:r>
              <a:rPr lang="en-US" dirty="0" err="1" smtClean="0"/>
              <a:t>edm</a:t>
            </a:r>
            <a:r>
              <a:rPr lang="en-US" dirty="0" smtClean="0"/>
              <a:t>, </a:t>
            </a:r>
            <a:r>
              <a:rPr lang="en-US" dirty="0" err="1" smtClean="0"/>
              <a:t>caQtDM</a:t>
            </a:r>
            <a:endParaRPr lang="en-US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457200" y="1524000"/>
            <a:ext cx="7848600" cy="3962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FF0000"/>
                </a:solidFill>
              </a:rPr>
              <a:t>No need to change the </a:t>
            </a:r>
            <a:r>
              <a:rPr lang="en-US" b="1" kern="0" dirty="0" err="1" smtClean="0">
                <a:solidFill>
                  <a:srgbClr val="FF0000"/>
                </a:solidFill>
              </a:rPr>
              <a:t>autoconverted</a:t>
            </a:r>
            <a:r>
              <a:rPr lang="en-US" b="1" kern="0" dirty="0" smtClean="0">
                <a:solidFill>
                  <a:srgbClr val="FF0000"/>
                </a:solidFill>
              </a:rPr>
              <a:t> screens</a:t>
            </a:r>
          </a:p>
          <a:p>
            <a:pPr eaLnBrk="1" hangingPunct="1"/>
            <a:r>
              <a:rPr lang="en-US" kern="0" dirty="0" err="1" smtClean="0"/>
              <a:t>Medm</a:t>
            </a:r>
            <a:endParaRPr lang="en-US" kern="0" dirty="0" smtClean="0"/>
          </a:p>
          <a:p>
            <a:pPr lvl="1" eaLnBrk="1" hangingPunct="1"/>
            <a:r>
              <a:rPr lang="en-US" kern="0" dirty="0" smtClean="0"/>
              <a:t>EPICS_DISPLAY_PATH </a:t>
            </a:r>
            <a:r>
              <a:rPr lang="en-US" kern="0" dirty="0"/>
              <a:t>{</a:t>
            </a:r>
            <a:r>
              <a:rPr lang="en-US" kern="0" dirty="0" smtClean="0"/>
              <a:t>folder(s) where screens are}</a:t>
            </a:r>
          </a:p>
          <a:p>
            <a:pPr lvl="1" eaLnBrk="1" hangingPunct="1"/>
            <a:r>
              <a:rPr lang="en-US" kern="0" dirty="0" smtClean="0"/>
              <a:t>Runtime</a:t>
            </a:r>
          </a:p>
          <a:p>
            <a:pPr lvl="1" eaLnBrk="1" hangingPunct="1"/>
            <a:r>
              <a:rPr lang="en-US" kern="0" dirty="0" smtClean="0"/>
              <a:t>No need to change </a:t>
            </a:r>
            <a:r>
              <a:rPr lang="en-US" kern="0" dirty="0" err="1" smtClean="0"/>
              <a:t>autoconverted</a:t>
            </a:r>
            <a:r>
              <a:rPr lang="en-US" kern="0" dirty="0" smtClean="0"/>
              <a:t> screens</a:t>
            </a:r>
          </a:p>
          <a:p>
            <a:pPr eaLnBrk="1" hangingPunct="1"/>
            <a:r>
              <a:rPr lang="en-US" kern="0" dirty="0" err="1" smtClean="0"/>
              <a:t>Edm</a:t>
            </a:r>
            <a:endParaRPr lang="en-US" kern="0" dirty="0"/>
          </a:p>
          <a:p>
            <a:pPr lvl="1" eaLnBrk="1" hangingPunct="1"/>
            <a:r>
              <a:rPr lang="en-US" kern="0" dirty="0" smtClean="0"/>
              <a:t>Real time choice</a:t>
            </a:r>
          </a:p>
          <a:p>
            <a:pPr lvl="1" eaLnBrk="1" hangingPunct="1"/>
            <a:r>
              <a:rPr lang="en-US" kern="0" dirty="0" err="1" smtClean="0"/>
              <a:t>Ioc</a:t>
            </a:r>
            <a:r>
              <a:rPr lang="en-US" kern="0" dirty="0" smtClean="0"/>
              <a:t> and screens are co-located</a:t>
            </a:r>
            <a:endParaRPr lang="en-US" dirty="0" smtClean="0"/>
          </a:p>
          <a:p>
            <a:pPr eaLnBrk="1" hangingPunct="1"/>
            <a:r>
              <a:rPr lang="en-US" kern="0" dirty="0" err="1" smtClean="0"/>
              <a:t>caQtDM</a:t>
            </a:r>
            <a:endParaRPr lang="en-US" kern="0" dirty="0"/>
          </a:p>
          <a:p>
            <a:pPr lvl="1" eaLnBrk="1" hangingPunct="1"/>
            <a:r>
              <a:rPr lang="en-US" kern="0" dirty="0" smtClean="0"/>
              <a:t>??</a:t>
            </a:r>
            <a:endParaRPr lang="en-US" b="1" kern="0" dirty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84353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reaDetector</a:t>
            </a:r>
            <a:r>
              <a:rPr lang="en-US" dirty="0" smtClean="0"/>
              <a:t> </a:t>
            </a:r>
            <a:r>
              <a:rPr lang="en-US" dirty="0" err="1" smtClean="0"/>
              <a:t>ioc</a:t>
            </a:r>
            <a:r>
              <a:rPr lang="en-US" dirty="0" smtClean="0"/>
              <a:t> @ NSLS2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9050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kaz@xf10id-is1:/epics/</a:t>
            </a:r>
            <a:r>
              <a:rPr lang="en-US" sz="1600" dirty="0" err="1"/>
              <a:t>iocs</a:t>
            </a:r>
            <a:r>
              <a:rPr lang="en-US" sz="1600" dirty="0"/>
              <a:t>/cam-GC1380$ ls -l</a:t>
            </a:r>
          </a:p>
          <a:p>
            <a:r>
              <a:rPr lang="en-US" sz="1600" dirty="0" err="1" smtClean="0"/>
              <a:t>drwxrwxrwx</a:t>
            </a:r>
            <a:r>
              <a:rPr lang="en-US" sz="1600" dirty="0" smtClean="0"/>
              <a:t> </a:t>
            </a:r>
            <a:r>
              <a:rPr lang="en-US" sz="1600" dirty="0"/>
              <a:t>4 </a:t>
            </a:r>
            <a:r>
              <a:rPr lang="en-US" sz="1600" dirty="0" err="1"/>
              <a:t>kaz</a:t>
            </a:r>
            <a:r>
              <a:rPr lang="en-US" sz="1600" dirty="0"/>
              <a:t> </a:t>
            </a:r>
            <a:r>
              <a:rPr lang="en-US" sz="1600" dirty="0" err="1"/>
              <a:t>kaz</a:t>
            </a:r>
            <a:r>
              <a:rPr lang="en-US" sz="1600" dirty="0"/>
              <a:t>   4096 Oct  2  2017 as</a:t>
            </a:r>
          </a:p>
          <a:p>
            <a:r>
              <a:rPr lang="en-US" sz="1600" dirty="0"/>
              <a:t>-</a:t>
            </a:r>
            <a:r>
              <a:rPr lang="en-US" sz="1600" dirty="0" err="1"/>
              <a:t>rw</a:t>
            </a:r>
            <a:r>
              <a:rPr lang="en-US" sz="1600" dirty="0"/>
              <a:t>-r--r-- 1 </a:t>
            </a:r>
            <a:r>
              <a:rPr lang="en-US" sz="1600" dirty="0" err="1"/>
              <a:t>kaz</a:t>
            </a:r>
            <a:r>
              <a:rPr lang="en-US" sz="1600" dirty="0"/>
              <a:t> </a:t>
            </a:r>
            <a:r>
              <a:rPr lang="en-US" sz="1600" dirty="0" err="1"/>
              <a:t>kaz</a:t>
            </a:r>
            <a:r>
              <a:rPr lang="en-US" sz="1600" dirty="0"/>
              <a:t>     71 May  2 16:42 </a:t>
            </a:r>
            <a:r>
              <a:rPr lang="en-US" sz="1600" dirty="0" err="1"/>
              <a:t>config</a:t>
            </a:r>
            <a:endParaRPr lang="en-US" sz="1600" dirty="0"/>
          </a:p>
          <a:p>
            <a:r>
              <a:rPr lang="en-US" sz="1600" dirty="0"/>
              <a:t>-</a:t>
            </a:r>
            <a:r>
              <a:rPr lang="en-US" sz="1600" dirty="0" err="1"/>
              <a:t>rw</a:t>
            </a:r>
            <a:r>
              <a:rPr lang="en-US" sz="1600" dirty="0"/>
              <a:t>-r--r-- 1 </a:t>
            </a:r>
            <a:r>
              <a:rPr lang="en-US" sz="1600" dirty="0" err="1"/>
              <a:t>kaz</a:t>
            </a:r>
            <a:r>
              <a:rPr lang="en-US" sz="1600" dirty="0"/>
              <a:t> </a:t>
            </a:r>
            <a:r>
              <a:rPr lang="en-US" sz="1600" dirty="0" err="1"/>
              <a:t>kaz</a:t>
            </a:r>
            <a:r>
              <a:rPr lang="en-US" sz="1600" dirty="0"/>
              <a:t>   1457 May  2 17:07 </a:t>
            </a:r>
            <a:r>
              <a:rPr lang="en-US" sz="1600" dirty="0" err="1"/>
              <a:t>envPaths</a:t>
            </a:r>
            <a:endParaRPr lang="en-US" sz="1600" dirty="0"/>
          </a:p>
          <a:p>
            <a:r>
              <a:rPr lang="en-US" sz="1600" dirty="0" smtClean="0"/>
              <a:t>-</a:t>
            </a:r>
            <a:r>
              <a:rPr lang="en-US" sz="1600" dirty="0" err="1"/>
              <a:t>rwxr</a:t>
            </a:r>
            <a:r>
              <a:rPr lang="en-US" sz="1600" dirty="0"/>
              <a:t>-</a:t>
            </a:r>
            <a:r>
              <a:rPr lang="en-US" sz="1600" dirty="0" err="1"/>
              <a:t>xr</a:t>
            </a:r>
            <a:r>
              <a:rPr lang="en-US" sz="1600" dirty="0"/>
              <a:t>-x 1 </a:t>
            </a:r>
            <a:r>
              <a:rPr lang="en-US" sz="1600" dirty="0" err="1"/>
              <a:t>kaz</a:t>
            </a:r>
            <a:r>
              <a:rPr lang="en-US" sz="1600" dirty="0"/>
              <a:t> </a:t>
            </a:r>
            <a:r>
              <a:rPr lang="en-US" sz="1600" dirty="0" err="1"/>
              <a:t>kaz</a:t>
            </a:r>
            <a:r>
              <a:rPr lang="en-US" sz="1600" dirty="0"/>
              <a:t>   4855 May  2 17:15 </a:t>
            </a:r>
            <a:r>
              <a:rPr lang="en-US" sz="1600" dirty="0" smtClean="0"/>
              <a:t>st.cmd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446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457200" y="1524000"/>
            <a:ext cx="7848600" cy="3657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Use </a:t>
            </a:r>
            <a:r>
              <a:rPr lang="en-US" b="1" kern="0" dirty="0" smtClean="0"/>
              <a:t>one</a:t>
            </a:r>
            <a:r>
              <a:rPr lang="en-US" kern="0" dirty="0" smtClean="0"/>
              <a:t> set of </a:t>
            </a:r>
            <a:r>
              <a:rPr lang="en-US" kern="0" dirty="0" err="1" smtClean="0"/>
              <a:t>areaDetector</a:t>
            </a:r>
            <a:r>
              <a:rPr lang="en-US" kern="0" dirty="0" smtClean="0"/>
              <a:t> </a:t>
            </a:r>
            <a:r>
              <a:rPr lang="en-US" kern="0" dirty="0" err="1" smtClean="0"/>
              <a:t>opi</a:t>
            </a:r>
            <a:r>
              <a:rPr lang="en-US" kern="0" dirty="0" smtClean="0"/>
              <a:t> screens to support any version of the AD </a:t>
            </a:r>
            <a:r>
              <a:rPr lang="en-US" kern="0" dirty="0" err="1" smtClean="0"/>
              <a:t>ioc</a:t>
            </a:r>
            <a:r>
              <a:rPr lang="en-US" kern="0" dirty="0" smtClean="0"/>
              <a:t>. </a:t>
            </a:r>
          </a:p>
          <a:p>
            <a:pPr lvl="1" eaLnBrk="1" hangingPunct="1"/>
            <a:r>
              <a:rPr lang="en-US" kern="0" dirty="0" err="1" smtClean="0"/>
              <a:t>Opi</a:t>
            </a:r>
            <a:r>
              <a:rPr lang="en-US" kern="0" dirty="0" smtClean="0"/>
              <a:t> screen placed </a:t>
            </a:r>
            <a:r>
              <a:rPr lang="en-US" kern="0" dirty="0"/>
              <a:t>in common CSS </a:t>
            </a:r>
            <a:r>
              <a:rPr lang="en-US" kern="0" dirty="0" smtClean="0"/>
              <a:t>area</a:t>
            </a:r>
          </a:p>
          <a:p>
            <a:pPr lvl="1" eaLnBrk="1" hangingPunct="1"/>
            <a:r>
              <a:rPr lang="en-US" kern="0" dirty="0" err="1" smtClean="0"/>
              <a:t>pathMacro</a:t>
            </a:r>
            <a:r>
              <a:rPr lang="en-US" kern="0" dirty="0" smtClean="0"/>
              <a:t> substitution </a:t>
            </a:r>
            <a:r>
              <a:rPr lang="en-US" kern="0" dirty="0"/>
              <a:t>to select </a:t>
            </a:r>
            <a:r>
              <a:rPr lang="en-US" kern="0" dirty="0" smtClean="0"/>
              <a:t>releases of </a:t>
            </a:r>
          </a:p>
          <a:p>
            <a:pPr lvl="2" eaLnBrk="1" hangingPunct="1"/>
            <a:r>
              <a:rPr lang="en-US" sz="1800" kern="0" dirty="0" err="1" smtClean="0"/>
              <a:t>ADCore</a:t>
            </a:r>
            <a:r>
              <a:rPr lang="en-US" sz="1800" kern="0" dirty="0"/>
              <a:t>, </a:t>
            </a:r>
            <a:endParaRPr lang="en-US" sz="1800" kern="0" dirty="0" smtClean="0"/>
          </a:p>
          <a:p>
            <a:pPr lvl="2" eaLnBrk="1" hangingPunct="1"/>
            <a:r>
              <a:rPr lang="en-US" sz="1800" kern="0" dirty="0" err="1" smtClean="0"/>
              <a:t>asyn</a:t>
            </a:r>
            <a:r>
              <a:rPr lang="en-US" sz="1800" kern="0" dirty="0"/>
              <a:t>, </a:t>
            </a:r>
            <a:endParaRPr lang="en-US" sz="1800" kern="0" dirty="0" smtClean="0"/>
          </a:p>
          <a:p>
            <a:pPr lvl="2" eaLnBrk="1" hangingPunct="1"/>
            <a:r>
              <a:rPr lang="en-US" sz="1800" kern="0" dirty="0" smtClean="0"/>
              <a:t>etc</a:t>
            </a:r>
            <a:r>
              <a:rPr lang="en-US" sz="1800" kern="0" dirty="0" smtClean="0"/>
              <a:t>.</a:t>
            </a: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5908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areaDetector</a:t>
            </a:r>
            <a:r>
              <a:rPr lang="en-US" dirty="0" smtClean="0"/>
              <a:t> </a:t>
            </a: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37605" y="1295400"/>
            <a:ext cx="7615646" cy="441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Over 500 AD Detectors</a:t>
            </a:r>
            <a:endParaRPr lang="en-US" kern="0" dirty="0" smtClean="0"/>
          </a:p>
          <a:p>
            <a:pPr lvl="1" eaLnBrk="1" hangingPunct="1"/>
            <a:r>
              <a:rPr lang="en-US" kern="0" dirty="0" smtClean="0"/>
              <a:t>GigE</a:t>
            </a:r>
            <a:r>
              <a:rPr lang="en-US" kern="0" dirty="0"/>
              <a:t>, </a:t>
            </a:r>
            <a:r>
              <a:rPr lang="en-US" kern="0" dirty="0" smtClean="0"/>
              <a:t>Pilatus</a:t>
            </a:r>
            <a:r>
              <a:rPr lang="en-US" kern="0" dirty="0"/>
              <a:t>, </a:t>
            </a:r>
            <a:r>
              <a:rPr lang="en-US" kern="0" dirty="0" err="1" smtClean="0"/>
              <a:t>Eiger</a:t>
            </a:r>
            <a:r>
              <a:rPr lang="en-US" kern="0" dirty="0"/>
              <a:t>, PCO, Andor3, XMAP, </a:t>
            </a:r>
            <a:r>
              <a:rPr lang="en-US" kern="0" dirty="0" smtClean="0"/>
              <a:t>PE, Merlin, Lambda, Zebra/</a:t>
            </a:r>
            <a:r>
              <a:rPr lang="en-US" kern="0" dirty="0" err="1" smtClean="0"/>
              <a:t>PanDaBox</a:t>
            </a:r>
            <a:r>
              <a:rPr lang="en-US" kern="0" dirty="0" smtClean="0"/>
              <a:t> -&gt; Pizza/‘Tiger’ box	</a:t>
            </a:r>
          </a:p>
          <a:p>
            <a:pPr eaLnBrk="1" hangingPunct="1"/>
            <a:r>
              <a:rPr lang="en-US" kern="0" dirty="0" smtClean="0"/>
              <a:t>Base: R3.14.12.6, 7.0.1.1; </a:t>
            </a:r>
          </a:p>
          <a:p>
            <a:pPr eaLnBrk="1" hangingPunct="1"/>
            <a:r>
              <a:rPr lang="en-US" kern="0" dirty="0" err="1" smtClean="0"/>
              <a:t>areaDetector</a:t>
            </a:r>
            <a:r>
              <a:rPr lang="en-US" kern="0" dirty="0" smtClean="0"/>
              <a:t> versions installed</a:t>
            </a:r>
          </a:p>
          <a:p>
            <a:pPr lvl="1" eaLnBrk="1" hangingPunct="1"/>
            <a:r>
              <a:rPr lang="en-US" kern="0" dirty="0" smtClean="0"/>
              <a:t>AD 1-9 (most installations)</a:t>
            </a:r>
          </a:p>
          <a:p>
            <a:pPr lvl="1" eaLnBrk="1" hangingPunct="1"/>
            <a:r>
              <a:rPr lang="en-US" kern="0" dirty="0" err="1" smtClean="0"/>
              <a:t>ADCore</a:t>
            </a:r>
            <a:r>
              <a:rPr lang="en-US" kern="0" dirty="0" smtClean="0"/>
              <a:t> 3-2 (newer installs)</a:t>
            </a:r>
          </a:p>
          <a:p>
            <a:pPr lvl="1" eaLnBrk="1" hangingPunct="1"/>
            <a:r>
              <a:rPr lang="en-US" kern="0" dirty="0" smtClean="0"/>
              <a:t>Other versions (2.1, 2.6, …)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8066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areaDetector</a:t>
            </a:r>
            <a:r>
              <a:rPr lang="en-US" dirty="0" smtClean="0"/>
              <a:t> CSS screens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37605" y="1295400"/>
            <a:ext cx="7615646" cy="441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NSLS2 has ‘100s of beamline AD devices </a:t>
            </a:r>
          </a:p>
          <a:p>
            <a:pPr lvl="1" eaLnBrk="1" hangingPunct="1"/>
            <a:r>
              <a:rPr lang="en-US" kern="0" dirty="0" smtClean="0"/>
              <a:t>d</a:t>
            </a:r>
            <a:r>
              <a:rPr lang="en-US" kern="0" dirty="0" smtClean="0"/>
              <a:t>ifferent </a:t>
            </a:r>
            <a:r>
              <a:rPr lang="en-US" kern="0" dirty="0" smtClean="0"/>
              <a:t>AD </a:t>
            </a:r>
            <a:r>
              <a:rPr lang="en-US" kern="0" dirty="0" err="1" smtClean="0"/>
              <a:t>ioc</a:t>
            </a:r>
            <a:r>
              <a:rPr lang="en-US" kern="0" dirty="0" smtClean="0"/>
              <a:t> </a:t>
            </a:r>
            <a:r>
              <a:rPr lang="en-US" kern="0" dirty="0" smtClean="0"/>
              <a:t>versions</a:t>
            </a:r>
          </a:p>
          <a:p>
            <a:pPr lvl="1" eaLnBrk="1" hangingPunct="1"/>
            <a:r>
              <a:rPr lang="en-US" kern="0" dirty="0"/>
              <a:t>h</a:t>
            </a:r>
            <a:r>
              <a:rPr lang="en-US" kern="0" dirty="0" smtClean="0"/>
              <a:t>ow to minimize number of copies of </a:t>
            </a:r>
            <a:r>
              <a:rPr lang="en-US" kern="0" dirty="0" err="1" smtClean="0"/>
              <a:t>opi</a:t>
            </a:r>
            <a:r>
              <a:rPr lang="en-US" kern="0" dirty="0" smtClean="0"/>
              <a:t> screens?</a:t>
            </a:r>
            <a:endParaRPr lang="en-US" kern="0" dirty="0" smtClean="0"/>
          </a:p>
          <a:p>
            <a:pPr eaLnBrk="1" hangingPunct="1"/>
            <a:r>
              <a:rPr lang="en-US" dirty="0" err="1"/>
              <a:t>adl</a:t>
            </a:r>
            <a:r>
              <a:rPr lang="en-US" dirty="0"/>
              <a:t> -&gt; </a:t>
            </a:r>
            <a:r>
              <a:rPr lang="en-US" dirty="0" err="1"/>
              <a:t>opi</a:t>
            </a:r>
            <a:r>
              <a:rPr lang="en-US" dirty="0"/>
              <a:t> converter works </a:t>
            </a:r>
            <a:r>
              <a:rPr lang="en-US" dirty="0" smtClean="0"/>
              <a:t>well</a:t>
            </a:r>
          </a:p>
          <a:p>
            <a:pPr eaLnBrk="1" hangingPunct="1"/>
            <a:r>
              <a:rPr lang="en-US" dirty="0" err="1" smtClean="0"/>
              <a:t>adl</a:t>
            </a:r>
            <a:r>
              <a:rPr lang="en-US" dirty="0" smtClean="0"/>
              <a:t> </a:t>
            </a:r>
            <a:r>
              <a:rPr lang="en-US" dirty="0"/>
              <a:t>screens are flat – one </a:t>
            </a:r>
            <a:r>
              <a:rPr lang="en-US" dirty="0" smtClean="0"/>
              <a:t>folder (or set of folders)</a:t>
            </a:r>
          </a:p>
          <a:p>
            <a:pPr eaLnBrk="1" hangingPunct="1"/>
            <a:r>
              <a:rPr lang="en-US" kern="0" dirty="0"/>
              <a:t>many </a:t>
            </a:r>
            <a:r>
              <a:rPr lang="en-US" kern="0" dirty="0" smtClean="0"/>
              <a:t>detector screens depend </a:t>
            </a:r>
            <a:r>
              <a:rPr lang="en-US" kern="0" dirty="0"/>
              <a:t>on </a:t>
            </a:r>
            <a:endParaRPr lang="en-US" kern="0" dirty="0" smtClean="0"/>
          </a:p>
          <a:p>
            <a:pPr lvl="1" eaLnBrk="1" hangingPunct="1"/>
            <a:r>
              <a:rPr lang="en-US" kern="0" dirty="0" err="1" smtClean="0"/>
              <a:t>ADCore</a:t>
            </a:r>
            <a:endParaRPr lang="en-US" kern="0" dirty="0" smtClean="0"/>
          </a:p>
          <a:p>
            <a:pPr lvl="1" eaLnBrk="1" hangingPunct="1"/>
            <a:r>
              <a:rPr lang="en-US" kern="0" dirty="0" smtClean="0"/>
              <a:t>other </a:t>
            </a:r>
            <a:r>
              <a:rPr lang="en-US" kern="0" dirty="0"/>
              <a:t>modules (</a:t>
            </a:r>
            <a:r>
              <a:rPr lang="en-US" kern="0" dirty="0" err="1"/>
              <a:t>asyn</a:t>
            </a:r>
            <a:r>
              <a:rPr lang="en-US" kern="0" dirty="0"/>
              <a:t>, </a:t>
            </a:r>
            <a:r>
              <a:rPr lang="en-US" kern="0" dirty="0" err="1"/>
              <a:t>iocStats</a:t>
            </a:r>
            <a:r>
              <a:rPr lang="en-US" kern="0" dirty="0"/>
              <a:t>, </a:t>
            </a:r>
            <a:r>
              <a:rPr lang="en-US" kern="0" dirty="0" smtClean="0"/>
              <a:t>…)</a:t>
            </a:r>
          </a:p>
          <a:p>
            <a:pPr lvl="1" eaLnBrk="1" hangingPunct="1"/>
            <a:endParaRPr lang="en-US" kern="0" dirty="0"/>
          </a:p>
          <a:p>
            <a:pPr lvl="1" eaLnBrk="1" hangingPunct="1"/>
            <a:endParaRPr lang="en-US" kern="0" dirty="0" smtClean="0"/>
          </a:p>
          <a:p>
            <a:pPr eaLnBrk="1" hangingPunct="1"/>
            <a:r>
              <a:rPr lang="en-US" b="1" kern="0" dirty="0" smtClean="0">
                <a:solidFill>
                  <a:srgbClr val="00B050"/>
                </a:solidFill>
              </a:rPr>
              <a:t>GOAL:</a:t>
            </a:r>
            <a:r>
              <a:rPr lang="en-US" kern="0" dirty="0" smtClean="0"/>
              <a:t> minimize CSS AD screen maintenance</a:t>
            </a:r>
          </a:p>
        </p:txBody>
      </p:sp>
    </p:spTree>
    <p:extLst>
      <p:ext uri="{BB962C8B-B14F-4D97-AF65-F5344CB8AC3E}">
        <p14:creationId xmlns:p14="http://schemas.microsoft.com/office/powerpoint/2010/main" val="157272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NSLS2 beamline CSS </a:t>
            </a:r>
            <a:r>
              <a:rPr lang="en-US" dirty="0" err="1" smtClean="0"/>
              <a:t>opi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209800" cy="445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600200"/>
            <a:ext cx="557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</a:t>
            </a:r>
            <a:r>
              <a:rPr lang="en-US" sz="2400" dirty="0" smtClean="0"/>
              <a:t>26 </a:t>
            </a:r>
            <a:r>
              <a:rPr lang="en-US" sz="2400" dirty="0" smtClean="0"/>
              <a:t>branches/beamlines + accelerator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662573" y="4648200"/>
            <a:ext cx="685800" cy="152400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92918"/>
              </p:ext>
            </p:extLst>
          </p:nvPr>
        </p:nvGraphicFramePr>
        <p:xfrm>
          <a:off x="2590800" y="2172335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7"/>
                <a:gridCol w="1371600"/>
                <a:gridCol w="37011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every AD </a:t>
                      </a:r>
                      <a:r>
                        <a:rPr lang="en-US" baseline="0" dirty="0" err="1" smtClean="0"/>
                        <a:t>ioc</a:t>
                      </a:r>
                      <a:r>
                        <a:rPr lang="en-US" baseline="0" dirty="0" smtClean="0"/>
                        <a:t> upgraded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Each beamline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75 -125 </a:t>
                      </a:r>
                      <a:r>
                        <a:rPr lang="en-US" dirty="0" smtClean="0"/>
                        <a:t>{beamlines x (5)AD versions}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Each beamline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ubtitle 3"/>
          <p:cNvSpPr txBox="1">
            <a:spLocks/>
          </p:cNvSpPr>
          <p:nvPr/>
        </p:nvSpPr>
        <p:spPr>
          <a:xfrm>
            <a:off x="2590800" y="4800601"/>
            <a:ext cx="5643154" cy="1143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1800" dirty="0" smtClean="0"/>
              <a:t>Flat structure leads to many ‘identical’ screen folders </a:t>
            </a:r>
            <a:r>
              <a:rPr lang="en-US" sz="1800" dirty="0" smtClean="0"/>
              <a:t>–&gt; </a:t>
            </a:r>
            <a:r>
              <a:rPr lang="en-US" sz="1800" dirty="0" smtClean="0"/>
              <a:t>maintenance ‘nightmare’  </a:t>
            </a:r>
            <a:r>
              <a:rPr lang="en-US" sz="1800" b="1" dirty="0" smtClean="0">
                <a:solidFill>
                  <a:srgbClr val="FF0000"/>
                </a:solidFill>
              </a:rPr>
              <a:t>X</a:t>
            </a:r>
          </a:p>
          <a:p>
            <a:pPr eaLnBrk="1" hangingPunct="1"/>
            <a:r>
              <a:rPr lang="en-US" sz="1800" kern="0" dirty="0" smtClean="0"/>
              <a:t>Not flat – how to use new capabilities of </a:t>
            </a:r>
            <a:r>
              <a:rPr lang="en-US" sz="1800" kern="0" dirty="0" err="1" smtClean="0"/>
              <a:t>css</a:t>
            </a:r>
            <a:r>
              <a:rPr lang="en-US" sz="1800" kern="0" dirty="0" smtClean="0"/>
              <a:t>?</a:t>
            </a: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6896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</a:t>
            </a:r>
            <a:r>
              <a:rPr lang="en-US" dirty="0" err="1" smtClean="0"/>
              <a:t>opi</a:t>
            </a:r>
            <a:r>
              <a:rPr lang="en-US" dirty="0" smtClean="0"/>
              <a:t> screen file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45243"/>
            <a:ext cx="1898650" cy="491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12192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Folder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00200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kgofron@xf10id-ws1:~/</a:t>
            </a:r>
            <a:r>
              <a:rPr lang="en-US" sz="900" dirty="0" err="1"/>
              <a:t>src</a:t>
            </a:r>
            <a:r>
              <a:rPr lang="en-US" sz="900" dirty="0"/>
              <a:t>/</a:t>
            </a:r>
            <a:r>
              <a:rPr lang="en-US" sz="900" dirty="0" err="1"/>
              <a:t>gitlab</a:t>
            </a:r>
            <a:r>
              <a:rPr lang="en-US" sz="900" dirty="0"/>
              <a:t>/</a:t>
            </a:r>
            <a:r>
              <a:rPr lang="en-US" sz="900" dirty="0" err="1"/>
              <a:t>cs</a:t>
            </a:r>
            <a:r>
              <a:rPr lang="en-US" sz="900" dirty="0"/>
              <a:t>-studio-</a:t>
            </a:r>
            <a:r>
              <a:rPr lang="en-US" sz="900" dirty="0" err="1"/>
              <a:t>xf</a:t>
            </a:r>
            <a:r>
              <a:rPr lang="en-US" sz="900" dirty="0"/>
              <a:t>/AD$ ls</a:t>
            </a:r>
          </a:p>
          <a:p>
            <a:r>
              <a:rPr lang="en-US" sz="900" dirty="0" err="1"/>
              <a:t>ADAttrFile.opi</a:t>
            </a:r>
            <a:r>
              <a:rPr lang="en-US" sz="900" dirty="0"/>
              <a:t>              </a:t>
            </a:r>
            <a:r>
              <a:rPr lang="en-US" sz="900" dirty="0" err="1"/>
              <a:t>NDFileNexus.opi</a:t>
            </a:r>
            <a:r>
              <a:rPr lang="en-US" sz="900" dirty="0"/>
              <a:t>          </a:t>
            </a:r>
            <a:r>
              <a:rPr lang="en-US" sz="900" dirty="0" err="1"/>
              <a:t>NDTimeSeriesAll.opi</a:t>
            </a:r>
            <a:endParaRPr lang="en-US" sz="900" dirty="0"/>
          </a:p>
          <a:p>
            <a:r>
              <a:rPr lang="en-US" sz="900" dirty="0" err="1"/>
              <a:t>ADBase.opi</a:t>
            </a:r>
            <a:r>
              <a:rPr lang="en-US" sz="900" dirty="0"/>
              <a:t>                  </a:t>
            </a:r>
            <a:r>
              <a:rPr lang="en-US" sz="900" dirty="0" err="1"/>
              <a:t>NDFileNull.opi</a:t>
            </a:r>
            <a:r>
              <a:rPr lang="en-US" sz="900" dirty="0"/>
              <a:t>           </a:t>
            </a:r>
            <a:r>
              <a:rPr lang="en-US" sz="900" dirty="0" err="1"/>
              <a:t>NDTimeSeries.opi</a:t>
            </a:r>
            <a:endParaRPr lang="en-US" sz="900" dirty="0"/>
          </a:p>
          <a:p>
            <a:r>
              <a:rPr lang="en-US" sz="900" dirty="0" err="1"/>
              <a:t>ADBuffers.opi</a:t>
            </a:r>
            <a:r>
              <a:rPr lang="en-US" sz="900" dirty="0"/>
              <a:t>               </a:t>
            </a:r>
            <a:r>
              <a:rPr lang="en-US" sz="900" dirty="0" err="1"/>
              <a:t>ND_File.opi</a:t>
            </a:r>
            <a:r>
              <a:rPr lang="en-US" sz="900" dirty="0"/>
              <a:t>              </a:t>
            </a:r>
            <a:r>
              <a:rPr lang="en-US" sz="900" dirty="0" err="1"/>
              <a:t>ND_TimeSeriesPlot.opi</a:t>
            </a:r>
            <a:endParaRPr lang="en-US" sz="900" dirty="0"/>
          </a:p>
          <a:p>
            <a:r>
              <a:rPr lang="en-US" sz="900" dirty="0" err="1"/>
              <a:t>ADCollect.opi</a:t>
            </a:r>
            <a:r>
              <a:rPr lang="en-US" sz="900" dirty="0"/>
              <a:t>               </a:t>
            </a:r>
            <a:r>
              <a:rPr lang="en-US" sz="900" dirty="0" err="1"/>
              <a:t>NDFile.opi</a:t>
            </a:r>
            <a:r>
              <a:rPr lang="en-US" sz="900" dirty="0"/>
              <a:t>               </a:t>
            </a:r>
            <a:r>
              <a:rPr lang="en-US" sz="900" dirty="0" err="1"/>
              <a:t>ND_Transform.opi</a:t>
            </a:r>
            <a:endParaRPr lang="en-US" sz="900" dirty="0"/>
          </a:p>
          <a:p>
            <a:r>
              <a:rPr lang="en-US" sz="900" dirty="0" err="1"/>
              <a:t>ADDriverFile.opi</a:t>
            </a:r>
            <a:r>
              <a:rPr lang="en-US" sz="900" dirty="0"/>
              <a:t>            </a:t>
            </a:r>
            <a:r>
              <a:rPr lang="en-US" sz="900" dirty="0" err="1"/>
              <a:t>NDFileTIFF.opi</a:t>
            </a:r>
            <a:r>
              <a:rPr lang="en-US" sz="900" dirty="0"/>
              <a:t>           </a:t>
            </a:r>
            <a:r>
              <a:rPr lang="en-US" sz="900" dirty="0" err="1"/>
              <a:t>NDTransform.opi</a:t>
            </a:r>
            <a:endParaRPr lang="en-US" sz="900" dirty="0"/>
          </a:p>
          <a:p>
            <a:r>
              <a:rPr lang="en-US" sz="900" dirty="0" err="1"/>
              <a:t>ADEpicsShutter.opi</a:t>
            </a:r>
            <a:r>
              <a:rPr lang="en-US" sz="900" dirty="0"/>
              <a:t>          NDOverlay8.opi           </a:t>
            </a:r>
            <a:r>
              <a:rPr lang="en-US" sz="900" dirty="0" err="1"/>
              <a:t>ND_Transform_Single.opi</a:t>
            </a:r>
            <a:endParaRPr lang="en-US" sz="900" dirty="0"/>
          </a:p>
          <a:p>
            <a:r>
              <a:rPr lang="en-US" sz="900" dirty="0" err="1"/>
              <a:t>ADPlugins.opi</a:t>
            </a:r>
            <a:r>
              <a:rPr lang="en-US" sz="900" dirty="0"/>
              <a:t>               _</a:t>
            </a:r>
            <a:r>
              <a:rPr lang="en-US" sz="900" dirty="0" err="1"/>
              <a:t>ND_OverlayN_Line.opi</a:t>
            </a:r>
            <a:r>
              <a:rPr lang="en-US" sz="900" dirty="0"/>
              <a:t>    </a:t>
            </a:r>
            <a:r>
              <a:rPr lang="en-US" sz="900" dirty="0" err="1"/>
              <a:t>PerkinElmerCollect.opi</a:t>
            </a:r>
            <a:endParaRPr lang="en-US" sz="900" dirty="0"/>
          </a:p>
          <a:p>
            <a:r>
              <a:rPr lang="en-US" sz="900" dirty="0" err="1"/>
              <a:t>ADReadout.opi</a:t>
            </a:r>
            <a:r>
              <a:rPr lang="en-US" sz="900" dirty="0"/>
              <a:t>               </a:t>
            </a:r>
            <a:r>
              <a:rPr lang="en-US" sz="900" dirty="0" err="1"/>
              <a:t>ND_Overlay_N.opi</a:t>
            </a:r>
            <a:r>
              <a:rPr lang="en-US" sz="900" dirty="0"/>
              <a:t>         </a:t>
            </a:r>
            <a:r>
              <a:rPr lang="en-US" sz="900" dirty="0" err="1"/>
              <a:t>PerkinElmerCorrections.opi</a:t>
            </a:r>
            <a:endParaRPr lang="en-US" sz="900" dirty="0"/>
          </a:p>
          <a:p>
            <a:r>
              <a:rPr lang="en-US" sz="900" dirty="0" err="1"/>
              <a:t>adsc.opi</a:t>
            </a:r>
            <a:r>
              <a:rPr lang="en-US" sz="900" dirty="0"/>
              <a:t>                    </a:t>
            </a:r>
            <a:r>
              <a:rPr lang="en-US" sz="900" dirty="0" err="1"/>
              <a:t>NDOverlayN.opi</a:t>
            </a:r>
            <a:r>
              <a:rPr lang="en-US" sz="900" dirty="0"/>
              <a:t>           </a:t>
            </a:r>
            <a:r>
              <a:rPr lang="en-US" sz="900" dirty="0" err="1"/>
              <a:t>PerkinElmerInit.opi</a:t>
            </a:r>
            <a:endParaRPr lang="en-US" sz="900" dirty="0"/>
          </a:p>
          <a:p>
            <a:r>
              <a:rPr lang="en-US" sz="900" dirty="0" err="1"/>
              <a:t>ADSetup.opi</a:t>
            </a:r>
            <a:r>
              <a:rPr lang="en-US" sz="900" dirty="0"/>
              <a:t>                 </a:t>
            </a:r>
            <a:r>
              <a:rPr lang="en-US" sz="900" dirty="0" err="1"/>
              <a:t>ND_Overlay.opi</a:t>
            </a:r>
            <a:r>
              <a:rPr lang="en-US" sz="900" dirty="0"/>
              <a:t>           </a:t>
            </a:r>
            <a:r>
              <a:rPr lang="en-US" sz="900" dirty="0" err="1"/>
              <a:t>PerkinElmer.opi</a:t>
            </a:r>
            <a:endParaRPr lang="en-US" sz="900" dirty="0"/>
          </a:p>
          <a:p>
            <a:r>
              <a:rPr lang="en-US" sz="900" dirty="0" err="1"/>
              <a:t>ADShutter.opi</a:t>
            </a:r>
            <a:r>
              <a:rPr lang="en-US" sz="900" dirty="0"/>
              <a:t>               </a:t>
            </a:r>
            <a:r>
              <a:rPr lang="en-US" sz="900" dirty="0" err="1"/>
              <a:t>NDOverlay.opi</a:t>
            </a:r>
            <a:r>
              <a:rPr lang="en-US" sz="900" dirty="0"/>
              <a:t>            </a:t>
            </a:r>
            <a:r>
              <a:rPr lang="en-US" sz="900" dirty="0" err="1"/>
              <a:t>pilatusAncillary.opi</a:t>
            </a:r>
            <a:endParaRPr lang="en-US" sz="900" dirty="0"/>
          </a:p>
          <a:p>
            <a:r>
              <a:rPr lang="en-US" sz="900" dirty="0" err="1"/>
              <a:t>ADTop.opi</a:t>
            </a:r>
            <a:r>
              <a:rPr lang="en-US" sz="900" dirty="0"/>
              <a:t>                   </a:t>
            </a:r>
            <a:r>
              <a:rPr lang="en-US" sz="900" dirty="0" err="1"/>
              <a:t>ND_Overlay_Single.opi</a:t>
            </a:r>
            <a:r>
              <a:rPr lang="en-US" sz="900" dirty="0"/>
              <a:t>    </a:t>
            </a:r>
            <a:r>
              <a:rPr lang="en-US" sz="900" dirty="0" err="1"/>
              <a:t>pilatusDetector.opi</a:t>
            </a:r>
            <a:endParaRPr lang="en-US" sz="900" dirty="0"/>
          </a:p>
          <a:p>
            <a:r>
              <a:rPr lang="en-US" sz="900" dirty="0" err="1"/>
              <a:t>Andor.opi</a:t>
            </a:r>
            <a:r>
              <a:rPr lang="en-US" sz="900" dirty="0"/>
              <a:t>                   </a:t>
            </a:r>
            <a:r>
              <a:rPr lang="en-US" sz="900" dirty="0" err="1"/>
              <a:t>NDPlot.opi</a:t>
            </a:r>
            <a:r>
              <a:rPr lang="en-US" sz="900" dirty="0"/>
              <a:t>               </a:t>
            </a:r>
            <a:r>
              <a:rPr lang="en-US" sz="900" dirty="0" err="1"/>
              <a:t>pixiradLV.opi</a:t>
            </a:r>
            <a:endParaRPr lang="en-US" sz="900" dirty="0"/>
          </a:p>
          <a:p>
            <a:r>
              <a:rPr lang="en-US" sz="900" dirty="0" err="1"/>
              <a:t>BIS.opi</a:t>
            </a:r>
            <a:r>
              <a:rPr lang="en-US" sz="900" dirty="0"/>
              <a:t>                     </a:t>
            </a:r>
            <a:r>
              <a:rPr lang="en-US" sz="900" dirty="0" err="1"/>
              <a:t>NDPluginBase.opi</a:t>
            </a:r>
            <a:r>
              <a:rPr lang="en-US" sz="900" dirty="0"/>
              <a:t>         </a:t>
            </a:r>
            <a:r>
              <a:rPr lang="en-US" sz="900" dirty="0" err="1"/>
              <a:t>pixirad.opi</a:t>
            </a:r>
            <a:endParaRPr lang="en-US" sz="900" dirty="0"/>
          </a:p>
          <a:p>
            <a:r>
              <a:rPr lang="en-US" sz="900" dirty="0" err="1"/>
              <a:t>commonPlugins.opi</a:t>
            </a:r>
            <a:r>
              <a:rPr lang="en-US" sz="900" dirty="0"/>
              <a:t>           _</a:t>
            </a:r>
            <a:r>
              <a:rPr lang="en-US" sz="900" dirty="0" err="1"/>
              <a:t>ND_Plugin_Setup.opi</a:t>
            </a:r>
            <a:r>
              <a:rPr lang="en-US" sz="900" dirty="0"/>
              <a:t>     </a:t>
            </a:r>
            <a:r>
              <a:rPr lang="en-US" sz="900" dirty="0" err="1"/>
              <a:t>pointGreyFrameRate.opi</a:t>
            </a:r>
            <a:endParaRPr lang="en-US" sz="900" dirty="0"/>
          </a:p>
          <a:p>
            <a:r>
              <a:rPr lang="en-US" sz="900" dirty="0" err="1"/>
              <a:t>EPICS_ShutterControl.opi</a:t>
            </a:r>
            <a:r>
              <a:rPr lang="en-US" sz="900" dirty="0"/>
              <a:t>    </a:t>
            </a:r>
            <a:r>
              <a:rPr lang="en-US" sz="900" dirty="0" err="1"/>
              <a:t>ND_PluginTimeSeries.opi</a:t>
            </a:r>
            <a:r>
              <a:rPr lang="en-US" sz="900" dirty="0"/>
              <a:t>  </a:t>
            </a:r>
            <a:r>
              <a:rPr lang="en-US" sz="900" dirty="0" err="1"/>
              <a:t>pointGrey.opi</a:t>
            </a:r>
            <a:endParaRPr lang="en-US" sz="900" dirty="0"/>
          </a:p>
          <a:p>
            <a:r>
              <a:rPr lang="en-US" sz="900" dirty="0" err="1"/>
              <a:t>firewireFeatures.opi</a:t>
            </a:r>
            <a:r>
              <a:rPr lang="en-US" sz="900" dirty="0"/>
              <a:t>        </a:t>
            </a:r>
            <a:r>
              <a:rPr lang="en-US" sz="900" dirty="0" err="1"/>
              <a:t>ND_Process.opi</a:t>
            </a:r>
            <a:r>
              <a:rPr lang="en-US" sz="900" dirty="0"/>
              <a:t>           </a:t>
            </a:r>
            <a:r>
              <a:rPr lang="en-US" sz="900" dirty="0" err="1"/>
              <a:t>pointGreyPixelFormat.opi</a:t>
            </a:r>
            <a:endParaRPr lang="en-US" sz="900" dirty="0"/>
          </a:p>
          <a:p>
            <a:r>
              <a:rPr lang="en-US" sz="900" dirty="0" err="1"/>
              <a:t>firewire.opi</a:t>
            </a:r>
            <a:r>
              <a:rPr lang="en-US" sz="900" dirty="0"/>
              <a:t>                </a:t>
            </a:r>
            <a:r>
              <a:rPr lang="en-US" sz="900" dirty="0" err="1"/>
              <a:t>NDProcess.opi</a:t>
            </a:r>
            <a:r>
              <a:rPr lang="en-US" sz="900" dirty="0"/>
              <a:t>            </a:t>
            </a:r>
            <a:r>
              <a:rPr lang="en-US" sz="900" dirty="0" err="1"/>
              <a:t>pointGreyProperties.opi</a:t>
            </a:r>
            <a:endParaRPr lang="en-US" sz="900" dirty="0"/>
          </a:p>
          <a:p>
            <a:r>
              <a:rPr lang="en-US" sz="900" dirty="0" err="1"/>
              <a:t>firewireVideoFormats.opi</a:t>
            </a:r>
            <a:r>
              <a:rPr lang="en-US" sz="900" dirty="0"/>
              <a:t>    </a:t>
            </a:r>
            <a:r>
              <a:rPr lang="en-US" sz="900" dirty="0" err="1"/>
              <a:t>ND_Pva.opi</a:t>
            </a:r>
            <a:r>
              <a:rPr lang="en-US" sz="900" dirty="0"/>
              <a:t>               </a:t>
            </a:r>
            <a:r>
              <a:rPr lang="en-US" sz="900" dirty="0" err="1"/>
              <a:t>prosilicaMore.opi</a:t>
            </a:r>
            <a:endParaRPr lang="en-US" sz="900" dirty="0"/>
          </a:p>
          <a:p>
            <a:r>
              <a:rPr lang="en-US" sz="900" dirty="0"/>
              <a:t>mar345.opi                  NDROI4.opi               </a:t>
            </a:r>
            <a:r>
              <a:rPr lang="en-US" sz="900" dirty="0" err="1"/>
              <a:t>Prosilica_More.opi</a:t>
            </a:r>
            <a:endParaRPr lang="en-US" sz="900" dirty="0"/>
          </a:p>
          <a:p>
            <a:r>
              <a:rPr lang="en-US" sz="900" dirty="0" err="1"/>
              <a:t>marCCDAncillary.opi</a:t>
            </a:r>
            <a:r>
              <a:rPr lang="en-US" sz="900" dirty="0"/>
              <a:t>         _</a:t>
            </a:r>
            <a:r>
              <a:rPr lang="en-US" sz="900" dirty="0" err="1"/>
              <a:t>ND_ROIN_Line.opi</a:t>
            </a:r>
            <a:r>
              <a:rPr lang="en-US" sz="900" dirty="0"/>
              <a:t>        </a:t>
            </a:r>
            <a:r>
              <a:rPr lang="en-US" sz="900" dirty="0" err="1"/>
              <a:t>prosilica.opi</a:t>
            </a:r>
            <a:endParaRPr lang="en-US" sz="900" dirty="0"/>
          </a:p>
          <a:p>
            <a:r>
              <a:rPr lang="en-US" sz="900" dirty="0" err="1"/>
              <a:t>marCCD.opi</a:t>
            </a:r>
            <a:r>
              <a:rPr lang="en-US" sz="900" dirty="0"/>
              <a:t>                  </a:t>
            </a:r>
            <a:r>
              <a:rPr lang="en-US" sz="900" dirty="0" err="1"/>
              <a:t>ND_ROIN.opi</a:t>
            </a:r>
            <a:r>
              <a:rPr lang="en-US" sz="900" dirty="0"/>
              <a:t>              </a:t>
            </a:r>
            <a:r>
              <a:rPr lang="en-US" sz="900" dirty="0" err="1"/>
              <a:t>PSL.opi</a:t>
            </a:r>
            <a:endParaRPr lang="en-US" sz="900" dirty="0"/>
          </a:p>
          <a:p>
            <a:r>
              <a:rPr lang="en-US" sz="900" dirty="0" err="1"/>
              <a:t>ND_ColorConvert.opi</a:t>
            </a:r>
            <a:r>
              <a:rPr lang="en-US" sz="900" dirty="0"/>
              <a:t>         </a:t>
            </a:r>
            <a:r>
              <a:rPr lang="en-US" sz="900" dirty="0" err="1"/>
              <a:t>ND_ROI.opi</a:t>
            </a:r>
            <a:r>
              <a:rPr lang="en-US" sz="900" dirty="0"/>
              <a:t>               </a:t>
            </a:r>
            <a:r>
              <a:rPr lang="en-US" sz="900" dirty="0" err="1"/>
              <a:t>pvCam.opi</a:t>
            </a:r>
            <a:endParaRPr lang="en-US" sz="900" dirty="0"/>
          </a:p>
          <a:p>
            <a:r>
              <a:rPr lang="en-US" sz="900" dirty="0" err="1"/>
              <a:t>NDColorConvert.opi</a:t>
            </a:r>
            <a:r>
              <a:rPr lang="en-US" sz="900" dirty="0"/>
              <a:t>          </a:t>
            </a:r>
            <a:r>
              <a:rPr lang="en-US" sz="900" dirty="0" err="1"/>
              <a:t>NDROI.opi</a:t>
            </a:r>
            <a:r>
              <a:rPr lang="en-US" sz="900" dirty="0"/>
              <a:t>                </a:t>
            </a:r>
            <a:r>
              <a:rPr lang="en-US" sz="900" dirty="0" err="1"/>
              <a:t>RoperFile.opi</a:t>
            </a:r>
            <a:endParaRPr lang="en-US" sz="900" dirty="0"/>
          </a:p>
          <a:p>
            <a:r>
              <a:rPr lang="en-US" sz="900" dirty="0" err="1"/>
              <a:t>NDFFMPEG.opi</a:t>
            </a:r>
            <a:r>
              <a:rPr lang="en-US" sz="900" dirty="0"/>
              <a:t>                NDStats5.opi             </a:t>
            </a:r>
            <a:r>
              <a:rPr lang="en-US" sz="900" dirty="0" err="1"/>
              <a:t>Roper.opi</a:t>
            </a:r>
            <a:endParaRPr lang="en-US" sz="900" dirty="0"/>
          </a:p>
          <a:p>
            <a:r>
              <a:rPr lang="en-US" sz="900" dirty="0" err="1"/>
              <a:t>ND_FFTFreqSpectrumPlot.opi</a:t>
            </a:r>
            <a:r>
              <a:rPr lang="en-US" sz="900" dirty="0"/>
              <a:t>  _</a:t>
            </a:r>
            <a:r>
              <a:rPr lang="en-US" sz="900" dirty="0" err="1"/>
              <a:t>ND_StatsN_Line.opi</a:t>
            </a:r>
            <a:r>
              <a:rPr lang="en-US" sz="900" dirty="0"/>
              <a:t>      </a:t>
            </a:r>
            <a:r>
              <a:rPr lang="en-US" sz="900" dirty="0" err="1"/>
              <a:t>scan_more.opi</a:t>
            </a:r>
            <a:endParaRPr lang="en-US" sz="900" dirty="0"/>
          </a:p>
          <a:p>
            <a:r>
              <a:rPr lang="en-US" sz="900" dirty="0" err="1"/>
              <a:t>ND_FFT.opi</a:t>
            </a:r>
            <a:r>
              <a:rPr lang="en-US" sz="900" dirty="0"/>
              <a:t>                  </a:t>
            </a:r>
            <a:r>
              <a:rPr lang="en-US" sz="900" dirty="0" err="1"/>
              <a:t>ND_StatsN.opi</a:t>
            </a:r>
            <a:r>
              <a:rPr lang="en-US" sz="900" dirty="0"/>
              <a:t>            </a:t>
            </a:r>
            <a:r>
              <a:rPr lang="en-US" sz="900" dirty="0" err="1"/>
              <a:t>simDetector.opi</a:t>
            </a:r>
            <a:endParaRPr lang="en-US" sz="900" dirty="0"/>
          </a:p>
          <a:p>
            <a:r>
              <a:rPr lang="en-US" sz="900" dirty="0"/>
              <a:t>_</a:t>
            </a:r>
            <a:r>
              <a:rPr lang="en-US" sz="900" dirty="0" err="1"/>
              <a:t>NDFile_Control.opi</a:t>
            </a:r>
            <a:r>
              <a:rPr lang="en-US" sz="900" dirty="0"/>
              <a:t>         </a:t>
            </a:r>
            <a:r>
              <a:rPr lang="en-US" sz="900" dirty="0" err="1"/>
              <a:t>ND_Stats.opi</a:t>
            </a:r>
            <a:r>
              <a:rPr lang="en-US" sz="900" dirty="0"/>
              <a:t>             </a:t>
            </a:r>
            <a:r>
              <a:rPr lang="en-US" sz="900" dirty="0" err="1"/>
              <a:t>simDetectorSetup.opi</a:t>
            </a:r>
            <a:endParaRPr lang="en-US" sz="900" dirty="0"/>
          </a:p>
          <a:p>
            <a:r>
              <a:rPr lang="en-US" sz="900" dirty="0"/>
              <a:t>NDFileHDF5.opi              </a:t>
            </a:r>
            <a:r>
              <a:rPr lang="en-US" sz="900" dirty="0" err="1"/>
              <a:t>NDStats.opi</a:t>
            </a:r>
            <a:r>
              <a:rPr lang="en-US" sz="900" dirty="0"/>
              <a:t>              </a:t>
            </a:r>
            <a:r>
              <a:rPr lang="en-US" sz="900" dirty="0" err="1"/>
              <a:t>title.opi</a:t>
            </a:r>
            <a:endParaRPr lang="en-US" sz="900" dirty="0"/>
          </a:p>
          <a:p>
            <a:r>
              <a:rPr lang="en-US" sz="900" dirty="0" err="1"/>
              <a:t>NDFileJPEG.opi</a:t>
            </a:r>
            <a:r>
              <a:rPr lang="en-US" sz="900" dirty="0"/>
              <a:t>              </a:t>
            </a:r>
            <a:r>
              <a:rPr lang="en-US" sz="900" dirty="0" err="1"/>
              <a:t>ND_Stats_Plot.opi</a:t>
            </a:r>
            <a:r>
              <a:rPr lang="en-US" sz="900" dirty="0"/>
              <a:t>        </a:t>
            </a:r>
            <a:r>
              <a:rPr lang="en-US" sz="900" dirty="0" err="1"/>
              <a:t>URLDriver.opi</a:t>
            </a:r>
            <a:endParaRPr lang="en-US" sz="900" dirty="0"/>
          </a:p>
          <a:p>
            <a:r>
              <a:rPr lang="en-US" sz="900" dirty="0" err="1"/>
              <a:t>NDFileMagick.opi</a:t>
            </a:r>
            <a:r>
              <a:rPr lang="en-US" sz="900" dirty="0"/>
              <a:t>            </a:t>
            </a:r>
            <a:r>
              <a:rPr lang="en-US" sz="900" dirty="0" err="1"/>
              <a:t>ND_StdArray.opi</a:t>
            </a:r>
            <a:r>
              <a:rPr lang="en-US" sz="900" dirty="0"/>
              <a:t>          </a:t>
            </a:r>
            <a:r>
              <a:rPr lang="en-US" sz="900" dirty="0" err="1"/>
              <a:t>URLDriverSetup.opi</a:t>
            </a:r>
            <a:endParaRPr lang="en-US" sz="900" dirty="0"/>
          </a:p>
          <a:p>
            <a:r>
              <a:rPr lang="en-US" sz="900" dirty="0" err="1"/>
              <a:t>NDFileNetCDF.opi</a:t>
            </a:r>
            <a:r>
              <a:rPr lang="en-US" sz="900" dirty="0"/>
              <a:t>            </a:t>
            </a:r>
            <a:r>
              <a:rPr lang="en-US" sz="900" dirty="0" err="1"/>
              <a:t>NDStdArrays.opi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09990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581400" y="1371600"/>
            <a:ext cx="144780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9171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Prosilica</a:t>
            </a:r>
            <a:r>
              <a:rPr lang="en-US" dirty="0"/>
              <a:t> </a:t>
            </a:r>
            <a:r>
              <a:rPr lang="en-US" dirty="0" smtClean="0"/>
              <a:t>main </a:t>
            </a:r>
            <a:r>
              <a:rPr lang="en-US" dirty="0" smtClean="0"/>
              <a:t>screen (@ NSLS2)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42"/>
            <a:ext cx="9144000" cy="384211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334000" y="3124199"/>
            <a:ext cx="990600" cy="304799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75"/>
            <a:ext cx="9144000" cy="60080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8001000" y="1752600"/>
            <a:ext cx="685800" cy="152400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038600" y="5326284"/>
            <a:ext cx="4800600" cy="838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1" kern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Autoconverted</a:t>
            </a:r>
            <a:r>
              <a:rPr lang="en-US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screens do not work in folder structure</a:t>
            </a:r>
            <a:endParaRPr lang="en-US" sz="1800" b="1" kern="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24096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75"/>
            <a:ext cx="9144000" cy="60080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8001000" y="1751635"/>
            <a:ext cx="1143000" cy="153365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038600" y="5326284"/>
            <a:ext cx="4800600" cy="838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Provide relative path to </a:t>
            </a:r>
            <a:r>
              <a:rPr lang="en-US" b="1" kern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ADCore</a:t>
            </a:r>
            <a:endParaRPr lang="en-US" sz="1800" b="1" kern="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409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75"/>
            <a:ext cx="9144000" cy="60080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924800" y="1752600"/>
            <a:ext cx="1143000" cy="152400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038600" y="5326284"/>
            <a:ext cx="4800600" cy="838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Provide relative path to </a:t>
            </a:r>
            <a:r>
              <a:rPr lang="en-US" b="1" kern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ADCore</a:t>
            </a:r>
            <a:endParaRPr lang="en-US" sz="1800" b="1" kern="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226617620"/>
      </p:ext>
    </p:extLst>
  </p:cSld>
  <p:clrMapOvr>
    <a:masterClrMapping/>
  </p:clrMapOvr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NL_rev12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620</Words>
  <Application>Microsoft Office PowerPoint</Application>
  <PresentationFormat>On-screen Show (4:3)</PresentationFormat>
  <Paragraphs>132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BNL_rev0412</vt:lpstr>
      <vt:lpstr>BNL_rev1212</vt:lpstr>
      <vt:lpstr>areaDetector CSS opi screens deployment at NSLS2 beamlines  by K. Gofron</vt:lpstr>
      <vt:lpstr>areaDetector deployment</vt:lpstr>
      <vt:lpstr>areaDetector CSS screens</vt:lpstr>
      <vt:lpstr>NSLS2 beamline CSS opi</vt:lpstr>
      <vt:lpstr>AD opi screen file structure</vt:lpstr>
      <vt:lpstr>Prosilica main screen (@ NSLS2)</vt:lpstr>
      <vt:lpstr>PowerPoint Presentation</vt:lpstr>
      <vt:lpstr>PowerPoint Presentation</vt:lpstr>
      <vt:lpstr>PowerPoint Presentation</vt:lpstr>
      <vt:lpstr>Non flat opi folder structure</vt:lpstr>
      <vt:lpstr>Run-time macro substitution</vt:lpstr>
      <vt:lpstr>Prosilica run-time macro substitution</vt:lpstr>
      <vt:lpstr>Prosilica runtime with pathCore</vt:lpstr>
      <vt:lpstr>Macro substitution for modules</vt:lpstr>
      <vt:lpstr>Relate to mdm, edm, caQtDM</vt:lpstr>
      <vt:lpstr>areaDetector ioc @ NSLS2</vt:lpstr>
      <vt:lpstr>Conclusions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Gofron, Kazimierz</cp:lastModifiedBy>
  <cp:revision>137</cp:revision>
  <cp:lastPrinted>2007-07-02T19:06:14Z</cp:lastPrinted>
  <dcterms:created xsi:type="dcterms:W3CDTF">2007-06-28T20:22:43Z</dcterms:created>
  <dcterms:modified xsi:type="dcterms:W3CDTF">2018-06-21T23:25:51Z</dcterms:modified>
</cp:coreProperties>
</file>