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4" r:id="rId16"/>
    <p:sldId id="268" r:id="rId17"/>
    <p:sldId id="271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22" autoAdjust="0"/>
    <p:restoredTop sz="85423" autoAdjust="0"/>
  </p:normalViewPr>
  <p:slideViewPr>
    <p:cSldViewPr>
      <p:cViewPr varScale="1">
        <p:scale>
          <a:sx n="104" d="100"/>
          <a:sy n="104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93267-22F0-4BDD-B665-42EA46D8FEF8}" type="datetimeFigureOut">
              <a:rPr lang="en-GB" smtClean="0"/>
              <a:pPr/>
              <a:t>11/06/18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548E6-50EC-4169-B6CA-6D5F9E29A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2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373D-8228-4E3C-A892-902DBF9353CC}" type="datetimeFigureOut">
              <a:rPr lang="en-GB" smtClean="0"/>
              <a:pPr/>
              <a:t>11/06/18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207EE-4937-4EBB-A0EC-3DA4F63963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E6BCD-6C86-42DD-9A4C-AD8F911986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1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Excalibur rotates sections and interpolates physical gaps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Dimensions, data type and compression configured by client control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E6BCD-6C86-42DD-9A4C-AD8F911986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3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Less processing and handles pre-compressed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Metadata is published on a </a:t>
            </a:r>
            <a:r>
              <a:rPr lang="en-GB" dirty="0" err="1" smtClean="0"/>
              <a:t>ZeroMQ</a:t>
            </a:r>
            <a:r>
              <a:rPr lang="en-GB" dirty="0" smtClean="0"/>
              <a:t>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E6BCD-6C86-42DD-9A4C-AD8F9119865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0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Less processing and handles pre-compressed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Metadata is published on a </a:t>
            </a:r>
            <a:r>
              <a:rPr lang="en-GB" dirty="0" err="1" smtClean="0"/>
              <a:t>ZeroMQ</a:t>
            </a:r>
            <a:r>
              <a:rPr lang="en-GB" dirty="0" smtClean="0"/>
              <a:t>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E6BCD-6C86-42DD-9A4C-AD8F911986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0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 </a:t>
            </a:r>
            <a:r>
              <a:rPr lang="en-GB" dirty="0" err="1" smtClean="0"/>
              <a:t>AreaDetector</a:t>
            </a:r>
            <a:r>
              <a:rPr lang="en-GB" dirty="0" smtClean="0"/>
              <a:t> API as a client to an </a:t>
            </a:r>
            <a:r>
              <a:rPr lang="en-GB" dirty="0" err="1" smtClean="0"/>
              <a:t>OdinServer</a:t>
            </a:r>
            <a:endParaRPr lang="en-GB" dirty="0" smtClean="0"/>
          </a:p>
          <a:p>
            <a:r>
              <a:rPr lang="en-GB" dirty="0" smtClean="0"/>
              <a:t>Integrates the Odin framework within the EPICS control system</a:t>
            </a:r>
          </a:p>
          <a:p>
            <a:r>
              <a:rPr lang="en-GB" dirty="0" smtClean="0"/>
              <a:t>Provides familiar API to both controls engineers and GDA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E6BCD-6C86-42DD-9A4C-AD8F9119865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Excalibur is parallel by design</a:t>
            </a:r>
          </a:p>
          <a:p>
            <a:pPr lvl="1"/>
            <a:r>
              <a:rPr lang="en-GB" dirty="0" smtClean="0"/>
              <a:t>Firmware fans frames out to each OdinData process round-robin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E6BCD-6C86-42DD-9A4C-AD8F9119865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1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Eiger requires separate fan-out process  to emulate the parallel Odin structure</a:t>
            </a:r>
          </a:p>
          <a:p>
            <a:pPr lvl="1"/>
            <a:r>
              <a:rPr lang="en-GB" dirty="0" smtClean="0"/>
              <a:t>Necessary to cope with high frame rate (up to 750Hz)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E6BCD-6C86-42DD-9A4C-AD8F9119865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7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EC63-AB8F-4BC3-8D50-CF3B0E9B7C43}" type="datetime4">
              <a:rPr lang="en-GB" smtClean="0"/>
              <a:t>June 11,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D73F-868F-4853-8A09-F7B7DE158D49}" type="datetime4">
              <a:rPr lang="en-GB" smtClean="0"/>
              <a:t>June 11,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3B67-B4C7-4B49-8F6A-194F6EC9942D}" type="datetime4">
              <a:rPr lang="en-GB" smtClean="0"/>
              <a:t>June 11,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19B1-997C-413B-94B7-595EFCF530A9}" type="datetime4">
              <a:rPr lang="en-GB" smtClean="0">
                <a:solidFill>
                  <a:srgbClr val="000000"/>
                </a:solidFill>
              </a:rPr>
              <a:t>June 11, 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7EED-07AB-4528-B104-1D8B9A970D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11,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7A33-235F-493D-A4AB-BEC0F938B8CB}" type="datetime4">
              <a:rPr lang="en-GB" smtClean="0"/>
              <a:t>June 11,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E8F1-0C8D-4D25-9699-AE8293539C56}" type="datetime4">
              <a:rPr lang="en-GB" smtClean="0"/>
              <a:t>June 11,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D2FA-5FF0-4983-BD15-FB779DB2D3CF}" type="datetime4">
              <a:rPr lang="en-GB" smtClean="0"/>
              <a:t>June 11,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BAC0-6F8B-4F9B-8ADB-6D4BD08FC73C}" type="datetime4">
              <a:rPr lang="en-GB" smtClean="0"/>
              <a:t>June 11,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AF1-C4A1-454F-B625-500971C1A4A2}" type="datetime4">
              <a:rPr lang="en-GB" smtClean="0"/>
              <a:t>June 11,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3107-7EBC-469A-BA9C-E2F237C5598F}" type="datetime4">
              <a:rPr lang="en-GB" smtClean="0"/>
              <a:t>June 11,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7A90-857B-4C4E-98A8-28EF07627BA5}" type="datetime4">
              <a:rPr lang="en-GB" smtClean="0"/>
              <a:t>June 11,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15DC-5F59-4D03-8FC1-185661BC84DE}" type="datetime4">
              <a:rPr lang="en-GB" smtClean="0"/>
              <a:t>June 11,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lang="en-GB" sz="3600" kern="1200" dirty="0" smtClean="0">
          <a:solidFill>
            <a:srgbClr val="3333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16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Odin Detector DAQ Framework and </a:t>
            </a:r>
            <a:r>
              <a:rPr lang="en-GB" dirty="0" err="1" smtClean="0"/>
              <a:t>areaDetector</a:t>
            </a:r>
            <a:r>
              <a:rPr lang="en-GB" dirty="0" smtClean="0"/>
              <a:t> Integration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EPICS </a:t>
            </a:r>
            <a:r>
              <a:rPr lang="en-GB" dirty="0" err="1" smtClean="0"/>
              <a:t>areaDetector</a:t>
            </a:r>
            <a:r>
              <a:rPr lang="en-GB" dirty="0" smtClean="0"/>
              <a:t> Working Group Meeting</a:t>
            </a:r>
          </a:p>
          <a:p>
            <a:r>
              <a:rPr lang="en-GB" dirty="0" smtClean="0"/>
              <a:t>APS, June 2018</a:t>
            </a:r>
          </a:p>
          <a:p>
            <a:endParaRPr lang="en-GB" dirty="0" smtClean="0"/>
          </a:p>
          <a:p>
            <a:r>
              <a:rPr lang="en-GB" dirty="0" smtClean="0"/>
              <a:t>Ulrik Pedersen</a:t>
            </a:r>
          </a:p>
          <a:p>
            <a:r>
              <a:rPr lang="en-GB" dirty="0" smtClean="0"/>
              <a:t>Head of Beamline Controls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0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OdinControl Server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25070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Configure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server address</a:t>
            </a:r>
          </a:p>
          <a:p>
            <a:endParaRPr lang="en-GB" dirty="0" smtClean="0"/>
          </a:p>
          <a:p>
            <a:r>
              <a:rPr lang="en-GB" dirty="0" smtClean="0"/>
              <a:t>Load Adapter libraries</a:t>
            </a:r>
          </a:p>
          <a:p>
            <a:endParaRPr lang="en-GB" dirty="0" smtClean="0"/>
          </a:p>
          <a:p>
            <a:r>
              <a:rPr lang="en-GB" dirty="0" smtClean="0"/>
              <a:t>Configure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specific Adapters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50947" y="1556794"/>
            <a:ext cx="5131159" cy="3528392"/>
            <a:chOff x="4644008" y="1700808"/>
            <a:chExt cx="4238096" cy="2914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700808"/>
              <a:ext cx="4238096" cy="291428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58654" y="2348880"/>
              <a:ext cx="2592288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56032" y="2003479"/>
              <a:ext cx="1659088" cy="345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58653" y="3109065"/>
              <a:ext cx="4024427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400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OdinData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19256" cy="2620888"/>
          </a:xfrm>
        </p:spPr>
        <p:txBody>
          <a:bodyPr>
            <a:normAutofit/>
          </a:bodyPr>
          <a:lstStyle/>
          <a:p>
            <a:r>
              <a:rPr lang="en-GB" dirty="0" err="1" smtClean="0"/>
              <a:t>FrameReceiver</a:t>
            </a:r>
            <a:r>
              <a:rPr lang="en-GB" dirty="0" smtClean="0"/>
              <a:t> gathers data from UDP or </a:t>
            </a:r>
            <a:r>
              <a:rPr lang="en-GB" dirty="0" err="1" smtClean="0"/>
              <a:t>ZeroMQ</a:t>
            </a:r>
            <a:r>
              <a:rPr lang="en-GB" dirty="0" smtClean="0"/>
              <a:t> stream</a:t>
            </a:r>
          </a:p>
          <a:p>
            <a:r>
              <a:rPr lang="en-GB" dirty="0" smtClean="0"/>
              <a:t>Decoder plugin validates data packets and constructs a single frame</a:t>
            </a:r>
          </a:p>
          <a:p>
            <a:r>
              <a:rPr lang="en-GB" dirty="0" smtClean="0"/>
              <a:t>Passes data frame to </a:t>
            </a:r>
            <a:r>
              <a:rPr lang="en-GB" dirty="0" err="1" smtClean="0"/>
              <a:t>FrameProcessor</a:t>
            </a:r>
            <a:r>
              <a:rPr lang="en-GB" dirty="0" smtClean="0"/>
              <a:t> through shared memory</a:t>
            </a:r>
          </a:p>
        </p:txBody>
      </p:sp>
      <p:pic>
        <p:nvPicPr>
          <p:cNvPr id="7" name="Picture 186" descr="H:\excalibur_odin_data_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7974"/>
            <a:ext cx="7776864" cy="22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4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OdinData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19256" cy="2620888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FrameProcessor</a:t>
            </a:r>
            <a:r>
              <a:rPr lang="en-GB" dirty="0" smtClean="0"/>
              <a:t> receives message with frame pointer</a:t>
            </a:r>
          </a:p>
          <a:p>
            <a:r>
              <a:rPr lang="en-GB" dirty="0" smtClean="0"/>
              <a:t>Process plugin performs relevant processing to produce an image</a:t>
            </a:r>
          </a:p>
          <a:p>
            <a:pPr lvl="1"/>
            <a:r>
              <a:rPr lang="en-GB" dirty="0" smtClean="0"/>
              <a:t>Descrambling detector specific data</a:t>
            </a:r>
          </a:p>
          <a:p>
            <a:r>
              <a:rPr lang="en-GB" dirty="0" smtClean="0"/>
              <a:t>Detector agnostic </a:t>
            </a:r>
            <a:r>
              <a:rPr lang="en-GB" dirty="0" err="1" smtClean="0"/>
              <a:t>FileWriterPlugin</a:t>
            </a:r>
            <a:r>
              <a:rPr lang="en-GB" dirty="0" smtClean="0"/>
              <a:t> writes pre-chunked data directly to HDF5 dataset</a:t>
            </a:r>
          </a:p>
        </p:txBody>
      </p:sp>
      <p:pic>
        <p:nvPicPr>
          <p:cNvPr id="7" name="Picture 186" descr="H:\excalibur_odin_data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7974"/>
            <a:ext cx="7776864" cy="22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7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OdinData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774"/>
          </a:xfrm>
        </p:spPr>
        <p:txBody>
          <a:bodyPr>
            <a:normAutofit/>
          </a:bodyPr>
          <a:lstStyle/>
          <a:p>
            <a:r>
              <a:rPr lang="en-GB" dirty="0" smtClean="0"/>
              <a:t>Write data using Direct Chunk Write</a:t>
            </a:r>
          </a:p>
          <a:p>
            <a:r>
              <a:rPr lang="en-GB" dirty="0" smtClean="0"/>
              <a:t>Only the raw dataset for best performance</a:t>
            </a:r>
          </a:p>
          <a:p>
            <a:r>
              <a:rPr lang="en-GB" dirty="0" smtClean="0"/>
              <a:t>A single, live, view of the data produced using Virtual Dataset and SWMR functionality</a:t>
            </a:r>
            <a:endParaRPr lang="en-GB" dirty="0"/>
          </a:p>
        </p:txBody>
      </p:sp>
      <p:pic>
        <p:nvPicPr>
          <p:cNvPr id="5" name="Picture 186" descr="H:\excalibur_odin_data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7974"/>
            <a:ext cx="7776864" cy="22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OdinData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774"/>
          </a:xfrm>
        </p:spPr>
        <p:txBody>
          <a:bodyPr>
            <a:normAutofit/>
          </a:bodyPr>
          <a:lstStyle/>
          <a:p>
            <a:r>
              <a:rPr lang="en-GB" dirty="0" smtClean="0"/>
              <a:t>Handle errors</a:t>
            </a:r>
            <a:r>
              <a:rPr lang="en-GB" dirty="0"/>
              <a:t> </a:t>
            </a:r>
            <a:r>
              <a:rPr lang="en-GB" dirty="0" smtClean="0"/>
              <a:t>gracefully throughout</a:t>
            </a:r>
          </a:p>
          <a:p>
            <a:pPr lvl="1"/>
            <a:r>
              <a:rPr lang="en-GB" dirty="0" smtClean="0"/>
              <a:t>Missing packets</a:t>
            </a:r>
          </a:p>
          <a:p>
            <a:pPr lvl="1"/>
            <a:r>
              <a:rPr lang="en-GB" dirty="0" smtClean="0"/>
              <a:t>Missing full frames</a:t>
            </a:r>
          </a:p>
          <a:p>
            <a:r>
              <a:rPr lang="en-GB" dirty="0" smtClean="0"/>
              <a:t>Random ordering</a:t>
            </a:r>
          </a:p>
          <a:p>
            <a:pPr lvl="1"/>
            <a:r>
              <a:rPr lang="en-GB" dirty="0" smtClean="0"/>
              <a:t>Frames stored in correct order in HDF5</a:t>
            </a:r>
          </a:p>
        </p:txBody>
      </p:sp>
      <p:pic>
        <p:nvPicPr>
          <p:cNvPr id="5" name="Picture 186" descr="H:\excalibur_odin_data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7974"/>
            <a:ext cx="7776864" cy="22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4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areaDetector</a:t>
            </a:r>
            <a:r>
              <a:rPr lang="en-US" dirty="0" smtClean="0"/>
              <a:t> Integration - </a:t>
            </a:r>
            <a:r>
              <a:rPr lang="en-US" dirty="0" err="1" smtClean="0"/>
              <a:t>ADOdin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37323"/>
          </a:xfrm>
        </p:spPr>
        <p:txBody>
          <a:bodyPr/>
          <a:lstStyle/>
          <a:p>
            <a:r>
              <a:rPr lang="en-US" dirty="0" smtClean="0"/>
              <a:t>Beamlines require </a:t>
            </a:r>
            <a:r>
              <a:rPr lang="en-US" dirty="0" err="1" smtClean="0"/>
              <a:t>areaDetector</a:t>
            </a:r>
            <a:endParaRPr lang="en-US" dirty="0" smtClean="0"/>
          </a:p>
          <a:p>
            <a:pPr lvl="1"/>
            <a:r>
              <a:rPr lang="en-US" dirty="0" smtClean="0"/>
              <a:t>Integration through GDA and/or Malcolm for scanning</a:t>
            </a:r>
          </a:p>
          <a:p>
            <a:r>
              <a:rPr lang="en-US" dirty="0" smtClean="0"/>
              <a:t>Utilize the public HTTP/REST API</a:t>
            </a:r>
          </a:p>
          <a:p>
            <a:pPr lvl="1"/>
            <a:r>
              <a:rPr lang="en-US" dirty="0" smtClean="0"/>
              <a:t>Just like any other control system from our collaborators</a:t>
            </a:r>
          </a:p>
          <a:p>
            <a:r>
              <a:rPr lang="en-US" dirty="0" smtClean="0"/>
              <a:t>Same idea as </a:t>
            </a:r>
            <a:r>
              <a:rPr lang="en-US" dirty="0" err="1" smtClean="0"/>
              <a:t>ADEiger</a:t>
            </a:r>
            <a:r>
              <a:rPr lang="en-US" dirty="0" smtClean="0"/>
              <a:t> and </a:t>
            </a:r>
            <a:r>
              <a:rPr lang="en-US" dirty="0" err="1" smtClean="0"/>
              <a:t>ADPilatus</a:t>
            </a:r>
            <a:endParaRPr lang="en-US" dirty="0" smtClean="0"/>
          </a:p>
          <a:p>
            <a:pPr lvl="1"/>
            <a:r>
              <a:rPr lang="en-US" dirty="0" smtClean="0"/>
              <a:t>Control and status monitoring</a:t>
            </a:r>
          </a:p>
          <a:p>
            <a:pPr lvl="1"/>
            <a:r>
              <a:rPr lang="en-US" dirty="0" smtClean="0"/>
              <a:t>External servers/processes handle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11,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6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54116"/>
            <a:ext cx="3280637" cy="1700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54116"/>
            <a:ext cx="3528393" cy="4220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70044"/>
            <a:ext cx="3861581" cy="2451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3" y="1484784"/>
            <a:ext cx="239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OdinData Configuration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Advanced HDF5 Configuration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3" y="3600712"/>
            <a:ext cx="386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OdinData Status (One for each process)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areaDetector</a:t>
            </a:r>
            <a:r>
              <a:rPr lang="en-US" dirty="0" smtClean="0"/>
              <a:t> Integration - </a:t>
            </a:r>
            <a:r>
              <a:rPr lang="en-US" dirty="0" err="1" smtClean="0"/>
              <a:t>ADOdin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6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Excalibur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1558186"/>
            <a:ext cx="8033700" cy="46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VMXi</a:t>
            </a:r>
            <a:r>
              <a:rPr lang="en-GB" dirty="0" smtClean="0"/>
              <a:t> Eiger X 4M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36289" cy="4956323"/>
          </a:xfrm>
        </p:spPr>
      </p:pic>
    </p:spTree>
    <p:extLst>
      <p:ext uri="{BB962C8B-B14F-4D97-AF65-F5344CB8AC3E}">
        <p14:creationId xmlns:p14="http://schemas.microsoft.com/office/powerpoint/2010/main" val="235017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Odin is a control system agnostic single point of control</a:t>
            </a:r>
          </a:p>
          <a:p>
            <a:r>
              <a:rPr lang="en-GB" dirty="0" smtClean="0"/>
              <a:t>Integrates with </a:t>
            </a:r>
            <a:r>
              <a:rPr lang="en-GB" dirty="0" err="1" smtClean="0"/>
              <a:t>areaDetector</a:t>
            </a:r>
            <a:r>
              <a:rPr lang="en-GB" dirty="0" smtClean="0"/>
              <a:t> for beamline application</a:t>
            </a:r>
          </a:p>
          <a:p>
            <a:r>
              <a:rPr lang="en-GB" dirty="0" smtClean="0"/>
              <a:t>WIP but used on 2 detector systems</a:t>
            </a:r>
          </a:p>
          <a:p>
            <a:pPr lvl="1"/>
            <a:r>
              <a:rPr lang="en-GB" dirty="0" smtClean="0"/>
              <a:t>Excalibur</a:t>
            </a:r>
          </a:p>
          <a:p>
            <a:pPr lvl="1"/>
            <a:r>
              <a:rPr lang="en-GB" dirty="0" err="1" smtClean="0"/>
              <a:t>Eiger</a:t>
            </a:r>
            <a:r>
              <a:rPr lang="en-GB" dirty="0" smtClean="0"/>
              <a:t> 4M</a:t>
            </a:r>
          </a:p>
          <a:p>
            <a:r>
              <a:rPr lang="en-GB" dirty="0" smtClean="0"/>
              <a:t>Odin is our Detector Control &amp; DAQ backend for in-house and collaborative detector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1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/>
              <a:t>Odin</a:t>
            </a:r>
            <a:endParaRPr lang="en-GB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4981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/>
              <a:t>“Control and data acquisition framework</a:t>
            </a:r>
          </a:p>
          <a:p>
            <a:pPr algn="ctr"/>
            <a:r>
              <a:rPr lang="en-GB" sz="2800" i="1" dirty="0" smtClean="0"/>
              <a:t>for parallel detector systems”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DLS – STFC Collaboration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Started: Late 2014 </a:t>
            </a:r>
          </a:p>
        </p:txBody>
      </p:sp>
    </p:spTree>
    <p:extLst>
      <p:ext uri="{BB962C8B-B14F-4D97-AF65-F5344CB8AC3E}">
        <p14:creationId xmlns:p14="http://schemas.microsoft.com/office/powerpoint/2010/main" val="8030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Questions?</a:t>
            </a:r>
          </a:p>
          <a:p>
            <a:endParaRPr lang="en-GB" dirty="0"/>
          </a:p>
          <a:p>
            <a:r>
              <a:rPr lang="en-GB" dirty="0" smtClean="0"/>
              <a:t>Gary </a:t>
            </a:r>
            <a:r>
              <a:rPr lang="en-GB" dirty="0" err="1" smtClean="0"/>
              <a:t>Yendell</a:t>
            </a:r>
            <a:r>
              <a:rPr lang="en-GB" dirty="0" smtClean="0"/>
              <a:t> (Diamond)</a:t>
            </a:r>
          </a:p>
          <a:p>
            <a:r>
              <a:rPr lang="en-GB" dirty="0" smtClean="0"/>
              <a:t>Tim Nicholls (STFC)</a:t>
            </a:r>
          </a:p>
          <a:p>
            <a:r>
              <a:rPr lang="en-GB" dirty="0" smtClean="0"/>
              <a:t>Alan Greer (Observatory Sciences/Diamond)</a:t>
            </a:r>
          </a:p>
          <a:p>
            <a:r>
              <a:rPr lang="en-GB" dirty="0" smtClean="0"/>
              <a:t>Matthew Taylor (Diamond)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3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16" y="5172889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5117" y="442813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Logo</a:t>
            </a:r>
            <a:endParaRPr lang="en-GB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170654"/>
            <a:ext cx="4740176" cy="2823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397" b="1348"/>
          <a:stretch/>
        </p:blipFill>
        <p:spPr>
          <a:xfrm>
            <a:off x="539552" y="5248304"/>
            <a:ext cx="2795960" cy="1145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43711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Collaborators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1247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GitHub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84745" y="4437112"/>
            <a:ext cx="425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Cryptic Name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71458" y="5511733"/>
            <a:ext cx="305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odin-detector</a:t>
            </a:r>
            <a:endParaRPr lang="en-GB" sz="4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5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Odin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In-house or collaborative detector development</a:t>
            </a:r>
          </a:p>
          <a:p>
            <a:pPr lvl="1"/>
            <a:r>
              <a:rPr lang="en-US" dirty="0" smtClean="0"/>
              <a:t>Different hats: detector system vendor &amp; system integrators</a:t>
            </a:r>
          </a:p>
          <a:p>
            <a:r>
              <a:rPr lang="en-US" dirty="0" smtClean="0"/>
              <a:t>Collaboration agreement: control system agnostic</a:t>
            </a:r>
          </a:p>
          <a:p>
            <a:r>
              <a:rPr lang="en-US" dirty="0" smtClean="0"/>
              <a:t>Scalable, but simple to control</a:t>
            </a:r>
          </a:p>
          <a:p>
            <a:pPr lvl="1"/>
            <a:r>
              <a:rPr lang="en-US" dirty="0" smtClean="0"/>
              <a:t>Modular detector systems, multiple readout channels</a:t>
            </a:r>
          </a:p>
          <a:p>
            <a:pPr lvl="1"/>
            <a:r>
              <a:rPr lang="en-US" dirty="0" smtClean="0"/>
              <a:t>Single point of control of distributed system</a:t>
            </a:r>
          </a:p>
          <a:p>
            <a:r>
              <a:rPr lang="en-US" dirty="0" smtClean="0"/>
              <a:t>DAQ system, not a processing pipeline</a:t>
            </a:r>
          </a:p>
          <a:p>
            <a:pPr lvl="1"/>
            <a:r>
              <a:rPr lang="en-US" dirty="0" smtClean="0"/>
              <a:t>But </a:t>
            </a:r>
            <a:r>
              <a:rPr lang="mr-IN" dirty="0" smtClean="0"/>
              <a:t>…</a:t>
            </a:r>
            <a:r>
              <a:rPr lang="en-GB" dirty="0" smtClean="0"/>
              <a:t> descrambling pixels *is* processing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11,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3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68144" y="4293096"/>
            <a:ext cx="2808312" cy="2025516"/>
            <a:chOff x="5292082" y="4211796"/>
            <a:chExt cx="2808312" cy="2025516"/>
          </a:xfrm>
        </p:grpSpPr>
        <p:pic>
          <p:nvPicPr>
            <p:cNvPr id="4107" name="Picture 11" descr="Image result for eiger x 4m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7" t="40353" r="8108"/>
            <a:stretch/>
          </p:blipFill>
          <p:spPr bwMode="auto">
            <a:xfrm>
              <a:off x="5359431" y="4211796"/>
              <a:ext cx="2740963" cy="173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92082" y="5867980"/>
              <a:ext cx="1222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Eiger…</a:t>
              </a:r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1560" y="1619508"/>
            <a:ext cx="1683770" cy="2435059"/>
            <a:chOff x="611560" y="1340770"/>
            <a:chExt cx="1683770" cy="2435059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t="10307" r="8285" b="30073"/>
            <a:stretch/>
          </p:blipFill>
          <p:spPr bwMode="auto">
            <a:xfrm>
              <a:off x="683571" y="1340770"/>
              <a:ext cx="1611759" cy="206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1560" y="3406497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Excalibur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Odin Detectors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854790" y="4293096"/>
            <a:ext cx="3005242" cy="2025516"/>
            <a:chOff x="1198717" y="4005064"/>
            <a:chExt cx="3005242" cy="2025516"/>
          </a:xfrm>
        </p:grpSpPr>
        <p:sp>
          <p:nvSpPr>
            <p:cNvPr id="10" name="TextBox 9"/>
            <p:cNvSpPr txBox="1"/>
            <p:nvPr/>
          </p:nvSpPr>
          <p:spPr>
            <a:xfrm>
              <a:off x="1198717" y="5661248"/>
              <a:ext cx="1205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Tristan</a:t>
              </a:r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005064"/>
              <a:ext cx="2944327" cy="165618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067944" y="1619508"/>
            <a:ext cx="3567865" cy="2313548"/>
            <a:chOff x="4898712" y="1484784"/>
            <a:chExt cx="3567865" cy="2313548"/>
          </a:xfrm>
        </p:grpSpPr>
        <p:sp>
          <p:nvSpPr>
            <p:cNvPr id="14" name="TextBox 13"/>
            <p:cNvSpPr txBox="1"/>
            <p:nvPr/>
          </p:nvSpPr>
          <p:spPr>
            <a:xfrm>
              <a:off x="4898712" y="342900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Percival</a:t>
              </a:r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484784"/>
              <a:ext cx="3534537" cy="1988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23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 rot="16200000">
            <a:off x="4372631" y="3144483"/>
            <a:ext cx="439079" cy="2736307"/>
            <a:chOff x="4513496" y="2492900"/>
            <a:chExt cx="657543" cy="1296138"/>
          </a:xfrm>
        </p:grpSpPr>
        <p:sp>
          <p:nvSpPr>
            <p:cNvPr id="68" name="Chevron 67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69" name="Chevron 68"/>
            <p:cNvSpPr/>
            <p:nvPr/>
          </p:nvSpPr>
          <p:spPr>
            <a:xfrm rot="5400000">
              <a:off x="4521452" y="2484944"/>
              <a:ext cx="632162" cy="648073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40" name="Left-Right Arrow Callout 39"/>
          <p:cNvSpPr/>
          <p:nvPr/>
        </p:nvSpPr>
        <p:spPr>
          <a:xfrm>
            <a:off x="3317742" y="3645025"/>
            <a:ext cx="2358263" cy="28803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Special Access</a:t>
            </a:r>
            <a:endParaRPr lang="en-GB" sz="1100" dirty="0">
              <a:solidFill>
                <a:schemeClr val="tx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7544" y="3634571"/>
            <a:ext cx="2929536" cy="1378605"/>
            <a:chOff x="683568" y="3717032"/>
            <a:chExt cx="3672408" cy="1728192"/>
          </a:xfrm>
        </p:grpSpPr>
        <p:sp>
          <p:nvSpPr>
            <p:cNvPr id="20" name="Rectangle 19"/>
            <p:cNvSpPr/>
            <p:nvPr/>
          </p:nvSpPr>
          <p:spPr>
            <a:xfrm>
              <a:off x="683568" y="3717032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683568" y="3717032"/>
              <a:ext cx="367240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/>
                <a:t>OdinControl</a:t>
              </a:r>
              <a:endParaRPr lang="en-GB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3509" y="4787860"/>
              <a:ext cx="2736305" cy="38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Python HTTP control server</a:t>
              </a:r>
              <a:endParaRPr lang="en-GB" sz="1400" dirty="0"/>
            </a:p>
          </p:txBody>
        </p:sp>
      </p:grpSp>
      <p:sp>
        <p:nvSpPr>
          <p:cNvPr id="42" name="Multiply 41"/>
          <p:cNvSpPr/>
          <p:nvPr/>
        </p:nvSpPr>
        <p:spPr>
          <a:xfrm>
            <a:off x="3851920" y="3284984"/>
            <a:ext cx="1296144" cy="104934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835696" y="1618347"/>
            <a:ext cx="2711696" cy="1723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40624" y="1618347"/>
            <a:ext cx="2567680" cy="1723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entagon 57"/>
          <p:cNvSpPr/>
          <p:nvPr/>
        </p:nvSpPr>
        <p:spPr>
          <a:xfrm>
            <a:off x="539554" y="5877272"/>
            <a:ext cx="1017924" cy="432048"/>
          </a:xfrm>
          <a:prstGeom prst="homePlate">
            <a:avLst>
              <a:gd name="adj" fmla="val 27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Control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107232" y="678478"/>
            <a:ext cx="2929536" cy="1378605"/>
            <a:chOff x="3035224" y="400897"/>
            <a:chExt cx="2929536" cy="1378605"/>
          </a:xfrm>
        </p:grpSpPr>
        <p:sp>
          <p:nvSpPr>
            <p:cNvPr id="60" name="Rectangle 59"/>
            <p:cNvSpPr/>
            <p:nvPr/>
          </p:nvSpPr>
          <p:spPr>
            <a:xfrm>
              <a:off x="3035224" y="400897"/>
              <a:ext cx="2929536" cy="1378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itle 1"/>
            <p:cNvSpPr txBox="1">
              <a:spLocks/>
            </p:cNvSpPr>
            <p:nvPr/>
          </p:nvSpPr>
          <p:spPr>
            <a:xfrm>
              <a:off x="3035224" y="400897"/>
              <a:ext cx="2929536" cy="6893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/>
                <a:t>Odin</a:t>
              </a:r>
              <a:endParaRPr lang="en-GB" sz="3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86172" y="980728"/>
              <a:ext cx="21827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Control and data acquisition framework for parallel detector systems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021337" y="473217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ZMQ JSON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915816" y="5301208"/>
            <a:ext cx="2929536" cy="1369480"/>
            <a:chOff x="4499992" y="3717032"/>
            <a:chExt cx="3672408" cy="1730185"/>
          </a:xfrm>
        </p:grpSpPr>
        <p:sp>
          <p:nvSpPr>
            <p:cNvPr id="24" name="Rectangle 23"/>
            <p:cNvSpPr/>
            <p:nvPr/>
          </p:nvSpPr>
          <p:spPr>
            <a:xfrm>
              <a:off x="4499992" y="3719025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99992" y="3717032"/>
              <a:ext cx="367240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err="1" smtClean="0"/>
                <a:t>FrameReceiver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39933" y="4653136"/>
              <a:ext cx="2736305" cy="38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stream gatherer</a:t>
              </a:r>
              <a:endParaRPr lang="en-GB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57800" y="5323480"/>
            <a:ext cx="3086199" cy="1369480"/>
            <a:chOff x="4499991" y="3717032"/>
            <a:chExt cx="3868798" cy="1730185"/>
          </a:xfrm>
        </p:grpSpPr>
        <p:sp>
          <p:nvSpPr>
            <p:cNvPr id="28" name="Rectangle 27"/>
            <p:cNvSpPr/>
            <p:nvPr/>
          </p:nvSpPr>
          <p:spPr>
            <a:xfrm>
              <a:off x="4499992" y="3719025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4499991" y="3717032"/>
              <a:ext cx="386879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err="1" smtClean="0"/>
                <a:t>FrameProcessor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39933" y="4653136"/>
              <a:ext cx="2736305" cy="66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processor and file writer</a:t>
              </a:r>
              <a:endParaRPr lang="en-GB" sz="1400" dirty="0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7189264" y="4384645"/>
            <a:ext cx="337248" cy="8445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12347" y="4478925"/>
            <a:ext cx="1245538" cy="750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46920" y="3643698"/>
            <a:ext cx="2929536" cy="1369480"/>
            <a:chOff x="4499992" y="3717032"/>
            <a:chExt cx="3672408" cy="1730185"/>
          </a:xfrm>
        </p:grpSpPr>
        <p:sp>
          <p:nvSpPr>
            <p:cNvPr id="71" name="Rectangle 70"/>
            <p:cNvSpPr/>
            <p:nvPr/>
          </p:nvSpPr>
          <p:spPr>
            <a:xfrm>
              <a:off x="4499992" y="3719025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4499992" y="3717032"/>
              <a:ext cx="367240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/>
                <a:t>OdinData</a:t>
              </a:r>
              <a:endParaRPr lang="en-GB" sz="3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39933" y="4653136"/>
              <a:ext cx="2736305" cy="66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C++ data acquisition and file writing stack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70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58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890933" y="3501008"/>
            <a:ext cx="2929539" cy="1367902"/>
            <a:chOff x="4559409" y="3749763"/>
            <a:chExt cx="3672410" cy="1728192"/>
          </a:xfrm>
        </p:grpSpPr>
        <p:sp>
          <p:nvSpPr>
            <p:cNvPr id="43" name="Rectangle 42"/>
            <p:cNvSpPr/>
            <p:nvPr/>
          </p:nvSpPr>
          <p:spPr>
            <a:xfrm>
              <a:off x="4559409" y="3749763"/>
              <a:ext cx="3672410" cy="172819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39933" y="4653136"/>
              <a:ext cx="2736305" cy="66103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C++ data acquisition and file writing stack</a:t>
              </a:r>
              <a:endParaRPr lang="en-GB" sz="1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996469" y="2644935"/>
            <a:ext cx="414395" cy="1340377"/>
            <a:chOff x="4513494" y="2492899"/>
            <a:chExt cx="657545" cy="1296139"/>
          </a:xfrm>
          <a:solidFill>
            <a:srgbClr val="92D050"/>
          </a:solidFill>
        </p:grpSpPr>
        <p:sp>
          <p:nvSpPr>
            <p:cNvPr id="77" name="Chevron 76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78" name="Chevron 77"/>
            <p:cNvSpPr/>
            <p:nvPr/>
          </p:nvSpPr>
          <p:spPr>
            <a:xfrm rot="5400000">
              <a:off x="4521449" y="2484944"/>
              <a:ext cx="632162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818928" y="3574592"/>
            <a:ext cx="2929536" cy="136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2" name="Group 81"/>
          <p:cNvGrpSpPr/>
          <p:nvPr/>
        </p:nvGrpSpPr>
        <p:grpSpPr>
          <a:xfrm rot="16200000">
            <a:off x="4766117" y="1030830"/>
            <a:ext cx="414395" cy="3373832"/>
            <a:chOff x="4513494" y="2492899"/>
            <a:chExt cx="657545" cy="1296139"/>
          </a:xfrm>
        </p:grpSpPr>
        <p:sp>
          <p:nvSpPr>
            <p:cNvPr id="83" name="Chevron 82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84" name="Chevron 83"/>
            <p:cNvSpPr/>
            <p:nvPr/>
          </p:nvSpPr>
          <p:spPr>
            <a:xfrm rot="5400000">
              <a:off x="4521449" y="2484944"/>
              <a:ext cx="632162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6505188" y="2420889"/>
            <a:ext cx="1368152" cy="5760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Excalibur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 rot="16200000">
            <a:off x="4372631" y="3144483"/>
            <a:ext cx="439079" cy="2736307"/>
            <a:chOff x="4513496" y="2492900"/>
            <a:chExt cx="657543" cy="1296138"/>
          </a:xfrm>
        </p:grpSpPr>
        <p:sp>
          <p:nvSpPr>
            <p:cNvPr id="86" name="Chevron 85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87" name="Chevron 86"/>
            <p:cNvSpPr/>
            <p:nvPr/>
          </p:nvSpPr>
          <p:spPr>
            <a:xfrm rot="5400000">
              <a:off x="4521452" y="2484944"/>
              <a:ext cx="632162" cy="648073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4021337" y="473217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ZMQ JSON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084261" y="4867945"/>
            <a:ext cx="414395" cy="865313"/>
            <a:chOff x="4513494" y="2492899"/>
            <a:chExt cx="657545" cy="1296139"/>
          </a:xfrm>
          <a:solidFill>
            <a:srgbClr val="92D050"/>
          </a:solidFill>
        </p:grpSpPr>
        <p:sp>
          <p:nvSpPr>
            <p:cNvPr id="56" name="Chevron 55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57" name="Chevron 56"/>
            <p:cNvSpPr/>
            <p:nvPr/>
          </p:nvSpPr>
          <p:spPr>
            <a:xfrm rot="5400000">
              <a:off x="4521449" y="2484944"/>
              <a:ext cx="632162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48233" y="1340769"/>
            <a:ext cx="414395" cy="1224136"/>
            <a:chOff x="4513494" y="2492899"/>
            <a:chExt cx="657545" cy="1296139"/>
          </a:xfrm>
        </p:grpSpPr>
        <p:sp>
          <p:nvSpPr>
            <p:cNvPr id="31" name="Chevron 30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 rot="5400000">
              <a:off x="4521449" y="2484944"/>
              <a:ext cx="632162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46920" y="3643698"/>
            <a:ext cx="2929536" cy="1369480"/>
            <a:chOff x="4499992" y="3717032"/>
            <a:chExt cx="3672408" cy="1730185"/>
          </a:xfrm>
        </p:grpSpPr>
        <p:sp>
          <p:nvSpPr>
            <p:cNvPr id="24" name="Rectangle 23"/>
            <p:cNvSpPr/>
            <p:nvPr/>
          </p:nvSpPr>
          <p:spPr>
            <a:xfrm>
              <a:off x="4499992" y="3719025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99992" y="3717032"/>
              <a:ext cx="367240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/>
                <a:t>OdinData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39933" y="4653136"/>
              <a:ext cx="2736305" cy="66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C++ data acquisition and file writing stack</a:t>
              </a:r>
              <a:endParaRPr lang="en-GB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663" y="476674"/>
            <a:ext cx="2929536" cy="1080121"/>
            <a:chOff x="683568" y="3717030"/>
            <a:chExt cx="3672408" cy="1728194"/>
          </a:xfrm>
        </p:grpSpPr>
        <p:sp>
          <p:nvSpPr>
            <p:cNvPr id="21" name="Rectangle 20"/>
            <p:cNvSpPr/>
            <p:nvPr/>
          </p:nvSpPr>
          <p:spPr>
            <a:xfrm>
              <a:off x="683568" y="3717032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683568" y="3717030"/>
              <a:ext cx="3672408" cy="1263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err="1" smtClean="0"/>
                <a:t>ADOdin</a:t>
              </a:r>
              <a:endParaRPr lang="en-GB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568" y="4787861"/>
              <a:ext cx="36724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Thin </a:t>
              </a:r>
              <a:r>
                <a:rPr lang="en-GB" sz="1400" dirty="0" err="1" smtClean="0"/>
                <a:t>AreaDetector</a:t>
              </a:r>
              <a:r>
                <a:rPr lang="en-GB" sz="1400" dirty="0" smtClean="0"/>
                <a:t> wrapper API</a:t>
              </a:r>
              <a:endParaRPr lang="en-GB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5" y="2276874"/>
            <a:ext cx="2929536" cy="2736304"/>
            <a:chOff x="683568" y="3717032"/>
            <a:chExt cx="3672408" cy="1728192"/>
          </a:xfrm>
        </p:grpSpPr>
        <p:sp>
          <p:nvSpPr>
            <p:cNvPr id="30" name="Rectangle 29"/>
            <p:cNvSpPr/>
            <p:nvPr/>
          </p:nvSpPr>
          <p:spPr>
            <a:xfrm>
              <a:off x="683568" y="3717032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683568" y="3717032"/>
              <a:ext cx="367240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/>
                <a:t>OdinControl</a:t>
              </a:r>
              <a:endParaRPr lang="en-GB" sz="3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23509" y="4787860"/>
              <a:ext cx="273630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Python HTTP control server</a:t>
              </a:r>
              <a:endParaRPr lang="en-GB" sz="14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89927" y="1772816"/>
            <a:ext cx="1290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RESTful API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75050" y="2109420"/>
            <a:ext cx="53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TCP</a:t>
            </a:r>
          </a:p>
        </p:txBody>
      </p:sp>
      <p:sp>
        <p:nvSpPr>
          <p:cNvPr id="58" name="Can 57"/>
          <p:cNvSpPr/>
          <p:nvPr/>
        </p:nvSpPr>
        <p:spPr>
          <a:xfrm>
            <a:off x="6948264" y="5547764"/>
            <a:ext cx="720080" cy="7615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576537" y="2564905"/>
            <a:ext cx="115212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440635" y="1484785"/>
            <a:ext cx="97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Tristan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39684" y="1988842"/>
            <a:ext cx="106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Percival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864569" y="2029492"/>
            <a:ext cx="115212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entagon 79"/>
          <p:cNvSpPr/>
          <p:nvPr/>
        </p:nvSpPr>
        <p:spPr>
          <a:xfrm>
            <a:off x="539554" y="5877272"/>
            <a:ext cx="1017924" cy="432048"/>
          </a:xfrm>
          <a:prstGeom prst="homePlate">
            <a:avLst>
              <a:gd name="adj" fmla="val 27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Control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1" name="Pentagon 80"/>
          <p:cNvSpPr/>
          <p:nvPr/>
        </p:nvSpPr>
        <p:spPr>
          <a:xfrm>
            <a:off x="1909890" y="5877272"/>
            <a:ext cx="1017924" cy="432048"/>
          </a:xfrm>
          <a:prstGeom prst="homePlate">
            <a:avLst>
              <a:gd name="adj" fmla="val 2772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Data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90933" y="3501008"/>
            <a:ext cx="2929539" cy="1367902"/>
            <a:chOff x="4559409" y="3749763"/>
            <a:chExt cx="3672410" cy="1728192"/>
          </a:xfrm>
        </p:grpSpPr>
        <p:sp>
          <p:nvSpPr>
            <p:cNvPr id="40" name="Rectangle 39"/>
            <p:cNvSpPr/>
            <p:nvPr/>
          </p:nvSpPr>
          <p:spPr>
            <a:xfrm>
              <a:off x="4559409" y="3749763"/>
              <a:ext cx="3672410" cy="172819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9933" y="4653136"/>
              <a:ext cx="2736305" cy="66103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C++ data acquisition and file writing stack</a:t>
              </a:r>
              <a:endParaRPr lang="en-GB" sz="1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96469" y="2644935"/>
            <a:ext cx="414395" cy="1340377"/>
            <a:chOff x="4513494" y="2492899"/>
            <a:chExt cx="657545" cy="1296139"/>
          </a:xfrm>
          <a:solidFill>
            <a:srgbClr val="92D050"/>
          </a:solidFill>
        </p:grpSpPr>
        <p:sp>
          <p:nvSpPr>
            <p:cNvPr id="34" name="Chevron 33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 rot="5400000">
              <a:off x="4521449" y="2484944"/>
              <a:ext cx="632162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818928" y="3574592"/>
            <a:ext cx="2929536" cy="136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 rot="16200000">
            <a:off x="4372631" y="3144483"/>
            <a:ext cx="439079" cy="2736307"/>
            <a:chOff x="4513496" y="2492900"/>
            <a:chExt cx="657543" cy="1296138"/>
          </a:xfrm>
        </p:grpSpPr>
        <p:sp>
          <p:nvSpPr>
            <p:cNvPr id="80" name="Chevron 79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81" name="Chevron 80"/>
            <p:cNvSpPr/>
            <p:nvPr/>
          </p:nvSpPr>
          <p:spPr>
            <a:xfrm rot="5400000">
              <a:off x="4521452" y="2484944"/>
              <a:ext cx="632162" cy="648073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4021337" y="473217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ZMQ JSON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085465" y="4867945"/>
            <a:ext cx="414395" cy="865313"/>
            <a:chOff x="4513494" y="2492899"/>
            <a:chExt cx="657545" cy="1296139"/>
          </a:xfrm>
          <a:solidFill>
            <a:srgbClr val="92D050"/>
          </a:solidFill>
        </p:grpSpPr>
        <p:sp>
          <p:nvSpPr>
            <p:cNvPr id="56" name="Chevron 55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57" name="Chevron 56"/>
            <p:cNvSpPr/>
            <p:nvPr/>
          </p:nvSpPr>
          <p:spPr>
            <a:xfrm rot="5400000">
              <a:off x="4521449" y="2484944"/>
              <a:ext cx="632162" cy="648072"/>
            </a:xfrm>
            <a:prstGeom prst="chevron">
              <a:avLst>
                <a:gd name="adj" fmla="val 242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4766117" y="1030830"/>
            <a:ext cx="414395" cy="3373832"/>
            <a:chOff x="4513494" y="2492899"/>
            <a:chExt cx="657545" cy="1296139"/>
          </a:xfrm>
        </p:grpSpPr>
        <p:sp>
          <p:nvSpPr>
            <p:cNvPr id="31" name="Chevron 30"/>
            <p:cNvSpPr/>
            <p:nvPr/>
          </p:nvSpPr>
          <p:spPr>
            <a:xfrm rot="5400000">
              <a:off x="4528871" y="3146871"/>
              <a:ext cx="636263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 rot="5400000">
              <a:off x="4521449" y="2484944"/>
              <a:ext cx="632162" cy="648072"/>
            </a:xfrm>
            <a:prstGeom prst="chevron">
              <a:avLst>
                <a:gd name="adj" fmla="val 24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544" y="3634571"/>
            <a:ext cx="2929536" cy="1378605"/>
            <a:chOff x="683568" y="3717032"/>
            <a:chExt cx="3672408" cy="1728192"/>
          </a:xfrm>
        </p:grpSpPr>
        <p:sp>
          <p:nvSpPr>
            <p:cNvPr id="20" name="Rectangle 19"/>
            <p:cNvSpPr/>
            <p:nvPr/>
          </p:nvSpPr>
          <p:spPr>
            <a:xfrm>
              <a:off x="683568" y="3717032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683568" y="3717032"/>
              <a:ext cx="3672408" cy="17261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/>
                <a:t>Custom Python Client</a:t>
              </a:r>
              <a:endParaRPr lang="en-GB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3509" y="4787860"/>
              <a:ext cx="2736305" cy="38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400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505188" y="2420889"/>
            <a:ext cx="1368152" cy="5760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Eiger X 4M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7545" y="2276871"/>
            <a:ext cx="2929536" cy="1080121"/>
            <a:chOff x="683568" y="3717030"/>
            <a:chExt cx="3672408" cy="1728194"/>
          </a:xfrm>
        </p:grpSpPr>
        <p:sp>
          <p:nvSpPr>
            <p:cNvPr id="21" name="Rectangle 20"/>
            <p:cNvSpPr/>
            <p:nvPr/>
          </p:nvSpPr>
          <p:spPr>
            <a:xfrm>
              <a:off x="683568" y="3717032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683568" y="3717030"/>
              <a:ext cx="3672408" cy="1263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err="1" smtClean="0"/>
                <a:t>ADEiger</a:t>
              </a:r>
              <a:endParaRPr lang="en-GB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568" y="4787861"/>
              <a:ext cx="36724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 smtClean="0"/>
                <a:t>AreaDetector</a:t>
              </a:r>
              <a:r>
                <a:rPr lang="en-GB" sz="1400" dirty="0" smtClean="0"/>
                <a:t> for detector </a:t>
              </a:r>
              <a:r>
                <a:rPr lang="en-GB" sz="1400" dirty="0"/>
                <a:t>c</a:t>
              </a:r>
              <a:r>
                <a:rPr lang="en-GB" sz="1400" dirty="0" smtClean="0"/>
                <a:t>ontrol</a:t>
              </a:r>
              <a:endParaRPr lang="en-GB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4336504" y="2123564"/>
            <a:ext cx="124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RESTful API</a:t>
            </a:r>
          </a:p>
        </p:txBody>
      </p:sp>
      <p:sp>
        <p:nvSpPr>
          <p:cNvPr id="58" name="Can 57"/>
          <p:cNvSpPr/>
          <p:nvPr/>
        </p:nvSpPr>
        <p:spPr>
          <a:xfrm>
            <a:off x="6948264" y="5547764"/>
            <a:ext cx="720080" cy="7615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5746920" y="3643698"/>
            <a:ext cx="2929536" cy="1369480"/>
            <a:chOff x="4499992" y="3717032"/>
            <a:chExt cx="3672408" cy="1730185"/>
          </a:xfrm>
        </p:grpSpPr>
        <p:sp>
          <p:nvSpPr>
            <p:cNvPr id="66" name="Rectangle 65"/>
            <p:cNvSpPr/>
            <p:nvPr/>
          </p:nvSpPr>
          <p:spPr>
            <a:xfrm>
              <a:off x="4499992" y="3719025"/>
              <a:ext cx="3672408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itle 1"/>
            <p:cNvSpPr txBox="1">
              <a:spLocks/>
            </p:cNvSpPr>
            <p:nvPr/>
          </p:nvSpPr>
          <p:spPr>
            <a:xfrm>
              <a:off x="4499992" y="3717032"/>
              <a:ext cx="367240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/>
                <a:t>OdinData</a:t>
              </a:r>
              <a:endParaRPr lang="en-GB" sz="3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39933" y="4653136"/>
              <a:ext cx="2736305" cy="66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C++ data acquisition and file writing stack</a:t>
              </a:r>
              <a:endParaRPr lang="en-GB" sz="1400" dirty="0"/>
            </a:p>
          </p:txBody>
        </p:sp>
      </p:grpSp>
      <p:sp>
        <p:nvSpPr>
          <p:cNvPr id="70" name="Pentagon 69"/>
          <p:cNvSpPr/>
          <p:nvPr/>
        </p:nvSpPr>
        <p:spPr>
          <a:xfrm>
            <a:off x="539554" y="5877272"/>
            <a:ext cx="1017924" cy="432048"/>
          </a:xfrm>
          <a:prstGeom prst="homePlate">
            <a:avLst>
              <a:gd name="adj" fmla="val 27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Control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1" name="Pentagon 70"/>
          <p:cNvSpPr/>
          <p:nvPr/>
        </p:nvSpPr>
        <p:spPr>
          <a:xfrm>
            <a:off x="1909890" y="5877272"/>
            <a:ext cx="1017924" cy="432048"/>
          </a:xfrm>
          <a:prstGeom prst="homePlate">
            <a:avLst>
              <a:gd name="adj" fmla="val 2772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Data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2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OdinControl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Generic HTTP server</a:t>
            </a:r>
          </a:p>
          <a:p>
            <a:r>
              <a:rPr lang="en-GB" dirty="0" smtClean="0"/>
              <a:t>Adapters provide functionality for each device</a:t>
            </a:r>
          </a:p>
          <a:p>
            <a:r>
              <a:rPr lang="en-GB" dirty="0" smtClean="0"/>
              <a:t>Server generates RESTful API from arbitrary Adapter attributes and methods</a:t>
            </a:r>
          </a:p>
          <a:p>
            <a:r>
              <a:rPr lang="en-GB" dirty="0" smtClean="0"/>
              <a:t>Control through simple webpages or client app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193" descr="H:\excalibur_odin_archite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5" y="1988840"/>
            <a:ext cx="3664447" cy="35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b="543"/>
          <a:stretch/>
        </p:blipFill>
        <p:spPr>
          <a:xfrm>
            <a:off x="4860032" y="1641868"/>
            <a:ext cx="3640808" cy="2291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/>
          <a:stretch/>
        </p:blipFill>
        <p:spPr>
          <a:xfrm>
            <a:off x="4860032" y="3933058"/>
            <a:ext cx="364080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7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uterInfrastructur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dansker-ved-diamond</Template>
  <TotalTime>361</TotalTime>
  <Words>648</Words>
  <Application>Microsoft Macintosh PowerPoint</Application>
  <PresentationFormat>On-screen Show (4:3)</PresentationFormat>
  <Paragraphs>155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ComputerInfrastructureTemplate</vt:lpstr>
      <vt:lpstr>Odin Detector DAQ Framework and areaDetector Integration</vt:lpstr>
      <vt:lpstr>Odin</vt:lpstr>
      <vt:lpstr>PowerPoint Presentation</vt:lpstr>
      <vt:lpstr>Odin Detectors</vt:lpstr>
      <vt:lpstr>Odin Detectors</vt:lpstr>
      <vt:lpstr>PowerPoint Presentation</vt:lpstr>
      <vt:lpstr>PowerPoint Presentation</vt:lpstr>
      <vt:lpstr>PowerPoint Presentation</vt:lpstr>
      <vt:lpstr>OdinControl</vt:lpstr>
      <vt:lpstr>OdinControl Server Configuration</vt:lpstr>
      <vt:lpstr>OdinData</vt:lpstr>
      <vt:lpstr>OdinData</vt:lpstr>
      <vt:lpstr>OdinData</vt:lpstr>
      <vt:lpstr>OdinData</vt:lpstr>
      <vt:lpstr>areaDetector Integration - ADOdin</vt:lpstr>
      <vt:lpstr>areaDetector Integration - ADOdin</vt:lpstr>
      <vt:lpstr>Excalibur</vt:lpstr>
      <vt:lpstr>VMXi Eiger X 4M</vt:lpstr>
      <vt:lpstr>In Summary…</vt:lpstr>
      <vt:lpstr>Thanks</vt:lpstr>
    </vt:vector>
  </TitlesOfParts>
  <Manager/>
  <Company>Diamond Light Source Limited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 Detector DAQ Framework and areaDetector Integration</dc:title>
  <dc:subject>detectors</dc:subject>
  <dc:creator>Pedersen, Ulrik (DLSLtd,RAL,TEC)</dc:creator>
  <cp:keywords>Detectors, areaDetector, high speed detectors</cp:keywords>
  <dc:description/>
  <cp:lastModifiedBy>Ulrik Pedersen</cp:lastModifiedBy>
  <cp:revision>20</cp:revision>
  <dcterms:created xsi:type="dcterms:W3CDTF">2017-09-29T12:00:40Z</dcterms:created>
  <dcterms:modified xsi:type="dcterms:W3CDTF">2018-06-11T20:38:09Z</dcterms:modified>
  <cp:category/>
</cp:coreProperties>
</file>