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68" r:id="rId6"/>
    <p:sldId id="260" r:id="rId7"/>
    <p:sldId id="262" r:id="rId8"/>
    <p:sldId id="259" r:id="rId9"/>
    <p:sldId id="263" r:id="rId10"/>
    <p:sldId id="264" r:id="rId11"/>
    <p:sldId id="266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DC0C8B-9C8A-204B-BFD3-7C30AE0ABB3B}">
          <p14:sldIdLst>
            <p14:sldId id="256"/>
            <p14:sldId id="257"/>
            <p14:sldId id="258"/>
            <p14:sldId id="268"/>
            <p14:sldId id="260"/>
            <p14:sldId id="262"/>
            <p14:sldId id="259"/>
            <p14:sldId id="263"/>
            <p14:sldId id="264"/>
            <p14:sldId id="266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22" autoAdjust="0"/>
    <p:restoredTop sz="85423" autoAdjust="0"/>
  </p:normalViewPr>
  <p:slideViewPr>
    <p:cSldViewPr>
      <p:cViewPr varScale="1">
        <p:scale>
          <a:sx n="104" d="100"/>
          <a:sy n="104" d="100"/>
        </p:scale>
        <p:origin x="-7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93267-22F0-4BDD-B665-42EA46D8FEF8}" type="datetimeFigureOut">
              <a:rPr lang="en-GB" smtClean="0"/>
              <a:pPr/>
              <a:t>12/06/18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548E6-50EC-4169-B6CA-6D5F9E29A1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23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2373D-8228-4E3C-A892-902DBF9353CC}" type="datetimeFigureOut">
              <a:rPr lang="en-GB" smtClean="0"/>
              <a:pPr/>
              <a:t>12/06/18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207EE-4937-4EBB-A0EC-3DA4F63963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57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EC63-AB8F-4BC3-8D50-CF3B0E9B7C43}" type="datetime4">
              <a:rPr lang="en-GB" smtClean="0"/>
              <a:t>June 12,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D73F-868F-4853-8A09-F7B7DE158D49}" type="datetime4">
              <a:rPr lang="en-GB" smtClean="0"/>
              <a:t>June 12,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3B67-B4C7-4B49-8F6A-194F6EC9942D}" type="datetime4">
              <a:rPr lang="en-GB" smtClean="0"/>
              <a:t>June 12,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619B1-997C-413B-94B7-595EFCF530A9}" type="datetime4">
              <a:rPr lang="en-GB" smtClean="0">
                <a:solidFill>
                  <a:srgbClr val="000000"/>
                </a:solidFill>
              </a:rPr>
              <a:t>June 12, 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E7EED-07AB-4528-B104-1D8B9A970D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20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932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425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974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531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497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61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865-13D2-4A60-A5AA-1D6014A85FF6}" type="datetime4">
              <a:rPr lang="en-GB" smtClean="0"/>
              <a:t>June 12,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106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696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882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71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7A33-235F-493D-A4AB-BEC0F938B8CB}" type="datetime4">
              <a:rPr lang="en-GB" smtClean="0"/>
              <a:t>June 12,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E8F1-0C8D-4D25-9699-AE8293539C56}" type="datetime4">
              <a:rPr lang="en-GB" smtClean="0"/>
              <a:t>June 12,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D2FA-5FF0-4983-BD15-FB779DB2D3CF}" type="datetime4">
              <a:rPr lang="en-GB" smtClean="0"/>
              <a:t>June 12, 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BAC0-6F8B-4F9B-8ADB-6D4BD08FC73C}" type="datetime4">
              <a:rPr lang="en-GB" smtClean="0"/>
              <a:t>June 12, 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3AF1-C4A1-454F-B625-500971C1A4A2}" type="datetime4">
              <a:rPr lang="en-GB" smtClean="0"/>
              <a:t>June 12, 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3107-7EBC-469A-BA9C-E2F237C5598F}" type="datetime4">
              <a:rPr lang="en-GB" smtClean="0"/>
              <a:t>June 12,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7A90-857B-4C4E-98A8-28EF07627BA5}" type="datetime4">
              <a:rPr lang="en-GB" smtClean="0"/>
              <a:t>June 12,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584575"/>
            <a:ext cx="87630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6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15DC-5F59-4D03-8FC1-185661BC84DE}" type="datetime4">
              <a:rPr lang="en-GB" smtClean="0"/>
              <a:t>June 12,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lang="en-GB" sz="3600" kern="1200" dirty="0" smtClean="0">
          <a:solidFill>
            <a:srgbClr val="333399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GB" sz="16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4575"/>
            <a:ext cx="87630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45971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areaDetector at Diamond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912768" cy="17526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Reporting use and recent developments at DLS</a:t>
            </a:r>
          </a:p>
          <a:p>
            <a:r>
              <a:rPr lang="en-GB" dirty="0" smtClean="0"/>
              <a:t>EPICS/areaDetector developers meeting</a:t>
            </a:r>
          </a:p>
          <a:p>
            <a:r>
              <a:rPr lang="en-GB" dirty="0" smtClean="0"/>
              <a:t>APS, June 2018</a:t>
            </a:r>
          </a:p>
          <a:p>
            <a:endParaRPr lang="en-GB" dirty="0" smtClean="0"/>
          </a:p>
          <a:p>
            <a:r>
              <a:rPr lang="en-GB" dirty="0" smtClean="0"/>
              <a:t>Ulrik Pedersen</a:t>
            </a:r>
          </a:p>
          <a:p>
            <a:r>
              <a:rPr lang="en-GB" dirty="0" smtClean="0"/>
              <a:t>Head of Beamline Controls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06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865-13D2-4A60-A5AA-1D6014A85FF6}" type="datetime4">
              <a:rPr lang="en-GB" smtClean="0"/>
              <a:t>June 12,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7897573" cy="483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6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n 6"/>
          <p:cNvSpPr/>
          <p:nvPr/>
        </p:nvSpPr>
        <p:spPr bwMode="auto">
          <a:xfrm>
            <a:off x="3995936" y="4742416"/>
            <a:ext cx="1584176" cy="1956976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dirty="0" smtClean="0">
                <a:solidFill>
                  <a:srgbClr val="000000"/>
                </a:solidFill>
                <a:latin typeface="Arial" charset="0"/>
                <a:ea typeface="DejaVu Sans"/>
                <a:cs typeface="DejaVu Sans"/>
              </a:rPr>
              <a:t>HDF5 file</a:t>
            </a:r>
          </a:p>
        </p:txBody>
      </p:sp>
      <p:sp>
        <p:nvSpPr>
          <p:cNvPr id="33" name="Flowchart: Card 32"/>
          <p:cNvSpPr/>
          <p:nvPr/>
        </p:nvSpPr>
        <p:spPr bwMode="auto">
          <a:xfrm>
            <a:off x="4067944" y="6251922"/>
            <a:ext cx="412022" cy="258812"/>
          </a:xfrm>
          <a:prstGeom prst="flowChartPunchedCard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 smtClean="0">
              <a:solidFill>
                <a:srgbClr val="FFFFFF"/>
              </a:solidFill>
              <a:latin typeface="Arial" charset="0"/>
              <a:ea typeface="DejaVu Sans"/>
              <a:cs typeface="DejaVu Sans"/>
            </a:endParaRPr>
          </a:p>
        </p:txBody>
      </p:sp>
      <p:sp>
        <p:nvSpPr>
          <p:cNvPr id="28" name="Flowchart: Card 27"/>
          <p:cNvSpPr/>
          <p:nvPr/>
        </p:nvSpPr>
        <p:spPr bwMode="auto">
          <a:xfrm>
            <a:off x="4067944" y="5891882"/>
            <a:ext cx="412022" cy="258812"/>
          </a:xfrm>
          <a:prstGeom prst="flowChartPunchedCar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 smtClean="0">
              <a:solidFill>
                <a:srgbClr val="FFFFFF"/>
              </a:solidFill>
              <a:latin typeface="Arial" charset="0"/>
              <a:ea typeface="DejaVu Sans"/>
              <a:cs typeface="DejaVu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1764" y="3439072"/>
            <a:ext cx="273469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smtClean="0">
                <a:solidFill>
                  <a:srgbClr val="808080"/>
                </a:solidFill>
                <a:latin typeface="Arial" charset="0"/>
                <a:ea typeface="DejaVu Sans" charset="0"/>
                <a:cs typeface="DejaVu Sans" charset="0"/>
              </a:rPr>
              <a:t>Other plugins here</a:t>
            </a:r>
            <a:endParaRPr lang="en-GB" dirty="0">
              <a:solidFill>
                <a:srgbClr val="80808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26" name="Flowchart: Process 25"/>
          <p:cNvSpPr/>
          <p:nvPr/>
        </p:nvSpPr>
        <p:spPr bwMode="auto">
          <a:xfrm>
            <a:off x="5941764" y="116632"/>
            <a:ext cx="2734692" cy="1296144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dirty="0" smtClean="0">
                <a:solidFill>
                  <a:srgbClr val="000000"/>
                </a:solidFill>
                <a:latin typeface="Arial" charset="0"/>
                <a:ea typeface="DejaVu Sans"/>
                <a:cs typeface="DejaVu Sans"/>
              </a:rPr>
              <a:t>Detector Driver</a:t>
            </a:r>
          </a:p>
        </p:txBody>
      </p:sp>
      <p:sp>
        <p:nvSpPr>
          <p:cNvPr id="5" name="Flowchart: Process 4"/>
          <p:cNvSpPr/>
          <p:nvPr/>
        </p:nvSpPr>
        <p:spPr bwMode="auto">
          <a:xfrm>
            <a:off x="5941764" y="1520788"/>
            <a:ext cx="2734692" cy="187220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dirty="0" smtClean="0">
                <a:solidFill>
                  <a:srgbClr val="000000"/>
                </a:solidFill>
                <a:latin typeface="Arial" charset="0"/>
                <a:ea typeface="DejaVu Sans"/>
                <a:cs typeface="DejaVu Sans"/>
              </a:rPr>
              <a:t>Position Labelling Plugin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011" y="1430758"/>
            <a:ext cx="3357909" cy="50799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Snake scan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Write data in snake pattern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mtClean="0"/>
              <a:t>Leave </a:t>
            </a:r>
            <a:r>
              <a:rPr lang="en-GB" dirty="0" smtClean="0"/>
              <a:t>gaps for dropped frames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Rewind and overwrite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Monitor HDF5 for live updates</a:t>
            </a:r>
            <a:endParaRPr lang="en-GB" dirty="0"/>
          </a:p>
        </p:txBody>
      </p:sp>
      <p:sp>
        <p:nvSpPr>
          <p:cNvPr id="6" name="Flowchart: Process 5"/>
          <p:cNvSpPr/>
          <p:nvPr/>
        </p:nvSpPr>
        <p:spPr bwMode="auto">
          <a:xfrm>
            <a:off x="5941764" y="3789040"/>
            <a:ext cx="2734692" cy="187220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dirty="0" smtClean="0">
                <a:solidFill>
                  <a:srgbClr val="000000"/>
                </a:solidFill>
                <a:latin typeface="Arial" charset="0"/>
                <a:ea typeface="DejaVu Sans"/>
                <a:cs typeface="DejaVu Sans"/>
              </a:rPr>
              <a:t>HDF Writing Plugin</a:t>
            </a:r>
          </a:p>
        </p:txBody>
      </p:sp>
      <p:sp>
        <p:nvSpPr>
          <p:cNvPr id="8" name="Flowchart: Card 7"/>
          <p:cNvSpPr/>
          <p:nvPr/>
        </p:nvSpPr>
        <p:spPr bwMode="auto">
          <a:xfrm>
            <a:off x="6700285" y="476672"/>
            <a:ext cx="1217650" cy="864096"/>
          </a:xfrm>
          <a:prstGeom prst="flowChartPunchedCard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DejaVu Sans"/>
                <a:cs typeface="DejaVu Sans"/>
              </a:rPr>
              <a:t>NDArray</a:t>
            </a:r>
            <a:endParaRPr lang="en-GB" dirty="0" smtClean="0">
              <a:solidFill>
                <a:srgbClr val="FFFFFF"/>
              </a:solidFill>
              <a:latin typeface="Arial" charset="0"/>
              <a:ea typeface="DejaVu Sans"/>
              <a:cs typeface="DejaVu San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55976" y="1973071"/>
            <a:ext cx="1944216" cy="607602"/>
            <a:chOff x="4355976" y="1973071"/>
            <a:chExt cx="1944216" cy="607602"/>
          </a:xfrm>
        </p:grpSpPr>
        <p:sp>
          <p:nvSpPr>
            <p:cNvPr id="9" name="TextBox 8"/>
            <p:cNvSpPr txBox="1"/>
            <p:nvPr/>
          </p:nvSpPr>
          <p:spPr>
            <a:xfrm>
              <a:off x="4355976" y="1973071"/>
              <a:ext cx="1297756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dirty="0" smtClean="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rPr>
                <a:t>XML</a:t>
              </a:r>
            </a:p>
            <a:p>
              <a:pPr algn="r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dirty="0" smtClean="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rPr>
                <a:t>positions</a:t>
              </a:r>
              <a:endParaRPr lang="en-GB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endParaRPr>
            </a:p>
          </p:txBody>
        </p:sp>
        <p:cxnSp>
          <p:nvCxnSpPr>
            <p:cNvPr id="12" name="Straight Arrow Connector 11"/>
            <p:cNvCxnSpPr>
              <a:stCxn id="9" idx="3"/>
            </p:cNvCxnSpPr>
            <p:nvPr/>
          </p:nvCxnSpPr>
          <p:spPr bwMode="auto">
            <a:xfrm>
              <a:off x="5653732" y="2276872"/>
              <a:ext cx="64646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4355976" y="4134813"/>
            <a:ext cx="1977578" cy="607602"/>
            <a:chOff x="4355976" y="4134813"/>
            <a:chExt cx="1977578" cy="607602"/>
          </a:xfrm>
        </p:grpSpPr>
        <p:sp>
          <p:nvSpPr>
            <p:cNvPr id="10" name="TextBox 9"/>
            <p:cNvSpPr txBox="1"/>
            <p:nvPr/>
          </p:nvSpPr>
          <p:spPr>
            <a:xfrm>
              <a:off x="4355976" y="4134813"/>
              <a:ext cx="1297756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dirty="0" smtClean="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rPr>
                <a:t>XML</a:t>
              </a:r>
            </a:p>
            <a:p>
              <a:pPr algn="r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dirty="0" smtClean="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rPr>
                <a:t>layout</a:t>
              </a:r>
              <a:endParaRPr lang="en-GB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5687094" y="4438614"/>
              <a:ext cx="64646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8" name="Flowchart: Card 17"/>
          <p:cNvSpPr/>
          <p:nvPr/>
        </p:nvSpPr>
        <p:spPr bwMode="auto">
          <a:xfrm>
            <a:off x="7103099" y="4595738"/>
            <a:ext cx="412022" cy="258812"/>
          </a:xfrm>
          <a:prstGeom prst="flowChartPunchedCard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 smtClean="0">
              <a:solidFill>
                <a:srgbClr val="FFFFFF"/>
              </a:solidFill>
              <a:latin typeface="Arial" charset="0"/>
              <a:ea typeface="DejaVu Sans"/>
              <a:cs typeface="DejaVu Sans"/>
            </a:endParaRPr>
          </a:p>
        </p:txBody>
      </p:sp>
      <p:sp>
        <p:nvSpPr>
          <p:cNvPr id="19" name="Flowchart: Card 18"/>
          <p:cNvSpPr/>
          <p:nvPr/>
        </p:nvSpPr>
        <p:spPr bwMode="auto">
          <a:xfrm>
            <a:off x="6700285" y="476672"/>
            <a:ext cx="1217650" cy="864096"/>
          </a:xfrm>
          <a:prstGeom prst="flowChartPunchedCard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DejaVu Sans"/>
                <a:cs typeface="DejaVu Sans"/>
              </a:rPr>
              <a:t>NDArray</a:t>
            </a:r>
            <a:endParaRPr lang="en-GB" dirty="0" smtClean="0">
              <a:solidFill>
                <a:srgbClr val="FFFFFF"/>
              </a:solidFill>
              <a:latin typeface="Arial" charset="0"/>
              <a:ea typeface="DejaVu Sans"/>
              <a:cs typeface="DejaVu Sans"/>
            </a:endParaRPr>
          </a:p>
        </p:txBody>
      </p:sp>
      <p:sp>
        <p:nvSpPr>
          <p:cNvPr id="21" name="Flowchart: Card 20"/>
          <p:cNvSpPr/>
          <p:nvPr/>
        </p:nvSpPr>
        <p:spPr bwMode="auto">
          <a:xfrm>
            <a:off x="7103099" y="4595738"/>
            <a:ext cx="412022" cy="258812"/>
          </a:xfrm>
          <a:prstGeom prst="flowChartPunchedCard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 smtClean="0">
              <a:solidFill>
                <a:srgbClr val="FFFFFF"/>
              </a:solidFill>
              <a:latin typeface="Arial" charset="0"/>
              <a:ea typeface="DejaVu Sans"/>
              <a:cs typeface="DejaVu Sans"/>
            </a:endParaRPr>
          </a:p>
        </p:txBody>
      </p:sp>
      <p:sp>
        <p:nvSpPr>
          <p:cNvPr id="22" name="Flowchart: Card 21"/>
          <p:cNvSpPr/>
          <p:nvPr/>
        </p:nvSpPr>
        <p:spPr bwMode="auto">
          <a:xfrm>
            <a:off x="4572000" y="6251922"/>
            <a:ext cx="412022" cy="258812"/>
          </a:xfrm>
          <a:prstGeom prst="flowChartPunchedCard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 smtClean="0">
              <a:solidFill>
                <a:srgbClr val="FFFFFF"/>
              </a:solidFill>
              <a:latin typeface="Arial" charset="0"/>
              <a:ea typeface="DejaVu Sans"/>
              <a:cs typeface="DejaVu Sans"/>
            </a:endParaRPr>
          </a:p>
        </p:txBody>
      </p:sp>
      <p:sp>
        <p:nvSpPr>
          <p:cNvPr id="23" name="Flowchart: Card 22"/>
          <p:cNvSpPr/>
          <p:nvPr/>
        </p:nvSpPr>
        <p:spPr bwMode="auto">
          <a:xfrm>
            <a:off x="5076056" y="6251922"/>
            <a:ext cx="412022" cy="258812"/>
          </a:xfrm>
          <a:prstGeom prst="flowChartPunchedCard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 smtClean="0">
              <a:solidFill>
                <a:srgbClr val="FFFFFF"/>
              </a:solidFill>
              <a:latin typeface="Arial" charset="0"/>
              <a:ea typeface="DejaVu Sans"/>
              <a:cs typeface="DejaVu Sans"/>
            </a:endParaRPr>
          </a:p>
        </p:txBody>
      </p:sp>
      <p:sp>
        <p:nvSpPr>
          <p:cNvPr id="29" name="Flowchart: Card 28"/>
          <p:cNvSpPr/>
          <p:nvPr/>
        </p:nvSpPr>
        <p:spPr bwMode="auto">
          <a:xfrm>
            <a:off x="4067944" y="6251922"/>
            <a:ext cx="412022" cy="258812"/>
          </a:xfrm>
          <a:prstGeom prst="flowChartPunchedCard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 smtClean="0">
              <a:solidFill>
                <a:srgbClr val="FFFFFF"/>
              </a:solidFill>
              <a:latin typeface="Arial" charset="0"/>
              <a:ea typeface="DejaVu Sans"/>
              <a:cs typeface="DejaVu Sans"/>
            </a:endParaRPr>
          </a:p>
        </p:txBody>
      </p:sp>
      <p:sp>
        <p:nvSpPr>
          <p:cNvPr id="30" name="Flowchart: Card 29"/>
          <p:cNvSpPr/>
          <p:nvPr/>
        </p:nvSpPr>
        <p:spPr bwMode="auto">
          <a:xfrm>
            <a:off x="4572000" y="5891882"/>
            <a:ext cx="412022" cy="258812"/>
          </a:xfrm>
          <a:prstGeom prst="flowChartPunchedCar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 smtClean="0">
              <a:solidFill>
                <a:srgbClr val="FFFFFF"/>
              </a:solidFill>
              <a:latin typeface="Arial" charset="0"/>
              <a:ea typeface="DejaVu Sans"/>
              <a:cs typeface="DejaVu Sans"/>
            </a:endParaRPr>
          </a:p>
        </p:txBody>
      </p:sp>
      <p:sp>
        <p:nvSpPr>
          <p:cNvPr id="31" name="Flowchart: Card 30"/>
          <p:cNvSpPr/>
          <p:nvPr/>
        </p:nvSpPr>
        <p:spPr bwMode="auto">
          <a:xfrm>
            <a:off x="5076056" y="5891882"/>
            <a:ext cx="412022" cy="258812"/>
          </a:xfrm>
          <a:prstGeom prst="flowChartPunchedCard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 smtClean="0">
              <a:solidFill>
                <a:srgbClr val="FFFFFF"/>
              </a:solidFill>
              <a:latin typeface="Arial" charset="0"/>
              <a:ea typeface="DejaVu Sans"/>
              <a:cs typeface="DejaVu Sans"/>
            </a:endParaRPr>
          </a:p>
        </p:txBody>
      </p:sp>
      <p:sp>
        <p:nvSpPr>
          <p:cNvPr id="32" name="Flowchart: Card 31"/>
          <p:cNvSpPr/>
          <p:nvPr/>
        </p:nvSpPr>
        <p:spPr bwMode="auto">
          <a:xfrm>
            <a:off x="4067944" y="5891882"/>
            <a:ext cx="412022" cy="258812"/>
          </a:xfrm>
          <a:prstGeom prst="flowChartPunchedCard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 smtClean="0">
              <a:solidFill>
                <a:srgbClr val="FFFFFF"/>
              </a:solidFill>
              <a:latin typeface="Arial" charset="0"/>
              <a:ea typeface="DejaVu Sans"/>
              <a:cs typeface="DejaVu Sans"/>
            </a:endParaRPr>
          </a:p>
        </p:txBody>
      </p:sp>
      <p:sp>
        <p:nvSpPr>
          <p:cNvPr id="36" name="Flowchart: Card 35"/>
          <p:cNvSpPr/>
          <p:nvPr/>
        </p:nvSpPr>
        <p:spPr bwMode="auto">
          <a:xfrm>
            <a:off x="7103099" y="4595738"/>
            <a:ext cx="412022" cy="258812"/>
          </a:xfrm>
          <a:prstGeom prst="flowChartPunchedCard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 smtClean="0">
              <a:solidFill>
                <a:srgbClr val="FFFFFF"/>
              </a:solidFill>
              <a:latin typeface="Arial" charset="0"/>
              <a:ea typeface="DejaVu Sans"/>
              <a:cs typeface="DejaVu San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00285" y="2735478"/>
            <a:ext cx="121765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smtClean="0">
                <a:solidFill>
                  <a:srgbClr val="FFFFFF">
                    <a:lumMod val="95000"/>
                  </a:srgbClr>
                </a:solidFill>
                <a:latin typeface="Arial" charset="0"/>
                <a:ea typeface="DejaVu Sans" charset="0"/>
                <a:cs typeface="DejaVu Sans" charset="0"/>
              </a:rPr>
              <a:t>X:0 Y:0</a:t>
            </a:r>
            <a:endParaRPr lang="en-GB" dirty="0">
              <a:solidFill>
                <a:srgbClr val="FFFFFF">
                  <a:lumMod val="95000"/>
                </a:srgbClr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0285" y="2735478"/>
            <a:ext cx="121765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smtClean="0">
                <a:solidFill>
                  <a:srgbClr val="FFFFFF">
                    <a:lumMod val="95000"/>
                  </a:srgbClr>
                </a:solidFill>
                <a:latin typeface="Arial" charset="0"/>
                <a:ea typeface="DejaVu Sans" charset="0"/>
                <a:cs typeface="DejaVu Sans" charset="0"/>
              </a:rPr>
              <a:t>X:1 Y:0</a:t>
            </a:r>
            <a:endParaRPr lang="en-GB" dirty="0">
              <a:solidFill>
                <a:srgbClr val="FFFFFF">
                  <a:lumMod val="95000"/>
                </a:srgbClr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57200" y="180000"/>
            <a:ext cx="5410944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600" kern="1200" dirty="0" smtClean="0">
                <a:solidFill>
                  <a:srgbClr val="333399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Position Plugin</a:t>
            </a:r>
          </a:p>
        </p:txBody>
      </p:sp>
    </p:spTree>
    <p:extLst>
      <p:ext uri="{BB962C8B-B14F-4D97-AF65-F5344CB8AC3E}">
        <p14:creationId xmlns:p14="http://schemas.microsoft.com/office/powerpoint/2010/main" val="311892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25 L 4.44444E-6 0.56505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4.44444E-6 0.3171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33073 0.13657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682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25 L 4.44444E-6 0.56505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4.44444E-6 0.3171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2757 0.13657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22049 0.13472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 animBg="1"/>
      <p:bldP spid="28" grpId="0" animBg="1"/>
      <p:bldP spid="4" grpId="0"/>
      <p:bldP spid="26" grpId="0" animBg="1"/>
      <p:bldP spid="5" grpId="0" animBg="1"/>
      <p:bldP spid="6" grpId="0" animBg="1"/>
      <p:bldP spid="8" grpId="0" animBg="1"/>
      <p:bldP spid="8" grpId="1" animBg="1"/>
      <p:bldP spid="8" grpId="2" animBg="1"/>
      <p:bldP spid="8" grpId="3" animBg="1"/>
      <p:bldP spid="18" grpId="0" animBg="1"/>
      <p:bldP spid="18" grpId="1" animBg="1"/>
      <p:bldP spid="19" grpId="0" animBg="1"/>
      <p:bldP spid="19" grpId="1" animBg="1"/>
      <p:bldP spid="19" grpId="2" animBg="1"/>
      <p:bldP spid="19" grpId="3" animBg="1"/>
      <p:bldP spid="21" grpId="0" animBg="1"/>
      <p:bldP spid="21" grpId="1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6" grpId="1" animBg="1"/>
      <p:bldP spid="42" grpId="0"/>
      <p:bldP spid="42" grpId="1"/>
      <p:bldP spid="42" grpId="2"/>
      <p:bldP spid="20" grpId="0"/>
      <p:bldP spid="20" grpId="1"/>
      <p:bldP spid="2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011" y="1430759"/>
            <a:ext cx="8110437" cy="437450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Even faster detectors</a:t>
            </a:r>
            <a:r>
              <a:rPr lang="mr-IN" dirty="0" smtClean="0"/>
              <a:t>…</a:t>
            </a:r>
            <a:r>
              <a:rPr lang="en-GB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Increased use of </a:t>
            </a:r>
            <a:r>
              <a:rPr lang="en-GB" dirty="0" err="1" smtClean="0"/>
              <a:t>beamtime</a:t>
            </a:r>
            <a:r>
              <a:rPr lang="en-GB" dirty="0" smtClean="0"/>
              <a:t> == larger datasets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Compression?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 err="1" smtClean="0"/>
              <a:t>Blosc</a:t>
            </a:r>
            <a:r>
              <a:rPr lang="en-GB" dirty="0" smtClean="0"/>
              <a:t> filter already on HDF5 file writer (</a:t>
            </a:r>
            <a:r>
              <a:rPr lang="en-US" dirty="0" err="1" smtClean="0"/>
              <a:t>Xiaoqiang</a:t>
            </a:r>
            <a:r>
              <a:rPr lang="en-US" dirty="0" smtClean="0"/>
              <a:t> Wang, PSI)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NDArray</a:t>
            </a:r>
            <a:r>
              <a:rPr lang="en-US" dirty="0" smtClean="0"/>
              <a:t> support for compressed frames?</a:t>
            </a: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New ways of storing and processing?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 smtClean="0"/>
              <a:t>Objec</a:t>
            </a:r>
            <a:r>
              <a:rPr lang="en-GB" dirty="0" smtClean="0"/>
              <a:t>t Storage </a:t>
            </a:r>
            <a:r>
              <a:rPr lang="mr-IN" dirty="0" smtClean="0"/>
              <a:t>–</a:t>
            </a:r>
            <a:r>
              <a:rPr lang="en-GB" dirty="0" smtClean="0"/>
              <a:t> S3 File Writer plugin?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 smtClean="0"/>
              <a:t>Streaming to in-house or external cloud?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57200" y="180000"/>
            <a:ext cx="807524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600" kern="1200" dirty="0" smtClean="0">
                <a:solidFill>
                  <a:srgbClr val="333399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Future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250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areaDetectors</a:t>
            </a:r>
            <a:r>
              <a:rPr lang="en-GB" dirty="0" smtClean="0"/>
              <a:t> at DLS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GigE </a:t>
            </a:r>
            <a:r>
              <a:rPr lang="en-GB" dirty="0" smtClean="0"/>
              <a:t>cameras using aravisGigE</a:t>
            </a:r>
          </a:p>
          <a:p>
            <a:r>
              <a:rPr lang="en-GB" dirty="0" smtClean="0"/>
              <a:t>Pilatus</a:t>
            </a:r>
          </a:p>
          <a:p>
            <a:r>
              <a:rPr lang="en-GB" dirty="0" err="1" smtClean="0"/>
              <a:t>Eiger</a:t>
            </a:r>
            <a:endParaRPr lang="en-GB" dirty="0" smtClean="0"/>
          </a:p>
          <a:p>
            <a:r>
              <a:rPr lang="en-GB" dirty="0" smtClean="0"/>
              <a:t>PCO</a:t>
            </a:r>
          </a:p>
          <a:p>
            <a:r>
              <a:rPr lang="en-GB" dirty="0" err="1" smtClean="0"/>
              <a:t>Andor</a:t>
            </a:r>
            <a:endParaRPr lang="en-GB" dirty="0" smtClean="0"/>
          </a:p>
          <a:p>
            <a:r>
              <a:rPr lang="en-GB" dirty="0" smtClean="0"/>
              <a:t>XMAP</a:t>
            </a:r>
          </a:p>
          <a:p>
            <a:r>
              <a:rPr lang="en-GB" dirty="0" err="1" smtClean="0"/>
              <a:t>electronAnalysers</a:t>
            </a:r>
            <a:endParaRPr lang="en-GB" dirty="0" smtClean="0"/>
          </a:p>
          <a:p>
            <a:r>
              <a:rPr lang="en-GB" dirty="0" err="1" smtClean="0"/>
              <a:t>dtaq</a:t>
            </a:r>
            <a:r>
              <a:rPr lang="en-GB" dirty="0" smtClean="0"/>
              <a:t> ADCs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865-13D2-4A60-A5AA-1D6014A85FF6}" type="datetime4">
              <a:rPr lang="en-GB" smtClean="0"/>
              <a:t>June 12,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5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600" cy="116076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DLS in-house developments and collaborations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41379"/>
          </a:xfrm>
        </p:spPr>
        <p:txBody>
          <a:bodyPr/>
          <a:lstStyle/>
          <a:p>
            <a:r>
              <a:rPr lang="en-GB" dirty="0" smtClean="0"/>
              <a:t>Excalibur</a:t>
            </a:r>
          </a:p>
          <a:p>
            <a:r>
              <a:rPr lang="en-GB" dirty="0" smtClean="0"/>
              <a:t>Percival</a:t>
            </a:r>
          </a:p>
          <a:p>
            <a:r>
              <a:rPr lang="en-GB" dirty="0" smtClean="0"/>
              <a:t>Merlin</a:t>
            </a:r>
          </a:p>
          <a:p>
            <a:r>
              <a:rPr lang="en-GB" dirty="0" err="1" smtClean="0"/>
              <a:t>Xspress</a:t>
            </a:r>
            <a:endParaRPr lang="en-GB" dirty="0" smtClean="0"/>
          </a:p>
          <a:p>
            <a:r>
              <a:rPr lang="en-GB" dirty="0" err="1" smtClean="0"/>
              <a:t>PanDaBox</a:t>
            </a:r>
            <a:endParaRPr lang="en-GB" dirty="0" smtClean="0"/>
          </a:p>
          <a:p>
            <a:pPr lvl="1"/>
            <a:r>
              <a:rPr lang="en-GB" dirty="0" smtClean="0"/>
              <a:t>Not really an </a:t>
            </a:r>
            <a:r>
              <a:rPr lang="en-GB" dirty="0" err="1" smtClean="0"/>
              <a:t>areaDetector</a:t>
            </a:r>
            <a:r>
              <a:rPr lang="en-GB" dirty="0" smtClean="0"/>
              <a:t> but with an </a:t>
            </a:r>
            <a:r>
              <a:rPr lang="en-GB" dirty="0" err="1" smtClean="0"/>
              <a:t>areaDetector</a:t>
            </a:r>
            <a:r>
              <a:rPr lang="en-GB" dirty="0" smtClean="0"/>
              <a:t> driver!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865-13D2-4A60-A5AA-1D6014A85FF6}" type="datetime4">
              <a:rPr lang="en-GB" smtClean="0"/>
              <a:t>June 12,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1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600" cy="1160768"/>
          </a:xfrm>
        </p:spPr>
        <p:txBody>
          <a:bodyPr>
            <a:normAutofit/>
          </a:bodyPr>
          <a:lstStyle/>
          <a:p>
            <a:r>
              <a:rPr lang="en-GB" dirty="0" smtClean="0"/>
              <a:t>DLS </a:t>
            </a:r>
            <a:r>
              <a:rPr lang="en-GB" dirty="0" smtClean="0"/>
              <a:t>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41379"/>
          </a:xfrm>
        </p:spPr>
        <p:txBody>
          <a:bodyPr/>
          <a:lstStyle/>
          <a:p>
            <a:r>
              <a:rPr lang="en-GB" dirty="0" smtClean="0"/>
              <a:t>RHEL6</a:t>
            </a:r>
          </a:p>
          <a:p>
            <a:pPr lvl="1"/>
            <a:r>
              <a:rPr lang="en-GB" dirty="0" smtClean="0"/>
              <a:t>EPICS Base R3.14.12.3</a:t>
            </a:r>
          </a:p>
          <a:p>
            <a:pPr lvl="1"/>
            <a:r>
              <a:rPr lang="en-GB" dirty="0" err="1" smtClean="0"/>
              <a:t>areaDetector</a:t>
            </a:r>
            <a:r>
              <a:rPr lang="en-GB" dirty="0" smtClean="0"/>
              <a:t> 1-9 (!)</a:t>
            </a:r>
          </a:p>
          <a:p>
            <a:pPr lvl="2"/>
            <a:r>
              <a:rPr lang="en-GB" dirty="0" smtClean="0"/>
              <a:t>But it just works</a:t>
            </a:r>
            <a:r>
              <a:rPr lang="mr-IN" dirty="0" smtClean="0"/>
              <a:t>…</a:t>
            </a:r>
            <a:endParaRPr lang="en-GB" dirty="0" smtClean="0"/>
          </a:p>
          <a:p>
            <a:pPr lvl="1"/>
            <a:r>
              <a:rPr lang="en-GB" dirty="0" err="1" smtClean="0"/>
              <a:t>ADCore</a:t>
            </a:r>
            <a:endParaRPr lang="en-GB" dirty="0" smtClean="0"/>
          </a:p>
          <a:p>
            <a:pPr lvl="2"/>
            <a:r>
              <a:rPr lang="en-GB" dirty="0" smtClean="0"/>
              <a:t>2-2, 2-3, 2-4, 2-6</a:t>
            </a:r>
          </a:p>
          <a:p>
            <a:r>
              <a:rPr lang="en-GB" dirty="0" smtClean="0"/>
              <a:t>RHEL7 (transitioning)</a:t>
            </a:r>
          </a:p>
          <a:p>
            <a:pPr lvl="1"/>
            <a:r>
              <a:rPr lang="en-GB" dirty="0" smtClean="0"/>
              <a:t>EPICS Base R3.14.12.7</a:t>
            </a:r>
          </a:p>
          <a:p>
            <a:pPr lvl="2"/>
            <a:r>
              <a:rPr lang="en-GB" dirty="0" smtClean="0"/>
              <a:t>.. Followed by EPICS 7</a:t>
            </a:r>
          </a:p>
          <a:p>
            <a:pPr lvl="1"/>
            <a:r>
              <a:rPr lang="en-GB" dirty="0" err="1" smtClean="0"/>
              <a:t>ADCore</a:t>
            </a:r>
            <a:r>
              <a:rPr lang="en-GB" dirty="0" smtClean="0"/>
              <a:t> 2-6</a:t>
            </a:r>
          </a:p>
          <a:p>
            <a:pPr lvl="2"/>
            <a:r>
              <a:rPr lang="en-GB" dirty="0" smtClean="0"/>
              <a:t>.. Followed by 3-x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865-13D2-4A60-A5AA-1D6014A85FF6}" type="datetime4">
              <a:rPr lang="en-GB" smtClean="0"/>
              <a:t>June 12,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28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HDF5 SWMR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Writer Multiple Reader</a:t>
            </a:r>
          </a:p>
          <a:p>
            <a:r>
              <a:rPr lang="en-US" dirty="0" smtClean="0"/>
              <a:t>Process data while it is being written to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865-13D2-4A60-A5AA-1D6014A85FF6}" type="datetime4">
              <a:rPr lang="en-GB" smtClean="0"/>
              <a:t>June 12,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Document 15"/>
          <p:cNvSpPr/>
          <p:nvPr/>
        </p:nvSpPr>
        <p:spPr>
          <a:xfrm>
            <a:off x="3073933" y="4941208"/>
            <a:ext cx="2621280" cy="1706880"/>
          </a:xfrm>
          <a:prstGeom prst="flowChart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HDF5 File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71626" y="3661048"/>
            <a:ext cx="1524000" cy="7315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72888" y="3661048"/>
            <a:ext cx="128016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Reader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8900000">
            <a:off x="2639593" y="4273935"/>
            <a:ext cx="670560" cy="109918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3500000">
            <a:off x="5497952" y="4285792"/>
            <a:ext cx="670560" cy="109918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80186" y="2422023"/>
            <a:ext cx="182880" cy="1828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70821" y="2267870"/>
            <a:ext cx="182880" cy="1828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66295" y="2426204"/>
            <a:ext cx="182880" cy="1828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862261" y="2918335"/>
            <a:ext cx="670560" cy="7010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09993" y="5032648"/>
            <a:ext cx="2350340" cy="1524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62500" lnSpcReduction="20000"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lang="en-US" sz="3100" noProof="0" dirty="0" smtClean="0">
                <a:latin typeface="+mn-lt"/>
                <a:ea typeface="+mn-ea"/>
                <a:cs typeface="+mn-cs"/>
              </a:rPr>
              <a:t>that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be read by a reader…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US" sz="2400" dirty="0"/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310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ith</a:t>
            </a:r>
            <a:r>
              <a:rPr lang="en-US" sz="31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IPC necessary.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27784" y="2060848"/>
            <a:ext cx="1463040" cy="97536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data elements…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2193" y="5306968"/>
            <a:ext cx="1767840" cy="97536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smtClean="0">
                <a:latin typeface="+mn-lt"/>
                <a:ea typeface="+mn-ea"/>
                <a:cs typeface="+mn-cs"/>
              </a:rPr>
              <a:t>…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 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added to a dataset in the file…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53053" y="5904565"/>
            <a:ext cx="731520" cy="548640"/>
            <a:chOff x="3429000" y="1828800"/>
            <a:chExt cx="914400" cy="685800"/>
          </a:xfrm>
        </p:grpSpPr>
        <p:sp>
          <p:nvSpPr>
            <p:cNvPr id="20" name="Rectangle 19"/>
            <p:cNvSpPr/>
            <p:nvPr/>
          </p:nvSpPr>
          <p:spPr>
            <a:xfrm>
              <a:off x="3429000" y="1828800"/>
              <a:ext cx="228600" cy="228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57600" y="1828800"/>
              <a:ext cx="228600" cy="228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86200" y="1828800"/>
              <a:ext cx="228600" cy="228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14800" y="1828800"/>
              <a:ext cx="228600" cy="228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29000" y="2057400"/>
              <a:ext cx="228600" cy="228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57600" y="2057400"/>
              <a:ext cx="228600" cy="228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86200" y="2057400"/>
              <a:ext cx="228600" cy="228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14800" y="2057400"/>
              <a:ext cx="228600" cy="228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29000" y="22860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57600" y="22860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86200" y="22860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1252661" y="2147703"/>
            <a:ext cx="1280160" cy="548640"/>
          </a:xfrm>
          <a:prstGeom prst="round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136212" y="2173328"/>
            <a:ext cx="182880" cy="1828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658005" y="2604903"/>
            <a:ext cx="182880" cy="1828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02473" y="2267870"/>
            <a:ext cx="182880" cy="1828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10800000">
            <a:off x="6277688" y="2929663"/>
            <a:ext cx="670560" cy="7010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7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areaDetector NDFileHDF5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with SWMR support</a:t>
            </a:r>
          </a:p>
          <a:p>
            <a:pPr lvl="1"/>
            <a:r>
              <a:rPr lang="en-GB" dirty="0" smtClean="0"/>
              <a:t>Only available with HDF5 &gt;= 1.10</a:t>
            </a:r>
          </a:p>
          <a:p>
            <a:pPr lvl="1"/>
            <a:r>
              <a:rPr lang="en-GB" dirty="0" smtClean="0"/>
              <a:t>Optional enable/disable</a:t>
            </a:r>
          </a:p>
          <a:p>
            <a:pPr lvl="1"/>
            <a:r>
              <a:rPr lang="en-GB" dirty="0" smtClean="0"/>
              <a:t>SWMR only works on POSIX file systems – not NFS/Samba/CIFS</a:t>
            </a:r>
          </a:p>
          <a:p>
            <a:r>
              <a:rPr lang="en-GB" dirty="0" smtClean="0"/>
              <a:t>Multiple dimensions in addition to the 2+1D</a:t>
            </a:r>
          </a:p>
          <a:p>
            <a:pPr lvl="1"/>
            <a:r>
              <a:rPr lang="en-GB" dirty="0" smtClean="0"/>
              <a:t>Arrange data by scan dimension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865-13D2-4A60-A5AA-1D6014A85FF6}" type="datetime4">
              <a:rPr lang="en-GB" smtClean="0"/>
              <a:t>June 12,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4005064"/>
            <a:ext cx="38354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2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Mapping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4896544" cy="507342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Basic ‘mapping’ is simple: 2D raster-scan</a:t>
            </a:r>
          </a:p>
          <a:p>
            <a:r>
              <a:rPr lang="en-GB" dirty="0" smtClean="0"/>
              <a:t>Add multiple dimensions</a:t>
            </a:r>
          </a:p>
          <a:p>
            <a:r>
              <a:rPr lang="en-GB" dirty="0" smtClean="0"/>
              <a:t>Non-linear scans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Performance using hardware triggers</a:t>
            </a:r>
          </a:p>
          <a:p>
            <a:pPr lvl="1"/>
            <a:r>
              <a:rPr lang="en-GB" dirty="0" smtClean="0"/>
              <a:t>Continuous scans</a:t>
            </a:r>
          </a:p>
          <a:p>
            <a:pPr lvl="1"/>
            <a:r>
              <a:rPr lang="en-GB" dirty="0" smtClean="0"/>
              <a:t>Zebra or Panda</a:t>
            </a:r>
          </a:p>
          <a:p>
            <a:r>
              <a:rPr lang="en-GB" dirty="0" smtClean="0"/>
              <a:t>Live viewing through HDF5 files</a:t>
            </a:r>
          </a:p>
          <a:p>
            <a:pPr lvl="1"/>
            <a:r>
              <a:rPr lang="en-GB" dirty="0" smtClean="0"/>
              <a:t>Images, spectra</a:t>
            </a:r>
          </a:p>
          <a:p>
            <a:r>
              <a:rPr lang="en-GB" dirty="0" smtClean="0"/>
              <a:t>Live processing of HDF5 files</a:t>
            </a:r>
          </a:p>
          <a:p>
            <a:pPr lvl="1"/>
            <a:r>
              <a:rPr lang="en-GB" dirty="0" smtClean="0"/>
              <a:t>Pipelines triggered on scan start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865-13D2-4A60-A5AA-1D6014A85FF6}" type="datetime4">
              <a:rPr lang="en-GB" smtClean="0"/>
              <a:t>June 12,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5868144" y="3501008"/>
            <a:ext cx="3051086" cy="2282561"/>
            <a:chOff x="755576" y="1412776"/>
            <a:chExt cx="7704856" cy="4968552"/>
          </a:xfrm>
        </p:grpSpPr>
        <p:sp>
          <p:nvSpPr>
            <p:cNvPr id="7" name="Rectangle 6"/>
            <p:cNvSpPr/>
            <p:nvPr/>
          </p:nvSpPr>
          <p:spPr bwMode="auto">
            <a:xfrm>
              <a:off x="755576" y="1412776"/>
              <a:ext cx="7704856" cy="496855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latin typeface="Times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83942" y="1510016"/>
              <a:ext cx="2304291" cy="2300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5000" y="1504240"/>
              <a:ext cx="2295141" cy="2294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432" r="3159"/>
            <a:stretch/>
          </p:blipFill>
          <p:spPr bwMode="auto">
            <a:xfrm>
              <a:off x="6038437" y="1484784"/>
              <a:ext cx="2304291" cy="2297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021777" y="3641216"/>
              <a:ext cx="230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12803" y="3268736"/>
              <a:ext cx="1288086" cy="602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1 </a:t>
              </a:r>
              <a:r>
                <a:rPr lang="en-GB" sz="1200" dirty="0">
                  <a:solidFill>
                    <a:prstClr val="black"/>
                  </a:solidFill>
                  <a:latin typeface="Symbol" panose="05050102010706020507" pitchFamily="18" charset="2"/>
                </a:rPr>
                <a:t>m</a:t>
              </a: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9593" y="1519933"/>
              <a:ext cx="1212792" cy="703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b="1" dirty="0">
                  <a:solidFill>
                    <a:prstClr val="black"/>
                  </a:solidFill>
                  <a:latin typeface="Calibri"/>
                </a:rPr>
                <a:t>Abs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6786" y="1515919"/>
              <a:ext cx="1292134" cy="703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b="1" dirty="0">
                  <a:solidFill>
                    <a:prstClr val="white"/>
                  </a:solidFill>
                  <a:latin typeface="Calibri"/>
                </a:rPr>
                <a:t>DPC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44731" y="1504236"/>
              <a:ext cx="996628" cy="703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b="1" dirty="0">
                  <a:solidFill>
                    <a:prstClr val="white"/>
                  </a:solidFill>
                  <a:latin typeface="Calibri"/>
                </a:rPr>
                <a:t>DF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21776" y="3888329"/>
              <a:ext cx="773984" cy="803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prstClr val="white"/>
                  </a:solidFill>
                  <a:latin typeface="Calibri"/>
                </a:rPr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95178" y="3860451"/>
              <a:ext cx="858995" cy="803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prstClr val="white"/>
                  </a:solidFill>
                  <a:latin typeface="Calibri"/>
                </a:rPr>
                <a:t>O</a:t>
              </a:r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5000" y="3946234"/>
              <a:ext cx="2295176" cy="2290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604" y="3944427"/>
              <a:ext cx="2305050" cy="2292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437" y="3946477"/>
              <a:ext cx="2279650" cy="2292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911202" y="3926898"/>
              <a:ext cx="340976" cy="703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b="1" dirty="0">
                  <a:solidFill>
                    <a:prstClr val="white"/>
                  </a:solidFill>
                  <a:latin typeface="Calibri"/>
                </a:rPr>
                <a:t>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83942" y="3931792"/>
              <a:ext cx="794227" cy="703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b="1" dirty="0">
                  <a:solidFill>
                    <a:prstClr val="white"/>
                  </a:solidFill>
                  <a:latin typeface="Calibri"/>
                </a:rPr>
                <a:t>O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44731" y="3966718"/>
              <a:ext cx="924733" cy="703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b="1" dirty="0">
                  <a:solidFill>
                    <a:prstClr val="white"/>
                  </a:solidFill>
                  <a:latin typeface="Calibri"/>
                </a:rPr>
                <a:t>Fe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40152" y="980728"/>
            <a:ext cx="2908631" cy="2389037"/>
            <a:chOff x="5699971" y="2576945"/>
            <a:chExt cx="2512091" cy="1719445"/>
          </a:xfrm>
        </p:grpSpPr>
        <p:grpSp>
          <p:nvGrpSpPr>
            <p:cNvPr id="25" name="Group 24"/>
            <p:cNvGrpSpPr/>
            <p:nvPr/>
          </p:nvGrpSpPr>
          <p:grpSpPr>
            <a:xfrm>
              <a:off x="5993885" y="2576945"/>
              <a:ext cx="2016882" cy="1719445"/>
              <a:chOff x="5993885" y="2576945"/>
              <a:chExt cx="2016882" cy="1719445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993885" y="257694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82351" y="257694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570513" y="257694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858675" y="257694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146281" y="257694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434443" y="257694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722605" y="257694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993885" y="286467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82351" y="286467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570513" y="286467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858675" y="286467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146281" y="286467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434443" y="286467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722605" y="286467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993885" y="314826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2351" y="314826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570513" y="314826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858675" y="314826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146281" y="314826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434443" y="314826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722605" y="314826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993885" y="343690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282351" y="343690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570513" y="343690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858675" y="3436905"/>
                <a:ext cx="288162" cy="28816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146281" y="343690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434443" y="343690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722605" y="343690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993885" y="372463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282351" y="372463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570513" y="372463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858675" y="372463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146281" y="372463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434443" y="372463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722605" y="372463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993885" y="400822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282351" y="400822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570513" y="400822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858675" y="400822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46281" y="400822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434443" y="400822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722605" y="400822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5745589" y="2721026"/>
              <a:ext cx="2309767" cy="0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911856" y="3008755"/>
              <a:ext cx="2143498" cy="0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/>
          </p:nvSpPr>
          <p:spPr>
            <a:xfrm>
              <a:off x="7912360" y="2721026"/>
              <a:ext cx="282587" cy="288161"/>
            </a:xfrm>
            <a:prstGeom prst="arc">
              <a:avLst>
                <a:gd name="adj1" fmla="val 16200000"/>
                <a:gd name="adj2" fmla="val 5379450"/>
              </a:avLst>
            </a:prstGeom>
            <a:ln w="44450"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>
              <a:off x="5775506" y="3010825"/>
              <a:ext cx="282587" cy="277697"/>
            </a:xfrm>
            <a:prstGeom prst="arc">
              <a:avLst>
                <a:gd name="adj1" fmla="val 5022343"/>
                <a:gd name="adj2" fmla="val 16335039"/>
              </a:avLst>
            </a:prstGeom>
            <a:ln w="44450"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917738" y="3288522"/>
              <a:ext cx="2143498" cy="0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920450" y="3577447"/>
              <a:ext cx="2143498" cy="0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Arc 31"/>
            <p:cNvSpPr/>
            <p:nvPr/>
          </p:nvSpPr>
          <p:spPr>
            <a:xfrm>
              <a:off x="7920954" y="3288521"/>
              <a:ext cx="273993" cy="283441"/>
            </a:xfrm>
            <a:prstGeom prst="arc">
              <a:avLst>
                <a:gd name="adj1" fmla="val 15824333"/>
                <a:gd name="adj2" fmla="val 5379450"/>
              </a:avLst>
            </a:prstGeom>
            <a:ln w="44450"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5775506" y="3578320"/>
              <a:ext cx="282587" cy="278894"/>
            </a:xfrm>
            <a:prstGeom prst="arc">
              <a:avLst>
                <a:gd name="adj1" fmla="val 5022343"/>
                <a:gd name="adj2" fmla="val 16335039"/>
              </a:avLst>
            </a:prstGeom>
            <a:ln w="44450"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926332" y="3857214"/>
              <a:ext cx="2143498" cy="0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699971" y="4134232"/>
              <a:ext cx="2374776" cy="1675"/>
            </a:xfrm>
            <a:prstGeom prst="line">
              <a:avLst/>
            </a:prstGeom>
            <a:ln w="44450">
              <a:solidFill>
                <a:schemeClr val="accent5"/>
              </a:solidFill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Arc 35"/>
            <p:cNvSpPr/>
            <p:nvPr/>
          </p:nvSpPr>
          <p:spPr>
            <a:xfrm>
              <a:off x="7928510" y="3857214"/>
              <a:ext cx="283552" cy="277018"/>
            </a:xfrm>
            <a:prstGeom prst="arc">
              <a:avLst>
                <a:gd name="adj1" fmla="val 16200000"/>
                <a:gd name="adj2" fmla="val 5379450"/>
              </a:avLst>
            </a:prstGeom>
            <a:ln w="44450"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1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865-13D2-4A60-A5AA-1D6014A85FF6}" type="datetime4">
              <a:rPr lang="en-GB" smtClean="0"/>
              <a:t>June 12,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3" t="18195" r="40028" b="15372"/>
          <a:stretch/>
        </p:blipFill>
        <p:spPr>
          <a:xfrm>
            <a:off x="6366723" y="1844824"/>
            <a:ext cx="2777277" cy="2232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2" t="14808" r="41873" b="10578"/>
          <a:stretch/>
        </p:blipFill>
        <p:spPr>
          <a:xfrm>
            <a:off x="3491880" y="1772816"/>
            <a:ext cx="2395728" cy="2304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t="21851" r="47970" b="14397"/>
          <a:stretch/>
        </p:blipFill>
        <p:spPr>
          <a:xfrm>
            <a:off x="467544" y="1772816"/>
            <a:ext cx="2376264" cy="2237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1" t="44868" r="572" b="6245"/>
          <a:stretch/>
        </p:blipFill>
        <p:spPr>
          <a:xfrm>
            <a:off x="2195736" y="4365104"/>
            <a:ext cx="4220015" cy="20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9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865-13D2-4A60-A5AA-1D6014A85FF6}" type="datetime4">
              <a:rPr lang="en-GB" smtClean="0"/>
              <a:t>June 12,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9</a:t>
            </a:fld>
            <a:endParaRPr lang="en-GB"/>
          </a:p>
        </p:txBody>
      </p:sp>
      <p:cxnSp>
        <p:nvCxnSpPr>
          <p:cNvPr id="23" name="Curved Connector 22"/>
          <p:cNvCxnSpPr>
            <a:stCxn id="40" idx="3"/>
            <a:endCxn id="33" idx="1"/>
          </p:cNvCxnSpPr>
          <p:nvPr/>
        </p:nvCxnSpPr>
        <p:spPr>
          <a:xfrm flipV="1">
            <a:off x="3635104" y="3643563"/>
            <a:ext cx="1911419" cy="176378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26" idx="2"/>
            <a:endCxn id="27" idx="0"/>
          </p:cNvCxnSpPr>
          <p:nvPr/>
        </p:nvCxnSpPr>
        <p:spPr>
          <a:xfrm rot="5400000">
            <a:off x="2300632" y="3165406"/>
            <a:ext cx="611862" cy="1174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5" name="Picture 3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8" y="1306366"/>
            <a:ext cx="2803016" cy="15762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4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55" y="1283216"/>
            <a:ext cx="2803016" cy="15762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8" descr="https://encrypted-tbn3.gstatic.com/images?q=tbn:ANd9GcS0WwB6F_3QkrhfD4TvuxzCpP9DnANwbuBjJG2_eQakyMp2lZDYx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69" y="3471338"/>
            <a:ext cx="1996988" cy="35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5546552" y="4876093"/>
            <a:ext cx="1996988" cy="1420551"/>
            <a:chOff x="6156176" y="4772640"/>
            <a:chExt cx="2160240" cy="1536680"/>
          </a:xfrm>
        </p:grpSpPr>
        <p:pic>
          <p:nvPicPr>
            <p:cNvPr id="29" name="Picture 8" descr="https://encrypted-tbn3.gstatic.com/images?q=tbn:ANd9GcS0WwB6F_3QkrhfD4TvuxzCpP9DnANwbuBjJG2_eQakyMp2lZDYx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772640"/>
              <a:ext cx="2160240" cy="383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https://encrypted-tbn3.gstatic.com/images?q=tbn:ANd9GcS0WwB6F_3QkrhfD4TvuxzCpP9DnANwbuBjJG2_eQakyMp2lZDYx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5156589"/>
              <a:ext cx="2160240" cy="383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https://encrypted-tbn3.gstatic.com/images?q=tbn:ANd9GcS0WwB6F_3QkrhfD4TvuxzCpP9DnANwbuBjJG2_eQakyMp2lZDYx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5541422"/>
              <a:ext cx="2160240" cy="383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https://encrypted-tbn3.gstatic.com/images?q=tbn:ANd9GcS0WwB6F_3QkrhfD4TvuxzCpP9DnANwbuBjJG2_eQakyMp2lZDYx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5925371"/>
              <a:ext cx="2160240" cy="383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10" descr="http://cdn.1001freedownloads.com/vector/thumb/91970/SAN_Disk_Array_SCSI_29.07.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23" y="3367729"/>
            <a:ext cx="1996988" cy="5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urved Connector 33"/>
          <p:cNvCxnSpPr>
            <a:stCxn id="25" idx="0"/>
            <a:endCxn id="26" idx="0"/>
          </p:cNvCxnSpPr>
          <p:nvPr/>
        </p:nvCxnSpPr>
        <p:spPr>
          <a:xfrm rot="16200000" flipV="1">
            <a:off x="4564215" y="-674435"/>
            <a:ext cx="23150" cy="3938453"/>
          </a:xfrm>
          <a:prstGeom prst="curvedConnector3">
            <a:avLst>
              <a:gd name="adj1" fmla="val 101283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27" idx="3"/>
            <a:endCxn id="25" idx="1"/>
          </p:cNvCxnSpPr>
          <p:nvPr/>
        </p:nvCxnSpPr>
        <p:spPr>
          <a:xfrm flipV="1">
            <a:off x="3605057" y="2094496"/>
            <a:ext cx="1538451" cy="155430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7" idx="3"/>
            <a:endCxn id="33" idx="1"/>
          </p:cNvCxnSpPr>
          <p:nvPr/>
        </p:nvCxnSpPr>
        <p:spPr>
          <a:xfrm flipV="1">
            <a:off x="3605057" y="3643563"/>
            <a:ext cx="1941466" cy="524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33" idx="0"/>
            <a:endCxn id="25" idx="2"/>
          </p:cNvCxnSpPr>
          <p:nvPr/>
        </p:nvCxnSpPr>
        <p:spPr>
          <a:xfrm rot="16200000" flipV="1">
            <a:off x="6302466" y="3125177"/>
            <a:ext cx="485102" cy="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27" idx="3"/>
            <a:endCxn id="30" idx="1"/>
          </p:cNvCxnSpPr>
          <p:nvPr/>
        </p:nvCxnSpPr>
        <p:spPr>
          <a:xfrm>
            <a:off x="3605057" y="3648805"/>
            <a:ext cx="1941495" cy="175968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29" idx="0"/>
            <a:endCxn id="33" idx="2"/>
          </p:cNvCxnSpPr>
          <p:nvPr/>
        </p:nvCxnSpPr>
        <p:spPr>
          <a:xfrm rot="16200000" flipV="1">
            <a:off x="6066684" y="4397731"/>
            <a:ext cx="956696" cy="29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0" name="Picture 14" descr="http://assets.newport.com/web235w-EN/images/274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85" y="4632488"/>
            <a:ext cx="2069218" cy="15497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urved Connector 40"/>
          <p:cNvCxnSpPr>
            <a:stCxn id="27" idx="2"/>
            <a:endCxn id="40" idx="0"/>
          </p:cNvCxnSpPr>
          <p:nvPr/>
        </p:nvCxnSpPr>
        <p:spPr>
          <a:xfrm rot="5400000">
            <a:off x="2200421" y="4226346"/>
            <a:ext cx="806217" cy="606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983491" y="4024802"/>
            <a:ext cx="158248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HDF5 SWMR</a:t>
            </a:r>
            <a:endParaRPr lang="en-GB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012160" y="1052736"/>
            <a:ext cx="292907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GDA/DAWN visualisation</a:t>
            </a:r>
            <a:endParaRPr lang="en-GB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79512" y="1916832"/>
            <a:ext cx="240745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GDA Mapping Client</a:t>
            </a:r>
            <a:endParaRPr lang="en-GB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3717032"/>
            <a:ext cx="192873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GDA9 Scanning</a:t>
            </a:r>
            <a:endParaRPr lang="en-GB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95536" y="6345315"/>
            <a:ext cx="324960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EPICS/ Malcolm Middleware</a:t>
            </a:r>
            <a:endParaRPr lang="en-GB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66202" y="6237312"/>
            <a:ext cx="219810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DAWN Processing</a:t>
            </a:r>
            <a:endParaRPr lang="en-GB" b="1" dirty="0"/>
          </a:p>
        </p:txBody>
      </p:sp>
      <p:cxnSp>
        <p:nvCxnSpPr>
          <p:cNvPr id="48" name="Curved Connector 47"/>
          <p:cNvCxnSpPr/>
          <p:nvPr/>
        </p:nvCxnSpPr>
        <p:spPr>
          <a:xfrm flipV="1">
            <a:off x="4058284" y="5949871"/>
            <a:ext cx="1218357" cy="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flipV="1">
            <a:off x="4058284" y="6325633"/>
            <a:ext cx="1218357" cy="111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58283" y="5779160"/>
            <a:ext cx="1090947" cy="341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Messaging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4316927" y="6154922"/>
            <a:ext cx="573658" cy="341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93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mputerInfrastructur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dansker-ved-diamond</Template>
  <TotalTime>366</TotalTime>
  <Words>424</Words>
  <Application>Microsoft Macintosh PowerPoint</Application>
  <PresentationFormat>On-screen Show (4:3)</PresentationFormat>
  <Paragraphs>132</Paragraphs>
  <Slides>12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ComputerInfrastructureTemplate</vt:lpstr>
      <vt:lpstr>1_Office Theme</vt:lpstr>
      <vt:lpstr>areaDetector at Diamond</vt:lpstr>
      <vt:lpstr>areaDetectors at DLS</vt:lpstr>
      <vt:lpstr>DLS in-house developments and collaborations</vt:lpstr>
      <vt:lpstr>DLS Environment</vt:lpstr>
      <vt:lpstr>HDF5 SWMR</vt:lpstr>
      <vt:lpstr>areaDetector NDFileHDF5</vt:lpstr>
      <vt:lpstr>Mapping Project</vt:lpstr>
      <vt:lpstr>Mapping Project</vt:lpstr>
      <vt:lpstr>Mapping Project</vt:lpstr>
      <vt:lpstr>Mapping Project</vt:lpstr>
      <vt:lpstr>PowerPoint Presentation</vt:lpstr>
      <vt:lpstr>PowerPoint Presentation</vt:lpstr>
    </vt:vector>
  </TitlesOfParts>
  <Manager/>
  <Company>Diamond Light Source Limited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areaDetector at Diamond</dc:title>
  <dc:subject>detectors</dc:subject>
  <dc:creator>Pedersen, Ulrik (DLSLtd,RAL,TEC)</dc:creator>
  <cp:keywords>Detectors, areaDetector, high speed detectors</cp:keywords>
  <dc:description/>
  <cp:lastModifiedBy>Ulrik Pedersen</cp:lastModifiedBy>
  <cp:revision>21</cp:revision>
  <dcterms:created xsi:type="dcterms:W3CDTF">2017-09-29T12:00:40Z</dcterms:created>
  <dcterms:modified xsi:type="dcterms:W3CDTF">2018-06-12T13:09:00Z</dcterms:modified>
  <cp:category/>
</cp:coreProperties>
</file>