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1"/>
  </p:notesMasterIdLst>
  <p:handoutMasterIdLst>
    <p:handoutMasterId r:id="rId12"/>
  </p:handoutMasterIdLst>
  <p:sldIdLst>
    <p:sldId id="331" r:id="rId2"/>
    <p:sldId id="335" r:id="rId3"/>
    <p:sldId id="336" r:id="rId4"/>
    <p:sldId id="337" r:id="rId5"/>
    <p:sldId id="290" r:id="rId6"/>
    <p:sldId id="332" r:id="rId7"/>
    <p:sldId id="333" r:id="rId8"/>
    <p:sldId id="334" r:id="rId9"/>
    <p:sldId id="330" r:id="rId10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31"/>
            <p14:sldId id="335"/>
            <p14:sldId id="336"/>
            <p14:sldId id="337"/>
            <p14:sldId id="290"/>
            <p14:sldId id="332"/>
            <p14:sldId id="333"/>
            <p14:sldId id="334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0000"/>
    <a:srgbClr val="808080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55" autoAdjust="0"/>
  </p:normalViewPr>
  <p:slideViewPr>
    <p:cSldViewPr snapToObjects="1">
      <p:cViewPr>
        <p:scale>
          <a:sx n="100" d="100"/>
          <a:sy n="100" d="100"/>
        </p:scale>
        <p:origin x="-1932" y="-408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1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14387" y="4572001"/>
            <a:ext cx="7969249" cy="1090800"/>
          </a:xfrm>
        </p:spPr>
        <p:txBody>
          <a:bodyPr/>
          <a:lstStyle/>
          <a:p>
            <a:r>
              <a:rPr lang="en-GB" dirty="0" smtClean="0"/>
              <a:t>Embedded Event </a:t>
            </a:r>
            <a:r>
              <a:rPr lang="en-GB" dirty="0"/>
              <a:t>R</a:t>
            </a:r>
            <a:r>
              <a:rPr lang="en-GB" dirty="0" smtClean="0"/>
              <a:t>eceiver at PSI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Roger Biffiger ::  Software Engineer  </a:t>
            </a:r>
            <a:r>
              <a:rPr lang="en-GB" dirty="0"/>
              <a:t>::  Paul </a:t>
            </a:r>
            <a:r>
              <a:rPr lang="en-GB" dirty="0" err="1"/>
              <a:t>Scherrer</a:t>
            </a:r>
            <a:r>
              <a:rPr lang="en-GB" dirty="0"/>
              <a:t> </a:t>
            </a:r>
            <a:r>
              <a:rPr lang="en-GB" dirty="0" err="1" smtClean="0"/>
              <a:t>Institut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814387" y="5662800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  <a:cs typeface="Franklin Gothic Book"/>
              </a:rPr>
              <a:t>180612 :: EPICS collaboration meeting :: Open Hardware Workshop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595199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PSI – large research facilities has a new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3"/>
          </p:nvPr>
        </p:nvSpPr>
        <p:spPr>
          <a:xfrm>
            <a:off x="1039817" y="1412776"/>
            <a:ext cx="7742237" cy="4679951"/>
          </a:xfrm>
        </p:spPr>
        <p:txBody>
          <a:bodyPr/>
          <a:lstStyle/>
          <a:p>
            <a:r>
              <a:rPr lang="en-US" sz="2000" dirty="0" smtClean="0"/>
              <a:t>PSI</a:t>
            </a:r>
          </a:p>
          <a:p>
            <a:endParaRPr lang="en-US" sz="20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Large Research </a:t>
            </a:r>
            <a:r>
              <a:rPr lang="en-US" sz="2000" dirty="0" smtClean="0"/>
              <a:t>Facilities</a:t>
            </a:r>
          </a:p>
          <a:p>
            <a:pPr lvl="1"/>
            <a:endParaRPr lang="en-US" sz="2000" dirty="0" smtClean="0"/>
          </a:p>
          <a:p>
            <a:pPr lvl="5">
              <a:buFont typeface="Arial" panose="020B0604020202020204" pitchFamily="34" charset="0"/>
              <a:buChar char="•"/>
            </a:pPr>
            <a:r>
              <a:rPr lang="en-US" sz="2000" dirty="0" smtClean="0"/>
              <a:t>Electronics and Control Systems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 lvl="7">
              <a:buFont typeface="Arial" panose="020B0604020202020204" pitchFamily="34" charset="0"/>
              <a:buChar char="•"/>
            </a:pPr>
            <a:r>
              <a:rPr lang="en-US" sz="2000" dirty="0" smtClean="0"/>
              <a:t>Digital Signal </a:t>
            </a:r>
            <a:r>
              <a:rPr lang="en-US" sz="2000" dirty="0" smtClean="0"/>
              <a:t>Processing</a:t>
            </a:r>
            <a:endParaRPr lang="en-US" sz="2000" dirty="0" smtClean="0"/>
          </a:p>
          <a:p>
            <a:pPr lvl="3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000" dirty="0" smtClean="0"/>
              <a:t>FPGA </a:t>
            </a:r>
            <a:r>
              <a:rPr lang="en-US" sz="2000" dirty="0" smtClean="0"/>
              <a:t>development</a:t>
            </a:r>
            <a:endParaRPr lang="en-US" sz="2000" dirty="0" smtClean="0"/>
          </a:p>
          <a:p>
            <a:pPr lvl="8">
              <a:buFont typeface="Arial" panose="020B0604020202020204" pitchFamily="34" charset="0"/>
              <a:buChar char="•"/>
            </a:pPr>
            <a:r>
              <a:rPr lang="en-US" sz="2000" dirty="0" smtClean="0"/>
              <a:t>Embedded </a:t>
            </a:r>
            <a:r>
              <a:rPr lang="en-US" sz="2000" dirty="0" smtClean="0"/>
              <a:t>Software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8185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SwissFEL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pic>
        <p:nvPicPr>
          <p:cNvPr id="5" name="Picture 6" descr="Figure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1" b="10711"/>
          <a:stretch/>
        </p:blipFill>
        <p:spPr bwMode="auto">
          <a:xfrm>
            <a:off x="221456" y="3354651"/>
            <a:ext cx="8596313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64046" y="1006922"/>
            <a:ext cx="8172450" cy="2278062"/>
          </a:xfrm>
          <a:prstGeom prst="roundRect">
            <a:avLst/>
          </a:prstGeom>
          <a:solidFill>
            <a:srgbClr val="FFFF99">
              <a:alpha val="5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600" b="1" dirty="0" smtClean="0">
                <a:solidFill>
                  <a:srgbClr val="002060"/>
                </a:solidFill>
              </a:rPr>
              <a:t>1st  </a:t>
            </a:r>
            <a:r>
              <a:rPr lang="de-CH" sz="1600" b="1" dirty="0" err="1" smtClean="0">
                <a:solidFill>
                  <a:srgbClr val="002060"/>
                </a:solidFill>
              </a:rPr>
              <a:t>phase</a:t>
            </a:r>
            <a:r>
              <a:rPr lang="de-CH" sz="1600" b="1" dirty="0">
                <a:solidFill>
                  <a:srgbClr val="002060"/>
                </a:solidFill>
              </a:rPr>
              <a:t> </a:t>
            </a:r>
            <a:r>
              <a:rPr lang="de-CH" sz="1600" b="1" dirty="0" smtClean="0">
                <a:solidFill>
                  <a:srgbClr val="002060"/>
                </a:solidFill>
              </a:rPr>
              <a:t>2013-16</a:t>
            </a:r>
            <a:endParaRPr lang="de-CH" sz="1600" b="1" dirty="0" smtClean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7921" y="1010097"/>
            <a:ext cx="2989263" cy="1044575"/>
          </a:xfrm>
          <a:prstGeom prst="roundRect">
            <a:avLst/>
          </a:prstGeom>
          <a:solidFill>
            <a:srgbClr val="FFFF99">
              <a:alpha val="50000"/>
            </a:srgb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1600" b="1" dirty="0" smtClean="0">
                <a:solidFill>
                  <a:srgbClr val="002060"/>
                </a:solidFill>
              </a:rPr>
              <a:t>2</a:t>
            </a:r>
            <a:r>
              <a:rPr lang="de-CH" sz="1600" b="1" baseline="30000" dirty="0" smtClean="0">
                <a:solidFill>
                  <a:srgbClr val="002060"/>
                </a:solidFill>
              </a:rPr>
              <a:t>nd</a:t>
            </a:r>
            <a:r>
              <a:rPr lang="de-CH" sz="1600" b="1" dirty="0" smtClean="0">
                <a:solidFill>
                  <a:srgbClr val="002060"/>
                </a:solidFill>
              </a:rPr>
              <a:t>  </a:t>
            </a:r>
            <a:r>
              <a:rPr lang="de-CH" sz="1600" b="1" dirty="0" err="1" smtClean="0">
                <a:solidFill>
                  <a:srgbClr val="002060"/>
                </a:solidFill>
              </a:rPr>
              <a:t>phase</a:t>
            </a:r>
            <a:r>
              <a:rPr lang="de-CH" sz="1600" b="1" dirty="0">
                <a:solidFill>
                  <a:srgbClr val="002060"/>
                </a:solidFill>
              </a:rPr>
              <a:t> </a:t>
            </a:r>
            <a:r>
              <a:rPr lang="de-CH" sz="1600" b="1" dirty="0" smtClean="0">
                <a:solidFill>
                  <a:srgbClr val="002060"/>
                </a:solidFill>
              </a:rPr>
              <a:t>2018-19</a:t>
            </a:r>
            <a:r>
              <a:rPr lang="de-CH" sz="1600" b="1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Notched Right Arrow 7"/>
          <p:cNvSpPr/>
          <p:nvPr/>
        </p:nvSpPr>
        <p:spPr>
          <a:xfrm>
            <a:off x="7179121" y="2197547"/>
            <a:ext cx="1079500" cy="73025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7030A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674296" y="1694309"/>
            <a:ext cx="1079500" cy="71438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sp>
        <p:nvSpPr>
          <p:cNvPr id="10" name="Parallelogram 9"/>
          <p:cNvSpPr/>
          <p:nvPr/>
        </p:nvSpPr>
        <p:spPr>
          <a:xfrm flipH="1">
            <a:off x="5161409" y="2126109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97921" y="2234059"/>
            <a:ext cx="21590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378896" y="2126109"/>
            <a:ext cx="71438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3821" y="2126109"/>
            <a:ext cx="900113" cy="2159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Linac</a:t>
            </a:r>
            <a:r>
              <a:rPr lang="de-CH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3</a:t>
            </a:r>
            <a:endParaRPr lang="de-CH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29721" y="1621284"/>
            <a:ext cx="73025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6234" y="1621284"/>
            <a:ext cx="144462" cy="2159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74184" y="1621284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10696" y="1729234"/>
            <a:ext cx="792163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279009" y="2126109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13934" y="2234059"/>
            <a:ext cx="252412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421884" y="2162622"/>
            <a:ext cx="720725" cy="142875"/>
          </a:xfrm>
          <a:prstGeom prst="rect">
            <a:avLst/>
          </a:prstGeom>
          <a:solidFill>
            <a:srgbClr val="7030A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Parallelogram 20"/>
          <p:cNvSpPr/>
          <p:nvPr/>
        </p:nvSpPr>
        <p:spPr>
          <a:xfrm flipH="1">
            <a:off x="2570609" y="2126109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605534" y="2234059"/>
            <a:ext cx="21590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13484" y="2126109"/>
            <a:ext cx="73025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9996" y="2126109"/>
            <a:ext cx="611188" cy="2159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Linac</a:t>
            </a:r>
            <a:r>
              <a:rPr lang="de-CH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1</a:t>
            </a:r>
            <a:endParaRPr lang="de-CH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Parallelogram 24"/>
          <p:cNvSpPr/>
          <p:nvPr/>
        </p:nvSpPr>
        <p:spPr>
          <a:xfrm flipH="1" flipV="1">
            <a:off x="2173734" y="2089597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Parallelogram 25"/>
          <p:cNvSpPr/>
          <p:nvPr/>
        </p:nvSpPr>
        <p:spPr>
          <a:xfrm flipH="1" flipV="1">
            <a:off x="2389634" y="2089597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Parallelogram 26"/>
          <p:cNvSpPr/>
          <p:nvPr/>
        </p:nvSpPr>
        <p:spPr>
          <a:xfrm flipH="1">
            <a:off x="1994346" y="2126109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029271" y="2126109"/>
            <a:ext cx="117475" cy="71438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/>
          <p:cNvSpPr/>
          <p:nvPr/>
        </p:nvSpPr>
        <p:spPr>
          <a:xfrm flipV="1">
            <a:off x="2102296" y="2089597"/>
            <a:ext cx="142875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245171" y="2126109"/>
            <a:ext cx="10795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Isosceles Triangle 30"/>
          <p:cNvSpPr/>
          <p:nvPr/>
        </p:nvSpPr>
        <p:spPr>
          <a:xfrm flipV="1">
            <a:off x="2318196" y="2089597"/>
            <a:ext cx="142875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461071" y="2126109"/>
            <a:ext cx="144463" cy="10795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>
            <a:off x="2497584" y="2126109"/>
            <a:ext cx="144462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94234" y="2126109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29159" y="2126109"/>
            <a:ext cx="649287" cy="2159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Injector</a:t>
            </a:r>
            <a:endParaRPr lang="de-CH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741934" y="2126109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Straight Connector 36"/>
          <p:cNvCxnSpPr>
            <a:stCxn id="34" idx="0"/>
          </p:cNvCxnSpPr>
          <p:nvPr/>
        </p:nvCxnSpPr>
        <p:spPr>
          <a:xfrm>
            <a:off x="1129159" y="2126109"/>
            <a:ext cx="64928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4"/>
            <a:endCxn id="36" idx="4"/>
          </p:cNvCxnSpPr>
          <p:nvPr/>
        </p:nvCxnSpPr>
        <p:spPr>
          <a:xfrm>
            <a:off x="1129159" y="2342009"/>
            <a:ext cx="649287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778446" y="2234059"/>
            <a:ext cx="21590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Isosceles Triangle 39"/>
          <p:cNvSpPr/>
          <p:nvPr/>
        </p:nvSpPr>
        <p:spPr>
          <a:xfrm>
            <a:off x="1921321" y="2126109"/>
            <a:ext cx="144463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1" name="Straight Connector 40"/>
          <p:cNvCxnSpPr>
            <a:endCxn id="14" idx="2"/>
          </p:cNvCxnSpPr>
          <p:nvPr/>
        </p:nvCxnSpPr>
        <p:spPr>
          <a:xfrm flipV="1">
            <a:off x="5197921" y="1729234"/>
            <a:ext cx="431800" cy="468313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4" idx="0"/>
          </p:cNvCxnSpPr>
          <p:nvPr/>
        </p:nvCxnSpPr>
        <p:spPr>
          <a:xfrm>
            <a:off x="2749996" y="2126109"/>
            <a:ext cx="61118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4" idx="4"/>
          </p:cNvCxnSpPr>
          <p:nvPr/>
        </p:nvCxnSpPr>
        <p:spPr>
          <a:xfrm flipV="1">
            <a:off x="2749996" y="2342009"/>
            <a:ext cx="61118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326259" y="2126109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Parallelogram 44"/>
          <p:cNvSpPr/>
          <p:nvPr/>
        </p:nvSpPr>
        <p:spPr>
          <a:xfrm flipH="1">
            <a:off x="4153346" y="2126109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189859" y="2234059"/>
            <a:ext cx="21590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297809" y="2126109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34321" y="2126109"/>
            <a:ext cx="611188" cy="2159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Linac</a:t>
            </a:r>
            <a:r>
              <a:rPr lang="de-CH" sz="1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</a:t>
            </a:r>
            <a:endParaRPr lang="de-CH" sz="1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Parallelogram 48"/>
          <p:cNvSpPr/>
          <p:nvPr/>
        </p:nvSpPr>
        <p:spPr>
          <a:xfrm flipH="1" flipV="1">
            <a:off x="3758059" y="2089597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Parallelogram 49"/>
          <p:cNvSpPr/>
          <p:nvPr/>
        </p:nvSpPr>
        <p:spPr>
          <a:xfrm flipH="1" flipV="1">
            <a:off x="3973959" y="2089597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Parallelogram 50"/>
          <p:cNvSpPr/>
          <p:nvPr/>
        </p:nvSpPr>
        <p:spPr>
          <a:xfrm flipH="1">
            <a:off x="3578671" y="2126109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3613596" y="2126109"/>
            <a:ext cx="115888" cy="71438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Isosceles Triangle 52"/>
          <p:cNvSpPr/>
          <p:nvPr/>
        </p:nvSpPr>
        <p:spPr>
          <a:xfrm flipV="1">
            <a:off x="3686621" y="2089597"/>
            <a:ext cx="142875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3829496" y="2126109"/>
            <a:ext cx="10795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Isosceles Triangle 54"/>
          <p:cNvSpPr/>
          <p:nvPr/>
        </p:nvSpPr>
        <p:spPr>
          <a:xfrm flipV="1">
            <a:off x="3902521" y="2089597"/>
            <a:ext cx="142875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045396" y="2126109"/>
            <a:ext cx="144463" cy="10795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Isosceles Triangle 56"/>
          <p:cNvSpPr/>
          <p:nvPr/>
        </p:nvSpPr>
        <p:spPr>
          <a:xfrm>
            <a:off x="4081909" y="2126109"/>
            <a:ext cx="144462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361184" y="2234059"/>
            <a:ext cx="217487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>
            <a:off x="3505646" y="2126109"/>
            <a:ext cx="144463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0" name="Straight Connector 59"/>
          <p:cNvCxnSpPr>
            <a:endCxn id="62" idx="0"/>
          </p:cNvCxnSpPr>
          <p:nvPr/>
        </p:nvCxnSpPr>
        <p:spPr>
          <a:xfrm>
            <a:off x="4334321" y="2126109"/>
            <a:ext cx="61118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62" idx="4"/>
          </p:cNvCxnSpPr>
          <p:nvPr/>
        </p:nvCxnSpPr>
        <p:spPr>
          <a:xfrm flipV="1">
            <a:off x="4334321" y="2342009"/>
            <a:ext cx="611188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4910584" y="2126109"/>
            <a:ext cx="71437" cy="215900"/>
          </a:xfrm>
          <a:prstGeom prst="ellips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945509" y="2234059"/>
            <a:ext cx="215900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Isosceles Triangle 63"/>
          <p:cNvSpPr/>
          <p:nvPr/>
        </p:nvSpPr>
        <p:spPr>
          <a:xfrm>
            <a:off x="5089971" y="2126109"/>
            <a:ext cx="144463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918646" y="1657797"/>
            <a:ext cx="719138" cy="144462"/>
          </a:xfrm>
          <a:prstGeom prst="rect">
            <a:avLst/>
          </a:pr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>
          <a:xfrm flipV="1">
            <a:off x="5918646" y="1694309"/>
            <a:ext cx="719138" cy="82550"/>
          </a:xfrm>
          <a:custGeom>
            <a:avLst/>
            <a:gdLst>
              <a:gd name="connsiteX0" fmla="*/ 0 w 714375"/>
              <a:gd name="connsiteY0" fmla="*/ 80962 h 166687"/>
              <a:gd name="connsiteX1" fmla="*/ 33338 w 714375"/>
              <a:gd name="connsiteY1" fmla="*/ 154781 h 166687"/>
              <a:gd name="connsiteX2" fmla="*/ 107157 w 714375"/>
              <a:gd name="connsiteY2" fmla="*/ 9524 h 166687"/>
              <a:gd name="connsiteX3" fmla="*/ 178594 w 714375"/>
              <a:gd name="connsiteY3" fmla="*/ 152399 h 166687"/>
              <a:gd name="connsiteX4" fmla="*/ 252413 w 714375"/>
              <a:gd name="connsiteY4" fmla="*/ 11906 h 166687"/>
              <a:gd name="connsiteX5" fmla="*/ 326232 w 714375"/>
              <a:gd name="connsiteY5" fmla="*/ 154781 h 166687"/>
              <a:gd name="connsiteX6" fmla="*/ 395288 w 714375"/>
              <a:gd name="connsiteY6" fmla="*/ 11906 h 166687"/>
              <a:gd name="connsiteX7" fmla="*/ 464344 w 714375"/>
              <a:gd name="connsiteY7" fmla="*/ 154781 h 166687"/>
              <a:gd name="connsiteX8" fmla="*/ 538163 w 714375"/>
              <a:gd name="connsiteY8" fmla="*/ 9524 h 166687"/>
              <a:gd name="connsiteX9" fmla="*/ 609600 w 714375"/>
              <a:gd name="connsiteY9" fmla="*/ 154781 h 166687"/>
              <a:gd name="connsiteX10" fmla="*/ 681038 w 714375"/>
              <a:gd name="connsiteY10" fmla="*/ 11906 h 166687"/>
              <a:gd name="connsiteX11" fmla="*/ 714375 w 714375"/>
              <a:gd name="connsiteY11" fmla="*/ 83343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375" h="166687">
                <a:moveTo>
                  <a:pt x="0" y="80962"/>
                </a:moveTo>
                <a:cubicBezTo>
                  <a:pt x="7739" y="123824"/>
                  <a:pt x="15479" y="166687"/>
                  <a:pt x="33338" y="154781"/>
                </a:cubicBezTo>
                <a:cubicBezTo>
                  <a:pt x="51197" y="142875"/>
                  <a:pt x="82948" y="9921"/>
                  <a:pt x="107157" y="9524"/>
                </a:cubicBezTo>
                <a:cubicBezTo>
                  <a:pt x="131366" y="9127"/>
                  <a:pt x="154385" y="152002"/>
                  <a:pt x="178594" y="152399"/>
                </a:cubicBezTo>
                <a:cubicBezTo>
                  <a:pt x="202803" y="152796"/>
                  <a:pt x="227807" y="11509"/>
                  <a:pt x="252413" y="11906"/>
                </a:cubicBezTo>
                <a:cubicBezTo>
                  <a:pt x="277019" y="12303"/>
                  <a:pt x="302420" y="154781"/>
                  <a:pt x="326232" y="154781"/>
                </a:cubicBezTo>
                <a:cubicBezTo>
                  <a:pt x="350044" y="154781"/>
                  <a:pt x="372269" y="11906"/>
                  <a:pt x="395288" y="11906"/>
                </a:cubicBezTo>
                <a:cubicBezTo>
                  <a:pt x="418307" y="11906"/>
                  <a:pt x="440532" y="155178"/>
                  <a:pt x="464344" y="154781"/>
                </a:cubicBezTo>
                <a:cubicBezTo>
                  <a:pt x="488157" y="154384"/>
                  <a:pt x="513954" y="9524"/>
                  <a:pt x="538163" y="9524"/>
                </a:cubicBezTo>
                <a:cubicBezTo>
                  <a:pt x="562372" y="9524"/>
                  <a:pt x="585788" y="154384"/>
                  <a:pt x="609600" y="154781"/>
                </a:cubicBezTo>
                <a:cubicBezTo>
                  <a:pt x="633413" y="155178"/>
                  <a:pt x="663576" y="23812"/>
                  <a:pt x="681038" y="11906"/>
                </a:cubicBezTo>
                <a:cubicBezTo>
                  <a:pt x="698501" y="0"/>
                  <a:pt x="706438" y="41671"/>
                  <a:pt x="714375" y="83343"/>
                </a:cubicBezTo>
              </a:path>
            </a:pathLst>
          </a:cu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5918646" y="1621284"/>
            <a:ext cx="757238" cy="180975"/>
          </a:xfrm>
          <a:custGeom>
            <a:avLst/>
            <a:gdLst>
              <a:gd name="connsiteX0" fmla="*/ 0 w 728662"/>
              <a:gd name="connsiteY0" fmla="*/ 38100 h 38100"/>
              <a:gd name="connsiteX1" fmla="*/ 64294 w 728662"/>
              <a:gd name="connsiteY1" fmla="*/ 0 h 38100"/>
              <a:gd name="connsiteX2" fmla="*/ 728662 w 728662"/>
              <a:gd name="connsiteY2" fmla="*/ 0 h 38100"/>
              <a:gd name="connsiteX3" fmla="*/ 714375 w 728662"/>
              <a:gd name="connsiteY3" fmla="*/ 38100 h 38100"/>
              <a:gd name="connsiteX4" fmla="*/ 0 w 728662"/>
              <a:gd name="connsiteY4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4375 w 788367"/>
              <a:gd name="connsiteY3" fmla="*/ 38100 h 38100"/>
              <a:gd name="connsiteX4" fmla="*/ 0 w 788367"/>
              <a:gd name="connsiteY4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6359 w 788367"/>
              <a:gd name="connsiteY3" fmla="*/ 37641 h 38100"/>
              <a:gd name="connsiteX4" fmla="*/ 0 w 788367"/>
              <a:gd name="connsiteY4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6359 w 788367"/>
              <a:gd name="connsiteY3" fmla="*/ 37641 h 38100"/>
              <a:gd name="connsiteX4" fmla="*/ 711994 w 788367"/>
              <a:gd name="connsiteY4" fmla="*/ 33337 h 38100"/>
              <a:gd name="connsiteX5" fmla="*/ 0 w 788367"/>
              <a:gd name="connsiteY5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6359 w 788367"/>
              <a:gd name="connsiteY3" fmla="*/ 37641 h 38100"/>
              <a:gd name="connsiteX4" fmla="*/ 716359 w 788367"/>
              <a:gd name="connsiteY4" fmla="*/ 37641 h 38100"/>
              <a:gd name="connsiteX5" fmla="*/ 0 w 788367"/>
              <a:gd name="connsiteY5" fmla="*/ 38100 h 38100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16359 w 788367"/>
              <a:gd name="connsiteY3" fmla="*/ 37641 h 181657"/>
              <a:gd name="connsiteX4" fmla="*/ 716359 w 788367"/>
              <a:gd name="connsiteY4" fmla="*/ 181657 h 181657"/>
              <a:gd name="connsiteX5" fmla="*/ 0 w 788367"/>
              <a:gd name="connsiteY5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16359 w 788367"/>
              <a:gd name="connsiteY3" fmla="*/ 37641 h 181657"/>
              <a:gd name="connsiteX4" fmla="*/ 716359 w 788367"/>
              <a:gd name="connsiteY4" fmla="*/ 181657 h 181657"/>
              <a:gd name="connsiteX5" fmla="*/ 576262 w 788367"/>
              <a:gd name="connsiteY5" fmla="*/ 152400 h 181657"/>
              <a:gd name="connsiteX6" fmla="*/ 0 w 788367"/>
              <a:gd name="connsiteY6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16359 w 788367"/>
              <a:gd name="connsiteY3" fmla="*/ 37641 h 181657"/>
              <a:gd name="connsiteX4" fmla="*/ 716359 w 788367"/>
              <a:gd name="connsiteY4" fmla="*/ 181657 h 181657"/>
              <a:gd name="connsiteX5" fmla="*/ 644351 w 788367"/>
              <a:gd name="connsiteY5" fmla="*/ 37641 h 181657"/>
              <a:gd name="connsiteX6" fmla="*/ 0 w 788367"/>
              <a:gd name="connsiteY6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88367 w 788367"/>
              <a:gd name="connsiteY3" fmla="*/ 109649 h 181657"/>
              <a:gd name="connsiteX4" fmla="*/ 716359 w 788367"/>
              <a:gd name="connsiteY4" fmla="*/ 181657 h 181657"/>
              <a:gd name="connsiteX5" fmla="*/ 644351 w 788367"/>
              <a:gd name="connsiteY5" fmla="*/ 37641 h 181657"/>
              <a:gd name="connsiteX6" fmla="*/ 0 w 788367"/>
              <a:gd name="connsiteY6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88367 w 788367"/>
              <a:gd name="connsiteY3" fmla="*/ 109649 h 181657"/>
              <a:gd name="connsiteX4" fmla="*/ 716359 w 788367"/>
              <a:gd name="connsiteY4" fmla="*/ 181657 h 181657"/>
              <a:gd name="connsiteX5" fmla="*/ 716359 w 788367"/>
              <a:gd name="connsiteY5" fmla="*/ 37641 h 181657"/>
              <a:gd name="connsiteX6" fmla="*/ 0 w 788367"/>
              <a:gd name="connsiteY6" fmla="*/ 38100 h 181657"/>
              <a:gd name="connsiteX0" fmla="*/ 0 w 788367"/>
              <a:gd name="connsiteY0" fmla="*/ 36463 h 180020"/>
              <a:gd name="connsiteX1" fmla="*/ 104291 w 788367"/>
              <a:gd name="connsiteY1" fmla="*/ 0 h 180020"/>
              <a:gd name="connsiteX2" fmla="*/ 788367 w 788367"/>
              <a:gd name="connsiteY2" fmla="*/ 0 h 180020"/>
              <a:gd name="connsiteX3" fmla="*/ 788367 w 788367"/>
              <a:gd name="connsiteY3" fmla="*/ 108012 h 180020"/>
              <a:gd name="connsiteX4" fmla="*/ 716359 w 788367"/>
              <a:gd name="connsiteY4" fmla="*/ 180020 h 180020"/>
              <a:gd name="connsiteX5" fmla="*/ 716359 w 788367"/>
              <a:gd name="connsiteY5" fmla="*/ 36004 h 180020"/>
              <a:gd name="connsiteX6" fmla="*/ 0 w 788367"/>
              <a:gd name="connsiteY6" fmla="*/ 36463 h 180020"/>
              <a:gd name="connsiteX0" fmla="*/ 0 w 788367"/>
              <a:gd name="connsiteY0" fmla="*/ 36463 h 180020"/>
              <a:gd name="connsiteX1" fmla="*/ 104291 w 788367"/>
              <a:gd name="connsiteY1" fmla="*/ 0 h 180020"/>
              <a:gd name="connsiteX2" fmla="*/ 788367 w 788367"/>
              <a:gd name="connsiteY2" fmla="*/ 0 h 180020"/>
              <a:gd name="connsiteX3" fmla="*/ 788367 w 788367"/>
              <a:gd name="connsiteY3" fmla="*/ 144015 h 180020"/>
              <a:gd name="connsiteX4" fmla="*/ 716359 w 788367"/>
              <a:gd name="connsiteY4" fmla="*/ 180020 h 180020"/>
              <a:gd name="connsiteX5" fmla="*/ 716359 w 788367"/>
              <a:gd name="connsiteY5" fmla="*/ 36004 h 180020"/>
              <a:gd name="connsiteX6" fmla="*/ 0 w 788367"/>
              <a:gd name="connsiteY6" fmla="*/ 36463 h 180020"/>
              <a:gd name="connsiteX0" fmla="*/ 0 w 792088"/>
              <a:gd name="connsiteY0" fmla="*/ 36463 h 180020"/>
              <a:gd name="connsiteX1" fmla="*/ 104291 w 792088"/>
              <a:gd name="connsiteY1" fmla="*/ 0 h 180020"/>
              <a:gd name="connsiteX2" fmla="*/ 788367 w 792088"/>
              <a:gd name="connsiteY2" fmla="*/ 0 h 180020"/>
              <a:gd name="connsiteX3" fmla="*/ 792088 w 792088"/>
              <a:gd name="connsiteY3" fmla="*/ 144016 h 180020"/>
              <a:gd name="connsiteX4" fmla="*/ 716359 w 792088"/>
              <a:gd name="connsiteY4" fmla="*/ 180020 h 180020"/>
              <a:gd name="connsiteX5" fmla="*/ 716359 w 792088"/>
              <a:gd name="connsiteY5" fmla="*/ 36004 h 180020"/>
              <a:gd name="connsiteX6" fmla="*/ 0 w 792088"/>
              <a:gd name="connsiteY6" fmla="*/ 36463 h 180020"/>
              <a:gd name="connsiteX0" fmla="*/ 0 w 789607"/>
              <a:gd name="connsiteY0" fmla="*/ 36463 h 180020"/>
              <a:gd name="connsiteX1" fmla="*/ 104291 w 789607"/>
              <a:gd name="connsiteY1" fmla="*/ 0 h 180020"/>
              <a:gd name="connsiteX2" fmla="*/ 788367 w 789607"/>
              <a:gd name="connsiteY2" fmla="*/ 0 h 180020"/>
              <a:gd name="connsiteX3" fmla="*/ 756083 w 789607"/>
              <a:gd name="connsiteY3" fmla="*/ 144016 h 180020"/>
              <a:gd name="connsiteX4" fmla="*/ 716359 w 789607"/>
              <a:gd name="connsiteY4" fmla="*/ 180020 h 180020"/>
              <a:gd name="connsiteX5" fmla="*/ 716359 w 789607"/>
              <a:gd name="connsiteY5" fmla="*/ 36004 h 180020"/>
              <a:gd name="connsiteX6" fmla="*/ 0 w 789607"/>
              <a:gd name="connsiteY6" fmla="*/ 36463 h 180020"/>
              <a:gd name="connsiteX0" fmla="*/ 0 w 757324"/>
              <a:gd name="connsiteY0" fmla="*/ 36463 h 180020"/>
              <a:gd name="connsiteX1" fmla="*/ 104291 w 757324"/>
              <a:gd name="connsiteY1" fmla="*/ 0 h 180020"/>
              <a:gd name="connsiteX2" fmla="*/ 756084 w 757324"/>
              <a:gd name="connsiteY2" fmla="*/ 0 h 180020"/>
              <a:gd name="connsiteX3" fmla="*/ 756083 w 757324"/>
              <a:gd name="connsiteY3" fmla="*/ 144016 h 180020"/>
              <a:gd name="connsiteX4" fmla="*/ 716359 w 757324"/>
              <a:gd name="connsiteY4" fmla="*/ 180020 h 180020"/>
              <a:gd name="connsiteX5" fmla="*/ 716359 w 757324"/>
              <a:gd name="connsiteY5" fmla="*/ 36004 h 180020"/>
              <a:gd name="connsiteX6" fmla="*/ 0 w 757324"/>
              <a:gd name="connsiteY6" fmla="*/ 36463 h 180020"/>
              <a:gd name="connsiteX0" fmla="*/ 0 w 757324"/>
              <a:gd name="connsiteY0" fmla="*/ 36463 h 180020"/>
              <a:gd name="connsiteX1" fmla="*/ 108012 w 757324"/>
              <a:gd name="connsiteY1" fmla="*/ 0 h 180020"/>
              <a:gd name="connsiteX2" fmla="*/ 756084 w 757324"/>
              <a:gd name="connsiteY2" fmla="*/ 0 h 180020"/>
              <a:gd name="connsiteX3" fmla="*/ 756083 w 757324"/>
              <a:gd name="connsiteY3" fmla="*/ 144016 h 180020"/>
              <a:gd name="connsiteX4" fmla="*/ 716359 w 757324"/>
              <a:gd name="connsiteY4" fmla="*/ 180020 h 180020"/>
              <a:gd name="connsiteX5" fmla="*/ 716359 w 757324"/>
              <a:gd name="connsiteY5" fmla="*/ 36004 h 180020"/>
              <a:gd name="connsiteX6" fmla="*/ 0 w 757324"/>
              <a:gd name="connsiteY6" fmla="*/ 36463 h 180020"/>
              <a:gd name="connsiteX0" fmla="*/ 0 w 757324"/>
              <a:gd name="connsiteY0" fmla="*/ 36463 h 180020"/>
              <a:gd name="connsiteX1" fmla="*/ 108012 w 757324"/>
              <a:gd name="connsiteY1" fmla="*/ 0 h 180020"/>
              <a:gd name="connsiteX2" fmla="*/ 756084 w 757324"/>
              <a:gd name="connsiteY2" fmla="*/ 0 h 180020"/>
              <a:gd name="connsiteX3" fmla="*/ 756083 w 757324"/>
              <a:gd name="connsiteY3" fmla="*/ 144016 h 180020"/>
              <a:gd name="connsiteX4" fmla="*/ 716359 w 757324"/>
              <a:gd name="connsiteY4" fmla="*/ 180020 h 180020"/>
              <a:gd name="connsiteX5" fmla="*/ 716359 w 757324"/>
              <a:gd name="connsiteY5" fmla="*/ 36004 h 180020"/>
              <a:gd name="connsiteX6" fmla="*/ 0 w 757324"/>
              <a:gd name="connsiteY6" fmla="*/ 36463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24" h="180020">
                <a:moveTo>
                  <a:pt x="0" y="36463"/>
                </a:moveTo>
                <a:lnTo>
                  <a:pt x="108012" y="0"/>
                </a:lnTo>
                <a:lnTo>
                  <a:pt x="756084" y="0"/>
                </a:lnTo>
                <a:cubicBezTo>
                  <a:pt x="757324" y="48005"/>
                  <a:pt x="754843" y="96011"/>
                  <a:pt x="756083" y="144016"/>
                </a:cubicBezTo>
                <a:lnTo>
                  <a:pt x="716359" y="180020"/>
                </a:lnTo>
                <a:lnTo>
                  <a:pt x="716359" y="36004"/>
                </a:lnTo>
                <a:lnTo>
                  <a:pt x="0" y="36463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cxnSp>
        <p:nvCxnSpPr>
          <p:cNvPr id="68" name="Straight Connector 67"/>
          <p:cNvCxnSpPr>
            <a:stCxn id="67" idx="5"/>
            <a:endCxn id="67" idx="2"/>
          </p:cNvCxnSpPr>
          <p:nvPr/>
        </p:nvCxnSpPr>
        <p:spPr>
          <a:xfrm flipV="1">
            <a:off x="6634609" y="1621284"/>
            <a:ext cx="39687" cy="3651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6421884" y="2126109"/>
            <a:ext cx="757237" cy="179388"/>
          </a:xfrm>
          <a:custGeom>
            <a:avLst/>
            <a:gdLst>
              <a:gd name="connsiteX0" fmla="*/ 0 w 728662"/>
              <a:gd name="connsiteY0" fmla="*/ 38100 h 38100"/>
              <a:gd name="connsiteX1" fmla="*/ 64294 w 728662"/>
              <a:gd name="connsiteY1" fmla="*/ 0 h 38100"/>
              <a:gd name="connsiteX2" fmla="*/ 728662 w 728662"/>
              <a:gd name="connsiteY2" fmla="*/ 0 h 38100"/>
              <a:gd name="connsiteX3" fmla="*/ 714375 w 728662"/>
              <a:gd name="connsiteY3" fmla="*/ 38100 h 38100"/>
              <a:gd name="connsiteX4" fmla="*/ 0 w 728662"/>
              <a:gd name="connsiteY4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4375 w 788367"/>
              <a:gd name="connsiteY3" fmla="*/ 38100 h 38100"/>
              <a:gd name="connsiteX4" fmla="*/ 0 w 788367"/>
              <a:gd name="connsiteY4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6359 w 788367"/>
              <a:gd name="connsiteY3" fmla="*/ 37641 h 38100"/>
              <a:gd name="connsiteX4" fmla="*/ 0 w 788367"/>
              <a:gd name="connsiteY4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6359 w 788367"/>
              <a:gd name="connsiteY3" fmla="*/ 37641 h 38100"/>
              <a:gd name="connsiteX4" fmla="*/ 711994 w 788367"/>
              <a:gd name="connsiteY4" fmla="*/ 33337 h 38100"/>
              <a:gd name="connsiteX5" fmla="*/ 0 w 788367"/>
              <a:gd name="connsiteY5" fmla="*/ 38100 h 38100"/>
              <a:gd name="connsiteX0" fmla="*/ 0 w 788367"/>
              <a:gd name="connsiteY0" fmla="*/ 38100 h 38100"/>
              <a:gd name="connsiteX1" fmla="*/ 64294 w 788367"/>
              <a:gd name="connsiteY1" fmla="*/ 0 h 38100"/>
              <a:gd name="connsiteX2" fmla="*/ 788367 w 788367"/>
              <a:gd name="connsiteY2" fmla="*/ 1637 h 38100"/>
              <a:gd name="connsiteX3" fmla="*/ 716359 w 788367"/>
              <a:gd name="connsiteY3" fmla="*/ 37641 h 38100"/>
              <a:gd name="connsiteX4" fmla="*/ 716359 w 788367"/>
              <a:gd name="connsiteY4" fmla="*/ 37641 h 38100"/>
              <a:gd name="connsiteX5" fmla="*/ 0 w 788367"/>
              <a:gd name="connsiteY5" fmla="*/ 38100 h 38100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16359 w 788367"/>
              <a:gd name="connsiteY3" fmla="*/ 37641 h 181657"/>
              <a:gd name="connsiteX4" fmla="*/ 716359 w 788367"/>
              <a:gd name="connsiteY4" fmla="*/ 181657 h 181657"/>
              <a:gd name="connsiteX5" fmla="*/ 0 w 788367"/>
              <a:gd name="connsiteY5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16359 w 788367"/>
              <a:gd name="connsiteY3" fmla="*/ 37641 h 181657"/>
              <a:gd name="connsiteX4" fmla="*/ 716359 w 788367"/>
              <a:gd name="connsiteY4" fmla="*/ 181657 h 181657"/>
              <a:gd name="connsiteX5" fmla="*/ 576262 w 788367"/>
              <a:gd name="connsiteY5" fmla="*/ 152400 h 181657"/>
              <a:gd name="connsiteX6" fmla="*/ 0 w 788367"/>
              <a:gd name="connsiteY6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16359 w 788367"/>
              <a:gd name="connsiteY3" fmla="*/ 37641 h 181657"/>
              <a:gd name="connsiteX4" fmla="*/ 716359 w 788367"/>
              <a:gd name="connsiteY4" fmla="*/ 181657 h 181657"/>
              <a:gd name="connsiteX5" fmla="*/ 644351 w 788367"/>
              <a:gd name="connsiteY5" fmla="*/ 37641 h 181657"/>
              <a:gd name="connsiteX6" fmla="*/ 0 w 788367"/>
              <a:gd name="connsiteY6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88367 w 788367"/>
              <a:gd name="connsiteY3" fmla="*/ 109649 h 181657"/>
              <a:gd name="connsiteX4" fmla="*/ 716359 w 788367"/>
              <a:gd name="connsiteY4" fmla="*/ 181657 h 181657"/>
              <a:gd name="connsiteX5" fmla="*/ 644351 w 788367"/>
              <a:gd name="connsiteY5" fmla="*/ 37641 h 181657"/>
              <a:gd name="connsiteX6" fmla="*/ 0 w 788367"/>
              <a:gd name="connsiteY6" fmla="*/ 38100 h 181657"/>
              <a:gd name="connsiteX0" fmla="*/ 0 w 788367"/>
              <a:gd name="connsiteY0" fmla="*/ 38100 h 181657"/>
              <a:gd name="connsiteX1" fmla="*/ 64294 w 788367"/>
              <a:gd name="connsiteY1" fmla="*/ 0 h 181657"/>
              <a:gd name="connsiteX2" fmla="*/ 788367 w 788367"/>
              <a:gd name="connsiteY2" fmla="*/ 1637 h 181657"/>
              <a:gd name="connsiteX3" fmla="*/ 788367 w 788367"/>
              <a:gd name="connsiteY3" fmla="*/ 109649 h 181657"/>
              <a:gd name="connsiteX4" fmla="*/ 716359 w 788367"/>
              <a:gd name="connsiteY4" fmla="*/ 181657 h 181657"/>
              <a:gd name="connsiteX5" fmla="*/ 716359 w 788367"/>
              <a:gd name="connsiteY5" fmla="*/ 37641 h 181657"/>
              <a:gd name="connsiteX6" fmla="*/ 0 w 788367"/>
              <a:gd name="connsiteY6" fmla="*/ 38100 h 181657"/>
              <a:gd name="connsiteX0" fmla="*/ 0 w 788367"/>
              <a:gd name="connsiteY0" fmla="*/ 36463 h 180020"/>
              <a:gd name="connsiteX1" fmla="*/ 104291 w 788367"/>
              <a:gd name="connsiteY1" fmla="*/ 0 h 180020"/>
              <a:gd name="connsiteX2" fmla="*/ 788367 w 788367"/>
              <a:gd name="connsiteY2" fmla="*/ 0 h 180020"/>
              <a:gd name="connsiteX3" fmla="*/ 788367 w 788367"/>
              <a:gd name="connsiteY3" fmla="*/ 108012 h 180020"/>
              <a:gd name="connsiteX4" fmla="*/ 716359 w 788367"/>
              <a:gd name="connsiteY4" fmla="*/ 180020 h 180020"/>
              <a:gd name="connsiteX5" fmla="*/ 716359 w 788367"/>
              <a:gd name="connsiteY5" fmla="*/ 36004 h 180020"/>
              <a:gd name="connsiteX6" fmla="*/ 0 w 788367"/>
              <a:gd name="connsiteY6" fmla="*/ 36463 h 180020"/>
              <a:gd name="connsiteX0" fmla="*/ 0 w 788367"/>
              <a:gd name="connsiteY0" fmla="*/ 36463 h 180020"/>
              <a:gd name="connsiteX1" fmla="*/ 104291 w 788367"/>
              <a:gd name="connsiteY1" fmla="*/ 0 h 180020"/>
              <a:gd name="connsiteX2" fmla="*/ 788367 w 788367"/>
              <a:gd name="connsiteY2" fmla="*/ 0 h 180020"/>
              <a:gd name="connsiteX3" fmla="*/ 788367 w 788367"/>
              <a:gd name="connsiteY3" fmla="*/ 144015 h 180020"/>
              <a:gd name="connsiteX4" fmla="*/ 716359 w 788367"/>
              <a:gd name="connsiteY4" fmla="*/ 180020 h 180020"/>
              <a:gd name="connsiteX5" fmla="*/ 716359 w 788367"/>
              <a:gd name="connsiteY5" fmla="*/ 36004 h 180020"/>
              <a:gd name="connsiteX6" fmla="*/ 0 w 788367"/>
              <a:gd name="connsiteY6" fmla="*/ 36463 h 180020"/>
              <a:gd name="connsiteX0" fmla="*/ 0 w 792088"/>
              <a:gd name="connsiteY0" fmla="*/ 36463 h 180020"/>
              <a:gd name="connsiteX1" fmla="*/ 104291 w 792088"/>
              <a:gd name="connsiteY1" fmla="*/ 0 h 180020"/>
              <a:gd name="connsiteX2" fmla="*/ 788367 w 792088"/>
              <a:gd name="connsiteY2" fmla="*/ 0 h 180020"/>
              <a:gd name="connsiteX3" fmla="*/ 792088 w 792088"/>
              <a:gd name="connsiteY3" fmla="*/ 144016 h 180020"/>
              <a:gd name="connsiteX4" fmla="*/ 716359 w 792088"/>
              <a:gd name="connsiteY4" fmla="*/ 180020 h 180020"/>
              <a:gd name="connsiteX5" fmla="*/ 716359 w 792088"/>
              <a:gd name="connsiteY5" fmla="*/ 36004 h 180020"/>
              <a:gd name="connsiteX6" fmla="*/ 0 w 792088"/>
              <a:gd name="connsiteY6" fmla="*/ 36463 h 180020"/>
              <a:gd name="connsiteX0" fmla="*/ 0 w 789607"/>
              <a:gd name="connsiteY0" fmla="*/ 36463 h 180020"/>
              <a:gd name="connsiteX1" fmla="*/ 104291 w 789607"/>
              <a:gd name="connsiteY1" fmla="*/ 0 h 180020"/>
              <a:gd name="connsiteX2" fmla="*/ 788367 w 789607"/>
              <a:gd name="connsiteY2" fmla="*/ 0 h 180020"/>
              <a:gd name="connsiteX3" fmla="*/ 756083 w 789607"/>
              <a:gd name="connsiteY3" fmla="*/ 144016 h 180020"/>
              <a:gd name="connsiteX4" fmla="*/ 716359 w 789607"/>
              <a:gd name="connsiteY4" fmla="*/ 180020 h 180020"/>
              <a:gd name="connsiteX5" fmla="*/ 716359 w 789607"/>
              <a:gd name="connsiteY5" fmla="*/ 36004 h 180020"/>
              <a:gd name="connsiteX6" fmla="*/ 0 w 789607"/>
              <a:gd name="connsiteY6" fmla="*/ 36463 h 180020"/>
              <a:gd name="connsiteX0" fmla="*/ 0 w 757324"/>
              <a:gd name="connsiteY0" fmla="*/ 36463 h 180020"/>
              <a:gd name="connsiteX1" fmla="*/ 104291 w 757324"/>
              <a:gd name="connsiteY1" fmla="*/ 0 h 180020"/>
              <a:gd name="connsiteX2" fmla="*/ 756084 w 757324"/>
              <a:gd name="connsiteY2" fmla="*/ 0 h 180020"/>
              <a:gd name="connsiteX3" fmla="*/ 756083 w 757324"/>
              <a:gd name="connsiteY3" fmla="*/ 144016 h 180020"/>
              <a:gd name="connsiteX4" fmla="*/ 716359 w 757324"/>
              <a:gd name="connsiteY4" fmla="*/ 180020 h 180020"/>
              <a:gd name="connsiteX5" fmla="*/ 716359 w 757324"/>
              <a:gd name="connsiteY5" fmla="*/ 36004 h 180020"/>
              <a:gd name="connsiteX6" fmla="*/ 0 w 757324"/>
              <a:gd name="connsiteY6" fmla="*/ 36463 h 180020"/>
              <a:gd name="connsiteX0" fmla="*/ 0 w 757324"/>
              <a:gd name="connsiteY0" fmla="*/ 36463 h 180020"/>
              <a:gd name="connsiteX1" fmla="*/ 108012 w 757324"/>
              <a:gd name="connsiteY1" fmla="*/ 0 h 180020"/>
              <a:gd name="connsiteX2" fmla="*/ 756084 w 757324"/>
              <a:gd name="connsiteY2" fmla="*/ 0 h 180020"/>
              <a:gd name="connsiteX3" fmla="*/ 756083 w 757324"/>
              <a:gd name="connsiteY3" fmla="*/ 144016 h 180020"/>
              <a:gd name="connsiteX4" fmla="*/ 716359 w 757324"/>
              <a:gd name="connsiteY4" fmla="*/ 180020 h 180020"/>
              <a:gd name="connsiteX5" fmla="*/ 716359 w 757324"/>
              <a:gd name="connsiteY5" fmla="*/ 36004 h 180020"/>
              <a:gd name="connsiteX6" fmla="*/ 0 w 757324"/>
              <a:gd name="connsiteY6" fmla="*/ 36463 h 180020"/>
              <a:gd name="connsiteX0" fmla="*/ 0 w 757324"/>
              <a:gd name="connsiteY0" fmla="*/ 36463 h 180020"/>
              <a:gd name="connsiteX1" fmla="*/ 108012 w 757324"/>
              <a:gd name="connsiteY1" fmla="*/ 0 h 180020"/>
              <a:gd name="connsiteX2" fmla="*/ 756084 w 757324"/>
              <a:gd name="connsiteY2" fmla="*/ 0 h 180020"/>
              <a:gd name="connsiteX3" fmla="*/ 756083 w 757324"/>
              <a:gd name="connsiteY3" fmla="*/ 144016 h 180020"/>
              <a:gd name="connsiteX4" fmla="*/ 716359 w 757324"/>
              <a:gd name="connsiteY4" fmla="*/ 180020 h 180020"/>
              <a:gd name="connsiteX5" fmla="*/ 716359 w 757324"/>
              <a:gd name="connsiteY5" fmla="*/ 36004 h 180020"/>
              <a:gd name="connsiteX6" fmla="*/ 0 w 757324"/>
              <a:gd name="connsiteY6" fmla="*/ 36463 h 18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324" h="180020">
                <a:moveTo>
                  <a:pt x="0" y="36463"/>
                </a:moveTo>
                <a:lnTo>
                  <a:pt x="108012" y="0"/>
                </a:lnTo>
                <a:lnTo>
                  <a:pt x="756084" y="0"/>
                </a:lnTo>
                <a:cubicBezTo>
                  <a:pt x="757324" y="48005"/>
                  <a:pt x="754843" y="96011"/>
                  <a:pt x="756083" y="144016"/>
                </a:cubicBezTo>
                <a:lnTo>
                  <a:pt x="716359" y="180020"/>
                </a:lnTo>
                <a:lnTo>
                  <a:pt x="716359" y="36004"/>
                </a:lnTo>
                <a:lnTo>
                  <a:pt x="0" y="36463"/>
                </a:lnTo>
                <a:close/>
              </a:path>
            </a:pathLst>
          </a:custGeom>
          <a:solidFill>
            <a:srgbClr val="7030A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cxnSp>
        <p:nvCxnSpPr>
          <p:cNvPr id="70" name="Straight Connector 69"/>
          <p:cNvCxnSpPr>
            <a:stCxn id="69" idx="5"/>
            <a:endCxn id="69" idx="2"/>
          </p:cNvCxnSpPr>
          <p:nvPr/>
        </p:nvCxnSpPr>
        <p:spPr>
          <a:xfrm flipV="1">
            <a:off x="7137846" y="2126109"/>
            <a:ext cx="41275" cy="3651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4" idx="0"/>
            <a:endCxn id="16" idx="0"/>
          </p:cNvCxnSpPr>
          <p:nvPr/>
        </p:nvCxnSpPr>
        <p:spPr>
          <a:xfrm>
            <a:off x="5666234" y="1621284"/>
            <a:ext cx="14446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4" idx="4"/>
            <a:endCxn id="16" idx="4"/>
          </p:cNvCxnSpPr>
          <p:nvPr/>
        </p:nvCxnSpPr>
        <p:spPr>
          <a:xfrm>
            <a:off x="5666234" y="1837184"/>
            <a:ext cx="144462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>
            <a:spLocks noChangeAspect="1"/>
          </p:cNvSpPr>
          <p:nvPr/>
        </p:nvSpPr>
        <p:spPr>
          <a:xfrm>
            <a:off x="6782246" y="2197547"/>
            <a:ext cx="360363" cy="84137"/>
          </a:xfrm>
          <a:custGeom>
            <a:avLst/>
            <a:gdLst>
              <a:gd name="connsiteX0" fmla="*/ 0 w 714375"/>
              <a:gd name="connsiteY0" fmla="*/ 80962 h 166687"/>
              <a:gd name="connsiteX1" fmla="*/ 33338 w 714375"/>
              <a:gd name="connsiteY1" fmla="*/ 154781 h 166687"/>
              <a:gd name="connsiteX2" fmla="*/ 107157 w 714375"/>
              <a:gd name="connsiteY2" fmla="*/ 9524 h 166687"/>
              <a:gd name="connsiteX3" fmla="*/ 178594 w 714375"/>
              <a:gd name="connsiteY3" fmla="*/ 152399 h 166687"/>
              <a:gd name="connsiteX4" fmla="*/ 252413 w 714375"/>
              <a:gd name="connsiteY4" fmla="*/ 11906 h 166687"/>
              <a:gd name="connsiteX5" fmla="*/ 326232 w 714375"/>
              <a:gd name="connsiteY5" fmla="*/ 154781 h 166687"/>
              <a:gd name="connsiteX6" fmla="*/ 395288 w 714375"/>
              <a:gd name="connsiteY6" fmla="*/ 11906 h 166687"/>
              <a:gd name="connsiteX7" fmla="*/ 464344 w 714375"/>
              <a:gd name="connsiteY7" fmla="*/ 154781 h 166687"/>
              <a:gd name="connsiteX8" fmla="*/ 538163 w 714375"/>
              <a:gd name="connsiteY8" fmla="*/ 9524 h 166687"/>
              <a:gd name="connsiteX9" fmla="*/ 609600 w 714375"/>
              <a:gd name="connsiteY9" fmla="*/ 154781 h 166687"/>
              <a:gd name="connsiteX10" fmla="*/ 681038 w 714375"/>
              <a:gd name="connsiteY10" fmla="*/ 11906 h 166687"/>
              <a:gd name="connsiteX11" fmla="*/ 714375 w 714375"/>
              <a:gd name="connsiteY11" fmla="*/ 83343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375" h="166687">
                <a:moveTo>
                  <a:pt x="0" y="80962"/>
                </a:moveTo>
                <a:cubicBezTo>
                  <a:pt x="7739" y="123824"/>
                  <a:pt x="15479" y="166687"/>
                  <a:pt x="33338" y="154781"/>
                </a:cubicBezTo>
                <a:cubicBezTo>
                  <a:pt x="51197" y="142875"/>
                  <a:pt x="82948" y="9921"/>
                  <a:pt x="107157" y="9524"/>
                </a:cubicBezTo>
                <a:cubicBezTo>
                  <a:pt x="131366" y="9127"/>
                  <a:pt x="154385" y="152002"/>
                  <a:pt x="178594" y="152399"/>
                </a:cubicBezTo>
                <a:cubicBezTo>
                  <a:pt x="202803" y="152796"/>
                  <a:pt x="227807" y="11509"/>
                  <a:pt x="252413" y="11906"/>
                </a:cubicBezTo>
                <a:cubicBezTo>
                  <a:pt x="277019" y="12303"/>
                  <a:pt x="302420" y="154781"/>
                  <a:pt x="326232" y="154781"/>
                </a:cubicBezTo>
                <a:cubicBezTo>
                  <a:pt x="350044" y="154781"/>
                  <a:pt x="372269" y="11906"/>
                  <a:pt x="395288" y="11906"/>
                </a:cubicBezTo>
                <a:cubicBezTo>
                  <a:pt x="418307" y="11906"/>
                  <a:pt x="440532" y="155178"/>
                  <a:pt x="464344" y="154781"/>
                </a:cubicBezTo>
                <a:cubicBezTo>
                  <a:pt x="488157" y="154384"/>
                  <a:pt x="513954" y="9524"/>
                  <a:pt x="538163" y="9524"/>
                </a:cubicBezTo>
                <a:cubicBezTo>
                  <a:pt x="562372" y="9524"/>
                  <a:pt x="585788" y="154384"/>
                  <a:pt x="609600" y="154781"/>
                </a:cubicBezTo>
                <a:cubicBezTo>
                  <a:pt x="633413" y="155178"/>
                  <a:pt x="663576" y="23812"/>
                  <a:pt x="681038" y="11906"/>
                </a:cubicBezTo>
                <a:cubicBezTo>
                  <a:pt x="698501" y="0"/>
                  <a:pt x="706438" y="41671"/>
                  <a:pt x="714375" y="83343"/>
                </a:cubicBezTo>
              </a:path>
            </a:pathLst>
          </a:custGeom>
          <a:solidFill>
            <a:srgbClr val="7030A0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Freeform 73"/>
          <p:cNvSpPr>
            <a:spLocks noChangeAspect="1"/>
          </p:cNvSpPr>
          <p:nvPr/>
        </p:nvSpPr>
        <p:spPr>
          <a:xfrm>
            <a:off x="6421884" y="2197547"/>
            <a:ext cx="360362" cy="84137"/>
          </a:xfrm>
          <a:custGeom>
            <a:avLst/>
            <a:gdLst>
              <a:gd name="connsiteX0" fmla="*/ 0 w 714375"/>
              <a:gd name="connsiteY0" fmla="*/ 80962 h 166687"/>
              <a:gd name="connsiteX1" fmla="*/ 33338 w 714375"/>
              <a:gd name="connsiteY1" fmla="*/ 154781 h 166687"/>
              <a:gd name="connsiteX2" fmla="*/ 107157 w 714375"/>
              <a:gd name="connsiteY2" fmla="*/ 9524 h 166687"/>
              <a:gd name="connsiteX3" fmla="*/ 178594 w 714375"/>
              <a:gd name="connsiteY3" fmla="*/ 152399 h 166687"/>
              <a:gd name="connsiteX4" fmla="*/ 252413 w 714375"/>
              <a:gd name="connsiteY4" fmla="*/ 11906 h 166687"/>
              <a:gd name="connsiteX5" fmla="*/ 326232 w 714375"/>
              <a:gd name="connsiteY5" fmla="*/ 154781 h 166687"/>
              <a:gd name="connsiteX6" fmla="*/ 395288 w 714375"/>
              <a:gd name="connsiteY6" fmla="*/ 11906 h 166687"/>
              <a:gd name="connsiteX7" fmla="*/ 464344 w 714375"/>
              <a:gd name="connsiteY7" fmla="*/ 154781 h 166687"/>
              <a:gd name="connsiteX8" fmla="*/ 538163 w 714375"/>
              <a:gd name="connsiteY8" fmla="*/ 9524 h 166687"/>
              <a:gd name="connsiteX9" fmla="*/ 609600 w 714375"/>
              <a:gd name="connsiteY9" fmla="*/ 154781 h 166687"/>
              <a:gd name="connsiteX10" fmla="*/ 681038 w 714375"/>
              <a:gd name="connsiteY10" fmla="*/ 11906 h 166687"/>
              <a:gd name="connsiteX11" fmla="*/ 714375 w 714375"/>
              <a:gd name="connsiteY11" fmla="*/ 83343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375" h="166687">
                <a:moveTo>
                  <a:pt x="0" y="80962"/>
                </a:moveTo>
                <a:cubicBezTo>
                  <a:pt x="7739" y="123824"/>
                  <a:pt x="15479" y="166687"/>
                  <a:pt x="33338" y="154781"/>
                </a:cubicBezTo>
                <a:cubicBezTo>
                  <a:pt x="51197" y="142875"/>
                  <a:pt x="82948" y="9921"/>
                  <a:pt x="107157" y="9524"/>
                </a:cubicBezTo>
                <a:cubicBezTo>
                  <a:pt x="131366" y="9127"/>
                  <a:pt x="154385" y="152002"/>
                  <a:pt x="178594" y="152399"/>
                </a:cubicBezTo>
                <a:cubicBezTo>
                  <a:pt x="202803" y="152796"/>
                  <a:pt x="227807" y="11509"/>
                  <a:pt x="252413" y="11906"/>
                </a:cubicBezTo>
                <a:cubicBezTo>
                  <a:pt x="277019" y="12303"/>
                  <a:pt x="302420" y="154781"/>
                  <a:pt x="326232" y="154781"/>
                </a:cubicBezTo>
                <a:cubicBezTo>
                  <a:pt x="350044" y="154781"/>
                  <a:pt x="372269" y="11906"/>
                  <a:pt x="395288" y="11906"/>
                </a:cubicBezTo>
                <a:cubicBezTo>
                  <a:pt x="418307" y="11906"/>
                  <a:pt x="440532" y="155178"/>
                  <a:pt x="464344" y="154781"/>
                </a:cubicBezTo>
                <a:cubicBezTo>
                  <a:pt x="488157" y="154384"/>
                  <a:pt x="513954" y="9524"/>
                  <a:pt x="538163" y="9524"/>
                </a:cubicBezTo>
                <a:cubicBezTo>
                  <a:pt x="562372" y="9524"/>
                  <a:pt x="585788" y="154384"/>
                  <a:pt x="609600" y="154781"/>
                </a:cubicBezTo>
                <a:cubicBezTo>
                  <a:pt x="633413" y="155178"/>
                  <a:pt x="663576" y="23812"/>
                  <a:pt x="681038" y="11906"/>
                </a:cubicBezTo>
                <a:cubicBezTo>
                  <a:pt x="698501" y="0"/>
                  <a:pt x="706438" y="41671"/>
                  <a:pt x="714375" y="83343"/>
                </a:cubicBezTo>
              </a:path>
            </a:pathLst>
          </a:custGeom>
          <a:solidFill>
            <a:srgbClr val="7030A0"/>
          </a:solidFill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5" name="Parallelogram 74"/>
          <p:cNvSpPr/>
          <p:nvPr/>
        </p:nvSpPr>
        <p:spPr>
          <a:xfrm flipH="1">
            <a:off x="6782246" y="1621284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818759" y="1621284"/>
            <a:ext cx="115887" cy="73025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637784" y="1729234"/>
            <a:ext cx="180975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Isosceles Triangle 77"/>
          <p:cNvSpPr/>
          <p:nvPr/>
        </p:nvSpPr>
        <p:spPr>
          <a:xfrm>
            <a:off x="6710809" y="1621284"/>
            <a:ext cx="142875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 rot="19929207">
            <a:off x="6887021" y="1549847"/>
            <a:ext cx="180975" cy="112712"/>
          </a:xfrm>
          <a:prstGeom prst="rect">
            <a:avLst/>
          </a:prstGeom>
          <a:solidFill>
            <a:schemeClr val="tx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sp>
        <p:nvSpPr>
          <p:cNvPr id="80" name="Parallelogram 79"/>
          <p:cNvSpPr/>
          <p:nvPr/>
        </p:nvSpPr>
        <p:spPr>
          <a:xfrm flipH="1">
            <a:off x="7306121" y="2126109"/>
            <a:ext cx="107950" cy="215900"/>
          </a:xfrm>
          <a:prstGeom prst="parallelogram">
            <a:avLst>
              <a:gd name="adj" fmla="val 64683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7341046" y="2126109"/>
            <a:ext cx="115888" cy="71438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7142609" y="2234059"/>
            <a:ext cx="179387" cy="0"/>
          </a:xfrm>
          <a:prstGeom prst="line">
            <a:avLst/>
          </a:prstGeom>
          <a:ln w="127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Isosceles Triangle 82"/>
          <p:cNvSpPr/>
          <p:nvPr/>
        </p:nvSpPr>
        <p:spPr>
          <a:xfrm>
            <a:off x="7233096" y="2126109"/>
            <a:ext cx="144463" cy="215900"/>
          </a:xfrm>
          <a:prstGeom prst="triangle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400" dirty="0" err="1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 rot="19929207">
            <a:off x="7410896" y="2053084"/>
            <a:ext cx="179388" cy="112713"/>
          </a:xfrm>
          <a:prstGeom prst="rect">
            <a:avLst/>
          </a:prstGeom>
          <a:solidFill>
            <a:schemeClr val="tx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cxnSp>
        <p:nvCxnSpPr>
          <p:cNvPr id="85" name="Straight Connector 84"/>
          <p:cNvCxnSpPr>
            <a:endCxn id="18" idx="0"/>
          </p:cNvCxnSpPr>
          <p:nvPr/>
        </p:nvCxnSpPr>
        <p:spPr>
          <a:xfrm>
            <a:off x="5413821" y="2126109"/>
            <a:ext cx="9001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2" idx="4"/>
            <a:endCxn id="18" idx="4"/>
          </p:cNvCxnSpPr>
          <p:nvPr/>
        </p:nvCxnSpPr>
        <p:spPr>
          <a:xfrm>
            <a:off x="5413821" y="2342009"/>
            <a:ext cx="900113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ction Button: Movie 86">
            <a:hlinkClick r:id="" action="ppaction://noaction" highlightClick="1"/>
          </p:cNvPr>
          <p:cNvSpPr/>
          <p:nvPr/>
        </p:nvSpPr>
        <p:spPr>
          <a:xfrm flipH="1">
            <a:off x="8258621" y="2054672"/>
            <a:ext cx="360363" cy="358775"/>
          </a:xfrm>
          <a:prstGeom prst="actionButtonMovi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sp>
        <p:nvSpPr>
          <p:cNvPr id="88" name="Action Button: Movie 87">
            <a:hlinkClick r:id="" action="ppaction://noaction" highlightClick="1"/>
          </p:cNvPr>
          <p:cNvSpPr/>
          <p:nvPr/>
        </p:nvSpPr>
        <p:spPr>
          <a:xfrm flipH="1">
            <a:off x="7753796" y="1549847"/>
            <a:ext cx="360363" cy="360362"/>
          </a:xfrm>
          <a:prstGeom prst="actionButtonMovi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CH" sz="1600" dirty="0" err="1" smtClean="0">
              <a:solidFill>
                <a:srgbClr val="002060"/>
              </a:solidFill>
            </a:endParaRPr>
          </a:p>
        </p:txBody>
      </p:sp>
      <p:sp>
        <p:nvSpPr>
          <p:cNvPr id="89" name="TextBox 85"/>
          <p:cNvSpPr txBox="1">
            <a:spLocks noChangeArrowheads="1"/>
          </p:cNvSpPr>
          <p:nvPr/>
        </p:nvSpPr>
        <p:spPr bwMode="auto">
          <a:xfrm>
            <a:off x="6458396" y="1225997"/>
            <a:ext cx="13176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 b="1">
                <a:solidFill>
                  <a:srgbClr val="FF0000"/>
                </a:solidFill>
                <a:latin typeface="Calibri" pitchFamily="34" charset="0"/>
              </a:rPr>
              <a:t>Athos 0.7-7nm</a:t>
            </a:r>
          </a:p>
        </p:txBody>
      </p:sp>
      <p:sp>
        <p:nvSpPr>
          <p:cNvPr id="90" name="TextBox 86"/>
          <p:cNvSpPr txBox="1">
            <a:spLocks noChangeArrowheads="1"/>
          </p:cNvSpPr>
          <p:nvPr/>
        </p:nvSpPr>
        <p:spPr bwMode="auto">
          <a:xfrm>
            <a:off x="6782246" y="2413447"/>
            <a:ext cx="1624013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 b="1">
                <a:solidFill>
                  <a:srgbClr val="7030A0"/>
                </a:solidFill>
                <a:latin typeface="Calibri" pitchFamily="34" charset="0"/>
              </a:rPr>
              <a:t>Aramis 0.1-0.7 nm</a:t>
            </a:r>
          </a:p>
        </p:txBody>
      </p:sp>
      <p:sp>
        <p:nvSpPr>
          <p:cNvPr id="91" name="TextBox 87"/>
          <p:cNvSpPr txBox="1">
            <a:spLocks noChangeArrowheads="1"/>
          </p:cNvSpPr>
          <p:nvPr/>
        </p:nvSpPr>
        <p:spPr bwMode="auto">
          <a:xfrm>
            <a:off x="1786384" y="2348359"/>
            <a:ext cx="1063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400">
                <a:solidFill>
                  <a:srgbClr val="002060"/>
                </a:solidFill>
                <a:latin typeface="Calibri" pitchFamily="34" charset="0"/>
              </a:rPr>
              <a:t>BC1 0.38 GeV</a:t>
            </a:r>
          </a:p>
        </p:txBody>
      </p:sp>
      <p:sp>
        <p:nvSpPr>
          <p:cNvPr id="92" name="TextBox 88"/>
          <p:cNvSpPr txBox="1">
            <a:spLocks noChangeArrowheads="1"/>
          </p:cNvSpPr>
          <p:nvPr/>
        </p:nvSpPr>
        <p:spPr bwMode="auto">
          <a:xfrm>
            <a:off x="3372296" y="2361059"/>
            <a:ext cx="969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400">
                <a:solidFill>
                  <a:srgbClr val="002060"/>
                </a:solidFill>
                <a:latin typeface="Calibri" pitchFamily="34" charset="0"/>
              </a:rPr>
              <a:t>BC2 2.1 GeV</a:t>
            </a:r>
          </a:p>
        </p:txBody>
      </p:sp>
      <p:sp>
        <p:nvSpPr>
          <p:cNvPr id="93" name="TextBox 89"/>
          <p:cNvSpPr txBox="1">
            <a:spLocks noChangeArrowheads="1"/>
          </p:cNvSpPr>
          <p:nvPr/>
        </p:nvSpPr>
        <p:spPr bwMode="auto">
          <a:xfrm>
            <a:off x="4766121" y="2356297"/>
            <a:ext cx="6461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400">
                <a:solidFill>
                  <a:srgbClr val="002060"/>
                </a:solidFill>
                <a:latin typeface="Calibri" pitchFamily="34" charset="0"/>
              </a:rPr>
              <a:t>3.0 GeV</a:t>
            </a:r>
          </a:p>
        </p:txBody>
      </p:sp>
      <p:sp>
        <p:nvSpPr>
          <p:cNvPr id="94" name="TextBox 90"/>
          <p:cNvSpPr txBox="1">
            <a:spLocks noChangeArrowheads="1"/>
          </p:cNvSpPr>
          <p:nvPr/>
        </p:nvSpPr>
        <p:spPr bwMode="auto">
          <a:xfrm>
            <a:off x="5810696" y="2342009"/>
            <a:ext cx="9286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400">
                <a:solidFill>
                  <a:srgbClr val="002060"/>
                </a:solidFill>
                <a:latin typeface="Calibri" pitchFamily="34" charset="0"/>
              </a:rPr>
              <a:t>3.0-5.8 GeV</a:t>
            </a:r>
          </a:p>
        </p:txBody>
      </p:sp>
      <p:sp>
        <p:nvSpPr>
          <p:cNvPr id="95" name="TextBox 91"/>
          <p:cNvSpPr txBox="1">
            <a:spLocks noChangeArrowheads="1"/>
          </p:cNvSpPr>
          <p:nvPr/>
        </p:nvSpPr>
        <p:spPr bwMode="auto">
          <a:xfrm>
            <a:off x="8240588" y="1441897"/>
            <a:ext cx="7239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 dirty="0" err="1">
                <a:solidFill>
                  <a:srgbClr val="002060"/>
                </a:solidFill>
                <a:latin typeface="Calibri" pitchFamily="34" charset="0"/>
              </a:rPr>
              <a:t>user</a:t>
            </a:r>
            <a:r>
              <a:rPr lang="de-CH" altLang="de-DE" sz="1600" dirty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 dirty="0" err="1">
                <a:solidFill>
                  <a:srgbClr val="002060"/>
                </a:solidFill>
                <a:latin typeface="Calibri" pitchFamily="34" charset="0"/>
              </a:rPr>
              <a:t>stations</a:t>
            </a:r>
            <a:endParaRPr lang="de-CH" altLang="de-DE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96" name="TextBox 93"/>
          <p:cNvSpPr txBox="1">
            <a:spLocks noChangeArrowheads="1"/>
          </p:cNvSpPr>
          <p:nvPr/>
        </p:nvSpPr>
        <p:spPr bwMode="auto">
          <a:xfrm>
            <a:off x="5629721" y="1802259"/>
            <a:ext cx="9286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>
            <a:spAutoFit/>
          </a:bodyPr>
          <a:lstStyle>
            <a:lvl1pPr marL="185738" indent="-185738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400">
                <a:solidFill>
                  <a:srgbClr val="002060"/>
                </a:solidFill>
                <a:latin typeface="Calibri" pitchFamily="34" charset="0"/>
              </a:rPr>
              <a:t>2.6-3.4 GeV</a:t>
            </a:r>
          </a:p>
        </p:txBody>
      </p:sp>
      <p:sp>
        <p:nvSpPr>
          <p:cNvPr id="97" name="TextBox 95"/>
          <p:cNvSpPr txBox="1">
            <a:spLocks noChangeArrowheads="1"/>
          </p:cNvSpPr>
          <p:nvPr/>
        </p:nvSpPr>
        <p:spPr bwMode="auto">
          <a:xfrm>
            <a:off x="2635696" y="1413322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>
                <a:solidFill>
                  <a:srgbClr val="002060"/>
                </a:solidFill>
                <a:latin typeface="Calibri" pitchFamily="34" charset="0"/>
              </a:rPr>
              <a:t>Linear accelerators</a:t>
            </a:r>
          </a:p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>
                <a:solidFill>
                  <a:srgbClr val="002060"/>
                </a:solidFill>
                <a:latin typeface="Calibri" pitchFamily="34" charset="0"/>
              </a:rPr>
              <a:t>C-Band technology</a:t>
            </a:r>
          </a:p>
        </p:txBody>
      </p:sp>
      <p:sp>
        <p:nvSpPr>
          <p:cNvPr id="98" name="TextBox 96"/>
          <p:cNvSpPr txBox="1">
            <a:spLocks noChangeArrowheads="1"/>
          </p:cNvSpPr>
          <p:nvPr/>
        </p:nvSpPr>
        <p:spPr bwMode="auto">
          <a:xfrm>
            <a:off x="875159" y="1412776"/>
            <a:ext cx="135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182563" indent="-18097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 dirty="0" err="1">
                <a:solidFill>
                  <a:srgbClr val="002060"/>
                </a:solidFill>
                <a:latin typeface="Calibri" pitchFamily="34" charset="0"/>
              </a:rPr>
              <a:t>Photocathode</a:t>
            </a:r>
            <a:endParaRPr lang="de-CH" altLang="de-DE" sz="1600" dirty="0">
              <a:solidFill>
                <a:srgbClr val="002060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buClrTx/>
            </a:pPr>
            <a:r>
              <a:rPr lang="de-CH" altLang="de-DE" sz="1600" dirty="0">
                <a:solidFill>
                  <a:srgbClr val="002060"/>
                </a:solidFill>
                <a:latin typeface="Calibri" pitchFamily="34" charset="0"/>
              </a:rPr>
              <a:t>RF </a:t>
            </a:r>
            <a:r>
              <a:rPr lang="de-CH" altLang="de-DE" sz="1600" dirty="0" err="1">
                <a:solidFill>
                  <a:srgbClr val="002060"/>
                </a:solidFill>
                <a:latin typeface="Calibri" pitchFamily="34" charset="0"/>
              </a:rPr>
              <a:t>gun</a:t>
            </a:r>
            <a:endParaRPr lang="de-CH" altLang="de-DE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266590" y="3077418"/>
            <a:ext cx="6853238" cy="2713038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8295"/>
          <p:cNvSpPr txBox="1">
            <a:spLocks noChangeArrowheads="1"/>
          </p:cNvSpPr>
          <p:nvPr/>
        </p:nvSpPr>
        <p:spPr bwMode="auto">
          <a:xfrm rot="-1367848">
            <a:off x="3006002" y="4068697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1800" b="1" dirty="0">
                <a:solidFill>
                  <a:srgbClr val="0000FF"/>
                </a:solidFill>
                <a:latin typeface="Arial" charset="0"/>
              </a:rPr>
              <a:t>740m</a:t>
            </a:r>
            <a:endParaRPr lang="de-CH" altLang="de-DE" sz="1800" b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305871" y="5301208"/>
            <a:ext cx="3476183" cy="1545443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3" name="TextBox 3"/>
          <p:cNvSpPr txBox="1">
            <a:spLocks noChangeArrowheads="1"/>
          </p:cNvSpPr>
          <p:nvPr/>
        </p:nvSpPr>
        <p:spPr bwMode="auto">
          <a:xfrm>
            <a:off x="6159874" y="4204840"/>
            <a:ext cx="2804614" cy="256993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8890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357188" indent="-173038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539750" indent="-180975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425700" indent="-179388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8829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33401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7973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4254500" indent="-1793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lvl="1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de-DE" sz="1400" b="1" dirty="0" err="1">
                <a:solidFill>
                  <a:srgbClr val="002060"/>
                </a:solidFill>
                <a:latin typeface="Calibri" pitchFamily="34" charset="0"/>
              </a:rPr>
              <a:t>SwissFEL</a:t>
            </a:r>
            <a:r>
              <a:rPr lang="en-US" altLang="de-DE" sz="1400" b="1" dirty="0">
                <a:solidFill>
                  <a:srgbClr val="002060"/>
                </a:solidFill>
                <a:latin typeface="Calibri" pitchFamily="34" charset="0"/>
              </a:rPr>
              <a:t> parameters</a:t>
            </a:r>
          </a:p>
          <a:p>
            <a:pPr lvl="1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Wavelength from </a:t>
            </a: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	1 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Å - 70 Å</a:t>
            </a:r>
          </a:p>
          <a:p>
            <a:pPr lvl="1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Photon </a:t>
            </a: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energy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	</a:t>
            </a: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0.2-12 </a:t>
            </a:r>
            <a:r>
              <a:rPr lang="en-US" altLang="de-DE" sz="1400" dirty="0" err="1">
                <a:solidFill>
                  <a:srgbClr val="002060"/>
                </a:solidFill>
                <a:latin typeface="Calibri" pitchFamily="34" charset="0"/>
              </a:rPr>
              <a:t>keV</a:t>
            </a:r>
            <a:endParaRPr lang="en-US" altLang="de-DE" sz="1400" dirty="0">
              <a:solidFill>
                <a:srgbClr val="002060"/>
              </a:solidFill>
              <a:latin typeface="Calibri" pitchFamily="34" charset="0"/>
            </a:endParaRPr>
          </a:p>
          <a:p>
            <a:pPr lvl="1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Pulse duration </a:t>
            </a: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	1 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fs - 20 fs</a:t>
            </a:r>
          </a:p>
          <a:p>
            <a:pPr lvl="1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n-US" altLang="de-DE" sz="1400" baseline="30000" dirty="0">
                <a:solidFill>
                  <a:srgbClr val="002060"/>
                </a:solidFill>
                <a:latin typeface="Calibri" pitchFamily="34" charset="0"/>
              </a:rPr>
              <a:t>-  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Energy </a:t>
            </a: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		5.8 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GeV</a:t>
            </a:r>
          </a:p>
          <a:p>
            <a:pPr lvl="1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Repetition 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rate            </a:t>
            </a:r>
            <a:r>
              <a:rPr lang="en-US" altLang="de-DE" sz="1400" dirty="0" smtClean="0">
                <a:solidFill>
                  <a:srgbClr val="002060"/>
                </a:solidFill>
                <a:latin typeface="Calibri" pitchFamily="34" charset="0"/>
              </a:rPr>
              <a:t>	100 </a:t>
            </a:r>
            <a:r>
              <a:rPr lang="en-US" altLang="de-DE" sz="1400" dirty="0">
                <a:solidFill>
                  <a:srgbClr val="002060"/>
                </a:solidFill>
                <a:latin typeface="Calibri" pitchFamily="34" charset="0"/>
              </a:rPr>
              <a:t>Hz </a:t>
            </a:r>
          </a:p>
        </p:txBody>
      </p:sp>
    </p:spTree>
    <p:extLst>
      <p:ext uri="{BB962C8B-B14F-4D97-AF65-F5344CB8AC3E}">
        <p14:creationId xmlns:p14="http://schemas.microsoft.com/office/powerpoint/2010/main" val="17060032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2" grpId="0" animBg="1"/>
      <p:bldP spid="64" grpId="0" animBg="1"/>
      <p:bldP spid="65" grpId="0" animBg="1"/>
      <p:bldP spid="75" grpId="0" animBg="1"/>
      <p:bldP spid="78" grpId="0" animBg="1"/>
      <p:bldP spid="79" grpId="0" animBg="1"/>
      <p:bldP spid="80" grpId="0" animBg="1"/>
      <p:bldP spid="83" grpId="0" animBg="1"/>
      <p:bldP spid="84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1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EEVR functionality was developed in 2014 at PSI from protocol specification</a:t>
            </a:r>
            <a:endParaRPr lang="en-US" dirty="0" smtClean="0"/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Standalone systems without possibility of installing a hardware EVR.</a:t>
            </a:r>
          </a:p>
          <a:p>
            <a:pPr lvl="1"/>
            <a:r>
              <a:rPr lang="en-US" dirty="0" smtClean="0"/>
              <a:t>Some systems needed only limited timing functionality.  1 or 2 triggers for the FW or SW and the data buffer containing the machine pulse id was sufficient.</a:t>
            </a:r>
          </a:p>
          <a:p>
            <a:pPr lvl="1"/>
            <a:r>
              <a:rPr lang="en-US" dirty="0" smtClean="0"/>
              <a:t>Some applications need a specific functionality not provided in the standard EVR.</a:t>
            </a:r>
          </a:p>
          <a:p>
            <a:r>
              <a:rPr lang="en-US" dirty="0" smtClean="0"/>
              <a:t>Available as </a:t>
            </a:r>
          </a:p>
          <a:p>
            <a:pPr lvl="1"/>
            <a:r>
              <a:rPr lang="en-US" dirty="0" smtClean="0"/>
              <a:t>VHDL component with TOSCA IF</a:t>
            </a:r>
          </a:p>
          <a:p>
            <a:pPr lvl="1"/>
            <a:r>
              <a:rPr lang="en-US" dirty="0" smtClean="0"/>
              <a:t>EDK </a:t>
            </a:r>
            <a:r>
              <a:rPr lang="en-US" dirty="0" err="1" smtClean="0"/>
              <a:t>Pcore</a:t>
            </a:r>
            <a:r>
              <a:rPr lang="en-US" dirty="0" smtClean="0"/>
              <a:t> with PLB</a:t>
            </a:r>
          </a:p>
          <a:p>
            <a:pPr lvl="1"/>
            <a:r>
              <a:rPr lang="en-US" dirty="0" err="1" smtClean="0"/>
              <a:t>Vivado</a:t>
            </a:r>
            <a:r>
              <a:rPr lang="en-US" dirty="0" smtClean="0"/>
              <a:t> IP Core with AXI Bus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EEVR at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8389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EEVR current state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96765"/>
              </p:ext>
            </p:extLst>
          </p:nvPr>
        </p:nvGraphicFramePr>
        <p:xfrm>
          <a:off x="33728" y="1202001"/>
          <a:ext cx="9110272" cy="467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4" imgW="7222617" imgH="3706749" progId="Visio.Drawing.11">
                  <p:embed/>
                </p:oleObj>
              </mc:Choice>
              <mc:Fallback>
                <p:oleObj name="Visio" r:id="rId4" imgW="7222617" imgH="3706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728" y="1202001"/>
                        <a:ext cx="9110272" cy="46752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EEVR applications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06896" y="1268760"/>
            <a:ext cx="8229600" cy="208823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 EEVR  is used in various  applications:</a:t>
            </a:r>
          </a:p>
          <a:p>
            <a:pPr lvl="1"/>
            <a:r>
              <a:rPr lang="en-US" dirty="0" smtClean="0"/>
              <a:t>BPMs</a:t>
            </a:r>
          </a:p>
          <a:p>
            <a:pPr lvl="1"/>
            <a:r>
              <a:rPr lang="en-US" dirty="0" smtClean="0"/>
              <a:t>LLRF system</a:t>
            </a:r>
          </a:p>
          <a:p>
            <a:pPr lvl="1"/>
            <a:r>
              <a:rPr lang="en-US" dirty="0" smtClean="0"/>
              <a:t>photon diagnostics</a:t>
            </a:r>
          </a:p>
          <a:p>
            <a:pPr lvl="1"/>
            <a:r>
              <a:rPr lang="en-US" dirty="0" smtClean="0"/>
              <a:t> experiments</a:t>
            </a:r>
          </a:p>
          <a:p>
            <a:r>
              <a:rPr lang="en-US" dirty="0" smtClean="0"/>
              <a:t>The EEVR is used on different HW boards: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180708"/>
              </p:ext>
            </p:extLst>
          </p:nvPr>
        </p:nvGraphicFramePr>
        <p:xfrm>
          <a:off x="539552" y="2852936"/>
          <a:ext cx="8008523" cy="342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Visio" r:id="rId4" imgW="4091940" imgH="1752219" progId="Visio.Drawing.11">
                  <p:embed/>
                </p:oleObj>
              </mc:Choice>
              <mc:Fallback>
                <p:oleObj name="Visio" r:id="rId4" imgW="4091940" imgH="175221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2852936"/>
                        <a:ext cx="8008523" cy="342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95384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Source code for standard features provided by MRF</a:t>
            </a:r>
          </a:p>
          <a:p>
            <a:pPr lvl="1"/>
            <a:r>
              <a:rPr lang="en-US" dirty="0" smtClean="0"/>
              <a:t>Source code for custom features provided by collaboration</a:t>
            </a:r>
          </a:p>
          <a:p>
            <a:pPr lvl="1"/>
            <a:r>
              <a:rPr lang="en-US" dirty="0" smtClean="0"/>
              <a:t>Features selection by compilation parameters (generics)</a:t>
            </a:r>
          </a:p>
          <a:p>
            <a:r>
              <a:rPr lang="en-US" dirty="0" smtClean="0"/>
              <a:t>EEVR - common VHDL components for all applications</a:t>
            </a:r>
          </a:p>
          <a:p>
            <a:pPr lvl="1"/>
            <a:r>
              <a:rPr lang="en-US" dirty="0" smtClean="0"/>
              <a:t>Wrappers are tool dependent and contain bus interfaces</a:t>
            </a:r>
          </a:p>
          <a:p>
            <a:r>
              <a:rPr lang="en-US" dirty="0" smtClean="0"/>
              <a:t>MGT is part of user application</a:t>
            </a:r>
          </a:p>
          <a:p>
            <a:pPr lvl="1"/>
            <a:r>
              <a:rPr lang="en-US" dirty="0" smtClean="0"/>
              <a:t>MGT is FPGA dependent</a:t>
            </a:r>
          </a:p>
          <a:p>
            <a:pPr lvl="1"/>
            <a:r>
              <a:rPr lang="en-US" dirty="0" smtClean="0"/>
              <a:t>MGT reference clock configuration is application dependent</a:t>
            </a:r>
          </a:p>
          <a:p>
            <a:pPr lvl="1"/>
            <a:r>
              <a:rPr lang="en-US" dirty="0" smtClean="0"/>
              <a:t>Standardized interface between MGT and EEVR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code reuse and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563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in 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 smtClean="0"/>
              <a:t>Page </a:t>
            </a:r>
            <a:fld id="{EBC07571-3134-BB4B-B83F-1A9FE18D34F3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872731"/>
              </p:ext>
            </p:extLst>
          </p:nvPr>
        </p:nvGraphicFramePr>
        <p:xfrm>
          <a:off x="179512" y="1124744"/>
          <a:ext cx="879007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3" imgW="7236333" imgH="3498009" progId="Visio.Drawing.11">
                  <p:embed/>
                </p:oleObj>
              </mc:Choice>
              <mc:Fallback>
                <p:oleObj name="Visio" r:id="rId3" imgW="7236333" imgH="349800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24744"/>
                        <a:ext cx="8790074" cy="4248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87064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err="1" smtClean="0"/>
              <a:t>My</a:t>
            </a:r>
            <a:r>
              <a:rPr lang="de-CH" b="1" dirty="0" smtClean="0"/>
              <a:t> </a:t>
            </a:r>
            <a:r>
              <a:rPr lang="de-CH" b="1" dirty="0" err="1" smtClean="0"/>
              <a:t>thanks</a:t>
            </a:r>
            <a:r>
              <a:rPr lang="de-CH" b="1" dirty="0" smtClean="0"/>
              <a:t> </a:t>
            </a:r>
            <a:r>
              <a:rPr lang="de-CH" b="1" dirty="0" err="1" smtClean="0"/>
              <a:t>go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 Waldemar Koprek</a:t>
            </a:r>
          </a:p>
          <a:p>
            <a:r>
              <a:rPr lang="de-CH" dirty="0"/>
              <a:t> </a:t>
            </a:r>
            <a:r>
              <a:rPr lang="de-CH" dirty="0" smtClean="0"/>
              <a:t>Patric Bucher</a:t>
            </a:r>
          </a:p>
          <a:p>
            <a:r>
              <a:rPr lang="de-CH" dirty="0" smtClean="0"/>
              <a:t> Babak Kalantari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7052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 PowerPoint Master english 4_3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 4_3</Template>
  <TotalTime>0</TotalTime>
  <Words>319</Words>
  <Application>Microsoft Office PowerPoint</Application>
  <PresentationFormat>On-screen Show (4:3)</PresentationFormat>
  <Paragraphs>88</Paragraphs>
  <Slides>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PSI PowerPoint Master english 4_3</vt:lpstr>
      <vt:lpstr>Visio</vt:lpstr>
      <vt:lpstr>Embedded Event Receiver at PSI</vt:lpstr>
      <vt:lpstr>PSI – large research facilities has a new structure</vt:lpstr>
      <vt:lpstr>SwissFEL</vt:lpstr>
      <vt:lpstr>EEVR at PSI</vt:lpstr>
      <vt:lpstr>EEVR current state</vt:lpstr>
      <vt:lpstr>EEVR applications</vt:lpstr>
      <vt:lpstr>Strategies for code reuse and collaboration</vt:lpstr>
      <vt:lpstr>Collaboration in action</vt:lpstr>
      <vt:lpstr>Wir schaffen Wissen – heute für morgen</vt:lpstr>
    </vt:vector>
  </TitlesOfParts>
  <Company>Paul Scherrer Institut [PSI.CH]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Roger Biffiger</dc:creator>
  <cp:lastModifiedBy>Biffiger Roger</cp:lastModifiedBy>
  <cp:revision>24</cp:revision>
  <cp:lastPrinted>2015-07-23T13:50:07Z</cp:lastPrinted>
  <dcterms:created xsi:type="dcterms:W3CDTF">2018-06-10T21:53:51Z</dcterms:created>
  <dcterms:modified xsi:type="dcterms:W3CDTF">2018-06-12T03:22:44Z</dcterms:modified>
</cp:coreProperties>
</file>