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3" r:id="rId1"/>
  </p:sldMasterIdLst>
  <p:notesMasterIdLst>
    <p:notesMasterId r:id="rId23"/>
  </p:notesMasterIdLst>
  <p:sldIdLst>
    <p:sldId id="258" r:id="rId2"/>
    <p:sldId id="257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8" r:id="rId11"/>
    <p:sldId id="267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6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71">
          <p15:clr>
            <a:srgbClr val="A4A3A4"/>
          </p15:clr>
        </p15:guide>
        <p15:guide id="2" orient="horz" pos="4175">
          <p15:clr>
            <a:srgbClr val="A4A3A4"/>
          </p15:clr>
        </p15:guide>
        <p15:guide id="3" orient="horz" pos="311">
          <p15:clr>
            <a:srgbClr val="A4A3A4"/>
          </p15:clr>
        </p15:guide>
        <p15:guide id="4" pos="5503">
          <p15:clr>
            <a:srgbClr val="A4A3A4"/>
          </p15:clr>
        </p15:guide>
        <p15:guide id="5" pos="317">
          <p15:clr>
            <a:srgbClr val="A4A3A4"/>
          </p15:clr>
        </p15:guide>
        <p15:guide id="6" pos="151">
          <p15:clr>
            <a:srgbClr val="A4A3A4"/>
          </p15:clr>
        </p15:guide>
        <p15:guide id="7" pos="558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1F8F"/>
    <a:srgbClr val="A12B2F"/>
    <a:srgbClr val="007836"/>
    <a:srgbClr val="ECAA00"/>
    <a:srgbClr val="76777B"/>
    <a:srgbClr val="00609C"/>
    <a:srgbClr val="ECAC00"/>
    <a:srgbClr val="00A19C"/>
    <a:srgbClr val="0082CA"/>
    <a:srgbClr val="4D00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37" autoAdjust="0"/>
    <p:restoredTop sz="93511" autoAdjust="0"/>
  </p:normalViewPr>
  <p:slideViewPr>
    <p:cSldViewPr snapToGrid="0" showGuides="1">
      <p:cViewPr>
        <p:scale>
          <a:sx n="113" d="100"/>
          <a:sy n="113" d="100"/>
        </p:scale>
        <p:origin x="192" y="-24"/>
      </p:cViewPr>
      <p:guideLst>
        <p:guide orient="horz" pos="671"/>
        <p:guide orient="horz" pos="4175"/>
        <p:guide orient="horz" pos="311"/>
        <p:guide pos="5503"/>
        <p:guide pos="317"/>
        <p:guide pos="151"/>
        <p:guide pos="55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0A489-9093-C54A-B1C3-374F661A0010}" type="datetimeFigureOut">
              <a:rPr lang="en-US" smtClean="0"/>
              <a:t>6/10/18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A7A1A-8011-3A42-91B8-EE1BD44E4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6156882"/>
            <a:ext cx="1546678" cy="557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598491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4246"/>
            <a:ext cx="9143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</p:spTree>
    <p:extLst>
      <p:ext uri="{BB962C8B-B14F-4D97-AF65-F5344CB8AC3E}">
        <p14:creationId xmlns:p14="http://schemas.microsoft.com/office/powerpoint/2010/main" val="186181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711594"/>
            <a:ext cx="3790374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5497444"/>
            <a:ext cx="3840480" cy="585031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710816"/>
            <a:ext cx="3790374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5496666"/>
            <a:ext cx="3840480" cy="585031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85427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3616113"/>
            <a:ext cx="2465584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3616113"/>
            <a:ext cx="2465584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697093"/>
            <a:ext cx="2361244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697093"/>
            <a:ext cx="2361244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3618612"/>
            <a:ext cx="2465584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699592"/>
            <a:ext cx="2361244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701473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701473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701473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701473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706193"/>
            <a:ext cx="8434552" cy="175226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4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3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1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0142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27699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574666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3443426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574666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3443426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4025151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5898516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4025151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5902307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92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99606"/>
            <a:ext cx="8372901" cy="402985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85775" y="6318955"/>
            <a:ext cx="3711039" cy="539045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5004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6156882"/>
            <a:ext cx="1546678" cy="557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 userDrawn="1"/>
        </p:nvSpPr>
        <p:spPr>
          <a:xfrm>
            <a:off x="469900" y="6247222"/>
            <a:ext cx="1387624" cy="3693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www.anl.gov</a:t>
            </a:r>
          </a:p>
        </p:txBody>
      </p:sp>
      <p:pic>
        <p:nvPicPr>
          <p:cNvPr id="8" name="Picture 7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5984917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4246"/>
            <a:ext cx="9143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-991004" y="-1815882"/>
            <a:ext cx="3782000" cy="160043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closing statement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WE START WITH YES.</a:t>
            </a:r>
          </a:p>
          <a:p>
            <a:pPr lvl="0">
              <a:spcAft>
                <a:spcPts val="1200"/>
              </a:spcAft>
            </a:pPr>
            <a:r>
              <a:rPr lang="en-US" sz="1400" b="1" dirty="0">
                <a:solidFill>
                  <a:schemeClr val="bg1"/>
                </a:solidFill>
              </a:rPr>
              <a:t>AND END WITH THANK YOU.</a:t>
            </a:r>
          </a:p>
          <a:p>
            <a:pPr lvl="0"/>
            <a:r>
              <a:rPr lang="en-US" sz="1400" b="1" dirty="0">
                <a:solidFill>
                  <a:schemeClr val="bg1"/>
                </a:solidFill>
              </a:rPr>
              <a:t>DO YOU HAVE ANY BIG QUESTIONS?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6724"/>
            <a:ext cx="9144000" cy="6864724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372901" cy="806017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</p:spTree>
    <p:extLst>
      <p:ext uri="{BB962C8B-B14F-4D97-AF65-F5344CB8AC3E}">
        <p14:creationId xmlns:p14="http://schemas.microsoft.com/office/powerpoint/2010/main" val="3595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86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021" y="627296"/>
            <a:ext cx="1859645" cy="6699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5" y="1689100"/>
            <a:ext cx="4280275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689100"/>
            <a:ext cx="4863724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689100"/>
            <a:ext cx="239714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6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6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6094281"/>
            <a:ext cx="5894492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431799" y="730250"/>
            <a:ext cx="618807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-1066539" y="-1241416"/>
            <a:ext cx="3876414" cy="101566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Suggested</a:t>
            </a:r>
            <a:r>
              <a:rPr lang="en-US" sz="1400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400" b="1" baseline="0" dirty="0">
              <a:solidFill>
                <a:schemeClr val="bg1"/>
              </a:solidFill>
            </a:endParaRPr>
          </a:p>
          <a:p>
            <a:r>
              <a:rPr lang="en-US" sz="1400" b="1" baseline="0" dirty="0">
                <a:solidFill>
                  <a:schemeClr val="bg1"/>
                </a:solidFill>
              </a:rPr>
              <a:t>WE START WITH YES.</a:t>
            </a:r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2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6156882"/>
            <a:ext cx="1546678" cy="5571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-27020"/>
            <a:ext cx="9144000" cy="6011938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7020"/>
            <a:ext cx="9144000" cy="6011938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5" y="1689100"/>
            <a:ext cx="4280275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689100"/>
            <a:ext cx="4863724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204952"/>
            <a:ext cx="5851526" cy="1292225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6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6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689100"/>
            <a:ext cx="239714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5" name="TextBox 154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31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99995"/>
            <a:ext cx="8372901" cy="44227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79" y="167614"/>
            <a:ext cx="1546986" cy="5572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6094281"/>
            <a:ext cx="5894492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945565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5323002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945565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5323002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899574"/>
            <a:ext cx="8925874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726366"/>
            <a:ext cx="8452904" cy="86288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6" y="4945565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6" y="5323002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4589246"/>
            <a:ext cx="8484914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899573"/>
            <a:ext cx="224589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66274"/>
            <a:ext cx="8484914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dirty="0">
                <a:solidFill>
                  <a:srgbClr val="000000"/>
                </a:solidFill>
              </a:rPr>
              <a:t>Type in name 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</p:spTree>
    <p:extLst>
      <p:ext uri="{BB962C8B-B14F-4D97-AF65-F5344CB8AC3E}">
        <p14:creationId xmlns:p14="http://schemas.microsoft.com/office/powerpoint/2010/main" val="21908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320210"/>
            <a:ext cx="1546986" cy="5572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6094281"/>
            <a:ext cx="5894492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1631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4959068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1631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4959068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681606"/>
            <a:ext cx="8925874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116710"/>
            <a:ext cx="6776128" cy="1119234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6" y="4581631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6" y="4959068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1229593"/>
            <a:ext cx="8484914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1681605"/>
            <a:ext cx="224589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6" y="0"/>
            <a:ext cx="8925873" cy="68580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775200"/>
            <a:ext cx="9144000" cy="20828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5042974"/>
            <a:ext cx="8321040" cy="1373592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656122"/>
            <a:ext cx="9144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6" y="-1"/>
            <a:ext cx="8925873" cy="3656013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807284"/>
            <a:ext cx="8674100" cy="787098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4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656122"/>
            <a:ext cx="9144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3663950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3663950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807284"/>
            <a:ext cx="8674100" cy="787098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3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656122"/>
            <a:ext cx="9144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367364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367364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367364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807284"/>
            <a:ext cx="8674100" cy="787098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68580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654175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654175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654175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654175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4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3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1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5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50"/>
            <a:ext cx="8372901" cy="499714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148350" y="14455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46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699995"/>
            <a:ext cx="4023360" cy="4422775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685707"/>
            <a:ext cx="4023360" cy="4422775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34075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2263770"/>
            <a:ext cx="4114800" cy="383588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2263770"/>
            <a:ext cx="4114800" cy="383588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684229"/>
            <a:ext cx="4114800" cy="6209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684229"/>
            <a:ext cx="4114800" cy="6209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342340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699995"/>
            <a:ext cx="4319750" cy="2249430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699995"/>
            <a:ext cx="3729481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79" y="4080588"/>
            <a:ext cx="3729481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4066957"/>
            <a:ext cx="4319750" cy="2249430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731527"/>
            <a:ext cx="5814912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720414"/>
            <a:ext cx="2023746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4" y="3290408"/>
            <a:ext cx="2028507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3304768"/>
            <a:ext cx="5814912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3" y="4872981"/>
            <a:ext cx="2028507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4856121"/>
            <a:ext cx="5814912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998349"/>
            <a:ext cx="4114800" cy="2129163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3998349"/>
            <a:ext cx="4097585" cy="2129163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69999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69999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699995"/>
            <a:ext cx="41148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699995"/>
            <a:ext cx="41148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343731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343731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5" y="5735092"/>
            <a:ext cx="3995723" cy="5684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89" y="5735092"/>
            <a:ext cx="3995723" cy="5684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57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160" y="6436886"/>
            <a:ext cx="769422" cy="2771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72901" cy="8289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9995"/>
            <a:ext cx="8372901" cy="442277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6473709"/>
            <a:ext cx="457200" cy="18288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3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686" r:id="rId2"/>
    <p:sldLayoutId id="2147483687" r:id="rId3"/>
    <p:sldLayoutId id="2147483688" r:id="rId4"/>
    <p:sldLayoutId id="2147483690" r:id="rId5"/>
    <p:sldLayoutId id="2147483774" r:id="rId6"/>
    <p:sldLayoutId id="2147483711" r:id="rId7"/>
    <p:sldLayoutId id="2147483692" r:id="rId8"/>
    <p:sldLayoutId id="2147483693" r:id="rId9"/>
    <p:sldLayoutId id="2147483709" r:id="rId10"/>
    <p:sldLayoutId id="2147483695" r:id="rId11"/>
    <p:sldLayoutId id="2147483739" r:id="rId12"/>
    <p:sldLayoutId id="2147483696" r:id="rId13"/>
    <p:sldLayoutId id="2147483689" r:id="rId14"/>
    <p:sldLayoutId id="2147483710" r:id="rId15"/>
    <p:sldLayoutId id="2147483706" r:id="rId16"/>
    <p:sldLayoutId id="2147483704" r:id="rId17"/>
    <p:sldLayoutId id="2147483769" r:id="rId18"/>
    <p:sldLayoutId id="2147483770" r:id="rId19"/>
    <p:sldLayoutId id="2147483771" r:id="rId20"/>
    <p:sldLayoutId id="2147483772" r:id="rId21"/>
    <p:sldLayoutId id="2147483761" r:id="rId22"/>
    <p:sldLayoutId id="2147483762" r:id="rId23"/>
    <p:sldLayoutId id="2147483763" r:id="rId24"/>
    <p:sldLayoutId id="2147483765" r:id="rId25"/>
    <p:sldLayoutId id="2147483766" r:id="rId2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4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Conference Logistics</a:t>
            </a:r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drhgfdjhngngfmhgmghmghjmghfmf</a:t>
            </a:r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Andrew Johnson</a:t>
            </a:r>
          </a:p>
        </p:txBody>
      </p:sp>
      <p:sp>
        <p:nvSpPr>
          <p:cNvPr id="49" name="Text Placeholder 48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Meeting Organizer</a:t>
            </a:r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June 13, 2018</a:t>
            </a:r>
          </a:p>
          <a:p>
            <a:r>
              <a:rPr lang="en-US" dirty="0"/>
              <a:t>APS Conference Center, Argonne National Laboratory</a:t>
            </a:r>
          </a:p>
        </p:txBody>
      </p:sp>
      <p:sp>
        <p:nvSpPr>
          <p:cNvPr id="55" name="Text Placeholder 54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dirty="0"/>
              <a:t>June 2018 EPICS Collaboration Meeting</a:t>
            </a:r>
          </a:p>
        </p:txBody>
      </p:sp>
      <p:pic>
        <p:nvPicPr>
          <p:cNvPr id="13" name="Picture Placeholder 6">
            <a:extLst>
              <a:ext uri="{FF2B5EF4-FFF2-40B4-BE49-F238E27FC236}">
                <a16:creationId xmlns:a16="http://schemas.microsoft.com/office/drawing/2014/main" id="{487707BE-D8A4-0146-B7D0-C04EF850BAF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34" b="10334"/>
          <a:stretch/>
        </p:blipFill>
        <p:spPr/>
      </p:pic>
    </p:spTree>
    <p:extLst>
      <p:ext uri="{BB962C8B-B14F-4D97-AF65-F5344CB8AC3E}">
        <p14:creationId xmlns:p14="http://schemas.microsoft.com/office/powerpoint/2010/main" val="12281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5E80BE-A869-6046-97A3-1EB5C9101B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Where/How can I …</a:t>
            </a:r>
          </a:p>
        </p:txBody>
      </p:sp>
    </p:spTree>
    <p:extLst>
      <p:ext uri="{BB962C8B-B14F-4D97-AF65-F5344CB8AC3E}">
        <p14:creationId xmlns:p14="http://schemas.microsoft.com/office/powerpoint/2010/main" val="47413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E416840-92F2-4340-8AD9-4AC67AB15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180277"/>
            <a:ext cx="3657600" cy="20590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802264-8DDA-3C48-974D-38FD409F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can I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20D47-1889-8841-9E48-67B780159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99995"/>
            <a:ext cx="3066585" cy="4422776"/>
          </a:xfrm>
        </p:spPr>
        <p:txBody>
          <a:bodyPr/>
          <a:lstStyle/>
          <a:p>
            <a:r>
              <a:rPr lang="en-US" dirty="0"/>
              <a:t>Restrooms are in the opposite corner of the lobby</a:t>
            </a:r>
          </a:p>
          <a:p>
            <a:r>
              <a:rPr lang="en-US" dirty="0"/>
              <a:t>Smoking is allowed outside on the patio at the back of the lobby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09BC6D-AB1A-2D47-B800-976902EA308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592890-2BE8-F548-84BF-7F0384369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311" y="1733625"/>
            <a:ext cx="4872790" cy="2743200"/>
          </a:xfrm>
          <a:prstGeom prst="rect">
            <a:avLst/>
          </a:prstGeom>
        </p:spPr>
      </p:pic>
      <p:cxnSp>
        <p:nvCxnSpPr>
          <p:cNvPr id="9" name="Elbow Connector 8">
            <a:extLst>
              <a:ext uri="{FF2B5EF4-FFF2-40B4-BE49-F238E27FC236}">
                <a16:creationId xmlns:a16="http://schemas.microsoft.com/office/drawing/2014/main" id="{D56B47FC-4111-7343-BAA9-2A2A5C51614A}"/>
              </a:ext>
            </a:extLst>
          </p:cNvPr>
          <p:cNvCxnSpPr/>
          <p:nvPr/>
        </p:nvCxnSpPr>
        <p:spPr>
          <a:xfrm>
            <a:off x="3523785" y="1984917"/>
            <a:ext cx="2609386" cy="1025912"/>
          </a:xfrm>
          <a:prstGeom prst="bentConnector3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FE80883-BE36-E343-81B2-282BB1403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5133"/>
            <a:ext cx="0" cy="0"/>
          </a:xfrm>
          <a:prstGeom prst="rect">
            <a:avLst/>
          </a:prstGeom>
        </p:spPr>
      </p:pic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D4486815-D117-B54D-96FC-03752FF26AC6}"/>
              </a:ext>
            </a:extLst>
          </p:cNvPr>
          <p:cNvCxnSpPr>
            <a:cxnSpLocks/>
          </p:cNvCxnSpPr>
          <p:nvPr/>
        </p:nvCxnSpPr>
        <p:spPr>
          <a:xfrm rot="16200000" flipH="1">
            <a:off x="1354876" y="3529362"/>
            <a:ext cx="2419812" cy="1382749"/>
          </a:xfrm>
          <a:prstGeom prst="bentConnector3">
            <a:avLst/>
          </a:prstGeom>
          <a:ln w="28575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D3AD9036-C99E-974F-9867-4999782751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1168748"/>
            <a:ext cx="8372901" cy="499715"/>
          </a:xfrm>
        </p:spPr>
        <p:txBody>
          <a:bodyPr/>
          <a:lstStyle/>
          <a:p>
            <a:r>
              <a:rPr lang="en-US" dirty="0"/>
              <a:t>Finding relief</a:t>
            </a:r>
          </a:p>
        </p:txBody>
      </p:sp>
    </p:spTree>
    <p:extLst>
      <p:ext uri="{BB962C8B-B14F-4D97-AF65-F5344CB8AC3E}">
        <p14:creationId xmlns:p14="http://schemas.microsoft.com/office/powerpoint/2010/main" val="271904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CECA5-1B4E-9F48-A1B8-8E8778078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Argonne Network Access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501A0-048D-9C4C-B8EA-A1B462DA6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Connect to network “Argonne-guest”</a:t>
            </a:r>
          </a:p>
          <a:p>
            <a:r>
              <a:rPr lang="en-US" dirty="0"/>
              <a:t>Type “</a:t>
            </a:r>
            <a:r>
              <a:rPr lang="en-US" dirty="0" err="1"/>
              <a:t>example.com</a:t>
            </a:r>
            <a:r>
              <a:rPr lang="en-US" dirty="0"/>
              <a:t>” into your browser’s address bar</a:t>
            </a:r>
          </a:p>
          <a:p>
            <a:r>
              <a:rPr lang="en-US" dirty="0"/>
              <a:t>Read the page that comes up, click “I agree”</a:t>
            </a:r>
          </a:p>
          <a:p>
            <a:r>
              <a:rPr lang="en-US" dirty="0"/>
              <a:t>Fill out the form</a:t>
            </a:r>
          </a:p>
          <a:p>
            <a:pPr lvl="1"/>
            <a:r>
              <a:rPr lang="en-US" dirty="0"/>
              <a:t>This is the 402 APS Conference Center</a:t>
            </a:r>
          </a:p>
          <a:p>
            <a:pPr lvl="1"/>
            <a:r>
              <a:rPr lang="en-US" dirty="0"/>
              <a:t>You are at the EPICS Meeting</a:t>
            </a:r>
          </a:p>
          <a:p>
            <a:pPr lvl="1"/>
            <a:r>
              <a:rPr lang="en-US" dirty="0"/>
              <a:t>Select “This week only”</a:t>
            </a:r>
          </a:p>
          <a:p>
            <a:pPr lvl="1"/>
            <a:r>
              <a:rPr lang="en-US" dirty="0"/>
              <a:t>Submit form</a:t>
            </a:r>
          </a:p>
          <a:p>
            <a:r>
              <a:rPr lang="en-US" dirty="0"/>
              <a:t>Don’t usually need to reboot, just turn your </a:t>
            </a:r>
            <a:r>
              <a:rPr lang="en-US" dirty="0" err="1"/>
              <a:t>WiFi</a:t>
            </a:r>
            <a:r>
              <a:rPr lang="en-US" dirty="0"/>
              <a:t> off and on again, reconnect</a:t>
            </a:r>
          </a:p>
          <a:p>
            <a:pPr lvl="1"/>
            <a:endParaRPr lang="en-US" dirty="0"/>
          </a:p>
          <a:p>
            <a:r>
              <a:rPr lang="en-US" dirty="0"/>
              <a:t>There are several Apple Mac’s in the “APS User Lounge” near the restrooms which you are also welcome to use for network access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878943-CEA0-D24B-9DEB-1A3F583800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 usual </a:t>
            </a:r>
            <a:r>
              <a:rPr lang="en-US" dirty="0" err="1"/>
              <a:t>WiFi</a:t>
            </a:r>
            <a:r>
              <a:rPr lang="en-US" dirty="0"/>
              <a:t> Dance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5335FF-5303-0146-8A63-1850B322AC6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32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2F532-BBC0-9E4E-AB55-3ACAF00B7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Options for Lunch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5F3E6-52A5-584D-BF85-3BC3A2204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dirty="0"/>
              <a:t>401 Grille, downstairs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Order ahead (by 11am) for quicker service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Seating available in the adjacent Gallery</a:t>
            </a:r>
          </a:p>
          <a:p>
            <a:pPr lvl="1"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Guesthouse restaurant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Table service, nice food, alcohol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A bit more expensive</a:t>
            </a:r>
          </a:p>
          <a:p>
            <a:pPr lvl="1"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213 Cafeteria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Widest choice of food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A 10-15 minute walk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872315-134C-C249-AE10-68C3DC1509E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76E6D1-4C70-0643-A2F1-ED9F9BB1AC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8408" t="7480" r="6098" b="27317"/>
          <a:stretch/>
        </p:blipFill>
        <p:spPr>
          <a:xfrm rot="655558">
            <a:off x="6082216" y="1867032"/>
            <a:ext cx="2024906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2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D820FA-DBCC-074C-A144-D6D644534A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8319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75737-A96E-6341-B117-DE2F5AC54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Registration, Conference Dinner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E67E6-9505-544F-8AE0-93A612322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360449"/>
            <a:ext cx="4226311" cy="4762322"/>
          </a:xfrm>
        </p:spPr>
        <p:txBody>
          <a:bodyPr/>
          <a:lstStyle/>
          <a:p>
            <a:r>
              <a:rPr lang="en-US" dirty="0"/>
              <a:t>Registration desk hours are limited, final closing tomorrow morning</a:t>
            </a:r>
          </a:p>
          <a:p>
            <a:pPr lvl="1"/>
            <a:endParaRPr lang="en-US" dirty="0"/>
          </a:p>
          <a:p>
            <a:r>
              <a:rPr lang="en-US" dirty="0"/>
              <a:t>Conference dinner</a:t>
            </a:r>
          </a:p>
          <a:p>
            <a:pPr lvl="1"/>
            <a:r>
              <a:rPr lang="en-US" dirty="0"/>
              <a:t>Doors open at 6pm for drinks</a:t>
            </a:r>
          </a:p>
          <a:p>
            <a:pPr lvl="2"/>
            <a:r>
              <a:rPr lang="en-US" dirty="0"/>
              <a:t>Free drink tickets were funded by Bob </a:t>
            </a:r>
            <a:r>
              <a:rPr lang="en-US" dirty="0" err="1"/>
              <a:t>Dalesio</a:t>
            </a:r>
            <a:r>
              <a:rPr lang="en-US" dirty="0"/>
              <a:t>, Osprey DCS</a:t>
            </a:r>
          </a:p>
          <a:p>
            <a:pPr lvl="1"/>
            <a:r>
              <a:rPr lang="en-US" dirty="0"/>
              <a:t>Food served at 7pm, “family style”</a:t>
            </a:r>
          </a:p>
          <a:p>
            <a:pPr lvl="1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Extra tickets can still be purchased at $30 each from the registration desk until it closes after lunch </a:t>
            </a:r>
            <a:r>
              <a:rPr lang="en-US" i="1" dirty="0">
                <a:solidFill>
                  <a:schemeClr val="accent4">
                    <a:lumMod val="75000"/>
                  </a:schemeClr>
                </a:solidFill>
              </a:rPr>
              <a:t>today</a:t>
            </a:r>
          </a:p>
          <a:p>
            <a:pPr lvl="1"/>
            <a:r>
              <a:rPr lang="en-US" dirty="0"/>
              <a:t>Please work out how you will get to the restaurant, share rides etc.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Chuck’s/Chateau Orleans Banquets</a:t>
            </a:r>
            <a:br>
              <a:rPr lang="en-US" dirty="0"/>
            </a:br>
            <a:r>
              <a:rPr lang="en-US" dirty="0"/>
              <a:t>8025 Cass Avenue, Darien, IL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1C1161-68CE-AC49-AF33-C925769A968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9AE046-C1C8-8D45-A136-6627F2DFD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6332" y="1446116"/>
            <a:ext cx="2485057" cy="468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64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A2164-034D-2348-AB65-232E61935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Photo, Exhibition and Demonstrations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E7EF4-2E07-CE4C-8FEC-32748B776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699995"/>
            <a:ext cx="4204010" cy="4422776"/>
          </a:xfrm>
        </p:spPr>
        <p:txBody>
          <a:bodyPr/>
          <a:lstStyle/>
          <a:p>
            <a:r>
              <a:rPr lang="en-US" dirty="0"/>
              <a:t>Tomorrow coffee and refreshments will be set up downstairs in the Gallery</a:t>
            </a:r>
          </a:p>
          <a:p>
            <a:r>
              <a:rPr lang="en-US" dirty="0"/>
              <a:t>The group photo will be taken at the end of the morning plenary session</a:t>
            </a:r>
          </a:p>
          <a:p>
            <a:pPr lvl="1"/>
            <a:r>
              <a:rPr lang="en-US" dirty="0"/>
              <a:t>Outside if it’s dry</a:t>
            </a:r>
          </a:p>
          <a:p>
            <a:pPr lvl="1"/>
            <a:r>
              <a:rPr lang="en-US" dirty="0"/>
              <a:t>On this stage if wet</a:t>
            </a:r>
          </a:p>
          <a:p>
            <a:r>
              <a:rPr lang="en-US" dirty="0"/>
              <a:t>An extended afternoon break gives time to talk to exhibitors and sponsors, and watch live EPICS demonstrations</a:t>
            </a:r>
          </a:p>
          <a:p>
            <a:pPr lvl="1"/>
            <a:r>
              <a:rPr lang="en-US" dirty="0"/>
              <a:t>Other demonstrations welcome!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36A56F-9737-3047-AAE1-8C5D4D546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“This must be Thursday, I never could get the hang of Thursdays”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104ADD-6C4E-0840-8DC5-DBE0E15725D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A91C1F-A385-C04F-BFF6-8982DDD04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775" y="1699995"/>
            <a:ext cx="4032326" cy="354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33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0CA2-70BB-BB42-9111-89FBA7595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Lightning Talks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D94DF-7DF8-8F49-A100-365CCD31F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Both sessions today and tomorrow from 4-5pm are for lightning talks only</a:t>
            </a:r>
          </a:p>
          <a:p>
            <a:r>
              <a:rPr lang="en-US" dirty="0"/>
              <a:t>11 talks, each speaker gets an absolute maximum of 5 minutes</a:t>
            </a:r>
          </a:p>
          <a:p>
            <a:pPr lvl="1"/>
            <a:r>
              <a:rPr lang="en-US" dirty="0"/>
              <a:t>No time for audience questions, talk to the speaker later</a:t>
            </a:r>
          </a:p>
          <a:p>
            <a:pPr lvl="1"/>
            <a:r>
              <a:rPr lang="en-US" b="1" dirty="0">
                <a:solidFill>
                  <a:schemeClr val="accent6"/>
                </a:solidFill>
              </a:rPr>
              <a:t>The order of talks will be different than published</a:t>
            </a:r>
          </a:p>
          <a:p>
            <a:pPr lvl="2"/>
            <a:r>
              <a:rPr lang="en-US" dirty="0"/>
              <a:t>Announced at the beginning of the session</a:t>
            </a:r>
          </a:p>
          <a:p>
            <a:pPr lvl="2"/>
            <a:endParaRPr lang="en-US" dirty="0"/>
          </a:p>
          <a:p>
            <a:r>
              <a:rPr lang="en-US" dirty="0"/>
              <a:t>Recommendations to speakers</a:t>
            </a:r>
          </a:p>
          <a:p>
            <a:pPr lvl="1"/>
            <a:r>
              <a:rPr lang="en-US" dirty="0"/>
              <a:t>Don't include too many slides</a:t>
            </a:r>
          </a:p>
          <a:p>
            <a:pPr lvl="1"/>
            <a:r>
              <a:rPr lang="en-US" dirty="0"/>
              <a:t>Practice with a stopwatch/timer beforehand</a:t>
            </a:r>
          </a:p>
          <a:p>
            <a:pPr lvl="1"/>
            <a:r>
              <a:rPr lang="en-US" dirty="0"/>
              <a:t>Upload talks and use the podium laptop</a:t>
            </a:r>
          </a:p>
          <a:p>
            <a:pPr lvl="2"/>
            <a:r>
              <a:rPr lang="en-US" dirty="0"/>
              <a:t>If you use your own laptop, setup and tech time come out of your 5 min’s</a:t>
            </a:r>
          </a:p>
          <a:p>
            <a:pPr lvl="1"/>
            <a:r>
              <a:rPr lang="en-US" dirty="0"/>
              <a:t>Next speaker should be ready to go immediately (your 5 minutes)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EE7B5C-099D-0849-8C8D-93C105A3A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Be warned – be prepared!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2C2E8E-2250-7E46-9989-7DB7A933C0A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91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1DF806-4710-7745-BF33-D7BE2090E6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Sponsors</a:t>
            </a:r>
          </a:p>
        </p:txBody>
      </p:sp>
    </p:spTree>
    <p:extLst>
      <p:ext uri="{BB962C8B-B14F-4D97-AF65-F5344CB8AC3E}">
        <p14:creationId xmlns:p14="http://schemas.microsoft.com/office/powerpoint/2010/main" val="148978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524F9-9E16-BE47-B3E9-EB8CF4042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Gold Sponsor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B1DB7F-A625-D644-987F-051F75B0633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2BD6DE-86B6-8847-B454-FEBD42B8B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164" y="2164466"/>
            <a:ext cx="7607309" cy="256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5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Safety, Driving, Site Access</a:t>
            </a:r>
          </a:p>
          <a:p>
            <a:r>
              <a:rPr lang="en-US" dirty="0"/>
              <a:t>Where/How can I …</a:t>
            </a:r>
          </a:p>
          <a:p>
            <a:r>
              <a:rPr lang="en-US" dirty="0"/>
              <a:t>Agenda</a:t>
            </a:r>
          </a:p>
          <a:p>
            <a:r>
              <a:rPr lang="en-US" dirty="0"/>
              <a:t>Sponsors</a:t>
            </a: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 mostly boring but necessary stuff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80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61226-7FD8-0149-A35F-B254560A9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Silver Sponsors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A0996D-4569-C64C-807F-1BB52EF4420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968AC3-791B-A948-875A-0849BA365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809091"/>
            <a:ext cx="6400800" cy="16105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A59E72-9CC9-E446-85AD-22E2B76B8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4125169"/>
            <a:ext cx="6400800" cy="196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6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Thanks for coming!</a:t>
            </a:r>
          </a:p>
        </p:txBody>
      </p:sp>
    </p:spTree>
    <p:extLst>
      <p:ext uri="{BB962C8B-B14F-4D97-AF65-F5344CB8AC3E}">
        <p14:creationId xmlns:p14="http://schemas.microsoft.com/office/powerpoint/2010/main" val="185854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Safety, Driving, Site Access</a:t>
            </a:r>
          </a:p>
        </p:txBody>
      </p:sp>
    </p:spTree>
    <p:extLst>
      <p:ext uri="{BB962C8B-B14F-4D97-AF65-F5344CB8AC3E}">
        <p14:creationId xmlns:p14="http://schemas.microsoft.com/office/powerpoint/2010/main" val="70434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22AF4-DE97-884F-AA8C-69CD9F7F7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In an Emergency, Dial 911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C80AE-3698-1C49-B888-1AB0407AC5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120000"/>
              </a:lnSpc>
              <a:buNone/>
            </a:pPr>
            <a:r>
              <a:rPr lang="en-US" sz="4000" dirty="0">
                <a:solidFill>
                  <a:schemeClr val="tx1"/>
                </a:solidFill>
              </a:rPr>
              <a:t>911 calls from a Laboratory phone are answered by the </a:t>
            </a:r>
            <a:br>
              <a:rPr lang="en-US" sz="4000" dirty="0"/>
            </a:br>
            <a:r>
              <a:rPr lang="en-US" sz="4000" b="1" dirty="0">
                <a:solidFill>
                  <a:schemeClr val="accent6"/>
                </a:solidFill>
              </a:rPr>
              <a:t>Argonne Fire Department</a:t>
            </a:r>
          </a:p>
          <a:p>
            <a:pPr marL="457200" indent="-457200">
              <a:lnSpc>
                <a:spcPct val="120000"/>
              </a:lnSpc>
              <a:buNone/>
            </a:pPr>
            <a:r>
              <a:rPr lang="en-US" sz="4000" dirty="0">
                <a:solidFill>
                  <a:schemeClr val="tx1"/>
                </a:solidFill>
              </a:rPr>
              <a:t>From a US mobile phone, dial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1-630-252-1911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2CB55B-B324-D940-8BFE-BE9788571BD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01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880CE-4CF4-2140-B925-B1CEEB1EA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Emergency Evacuation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1AD18-3F8B-7541-BEE7-60C97155C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99995"/>
            <a:ext cx="3062615" cy="4422776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Follow the </a:t>
            </a:r>
            <a:r>
              <a:rPr lang="en-US" sz="2400" b="1" dirty="0">
                <a:solidFill>
                  <a:schemeClr val="accent6"/>
                </a:solidFill>
              </a:rPr>
              <a:t>red arrows</a:t>
            </a:r>
            <a:r>
              <a:rPr lang="en-US" sz="2400" dirty="0">
                <a:solidFill>
                  <a:schemeClr val="accent6"/>
                </a:solidFill>
              </a:rPr>
              <a:t> </a:t>
            </a:r>
            <a:r>
              <a:rPr lang="en-US" sz="2400" dirty="0"/>
              <a:t>to exit the building</a:t>
            </a:r>
            <a:endParaRPr lang="en-US" sz="24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87096C-F7D2-A14D-A408-8666BC4C3B2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F9EE3B-3075-5741-9D53-10714A5BD7CE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0804" y="1352811"/>
            <a:ext cx="4486701" cy="4769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65835B4-985A-BB4E-AB16-0512A81501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1168750"/>
            <a:ext cx="8372901" cy="499714"/>
          </a:xfrm>
        </p:spPr>
        <p:txBody>
          <a:bodyPr/>
          <a:lstStyle/>
          <a:p>
            <a:r>
              <a:rPr lang="en-US" dirty="0"/>
              <a:t>If told to leave the building</a:t>
            </a:r>
          </a:p>
        </p:txBody>
      </p:sp>
    </p:spTree>
    <p:extLst>
      <p:ext uri="{BB962C8B-B14F-4D97-AF65-F5344CB8AC3E}">
        <p14:creationId xmlns:p14="http://schemas.microsoft.com/office/powerpoint/2010/main" val="300091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8F1D1-6935-6240-9BC4-C392AD2AB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Evacuation Assembly Area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6EEAD-AE42-8640-8D09-22769487E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99995"/>
            <a:ext cx="3075139" cy="442277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Proceed North-Eastwards along the roadway to the Building 460 (Guest House) parking lot.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D71E4D-9E60-6E40-B359-687436940F3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1DBF7B5-B0CC-D84B-8F74-22E105BDE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339" y="1160783"/>
            <a:ext cx="5297761" cy="49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74AB060-03BA-4348-BEEC-E5E41A0EA3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1168748"/>
            <a:ext cx="8372901" cy="499715"/>
          </a:xfrm>
        </p:spPr>
        <p:txBody>
          <a:bodyPr/>
          <a:lstStyle/>
          <a:p>
            <a:r>
              <a:rPr lang="en-US" dirty="0"/>
              <a:t>Where to go?</a:t>
            </a:r>
          </a:p>
        </p:txBody>
      </p:sp>
    </p:spTree>
    <p:extLst>
      <p:ext uri="{BB962C8B-B14F-4D97-AF65-F5344CB8AC3E}">
        <p14:creationId xmlns:p14="http://schemas.microsoft.com/office/powerpoint/2010/main" val="331587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8609F-543F-1940-ACD8-CE0614FC8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Tornado Shelters (Downstairs)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6DB1D-45E8-BB48-A234-2E2758BBF3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Some building alarms may direct you to a tornado shelter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5F963-5F38-F141-B9FE-218E94B1D86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22EC092-5DC4-2043-B8C9-C4574E3F6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51" y="1668464"/>
            <a:ext cx="6434253" cy="480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480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F75A9-B6B9-F345-8049-B9639565C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Driving at Argonne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937B02-28F0-E448-81BD-E6C9A6B97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699995"/>
            <a:ext cx="3345366" cy="4422776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dirty="0"/>
              <a:t>The Argonne Protective Force enforce the Illinois’ Rules of the Road on site</a:t>
            </a:r>
          </a:p>
          <a:p>
            <a:pPr>
              <a:lnSpc>
                <a:spcPct val="110000"/>
              </a:lnSpc>
            </a:pPr>
            <a:r>
              <a:rPr lang="en-US" dirty="0"/>
              <a:t>The site speed limit is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30 mph</a:t>
            </a:r>
            <a:r>
              <a:rPr lang="en-US" dirty="0"/>
              <a:t> but in some places it is lower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The speed limit through security gates is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15 mph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  <a:p>
            <a:pPr>
              <a:lnSpc>
                <a:spcPct val="110000"/>
              </a:lnSpc>
            </a:pPr>
            <a:r>
              <a:rPr lang="en-US" dirty="0"/>
              <a:t>Stop signs mean come to a complete </a:t>
            </a:r>
            <a:r>
              <a:rPr lang="en-US" b="1" dirty="0">
                <a:solidFill>
                  <a:schemeClr val="accent6"/>
                </a:solidFill>
              </a:rPr>
              <a:t>STOP</a:t>
            </a:r>
          </a:p>
          <a:p>
            <a:pPr>
              <a:lnSpc>
                <a:spcPct val="110000"/>
              </a:lnSpc>
            </a:pPr>
            <a:r>
              <a:rPr lang="en-US" dirty="0"/>
              <a:t>No using mobile phones while driving, even with hands-free</a:t>
            </a:r>
          </a:p>
          <a:p>
            <a:pPr>
              <a:lnSpc>
                <a:spcPct val="110000"/>
              </a:lnSpc>
            </a:pPr>
            <a:r>
              <a:rPr lang="en-US" dirty="0"/>
              <a:t>Helmets are required for all cyclists and motor-cyclists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C45FC7-FB1E-9443-AA99-4B09387208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Driving on site is a privilege, not a right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A01462-8E4C-E84C-A04B-6A98A47BE25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552E5B6-2D41-8344-BEFF-FCE05548F2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13" b="7945"/>
          <a:stretch/>
        </p:blipFill>
        <p:spPr>
          <a:xfrm>
            <a:off x="5100157" y="1668463"/>
            <a:ext cx="2891469" cy="16219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B03D20-753B-AE4D-966B-AF97036DF8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73" t="6384" r="14567" b="18096"/>
          <a:stretch/>
        </p:blipFill>
        <p:spPr>
          <a:xfrm>
            <a:off x="6664630" y="3575886"/>
            <a:ext cx="1326996" cy="24532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A74C3-F3D6-654F-B4F1-46C03E58A2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41206" t="35823" r="25653" b="28406"/>
          <a:stretch/>
        </p:blipFill>
        <p:spPr>
          <a:xfrm>
            <a:off x="5100157" y="3575885"/>
            <a:ext cx="1279543" cy="245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7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9600C-654A-9349-AB19-CB3AEC950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Access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D44BC-FE7C-A148-B5D0-B990D9A452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Visitors: US Department of Energy Rules</a:t>
            </a:r>
          </a:p>
          <a:p>
            <a:pPr lvl="1"/>
            <a:r>
              <a:rPr lang="en-US" dirty="0"/>
              <a:t>I am your host while you’re on-site</a:t>
            </a:r>
          </a:p>
          <a:p>
            <a:pPr lvl="1"/>
            <a:r>
              <a:rPr lang="en-US" dirty="0"/>
              <a:t>You are only allowed to visit:</a:t>
            </a:r>
          </a:p>
          <a:p>
            <a:pPr lvl="2"/>
            <a:r>
              <a:rPr lang="en-US" dirty="0"/>
              <a:t>Buildings 401 &amp; 402 (Conference center), 460 (Guesthouse)</a:t>
            </a:r>
          </a:p>
          <a:p>
            <a:pPr lvl="2"/>
            <a:r>
              <a:rPr lang="en-US" dirty="0"/>
              <a:t>Building 213 Cafeteria</a:t>
            </a:r>
          </a:p>
          <a:p>
            <a:pPr lvl="2"/>
            <a:r>
              <a:rPr lang="en-US" dirty="0"/>
              <a:t>Roadways and outside footpaths that aren’t fenced off or signed</a:t>
            </a:r>
          </a:p>
          <a:p>
            <a:r>
              <a:rPr lang="en-US" dirty="0"/>
              <a:t>Please:</a:t>
            </a:r>
          </a:p>
          <a:p>
            <a:pPr lvl="1"/>
            <a:r>
              <a:rPr lang="en-US" dirty="0"/>
              <a:t>Don’t go into other buildings unescorted</a:t>
            </a:r>
          </a:p>
          <a:p>
            <a:pPr lvl="1"/>
            <a:r>
              <a:rPr lang="en-US" dirty="0"/>
              <a:t>Talk about subjects that might be Classified</a:t>
            </a:r>
          </a:p>
          <a:p>
            <a:pPr lvl="1"/>
            <a:r>
              <a:rPr lang="en-US" dirty="0"/>
              <a:t>Try to bring prohibited articles onto the site</a:t>
            </a:r>
          </a:p>
          <a:p>
            <a:pPr lvl="2"/>
            <a:r>
              <a:rPr lang="en-US" dirty="0"/>
              <a:t>Firearms, weapons, explosives</a:t>
            </a:r>
          </a:p>
          <a:p>
            <a:pPr lvl="2"/>
            <a:r>
              <a:rPr lang="en-US" dirty="0"/>
              <a:t>Radioactive sources</a:t>
            </a:r>
          </a:p>
          <a:p>
            <a:pPr lvl="2"/>
            <a:r>
              <a:rPr lang="en-US" dirty="0"/>
              <a:t>Open containers of alcohol, illegal drugs</a:t>
            </a:r>
          </a:p>
          <a:p>
            <a:pPr lvl="2"/>
            <a:r>
              <a:rPr lang="en-US" dirty="0"/>
              <a:t>Pets</a:t>
            </a:r>
          </a:p>
          <a:p>
            <a:r>
              <a:rPr lang="en-US" dirty="0"/>
              <a:t>All vehicles are subject to search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846E14-ADEA-B74D-8CB8-8CD7C2B8D6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Don’t get me in trouble!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FDED27-B318-434C-889A-A3747379DC7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29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presentation_4x3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NL2016-presentation-4x3" id="{F2F789BF-ECBF-4F46-AF44-B6D179E02240}" vid="{7BE29954-8830-0945-AF3F-1045B5FC1B7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presentation_4x3</Template>
  <TotalTime>2907</TotalTime>
  <Words>770</Words>
  <Application>Microsoft Macintosh PowerPoint</Application>
  <PresentationFormat>On-screen Show (4:3)</PresentationFormat>
  <Paragraphs>133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Wingdings</vt:lpstr>
      <vt:lpstr>presentation_4x3</vt:lpstr>
      <vt:lpstr>Conference Logistics</vt:lpstr>
      <vt:lpstr>Outline</vt:lpstr>
      <vt:lpstr>PowerPoint Presentation</vt:lpstr>
      <vt:lpstr>In an Emergency, Dial 911</vt:lpstr>
      <vt:lpstr>Emergency Evacuation</vt:lpstr>
      <vt:lpstr>Evacuation Assembly Area</vt:lpstr>
      <vt:lpstr>Tornado Shelters (Downstairs)</vt:lpstr>
      <vt:lpstr>Driving at Argonne</vt:lpstr>
      <vt:lpstr>Site Access</vt:lpstr>
      <vt:lpstr>PowerPoint Presentation</vt:lpstr>
      <vt:lpstr>Where can I …</vt:lpstr>
      <vt:lpstr>Argonne Network Access</vt:lpstr>
      <vt:lpstr>Options for Lunch</vt:lpstr>
      <vt:lpstr>PowerPoint Presentation</vt:lpstr>
      <vt:lpstr>Registration, Conference Dinner</vt:lpstr>
      <vt:lpstr>Photo, Exhibition and Demonstrations</vt:lpstr>
      <vt:lpstr>Lightning Talks</vt:lpstr>
      <vt:lpstr>PowerPoint Presentation</vt:lpstr>
      <vt:lpstr>Gold Sponsor</vt:lpstr>
      <vt:lpstr>Silver Sponsors</vt:lpstr>
      <vt:lpstr>PowerPoint Presentation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Conference Logistics</dc:title>
  <dc:creator>Microsoft Office User</dc:creator>
  <cp:lastModifiedBy>Microsoft Office User</cp:lastModifiedBy>
  <cp:revision>38</cp:revision>
  <cp:lastPrinted>2015-09-08T15:35:42Z</cp:lastPrinted>
  <dcterms:created xsi:type="dcterms:W3CDTF">2018-06-11T02:35:26Z</dcterms:created>
  <dcterms:modified xsi:type="dcterms:W3CDTF">2018-06-13T03:03:05Z</dcterms:modified>
</cp:coreProperties>
</file>