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46" r:id="rId6"/>
  </p:sldMasterIdLst>
  <p:notesMasterIdLst>
    <p:notesMasterId r:id="rId26"/>
  </p:notesMasterIdLst>
  <p:handoutMasterIdLst>
    <p:handoutMasterId r:id="rId27"/>
  </p:handoutMasterIdLst>
  <p:sldIdLst>
    <p:sldId id="257" r:id="rId7"/>
    <p:sldId id="577" r:id="rId8"/>
    <p:sldId id="566" r:id="rId9"/>
    <p:sldId id="582" r:id="rId10"/>
    <p:sldId id="879" r:id="rId11"/>
    <p:sldId id="569" r:id="rId12"/>
    <p:sldId id="852" r:id="rId13"/>
    <p:sldId id="858" r:id="rId14"/>
    <p:sldId id="870" r:id="rId15"/>
    <p:sldId id="616" r:id="rId16"/>
    <p:sldId id="883" r:id="rId17"/>
    <p:sldId id="882" r:id="rId18"/>
    <p:sldId id="875" r:id="rId19"/>
    <p:sldId id="304" r:id="rId20"/>
    <p:sldId id="591" r:id="rId21"/>
    <p:sldId id="877" r:id="rId22"/>
    <p:sldId id="844" r:id="rId23"/>
    <p:sldId id="880" r:id="rId24"/>
    <p:sldId id="884" r:id="rId25"/>
  </p:sldIdLst>
  <p:sldSz cx="12192000" cy="6858000"/>
  <p:notesSz cx="6950075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0137E8-DB00-084A-8D37-8D636B1DFF05}">
          <p14:sldIdLst>
            <p14:sldId id="257"/>
            <p14:sldId id="577"/>
            <p14:sldId id="566"/>
            <p14:sldId id="582"/>
            <p14:sldId id="879"/>
            <p14:sldId id="569"/>
            <p14:sldId id="852"/>
            <p14:sldId id="858"/>
            <p14:sldId id="870"/>
            <p14:sldId id="616"/>
            <p14:sldId id="883"/>
            <p14:sldId id="882"/>
            <p14:sldId id="875"/>
            <p14:sldId id="304"/>
            <p14:sldId id="591"/>
            <p14:sldId id="877"/>
            <p14:sldId id="844"/>
            <p14:sldId id="880"/>
            <p14:sldId id="884"/>
          </p14:sldIdLst>
        </p14:section>
        <p14:section name="Extras" id="{A82A9CE1-3F88-D942-951B-8CF50DC219C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18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bert Hettel" initials="RH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A3FE"/>
    <a:srgbClr val="E5F6FF"/>
    <a:srgbClr val="E6FAFE"/>
    <a:srgbClr val="094875"/>
    <a:srgbClr val="17375E"/>
    <a:srgbClr val="7A1AC9"/>
    <a:srgbClr val="558ED5"/>
    <a:srgbClr val="005C98"/>
    <a:srgbClr val="4E76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507" autoAdjust="0"/>
    <p:restoredTop sz="88568" autoAdjust="0"/>
  </p:normalViewPr>
  <p:slideViewPr>
    <p:cSldViewPr snapToGrid="0">
      <p:cViewPr>
        <p:scale>
          <a:sx n="120" d="100"/>
          <a:sy n="120" d="100"/>
        </p:scale>
        <p:origin x="1592" y="4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3" d="100"/>
        <a:sy n="123" d="100"/>
      </p:scale>
      <p:origin x="0" y="0"/>
    </p:cViewPr>
  </p:sorterViewPr>
  <p:notesViewPr>
    <p:cSldViewPr snapToGrid="0" snapToObjects="1">
      <p:cViewPr varScale="1">
        <p:scale>
          <a:sx n="56" d="100"/>
          <a:sy n="56" d="100"/>
        </p:scale>
        <p:origin x="2838" y="84"/>
      </p:cViewPr>
      <p:guideLst>
        <p:guide orient="horz" pos="2909"/>
        <p:guide pos="218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488" cy="463551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000" y="0"/>
            <a:ext cx="3011488" cy="463551"/>
          </a:xfrm>
          <a:prstGeom prst="rect">
            <a:avLst/>
          </a:prstGeom>
        </p:spPr>
        <p:txBody>
          <a:bodyPr vert="horz" lIns="91425" tIns="45712" rIns="91425" bIns="45712" rtlCol="0"/>
          <a:lstStyle>
            <a:lvl1pPr algn="r">
              <a:defRPr sz="1100"/>
            </a:lvl1pPr>
          </a:lstStyle>
          <a:p>
            <a:fld id="{B691EE03-8B86-4483-A61E-7F251E4A6480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524"/>
            <a:ext cx="3011488" cy="463551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000" y="8772524"/>
            <a:ext cx="3011488" cy="463551"/>
          </a:xfrm>
          <a:prstGeom prst="rect">
            <a:avLst/>
          </a:prstGeom>
        </p:spPr>
        <p:txBody>
          <a:bodyPr vert="horz" lIns="91425" tIns="45712" rIns="91425" bIns="45712" rtlCol="0" anchor="b"/>
          <a:lstStyle>
            <a:lvl1pPr algn="r">
              <a:defRPr sz="1100"/>
            </a:lvl1pPr>
          </a:lstStyle>
          <a:p>
            <a:fld id="{06B5E9DE-290D-4688-9E0B-EC76B12906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26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71" tIns="46236" rIns="92471" bIns="46236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9" y="0"/>
            <a:ext cx="3011699" cy="461804"/>
          </a:xfrm>
          <a:prstGeom prst="rect">
            <a:avLst/>
          </a:prstGeom>
        </p:spPr>
        <p:txBody>
          <a:bodyPr vert="horz" lIns="92471" tIns="46236" rIns="92471" bIns="46236" rtlCol="0"/>
          <a:lstStyle>
            <a:lvl1pPr algn="r">
              <a:defRPr sz="1100"/>
            </a:lvl1pPr>
          </a:lstStyle>
          <a:p>
            <a:fld id="{1AF9D93D-2DCD-4941-9148-539F4B11DA5A}" type="datetimeFigureOut">
              <a:rPr lang="en-US" smtClean="0"/>
              <a:t>6/11/18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2150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71" tIns="46236" rIns="92471" bIns="4623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71" tIns="46236" rIns="92471" bIns="4623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71" tIns="46236" rIns="92471" bIns="46236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9" y="8772668"/>
            <a:ext cx="3011699" cy="461804"/>
          </a:xfrm>
          <a:prstGeom prst="rect">
            <a:avLst/>
          </a:prstGeom>
        </p:spPr>
        <p:txBody>
          <a:bodyPr vert="horz" lIns="92471" tIns="46236" rIns="92471" bIns="46236" rtlCol="0" anchor="b"/>
          <a:lstStyle>
            <a:lvl1pPr algn="r">
              <a:defRPr sz="1100"/>
            </a:lvl1pPr>
          </a:lstStyle>
          <a:p>
            <a:fld id="{96257B74-7AA3-6D4E-A5F4-7C976DCE7D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4803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42289" indent="-2311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004527" indent="-2311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66762" indent="-2311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928998" indent="-231117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31872" algn="l"/>
                <a:tab pos="1463744" algn="l"/>
                <a:tab pos="2195616" algn="l"/>
                <a:tab pos="29274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/>
            <a:fld id="{84BE3096-FF3B-1648-A643-D3909CD99245}" type="slidenum">
              <a:rPr lang="en-US" sz="1400">
                <a:solidFill>
                  <a:srgbClr val="000000"/>
                </a:solidFill>
                <a:latin typeface="Times New Roman" charset="0"/>
              </a:rPr>
              <a:pPr eaLnBrk="1"/>
              <a:t>1</a:t>
            </a:fld>
            <a:endParaRPr lang="en-US" sz="1400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6" y="0"/>
            <a:ext cx="1609" cy="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992" tIns="45499" rIns="90992" bIns="45499"/>
          <a:lstStyle/>
          <a:p>
            <a:pPr defTabSz="924674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err="1">
                <a:solidFill>
                  <a:srgbClr val="404040"/>
                </a:solidFill>
                <a:latin typeface="Calibri" charset="0"/>
                <a:ea typeface="+mn-ea"/>
              </a:rPr>
              <a:t>Univ</a:t>
            </a:r>
            <a:r>
              <a:rPr lang="en-US" dirty="0">
                <a:solidFill>
                  <a:srgbClr val="404040"/>
                </a:solidFill>
                <a:latin typeface="Calibri" charset="0"/>
                <a:ea typeface="+mn-ea"/>
              </a:rPr>
              <a:t> of Chicago Review, Aug. 30, 2010</a:t>
            </a:r>
          </a:p>
        </p:txBody>
      </p:sp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6" y="0"/>
            <a:ext cx="1609" cy="1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90992" tIns="45499" rIns="90992" bIns="45499"/>
          <a:lstStyle/>
          <a:p>
            <a:pPr defTabSz="924674" fontAlgn="auto">
              <a:spcBef>
                <a:spcPts val="0"/>
              </a:spcBef>
              <a:spcAft>
                <a:spcPts val="0"/>
              </a:spcAft>
              <a:defRPr/>
            </a:pPr>
            <a:fld id="{D8C02FBE-B1A1-9949-B8FC-82EFBC57DDE8}" type="slidenum">
              <a:rPr lang="en-US">
                <a:solidFill>
                  <a:srgbClr val="404040"/>
                </a:solidFill>
                <a:latin typeface="Calibri" charset="0"/>
                <a:ea typeface="+mn-ea"/>
              </a:rPr>
              <a:pPr defTabSz="924674" fontAlgn="auto">
                <a:spcBef>
                  <a:spcPts val="0"/>
                </a:spcBef>
                <a:spcAft>
                  <a:spcPts val="0"/>
                </a:spcAft>
                <a:defRPr/>
              </a:pPr>
              <a:t>1</a:t>
            </a:fld>
            <a:endParaRPr lang="en-US">
              <a:solidFill>
                <a:srgbClr val="404040"/>
              </a:solidFill>
              <a:latin typeface="Calibri" charset="0"/>
              <a:ea typeface="+mn-ea"/>
            </a:endParaRPr>
          </a:p>
        </p:txBody>
      </p:sp>
      <p:sp>
        <p:nvSpPr>
          <p:cNvPr id="16387" name="Text Box 3"/>
          <p:cNvSpPr>
            <a:spLocks noGrp="1" noChangeArrowheads="1"/>
          </p:cNvSpPr>
          <p:nvPr>
            <p:ph type="body"/>
          </p:nvPr>
        </p:nvSpPr>
        <p:spPr>
          <a:xfrm>
            <a:off x="7" y="3"/>
            <a:ext cx="286847" cy="45423"/>
          </a:xfrm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>
              <a:spcBef>
                <a:spcPct val="0"/>
              </a:spcBef>
              <a:defRPr/>
            </a:pPr>
            <a:endParaRPr lang="en-US" sz="2000" dirty="0">
              <a:latin typeface="Arial" charset="0"/>
              <a:cs typeface="WenQuanYi Zen He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822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57200" y="719138"/>
            <a:ext cx="64008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with latest </a:t>
            </a:r>
            <a:r>
              <a:rPr lang="en-US" dirty="0" err="1"/>
              <a:t>FReD</a:t>
            </a:r>
            <a:r>
              <a:rPr lang="en-US"/>
              <a:t> cover </a:t>
            </a:r>
            <a:r>
              <a:rPr lang="en-US" dirty="0"/>
              <a:t>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6380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692150"/>
            <a:ext cx="6156325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Update with latest </a:t>
            </a:r>
            <a:r>
              <a:rPr lang="en-US" dirty="0" err="1"/>
              <a:t>FReD</a:t>
            </a:r>
            <a:r>
              <a:rPr lang="en-US"/>
              <a:t> cover </a:t>
            </a:r>
            <a:r>
              <a:rPr lang="en-US" dirty="0"/>
              <a:t>page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686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0778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352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Blue text</a:t>
            </a:r>
            <a:r>
              <a:rPr lang="en-US" baseline="0" dirty="0"/>
              <a:t> gives ideas of design approach to address the specific MBA challenges.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690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Blue text</a:t>
            </a:r>
            <a:r>
              <a:rPr lang="en-US" baseline="0" dirty="0"/>
              <a:t> gives ideas of design approach to address the specific MBA challenges.</a:t>
            </a:r>
          </a:p>
          <a:p>
            <a:r>
              <a:rPr lang="en-US" baseline="0" dirty="0"/>
              <a:t>DAQ </a:t>
            </a:r>
            <a:r>
              <a:rPr lang="is-IS" baseline="0" dirty="0"/>
              <a:t>…. </a:t>
            </a:r>
            <a:r>
              <a:rPr lang="en-US" baseline="0" dirty="0"/>
              <a:t>B</a:t>
            </a:r>
            <a:r>
              <a:rPr lang="is-IS" baseline="0" dirty="0"/>
              <a:t>uilt in from the beginning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754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x-none" altLang="x-none">
              <a:ea typeface="MS PGothic" charset="-128"/>
            </a:endParaRPr>
          </a:p>
        </p:txBody>
      </p:sp>
      <p:sp>
        <p:nvSpPr>
          <p:cNvPr id="19459" name="Footer Placeholder 3"/>
          <p:cNvSpPr>
            <a:spLocks noGrp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r>
              <a:rPr lang="en-US" altLang="x-none" sz="1200"/>
              <a:t>Go to </a:t>
            </a:r>
            <a:r>
              <a:rPr lang="en-US" altLang="en-US" sz="1200"/>
              <a:t>”</a:t>
            </a:r>
            <a:r>
              <a:rPr lang="en-US" altLang="x-none" sz="1200"/>
              <a:t>Insert (View) | Header and Footer" to add your organization, sponsor, meeting name here; then, click "Apply to All"</a:t>
            </a:r>
          </a:p>
        </p:txBody>
      </p:sp>
      <p:sp>
        <p:nvSpPr>
          <p:cNvPr id="19460" name="Slide Number Placeholder 4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eaLnBrk="1" hangingPunct="1"/>
            <a:fld id="{CC6E4E5D-EEC9-5848-957C-9F737ABEE2FE}" type="slidenum">
              <a:rPr lang="en-US" altLang="x-none" sz="1200"/>
              <a:pPr eaLnBrk="1" hangingPunct="1"/>
              <a:t>13</a:t>
            </a:fld>
            <a:endParaRPr lang="en-US" altLang="x-none" sz="1200"/>
          </a:p>
        </p:txBody>
      </p:sp>
    </p:spTree>
    <p:extLst>
      <p:ext uri="{BB962C8B-B14F-4D97-AF65-F5344CB8AC3E}">
        <p14:creationId xmlns:p14="http://schemas.microsoft.com/office/powerpoint/2010/main" val="3517894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3"/>
          <p:cNvSpPr>
            <a:spLocks noGrp="1" noChangeArrowheads="1"/>
          </p:cNvSpPr>
          <p:nvPr>
            <p:ph type="dt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1pPr>
            <a:lvl2pPr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2pPr>
            <a:lvl3pPr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3pPr>
            <a:lvl4pPr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4pPr>
            <a:lvl5pPr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buSzPct val="45000"/>
              <a:buFont typeface="Wingdings" charset="2"/>
              <a:buNone/>
            </a:pPr>
            <a:r>
              <a:rPr lang="en-US" altLang="en-US" sz="1200">
                <a:solidFill>
                  <a:srgbClr val="000000"/>
                </a:solidFill>
                <a:latin typeface="Times New Roman" charset="0"/>
                <a:ea typeface="DejaVu Sans" charset="0"/>
              </a:rPr>
              <a:t>10/25/12</a:t>
            </a:r>
          </a:p>
        </p:txBody>
      </p:sp>
      <p:sp>
        <p:nvSpPr>
          <p:cNvPr id="174083" name="Footer Placeholder 6"/>
          <p:cNvSpPr>
            <a:spLocks noGrp="1" noChangeArrowheads="1"/>
          </p:cNvSpPr>
          <p:nvPr>
            <p:ph type="ftr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</a:pPr>
            <a:r>
              <a:rPr lang="en-US" altLang="en-US">
                <a:ea typeface="MS PGothic" charset="-128"/>
                <a:cs typeface="MS PGothic" charset="-128"/>
              </a:rPr>
              <a:t>Go to ”Insert (View) | Header and Footer" to add your organization, sponsor, meeting name here; then, click "Apply to All"</a:t>
            </a:r>
          </a:p>
        </p:txBody>
      </p:sp>
      <p:sp>
        <p:nvSpPr>
          <p:cNvPr id="174084" name="Slide Number Placeholder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charset="2"/>
              <a:buNone/>
            </a:pPr>
            <a:fld id="{53CCF2B2-5FCB-BB43-81B2-905571EB143E}" type="slidenum">
              <a:rPr lang="en-US" altLang="en-US">
                <a:ea typeface="MS PGothic" charset="-128"/>
                <a:cs typeface="MS PGothic" charset="-128"/>
              </a:rPr>
              <a:pPr>
                <a:spcBef>
                  <a:spcPct val="0"/>
                </a:spcBef>
                <a:buSzPct val="45000"/>
                <a:buFont typeface="Wingdings" charset="2"/>
                <a:buNone/>
              </a:pPr>
              <a:t>14</a:t>
            </a:fld>
            <a:endParaRPr lang="en-US" altLang="en-US">
              <a:ea typeface="MS PGothic" charset="-128"/>
              <a:cs typeface="MS PGothic" charset="-128"/>
            </a:endParaRPr>
          </a:p>
        </p:txBody>
      </p:sp>
      <p:sp>
        <p:nvSpPr>
          <p:cNvPr id="174085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8050" y="522288"/>
            <a:ext cx="4645025" cy="2613025"/>
          </a:xfrm>
          <a:solidFill>
            <a:srgbClr val="FFFFFF"/>
          </a:solidFill>
          <a:ln/>
        </p:spPr>
      </p:sp>
      <p:sp>
        <p:nvSpPr>
          <p:cNvPr id="3584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900113" y="3309257"/>
            <a:ext cx="7200900" cy="3135086"/>
          </a:xfrm>
          <a:ln/>
          <a:extLst>
            <a:ext uri="{AF507438-7753-43e0-B8FC-AC1667EBCBE1}"/>
          </a:extLst>
        </p:spPr>
        <p:txBody>
          <a:bodyPr wrap="none" anchor="ctr"/>
          <a:lstStyle/>
          <a:p>
            <a:pPr>
              <a:defRPr/>
            </a:pPr>
            <a:endParaRPr lang="en-US" dirty="0">
              <a:cs typeface="+mn-cs"/>
            </a:endParaRPr>
          </a:p>
        </p:txBody>
      </p:sp>
      <p:sp>
        <p:nvSpPr>
          <p:cNvPr id="174087" name="Text Box 3"/>
          <p:cNvSpPr txBox="1">
            <a:spLocks noChangeArrowheads="1"/>
          </p:cNvSpPr>
          <p:nvPr/>
        </p:nvSpPr>
        <p:spPr bwMode="auto">
          <a:xfrm>
            <a:off x="0" y="6617306"/>
            <a:ext cx="3900488" cy="34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>
                <a:solidFill>
                  <a:srgbClr val="616161"/>
                </a:solidFill>
                <a:latin typeface="Calibri" charset="0"/>
                <a:ea typeface="MS PGothic" charset="-128"/>
                <a:cs typeface="MS PGothic" charset="-128"/>
              </a:rPr>
              <a:t>Go to ”Insert (View) | Header and Footer" to add your organization, sponsor, meeting name here; then, click "Apply to All"</a:t>
            </a:r>
          </a:p>
        </p:txBody>
      </p:sp>
      <p:sp>
        <p:nvSpPr>
          <p:cNvPr id="174088" name="Text Box 4"/>
          <p:cNvSpPr txBox="1">
            <a:spLocks noChangeArrowheads="1"/>
          </p:cNvSpPr>
          <p:nvPr/>
        </p:nvSpPr>
        <p:spPr bwMode="auto">
          <a:xfrm>
            <a:off x="5098554" y="6617306"/>
            <a:ext cx="3900488" cy="348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-128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fld id="{6530EA31-9C39-184E-9D5D-8E099936C31C}" type="slidenum">
              <a:rPr lang="en-US" altLang="en-US">
                <a:solidFill>
                  <a:srgbClr val="616161"/>
                </a:solidFill>
                <a:latin typeface="Calibri" charset="0"/>
                <a:ea typeface="MS PGothic" charset="-128"/>
                <a:cs typeface="MS PGothic" charset="-128"/>
              </a:rPr>
              <a:pPr algn="r" eaLnBrk="1" hangingPunct="1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>
              <a:solidFill>
                <a:srgbClr val="616161"/>
              </a:solidFill>
              <a:latin typeface="Calibri" charset="0"/>
              <a:ea typeface="MS PGothic" charset="-128"/>
              <a:cs typeface="MS PGothic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538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257B74-7AA3-6D4E-A5F4-7C976DCE7D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625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573088" indent="-298450">
              <a:defRPr>
                <a:solidFill>
                  <a:srgbClr val="000000"/>
                </a:solidFill>
              </a:defRPr>
            </a:lvl2pPr>
            <a:lvl3pPr marL="519113" indent="217488">
              <a:buFont typeface="Arial" panose="020B0604020202020204" pitchFamily="34" charset="0"/>
              <a:buChar char="•"/>
              <a:defRPr>
                <a:solidFill>
                  <a:srgbClr val="000000"/>
                </a:solidFill>
              </a:defRPr>
            </a:lvl3pPr>
          </a:lstStyle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417300" y="6471466"/>
            <a:ext cx="609600" cy="182880"/>
          </a:xfrm>
          <a:ln/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pPr>
              <a:defRPr/>
            </a:pPr>
            <a:fld id="{D8294B01-9356-4A99-BF43-1EB6DE2E1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0401" y="6455188"/>
            <a:ext cx="9098844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The APS Upgrade (J. Carwardine) - EPICS Collaboration Meeting, June 2018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687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*Columns-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1417300" y="6513801"/>
            <a:ext cx="609600" cy="182880"/>
          </a:xfrm>
        </p:spPr>
        <p:txBody>
          <a:bodyPr/>
          <a:lstStyle>
            <a:lvl1pPr>
              <a:defRPr>
                <a:solidFill>
                  <a:srgbClr val="232425"/>
                </a:solidFill>
              </a:defRPr>
            </a:lvl1pPr>
          </a:lstStyle>
          <a:p>
            <a:fld id="{AEFAAC5A-9C4F-4278-920D-DF2BAB595749}" type="slidenum">
              <a:rPr lang="en-US" smtClean="0">
                <a:latin typeface="Arial"/>
              </a:rPr>
              <a:pPr/>
              <a:t>‹#›</a:t>
            </a:fld>
            <a:endParaRPr lang="en-US" dirty="0">
              <a:latin typeface="Arial"/>
            </a:endParaRPr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1" y="1168749"/>
            <a:ext cx="11163868" cy="499715"/>
          </a:xfrm>
        </p:spPr>
        <p:txBody>
          <a:bodyPr bIns="0"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Slide subtitle optional -  delete as needed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609600" y="1699996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6267451" y="1685707"/>
            <a:ext cx="5364480" cy="4422775"/>
          </a:xfrm>
        </p:spPr>
        <p:txBody>
          <a:bodyPr/>
          <a:lstStyle>
            <a:lvl1pPr>
              <a:defRPr sz="2400">
                <a:solidFill>
                  <a:srgbClr val="000000"/>
                </a:solidFill>
              </a:defRPr>
            </a:lvl1pPr>
            <a:lvl2pPr marL="573088" indent="-298450">
              <a:spcBef>
                <a:spcPts val="0"/>
              </a:spcBef>
              <a:defRPr sz="2000">
                <a:solidFill>
                  <a:srgbClr val="000000"/>
                </a:solidFill>
              </a:defRPr>
            </a:lvl2pPr>
            <a:lvl3pPr marL="682625" indent="-184150">
              <a:defRPr sz="1800">
                <a:solidFill>
                  <a:srgbClr val="000000"/>
                </a:solidFill>
              </a:defRPr>
            </a:lvl3pPr>
            <a:lvl4pPr marL="865188" indent="-171450">
              <a:defRPr sz="1600">
                <a:solidFill>
                  <a:srgbClr val="000000"/>
                </a:solidFill>
              </a:defRPr>
            </a:lvl4pPr>
            <a:lvl5pPr marL="1084263" indent="-171450">
              <a:defRPr sz="140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 Fourth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Two-column CONTENT slide</a:t>
            </a:r>
            <a:br>
              <a:rPr lang="en-US" dirty="0"/>
            </a:br>
            <a:r>
              <a:rPr lang="en-US" dirty="0"/>
              <a:t>one or two lines for headline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50996" y="6497523"/>
            <a:ext cx="653328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232425"/>
                </a:solidFill>
              </a:defRPr>
            </a:lvl1pPr>
          </a:lstStyle>
          <a:p>
            <a:r>
              <a:rPr lang="en-US"/>
              <a:t>The APS Upgrade (J. Carwardine) - EPICS Collaboration Meeting, June 2018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101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Cover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4"/>
          <p:cNvSpPr>
            <a:spLocks noGrp="1" noChangeAspect="1"/>
          </p:cNvSpPr>
          <p:nvPr>
            <p:ph type="pic" sz="quarter" idx="16" hasCustomPrompt="1"/>
          </p:nvPr>
        </p:nvSpPr>
        <p:spPr>
          <a:xfrm>
            <a:off x="6484968" y="1689100"/>
            <a:ext cx="5707033" cy="2706624"/>
          </a:xfrm>
          <a:solidFill>
            <a:schemeClr val="bg1">
              <a:lumMod val="75000"/>
            </a:schemeClr>
          </a:solidFill>
        </p:spPr>
        <p:txBody>
          <a:bodyPr tIns="365760"/>
          <a:lstStyle>
            <a:lvl1pPr marL="0" indent="0" algn="ctr">
              <a:buNone/>
              <a:defRPr baseline="0"/>
            </a:lvl1pPr>
          </a:lstStyle>
          <a:p>
            <a:r>
              <a:rPr lang="en-US" dirty="0"/>
              <a:t>Click icon to insert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" y="1689100"/>
            <a:ext cx="6484965" cy="2706624"/>
          </a:xfrm>
          <a:solidFill>
            <a:srgbClr val="004165"/>
          </a:solidFill>
        </p:spPr>
        <p:txBody>
          <a:bodyPr lIns="457200" rIns="91440" anchor="ctr">
            <a:normAutofit/>
          </a:bodyPr>
          <a:lstStyle>
            <a:lvl1pPr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-Cover option A</a:t>
            </a:r>
            <a:br>
              <a:rPr lang="en-US" dirty="0"/>
            </a:br>
            <a:r>
              <a:rPr lang="en-US" dirty="0"/>
              <a:t>can be up to four </a:t>
            </a:r>
            <a:br>
              <a:rPr lang="en-US" dirty="0"/>
            </a:br>
            <a:r>
              <a:rPr lang="en-US" dirty="0"/>
              <a:t>or five lines of text</a:t>
            </a:r>
          </a:p>
        </p:txBody>
      </p:sp>
      <p:sp>
        <p:nvSpPr>
          <p:cNvPr id="4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-2" y="1689100"/>
            <a:ext cx="319619" cy="2706624"/>
          </a:xfrm>
          <a:solidFill>
            <a:schemeClr val="tx2">
              <a:lumMod val="75000"/>
            </a:schemeClr>
          </a:solidFill>
        </p:spPr>
        <p:txBody>
          <a:bodyPr bIns="0" anchor="b"/>
          <a:lstStyle>
            <a:lvl1pPr marL="0" indent="0">
              <a:buNone/>
              <a:defRPr sz="100"/>
            </a:lvl1pPr>
          </a:lstStyle>
          <a:p>
            <a:pPr lvl="0"/>
            <a:r>
              <a:rPr lang="en-US" dirty="0"/>
              <a:t>  </a:t>
            </a:r>
          </a:p>
        </p:txBody>
      </p:sp>
      <p:sp>
        <p:nvSpPr>
          <p:cNvPr id="48" name="Text Placeholder 9"/>
          <p:cNvSpPr>
            <a:spLocks noGrp="1"/>
          </p:cNvSpPr>
          <p:nvPr>
            <p:ph type="body" sz="quarter" idx="17" hasCustomPrompt="1"/>
          </p:nvPr>
        </p:nvSpPr>
        <p:spPr>
          <a:xfrm>
            <a:off x="626534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49" name="Text Placeholder 45"/>
          <p:cNvSpPr>
            <a:spLocks noGrp="1"/>
          </p:cNvSpPr>
          <p:nvPr>
            <p:ph type="body" sz="quarter" idx="18" hasCustomPrompt="1"/>
          </p:nvPr>
        </p:nvSpPr>
        <p:spPr>
          <a:xfrm>
            <a:off x="626534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r>
              <a:rPr lang="en-US" dirty="0"/>
              <a:t>Add Presenter Title</a:t>
            </a:r>
            <a:br>
              <a:rPr lang="en-US" dirty="0"/>
            </a:br>
            <a:r>
              <a:rPr lang="en-US" dirty="0"/>
              <a:t>Optional Line 2</a:t>
            </a:r>
            <a:br>
              <a:rPr lang="en-US" dirty="0"/>
            </a:br>
            <a:r>
              <a:rPr lang="en-US" dirty="0"/>
              <a:t>Optional Line 3</a:t>
            </a:r>
          </a:p>
        </p:txBody>
      </p:sp>
      <p:sp>
        <p:nvSpPr>
          <p:cNvPr id="50" name="Text Placeholder 9"/>
          <p:cNvSpPr>
            <a:spLocks noGrp="1"/>
          </p:cNvSpPr>
          <p:nvPr>
            <p:ph type="body" sz="quarter" idx="21" hasCustomPrompt="1"/>
          </p:nvPr>
        </p:nvSpPr>
        <p:spPr>
          <a:xfrm>
            <a:off x="4556495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3" name="Text Placeholder 45"/>
          <p:cNvSpPr>
            <a:spLocks noGrp="1"/>
          </p:cNvSpPr>
          <p:nvPr>
            <p:ph type="body" sz="quarter" idx="22" hasCustomPrompt="1"/>
          </p:nvPr>
        </p:nvSpPr>
        <p:spPr>
          <a:xfrm>
            <a:off x="4556495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second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54" name="Text Placeholder 9"/>
          <p:cNvSpPr>
            <a:spLocks noGrp="1"/>
          </p:cNvSpPr>
          <p:nvPr>
            <p:ph type="body" sz="quarter" idx="25" hasCustomPrompt="1"/>
          </p:nvPr>
        </p:nvSpPr>
        <p:spPr>
          <a:xfrm>
            <a:off x="8480262" y="4582947"/>
            <a:ext cx="3590495" cy="393700"/>
          </a:xfrm>
        </p:spPr>
        <p:txBody>
          <a:bodyPr lIns="0" bIns="0" anchor="b">
            <a:normAutofit/>
          </a:bodyPr>
          <a:lstStyle>
            <a:lvl1pPr marL="0" indent="0">
              <a:buFont typeface="Arial" pitchFamily="34" charset="0"/>
              <a:buNone/>
              <a:defRPr sz="14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presenter name</a:t>
            </a:r>
          </a:p>
        </p:txBody>
      </p:sp>
      <p:sp>
        <p:nvSpPr>
          <p:cNvPr id="55" name="Text Placeholder 45"/>
          <p:cNvSpPr>
            <a:spLocks noGrp="1"/>
          </p:cNvSpPr>
          <p:nvPr>
            <p:ph type="body" sz="quarter" idx="26" hasCustomPrompt="1"/>
          </p:nvPr>
        </p:nvSpPr>
        <p:spPr>
          <a:xfrm>
            <a:off x="8480262" y="5045054"/>
            <a:ext cx="3590495" cy="914400"/>
          </a:xfrm>
        </p:spPr>
        <p:txBody>
          <a:bodyPr lIns="0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Font typeface="Arial" pitchFamily="34" charset="0"/>
              <a:buNone/>
              <a:defRPr sz="140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Remove third presenter </a:t>
            </a:r>
            <a:br>
              <a:rPr lang="en-US" dirty="0"/>
            </a:br>
            <a:r>
              <a:rPr lang="en-US" dirty="0"/>
              <a:t>info if not needed</a:t>
            </a:r>
          </a:p>
        </p:txBody>
      </p:sp>
      <p:sp>
        <p:nvSpPr>
          <p:cNvPr id="47" name="Text Placeholder 45"/>
          <p:cNvSpPr>
            <a:spLocks noGrp="1"/>
          </p:cNvSpPr>
          <p:nvPr>
            <p:ph type="body" sz="quarter" idx="19" hasCustomPrompt="1"/>
          </p:nvPr>
        </p:nvSpPr>
        <p:spPr>
          <a:xfrm>
            <a:off x="606116" y="5747819"/>
            <a:ext cx="7859323" cy="515411"/>
          </a:xfrm>
        </p:spPr>
        <p:txBody>
          <a:bodyPr lIns="0" anchor="b"/>
          <a:lstStyle>
            <a:lvl1pPr marL="0" indent="0">
              <a:spcBef>
                <a:spcPts val="0"/>
              </a:spcBef>
              <a:buNone/>
              <a:defRPr sz="1400" baseline="0">
                <a:solidFill>
                  <a:schemeClr val="tx1"/>
                </a:solidFill>
              </a:defRPr>
            </a:lvl1pPr>
            <a:lvl2pPr marL="0" indent="0">
              <a:spcBef>
                <a:spcPts val="1800"/>
              </a:spcBef>
              <a:buNone/>
              <a:defRPr/>
            </a:lvl2pPr>
          </a:lstStyle>
          <a:p>
            <a:pPr lvl="0"/>
            <a:r>
              <a:rPr lang="en-US" dirty="0"/>
              <a:t>Presentation Date</a:t>
            </a:r>
            <a:br>
              <a:rPr lang="en-US" dirty="0"/>
            </a:br>
            <a:r>
              <a:rPr lang="en-US" dirty="0"/>
              <a:t>City, State (presentation location)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27" hasCustomPrompt="1"/>
          </p:nvPr>
        </p:nvSpPr>
        <p:spPr>
          <a:xfrm>
            <a:off x="575733" y="730250"/>
            <a:ext cx="8250767" cy="393700"/>
          </a:xfrm>
        </p:spPr>
        <p:txBody>
          <a:bodyPr lIns="0" bIns="0" anchor="b">
            <a:normAutofit/>
          </a:bodyPr>
          <a:lstStyle>
            <a:lvl1pPr marL="0" indent="0">
              <a:buNone/>
              <a:defRPr sz="1800" b="1" cap="all" baseline="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  <a:lvl3pPr marL="0" indent="0">
              <a:spcBef>
                <a:spcPts val="1800"/>
              </a:spcBef>
              <a:buNone/>
              <a:defRPr/>
            </a:lvl3pPr>
          </a:lstStyle>
          <a:p>
            <a:pPr lvl="0"/>
            <a:r>
              <a:rPr lang="en-US" dirty="0"/>
              <a:t>Optional one line subhead, </a:t>
            </a:r>
            <a:r>
              <a:rPr lang="en-US" dirty="0" err="1"/>
              <a:t>url</a:t>
            </a:r>
            <a:r>
              <a:rPr lang="en-US" dirty="0"/>
              <a:t> or date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3246" y="523876"/>
            <a:ext cx="1739197" cy="67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426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04FEBD23-4971-514F-828D-5685302E3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The APS Upgrade (J. Carwardine) - EPICS Collaboration Meeting,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55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179725"/>
            <a:ext cx="11163868" cy="828948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Headline 32pt 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8081" y="1207516"/>
            <a:ext cx="11094260" cy="4987365"/>
          </a:xfrm>
          <a:prstGeom prst="rect">
            <a:avLst/>
          </a:prstGeom>
        </p:spPr>
        <p:txBody>
          <a:bodyPr vert="horz" lIns="0" tIns="0" rIns="0" bIns="45720" rtlCol="0">
            <a:noAutofit/>
          </a:bodyPr>
          <a:lstStyle/>
          <a:p>
            <a:pPr lvl="0"/>
            <a:r>
              <a:rPr lang="en-US" dirty="0"/>
              <a:t>Click to add 1st-level bullet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lvl1pPr algn="ctr">
              <a:defRPr sz="1000">
                <a:solidFill>
                  <a:srgbClr val="000000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AEFAAC5A-9C4F-4278-920D-DF2BAB595749}" type="slidenum">
              <a:rPr lang="en-US" smtClean="0">
                <a:latin typeface="Arial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latin typeface="Arial"/>
              <a:ea typeface="+mn-ea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323709" cy="6858000"/>
          </a:xfrm>
          <a:prstGeom prst="rect">
            <a:avLst/>
          </a:prstGeom>
          <a:solidFill>
            <a:srgbClr val="094875"/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 vert="horz" wrap="square" lIns="91440" tIns="45720" rIns="91440" bIns="0" numCol="1" anchor="b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00">
              <a:solidFill>
                <a:srgbClr val="7AB800"/>
              </a:solidFill>
              <a:latin typeface="Arial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440A834-4FF7-9541-9F74-5482881E2DF7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2431" y="6412792"/>
            <a:ext cx="1109568" cy="335309"/>
          </a:xfrm>
          <a:prstGeom prst="rect">
            <a:avLst/>
          </a:prstGeom>
        </p:spPr>
      </p:pic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EB8C2B9-C7B4-C446-856D-4F91731F53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0000"/>
                </a:solidFill>
              </a:defRPr>
            </a:lvl1pPr>
          </a:lstStyle>
          <a:p>
            <a:r>
              <a:rPr lang="en-US"/>
              <a:t>The APS Upgrade (J. Carwardine) - EPICS Collaboration Meeting,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80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8" r:id="rId1"/>
    <p:sldLayoutId id="2147483889" r:id="rId2"/>
    <p:sldLayoutId id="2147484064" r:id="rId3"/>
    <p:sldLayoutId id="2147484310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hf sldNum="0" hdr="0" dt="0"/>
  <p:txStyles>
    <p:titleStyle>
      <a:lvl1pPr algn="ctr" defTabSz="457200" rtl="0" eaLnBrk="1" latinLnBrk="0" hangingPunct="1">
        <a:lnSpc>
          <a:spcPct val="100000"/>
        </a:lnSpc>
        <a:spcBef>
          <a:spcPct val="0"/>
        </a:spcBef>
        <a:buNone/>
        <a:defRPr sz="3200" b="1" i="0" kern="1200" cap="none" baseline="0">
          <a:solidFill>
            <a:schemeClr val="tx2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Wingdings" charset="2"/>
        <a:buChar char="§"/>
        <a:defRPr sz="2400" kern="1200" baseline="0">
          <a:solidFill>
            <a:srgbClr val="000000"/>
          </a:solidFill>
          <a:latin typeface="+mn-lt"/>
          <a:ea typeface="+mn-ea"/>
          <a:cs typeface="+mn-cs"/>
        </a:defRPr>
      </a:lvl1pPr>
      <a:lvl2pPr marL="573088" indent="-298450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Lucida Grande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2pPr>
      <a:lvl3pPr marL="519113" indent="217488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 panose="020B0604020202020204" pitchFamily="34" charset="0"/>
        <a:buChar char="•"/>
        <a:defRPr sz="1800" kern="1200">
          <a:solidFill>
            <a:srgbClr val="000000"/>
          </a:solidFill>
          <a:latin typeface="+mn-lt"/>
          <a:ea typeface="+mn-ea"/>
          <a:cs typeface="+mn-cs"/>
        </a:defRPr>
      </a:lvl3pPr>
      <a:lvl4pPr marL="569913" indent="237744" algn="l" defTabSz="457200" rtl="0" eaLnBrk="1" latinLnBrk="0" hangingPunct="1">
        <a:spcBef>
          <a:spcPts val="0"/>
        </a:spcBef>
        <a:spcAft>
          <a:spcPts val="600"/>
        </a:spcAft>
        <a:buClr>
          <a:schemeClr val="tx2">
            <a:lumMod val="75000"/>
          </a:schemeClr>
        </a:buClr>
        <a:buFont typeface="Arial"/>
        <a:buChar char="•"/>
        <a:defRPr sz="1800" kern="1200" baseline="0">
          <a:solidFill>
            <a:srgbClr val="000000"/>
          </a:solidFill>
          <a:latin typeface="+mn-lt"/>
          <a:ea typeface="+mn-ea"/>
          <a:cs typeface="+mn-cs"/>
        </a:defRPr>
      </a:lvl4pPr>
      <a:lvl5pPr marL="1371600" indent="-171450" algn="l" defTabSz="457200" rtl="0" eaLnBrk="1" latinLnBrk="0" hangingPunct="1">
        <a:spcBef>
          <a:spcPts val="0"/>
        </a:spcBef>
        <a:spcAft>
          <a:spcPts val="0"/>
        </a:spcAft>
        <a:buClr>
          <a:schemeClr val="tx2">
            <a:lumMod val="75000"/>
          </a:schemeClr>
        </a:buClr>
        <a:buFont typeface="Wingdings" charset="2"/>
        <a:buChar char="§"/>
        <a:defRPr sz="16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327547" y="1552915"/>
            <a:ext cx="7472683" cy="2733587"/>
          </a:xfrm>
          <a:solidFill>
            <a:schemeClr val="accent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en-US" sz="3200" dirty="0"/>
              <a:t>The APS Upgrade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10929" y="4601351"/>
            <a:ext cx="58567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2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John Carwardine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APS Upgrade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Deputy Associate Project Manager - Accelerator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Argonne National Laboratory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June 13, 2018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5031" y="1555971"/>
            <a:ext cx="4246658" cy="271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99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77" y="833069"/>
            <a:ext cx="7068711" cy="49316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490128" y="3848441"/>
            <a:ext cx="447923" cy="193216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981740" y="5609659"/>
            <a:ext cx="4948362" cy="1470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4170" y="1407662"/>
            <a:ext cx="4224928" cy="297221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36550" y="1070748"/>
            <a:ext cx="4512197" cy="276999"/>
          </a:xfrm>
          <a:prstGeom prst="rect">
            <a:avLst/>
          </a:prstGeom>
          <a:noFill/>
          <a:ln w="25400">
            <a:solidFill>
              <a:srgbClr val="0066FF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Prototype Stripline Kicker* used for successful BTX Beam Tests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45264" y="4575134"/>
            <a:ext cx="2665358" cy="1200329"/>
          </a:xfrm>
          <a:prstGeom prst="rect">
            <a:avLst/>
          </a:prstGeom>
          <a:noFill/>
          <a:ln w="25400">
            <a:solidFill>
              <a:srgbClr val="0066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Operation demonstrated with beam to 30 kV; double the original requirement.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73535" y="879956"/>
            <a:ext cx="4948362" cy="36840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27330" y="5364492"/>
            <a:ext cx="1358347" cy="4161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 Bunch Swap-Out Injection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7AF319D-CFFB-9F40-9DF8-A470871722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938778" y="6198825"/>
            <a:ext cx="283107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dirty="0">
                <a:solidFill>
                  <a:srgbClr val="000000"/>
                </a:solidFill>
              </a:rPr>
              <a:t>* Courtesy Z. Conway </a:t>
            </a:r>
            <a:r>
              <a:rPr lang="en-US" sz="1050" dirty="0" err="1">
                <a:solidFill>
                  <a:srgbClr val="000000"/>
                </a:solidFill>
              </a:rPr>
              <a:t>etal</a:t>
            </a:r>
            <a:r>
              <a:rPr lang="en-US" sz="1050" dirty="0">
                <a:solidFill>
                  <a:srgbClr val="000000"/>
                </a:solidFill>
              </a:rPr>
              <a:t>, ANL-PHY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1B6D4070-5CDA-2947-933C-8BC5A63DD309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24434184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MBA Control System constraints and challenges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F914510-7B05-004F-A86A-256B24EE5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81" y="1207516"/>
            <a:ext cx="11175388" cy="4987365"/>
          </a:xfrm>
        </p:spPr>
        <p:txBody>
          <a:bodyPr/>
          <a:lstStyle/>
          <a:p>
            <a:pPr marL="640081" lvl="1" indent="-341313"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Control system design </a:t>
            </a:r>
            <a:r>
              <a:rPr lang="en-US" b="1" dirty="0"/>
              <a:t>retains the underlying APS controls infrastructure</a:t>
            </a:r>
          </a:p>
          <a:p>
            <a:pPr marL="640081" lvl="1" indent="-341313"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b="1" dirty="0"/>
          </a:p>
          <a:p>
            <a:pPr marL="640081" lvl="1" indent="-341313"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Enhancements are driven by APS-U technical system needs</a:t>
            </a:r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/>
              <a:t>Ubiquitous embedded IOCs, FPGA-based controllers, network appliances</a:t>
            </a:r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/>
              <a:t>Substantial increase in number network ports </a:t>
            </a:r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/>
              <a:t>Substantial increase in data volume and throughput requirements</a:t>
            </a:r>
          </a:p>
          <a:p>
            <a:pPr marL="636906" lvl="3" indent="-341313"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en-US" sz="2000" b="1" dirty="0"/>
          </a:p>
          <a:p>
            <a:pPr marL="636906" lvl="3" indent="-341313"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/>
              <a:t>Commissioning time is short for Controls + Integrated Tests + full MBA</a:t>
            </a:r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/>
              <a:t>Must be completely integrated/tested/debugged very soon after installation</a:t>
            </a:r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/>
              <a:t>All tools must be debugged and ready</a:t>
            </a:r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/>
              <a:t>Requires expedient troubleshooting tools</a:t>
            </a:r>
            <a:endParaRPr lang="en-US" sz="900" dirty="0"/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>
                <a:solidFill>
                  <a:srgbClr val="0070C0"/>
                </a:solidFill>
              </a:rPr>
              <a:t>Early deployment of “virtual accelerator systems” with production PV names</a:t>
            </a:r>
          </a:p>
          <a:p>
            <a:pPr marL="1028700" lvl="4" indent="-342900">
              <a:buClr>
                <a:srgbClr val="1F497D"/>
              </a:buClr>
              <a:buFont typeface="Wingdings" charset="0"/>
              <a:buChar char=""/>
              <a:tabLst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1800" dirty="0">
                <a:solidFill>
                  <a:srgbClr val="0070C0"/>
                </a:solidFill>
              </a:rPr>
              <a:t>Early development of integrated tests (using the virtual accelerator and test stands)</a:t>
            </a:r>
          </a:p>
          <a:p>
            <a:pPr marL="295593" lvl="3" indent="0"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lang="is-IS" dirty="0"/>
          </a:p>
          <a:p>
            <a:pPr marL="636906" lvl="3" indent="-341313">
              <a:spcBef>
                <a:spcPts val="600"/>
              </a:spcBef>
              <a:spcAft>
                <a:spcPts val="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is-IS" dirty="0"/>
              <a:t>Will need to draw upon the numerous ‘modern’ tools developed by the EPICS community</a:t>
            </a:r>
          </a:p>
        </p:txBody>
      </p:sp>
    </p:spTree>
    <p:extLst>
      <p:ext uri="{BB962C8B-B14F-4D97-AF65-F5344CB8AC3E}">
        <p14:creationId xmlns:p14="http://schemas.microsoft.com/office/powerpoint/2010/main" val="14718330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Major challenge – 12-month dark-time schedule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FA7200-5622-0847-AAF5-7B3CAFCC8F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33" y="4559273"/>
            <a:ext cx="11094260" cy="1915955"/>
          </a:xfrm>
        </p:spPr>
        <p:txBody>
          <a:bodyPr/>
          <a:lstStyle/>
          <a:p>
            <a:pPr marL="640081" lvl="1" indent="-341313"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dirty="0"/>
              <a:t>3-month beam commissioning phase begins in Month #9</a:t>
            </a:r>
          </a:p>
          <a:p>
            <a:pPr marL="636906" lvl="3" indent="-341313">
              <a:spcBef>
                <a:spcPts val="600"/>
              </a:spcBef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/>
              <a:t>Control System will be expected to be ready from the moment it’s needed</a:t>
            </a:r>
          </a:p>
          <a:p>
            <a:pPr marL="636906" lvl="3" indent="-341313">
              <a:spcBef>
                <a:spcPts val="600"/>
              </a:spcBef>
              <a:spcAft>
                <a:spcPts val="300"/>
              </a:spcAft>
              <a:buClr>
                <a:srgbClr val="1F497D"/>
              </a:buClr>
              <a:buFont typeface="Wingdings" charset="0"/>
              <a:buChar char="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lang="en-US" sz="2000" dirty="0"/>
              <a:t>Transferring Controls interfaces from existing technical systems to new will be a daunting task (~500,000 PVs, over 21 new systems)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A0E249-65B4-1B4D-A42A-B9985BEEC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010" y="1139196"/>
            <a:ext cx="9601050" cy="3095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51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AutoShape 72"/>
          <p:cNvSpPr>
            <a:spLocks noChangeArrowheads="1"/>
          </p:cNvSpPr>
          <p:nvPr/>
        </p:nvSpPr>
        <p:spPr bwMode="auto">
          <a:xfrm>
            <a:off x="1851838" y="2378865"/>
            <a:ext cx="8128826" cy="1785833"/>
          </a:xfrm>
          <a:prstGeom prst="wave">
            <a:avLst>
              <a:gd name="adj1" fmla="val 6301"/>
              <a:gd name="adj2" fmla="val 252"/>
            </a:avLst>
          </a:prstGeom>
          <a:solidFill>
            <a:srgbClr val="FFFF99"/>
          </a:solidFill>
          <a:ln w="9525">
            <a:noFill/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x-none" altLang="x-none" sz="1800"/>
          </a:p>
        </p:txBody>
      </p:sp>
      <p:sp>
        <p:nvSpPr>
          <p:cNvPr id="57" name="AutoShape 72"/>
          <p:cNvSpPr>
            <a:spLocks noChangeArrowheads="1"/>
          </p:cNvSpPr>
          <p:nvPr/>
        </p:nvSpPr>
        <p:spPr bwMode="auto">
          <a:xfrm>
            <a:off x="1848359" y="493850"/>
            <a:ext cx="8093379" cy="2298940"/>
          </a:xfrm>
          <a:prstGeom prst="wave">
            <a:avLst>
              <a:gd name="adj1" fmla="val 6301"/>
              <a:gd name="adj2" fmla="val -11"/>
            </a:avLst>
          </a:prstGeom>
          <a:gradFill flip="none" rotWithShape="1">
            <a:gsLst>
              <a:gs pos="0">
                <a:srgbClr val="FFFF00">
                  <a:alpha val="60000"/>
                </a:srgbClr>
              </a:gs>
              <a:gs pos="65000">
                <a:schemeClr val="bg1">
                  <a:lumMod val="80000"/>
                </a:schemeClr>
              </a:gs>
            </a:gsLst>
            <a:lin ang="0" scaled="1"/>
            <a:tileRect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x-none" altLang="x-none" sz="1800"/>
          </a:p>
        </p:txBody>
      </p:sp>
      <p:sp>
        <p:nvSpPr>
          <p:cNvPr id="18438" name="Slide Number Placeholder 3"/>
          <p:cNvSpPr txBox="1">
            <a:spLocks/>
          </p:cNvSpPr>
          <p:nvPr/>
        </p:nvSpPr>
        <p:spPr bwMode="auto">
          <a:xfrm>
            <a:off x="10096500" y="5956300"/>
            <a:ext cx="357188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r"/>
            <a:fld id="{D22E9928-B733-9744-83E2-F8D342589D75}" type="slidenum">
              <a:rPr lang="en-US" altLang="x-none" sz="1000" b="1">
                <a:solidFill>
                  <a:schemeClr val="bg1"/>
                </a:solidFill>
                <a:latin typeface="Arial" charset="0"/>
              </a:rPr>
              <a:pPr algn="r"/>
              <a:t>13</a:t>
            </a:fld>
            <a:endParaRPr lang="en-US" altLang="x-none" sz="1000" b="1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8441" name="Picture 69" descr="logo1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4527" y="2860767"/>
            <a:ext cx="684213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Line 77"/>
          <p:cNvSpPr>
            <a:spLocks noChangeShapeType="1"/>
          </p:cNvSpPr>
          <p:nvPr/>
        </p:nvSpPr>
        <p:spPr bwMode="auto">
          <a:xfrm>
            <a:off x="3030538" y="3229130"/>
            <a:ext cx="6811962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1" name="Line 92"/>
          <p:cNvSpPr>
            <a:spLocks noChangeShapeType="1"/>
          </p:cNvSpPr>
          <p:nvPr/>
        </p:nvSpPr>
        <p:spPr bwMode="auto">
          <a:xfrm>
            <a:off x="8288338" y="3229131"/>
            <a:ext cx="0" cy="17036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2" name="Line 93"/>
          <p:cNvSpPr>
            <a:spLocks noChangeShapeType="1"/>
          </p:cNvSpPr>
          <p:nvPr/>
        </p:nvSpPr>
        <p:spPr bwMode="auto">
          <a:xfrm>
            <a:off x="7399338" y="3218020"/>
            <a:ext cx="0" cy="20846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53" name="Line 94"/>
          <p:cNvSpPr>
            <a:spLocks noChangeShapeType="1"/>
          </p:cNvSpPr>
          <p:nvPr/>
        </p:nvSpPr>
        <p:spPr bwMode="auto">
          <a:xfrm>
            <a:off x="6412505" y="3218020"/>
            <a:ext cx="0" cy="183067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106" name="Rectangle 124"/>
          <p:cNvSpPr>
            <a:spLocks noChangeArrowheads="1"/>
          </p:cNvSpPr>
          <p:nvPr/>
        </p:nvSpPr>
        <p:spPr bwMode="auto">
          <a:xfrm>
            <a:off x="10090150" y="1101726"/>
            <a:ext cx="376238" cy="5133975"/>
          </a:xfrm>
          <a:prstGeom prst="rect">
            <a:avLst/>
          </a:prstGeom>
          <a:solidFill>
            <a:srgbClr val="FFF850">
              <a:alpha val="60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endParaRPr lang="en-US">
              <a:noFill/>
              <a:ea typeface="MS PGothic" charset="0"/>
              <a:cs typeface="MS PGothic" charset="0"/>
            </a:endParaRPr>
          </a:p>
        </p:txBody>
      </p:sp>
      <p:sp>
        <p:nvSpPr>
          <p:cNvPr id="18461" name="Text Box 125"/>
          <p:cNvSpPr txBox="1">
            <a:spLocks noChangeArrowheads="1"/>
          </p:cNvSpPr>
          <p:nvPr/>
        </p:nvSpPr>
        <p:spPr bwMode="auto">
          <a:xfrm rot="-5400000">
            <a:off x="8729663" y="3344346"/>
            <a:ext cx="30670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800" b="1" u="sng" dirty="0"/>
              <a:t>Timing &amp; Synchronization</a:t>
            </a:r>
          </a:p>
        </p:txBody>
      </p:sp>
      <p:sp>
        <p:nvSpPr>
          <p:cNvPr id="18462" name="Text Box 68"/>
          <p:cNvSpPr txBox="1">
            <a:spLocks noChangeArrowheads="1"/>
          </p:cNvSpPr>
          <p:nvPr/>
        </p:nvSpPr>
        <p:spPr bwMode="auto">
          <a:xfrm>
            <a:off x="2634879" y="3272027"/>
            <a:ext cx="341434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x-none" sz="1800" b="1" u="sng" dirty="0">
                <a:solidFill>
                  <a:schemeClr val="tx1">
                    <a:lumMod val="50000"/>
                  </a:schemeClr>
                </a:solidFill>
              </a:rPr>
              <a:t>Controls Hardware &amp; Software Infrastructure</a:t>
            </a:r>
            <a:endParaRPr lang="en-US" altLang="x-none" sz="1600" b="1" u="sng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70" name="Rectangle 138"/>
          <p:cNvSpPr>
            <a:spLocks noChangeArrowheads="1"/>
          </p:cNvSpPr>
          <p:nvPr/>
        </p:nvSpPr>
        <p:spPr bwMode="auto">
          <a:xfrm>
            <a:off x="2533068" y="5638287"/>
            <a:ext cx="1447800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Vacuum Systems</a:t>
            </a:r>
          </a:p>
        </p:txBody>
      </p:sp>
      <p:sp>
        <p:nvSpPr>
          <p:cNvPr id="71" name="Rectangle 138"/>
          <p:cNvSpPr>
            <a:spLocks noChangeArrowheads="1"/>
          </p:cNvSpPr>
          <p:nvPr/>
        </p:nvSpPr>
        <p:spPr bwMode="auto">
          <a:xfrm>
            <a:off x="4307683" y="4441039"/>
            <a:ext cx="2030412" cy="138986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b="1" dirty="0">
                <a:ea typeface="MS PGothic" charset="0"/>
                <a:cs typeface="MS PGothic" charset="0"/>
              </a:rPr>
              <a:t>Diagnostics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BPMs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X-ray Intensity Monitors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BPLD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Beam Size Monitors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Mechanical Motion System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Current Monitors</a:t>
            </a:r>
          </a:p>
        </p:txBody>
      </p:sp>
      <p:sp>
        <p:nvSpPr>
          <p:cNvPr id="74" name="Rectangle 138"/>
          <p:cNvSpPr>
            <a:spLocks noChangeArrowheads="1"/>
          </p:cNvSpPr>
          <p:nvPr/>
        </p:nvSpPr>
        <p:spPr bwMode="auto">
          <a:xfrm>
            <a:off x="2170113" y="5039663"/>
            <a:ext cx="1865313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Unipolar Power Supplies</a:t>
            </a:r>
          </a:p>
        </p:txBody>
      </p:sp>
      <p:sp>
        <p:nvSpPr>
          <p:cNvPr id="73" name="Rectangle 138"/>
          <p:cNvSpPr>
            <a:spLocks noChangeArrowheads="1"/>
          </p:cNvSpPr>
          <p:nvPr/>
        </p:nvSpPr>
        <p:spPr bwMode="auto">
          <a:xfrm>
            <a:off x="4929188" y="5949555"/>
            <a:ext cx="1447800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ea typeface="MS PGothic" charset="0"/>
                <a:cs typeface="MS PGothic" charset="0"/>
              </a:rPr>
              <a:t>RF Upgrades</a:t>
            </a:r>
            <a:endParaRPr lang="en-US" sz="1200" dirty="0">
              <a:ea typeface="MS PGothic" charset="0"/>
              <a:cs typeface="MS PGothic" charset="0"/>
            </a:endParaRPr>
          </a:p>
        </p:txBody>
      </p:sp>
      <p:sp>
        <p:nvSpPr>
          <p:cNvPr id="87" name="Rectangle 138"/>
          <p:cNvSpPr>
            <a:spLocks noChangeArrowheads="1"/>
          </p:cNvSpPr>
          <p:nvPr/>
        </p:nvSpPr>
        <p:spPr bwMode="auto">
          <a:xfrm>
            <a:off x="6423026" y="5056158"/>
            <a:ext cx="1280160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Beamline Timing</a:t>
            </a:r>
          </a:p>
        </p:txBody>
      </p:sp>
      <p:sp>
        <p:nvSpPr>
          <p:cNvPr id="88" name="Rectangle 138"/>
          <p:cNvSpPr>
            <a:spLocks noChangeArrowheads="1"/>
          </p:cNvSpPr>
          <p:nvPr/>
        </p:nvSpPr>
        <p:spPr bwMode="auto">
          <a:xfrm>
            <a:off x="6429375" y="4441039"/>
            <a:ext cx="2011680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Booster / SR 352MHz Sync</a:t>
            </a:r>
          </a:p>
        </p:txBody>
      </p:sp>
      <p:sp>
        <p:nvSpPr>
          <p:cNvPr id="89" name="Rectangle 138"/>
          <p:cNvSpPr>
            <a:spLocks noChangeArrowheads="1"/>
          </p:cNvSpPr>
          <p:nvPr/>
        </p:nvSpPr>
        <p:spPr bwMode="auto">
          <a:xfrm>
            <a:off x="6429375" y="4753602"/>
            <a:ext cx="2011680" cy="23136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Injection </a:t>
            </a:r>
            <a:r>
              <a:rPr lang="en-US" sz="1200">
                <a:ea typeface="MS PGothic" charset="0"/>
                <a:cs typeface="MS PGothic" charset="0"/>
              </a:rPr>
              <a:t>/ Extraction Timing</a:t>
            </a:r>
            <a:endParaRPr lang="en-US" sz="1200" dirty="0">
              <a:ea typeface="MS PGothic" charset="0"/>
              <a:cs typeface="MS PGothic" charset="0"/>
            </a:endParaRPr>
          </a:p>
        </p:txBody>
      </p:sp>
      <p:sp>
        <p:nvSpPr>
          <p:cNvPr id="63" name="Rectangle 138"/>
          <p:cNvSpPr>
            <a:spLocks noChangeArrowheads="1"/>
          </p:cNvSpPr>
          <p:nvPr/>
        </p:nvSpPr>
        <p:spPr bwMode="auto">
          <a:xfrm>
            <a:off x="2027239" y="4740351"/>
            <a:ext cx="1820862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>
                <a:alpha val="48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Fast Orbit Feedback</a:t>
            </a:r>
          </a:p>
        </p:txBody>
      </p:sp>
      <p:sp>
        <p:nvSpPr>
          <p:cNvPr id="67" name="Rectangle 138"/>
          <p:cNvSpPr>
            <a:spLocks noChangeArrowheads="1"/>
          </p:cNvSpPr>
          <p:nvPr/>
        </p:nvSpPr>
        <p:spPr bwMode="auto">
          <a:xfrm>
            <a:off x="2362200" y="5338975"/>
            <a:ext cx="1893888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Bipolar Power Supplies</a:t>
            </a:r>
          </a:p>
        </p:txBody>
      </p:sp>
      <p:sp>
        <p:nvSpPr>
          <p:cNvPr id="69" name="Rectangle 138"/>
          <p:cNvSpPr>
            <a:spLocks noChangeArrowheads="1"/>
          </p:cNvSpPr>
          <p:nvPr/>
        </p:nvSpPr>
        <p:spPr bwMode="auto">
          <a:xfrm>
            <a:off x="2656682" y="5937600"/>
            <a:ext cx="2116137" cy="2365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Transverse Feedback System</a:t>
            </a:r>
          </a:p>
        </p:txBody>
      </p:sp>
      <p:sp>
        <p:nvSpPr>
          <p:cNvPr id="72" name="Rectangle 138"/>
          <p:cNvSpPr>
            <a:spLocks noChangeArrowheads="1"/>
          </p:cNvSpPr>
          <p:nvPr/>
        </p:nvSpPr>
        <p:spPr bwMode="auto">
          <a:xfrm>
            <a:off x="2919414" y="6235701"/>
            <a:ext cx="2116137" cy="23653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Longitudinal Feedback System</a:t>
            </a:r>
          </a:p>
        </p:txBody>
      </p:sp>
      <p:sp>
        <p:nvSpPr>
          <p:cNvPr id="75" name="Rectangle 138"/>
          <p:cNvSpPr>
            <a:spLocks noChangeArrowheads="1"/>
          </p:cNvSpPr>
          <p:nvPr/>
        </p:nvSpPr>
        <p:spPr bwMode="auto">
          <a:xfrm>
            <a:off x="5157788" y="6276761"/>
            <a:ext cx="2241550" cy="23774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RF Bunch Lengthening System</a:t>
            </a:r>
          </a:p>
        </p:txBody>
      </p:sp>
      <p:sp>
        <p:nvSpPr>
          <p:cNvPr id="76" name="Rectangle 138"/>
          <p:cNvSpPr>
            <a:spLocks noChangeArrowheads="1"/>
          </p:cNvSpPr>
          <p:nvPr/>
        </p:nvSpPr>
        <p:spPr bwMode="auto">
          <a:xfrm>
            <a:off x="6429376" y="5364976"/>
            <a:ext cx="1283705" cy="2329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ea typeface="MS PGothic" charset="0"/>
                <a:cs typeface="MS PGothic" charset="0"/>
              </a:rPr>
              <a:t>Water Systems</a:t>
            </a:r>
            <a:endParaRPr lang="en-US" sz="1200" dirty="0">
              <a:ea typeface="MS PGothic" charset="0"/>
              <a:cs typeface="MS PGothic" charset="0"/>
            </a:endParaRPr>
          </a:p>
        </p:txBody>
      </p:sp>
      <p:sp>
        <p:nvSpPr>
          <p:cNvPr id="77" name="Rectangle 138"/>
          <p:cNvSpPr>
            <a:spLocks noChangeArrowheads="1"/>
          </p:cNvSpPr>
          <p:nvPr/>
        </p:nvSpPr>
        <p:spPr bwMode="auto">
          <a:xfrm>
            <a:off x="6429376" y="5660401"/>
            <a:ext cx="1283705" cy="2329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 err="1">
                <a:ea typeface="MS PGothic" charset="0"/>
                <a:cs typeface="MS PGothic" charset="0"/>
              </a:rPr>
              <a:t>Cryo</a:t>
            </a:r>
            <a:r>
              <a:rPr lang="en-US" sz="1200" dirty="0">
                <a:ea typeface="MS PGothic" charset="0"/>
                <a:cs typeface="MS PGothic" charset="0"/>
              </a:rPr>
              <a:t> Plant</a:t>
            </a:r>
          </a:p>
        </p:txBody>
      </p:sp>
      <p:sp>
        <p:nvSpPr>
          <p:cNvPr id="78" name="Rectangle 138"/>
          <p:cNvSpPr>
            <a:spLocks noChangeArrowheads="1"/>
          </p:cNvSpPr>
          <p:nvPr/>
        </p:nvSpPr>
        <p:spPr bwMode="auto">
          <a:xfrm>
            <a:off x="6442076" y="5939801"/>
            <a:ext cx="1283705" cy="23291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Absorbers</a:t>
            </a:r>
          </a:p>
        </p:txBody>
      </p:sp>
      <p:sp>
        <p:nvSpPr>
          <p:cNvPr id="79" name="Rectangle 138"/>
          <p:cNvSpPr>
            <a:spLocks noChangeArrowheads="1"/>
          </p:cNvSpPr>
          <p:nvPr/>
        </p:nvSpPr>
        <p:spPr bwMode="auto">
          <a:xfrm>
            <a:off x="7786104" y="5039663"/>
            <a:ext cx="2194560" cy="157078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 b="1" dirty="0">
                <a:ea typeface="MS PGothic" charset="0"/>
                <a:cs typeface="MS PGothic" charset="0"/>
              </a:rPr>
              <a:t>Existing Systems to Remain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Oscilloscopes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Video Distribution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DCCTs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LNDS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BACNET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Top-off Monitor</a:t>
            </a:r>
          </a:p>
          <a:p>
            <a:pPr algn="ctr">
              <a:defRPr/>
            </a:pPr>
            <a:r>
              <a:rPr lang="en-US" sz="1200" dirty="0">
                <a:ea typeface="MS PGothic" charset="0"/>
                <a:cs typeface="MS PGothic" charset="0"/>
              </a:rPr>
              <a:t>Injectors   PSS/ACIS</a:t>
            </a:r>
          </a:p>
        </p:txBody>
      </p:sp>
      <p:sp>
        <p:nvSpPr>
          <p:cNvPr id="82" name="Content Placeholder 2"/>
          <p:cNvSpPr txBox="1">
            <a:spLocks/>
          </p:cNvSpPr>
          <p:nvPr/>
        </p:nvSpPr>
        <p:spPr bwMode="auto">
          <a:xfrm>
            <a:off x="6038292" y="708647"/>
            <a:ext cx="4026459" cy="323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1F497D"/>
              </a:buClr>
            </a:pPr>
            <a:r>
              <a:rPr lang="en-US" altLang="x-none" sz="1800" b="1" dirty="0">
                <a:solidFill>
                  <a:srgbClr val="151515"/>
                </a:solidFill>
              </a:rPr>
              <a:t>Physics Applications &amp; Operation Tools</a:t>
            </a:r>
          </a:p>
        </p:txBody>
      </p:sp>
      <p:sp>
        <p:nvSpPr>
          <p:cNvPr id="83" name="Content Placeholder 2"/>
          <p:cNvSpPr txBox="1">
            <a:spLocks/>
          </p:cNvSpPr>
          <p:nvPr/>
        </p:nvSpPr>
        <p:spPr bwMode="auto">
          <a:xfrm>
            <a:off x="1870076" y="519250"/>
            <a:ext cx="2810900" cy="41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>
              <a:spcBef>
                <a:spcPct val="20000"/>
              </a:spcBef>
              <a:buClr>
                <a:srgbClr val="1F497D"/>
              </a:buClr>
            </a:pPr>
            <a:r>
              <a:rPr lang="en-US" altLang="x-none" sz="1800" b="1" u="sng" dirty="0">
                <a:solidFill>
                  <a:srgbClr val="151515"/>
                </a:solidFill>
              </a:rPr>
              <a:t>Control System Engineering Applications &amp; Services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89922" y="1185616"/>
            <a:ext cx="170768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lvl="1" algn="ctr" eaLnBrk="1" hangingPunct="1"/>
            <a:r>
              <a:rPr lang="en-US" altLang="x-none" sz="1200" u="sng" dirty="0">
                <a:solidFill>
                  <a:srgbClr val="151515"/>
                </a:solidFill>
              </a:rPr>
              <a:t>AOP Applications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US" altLang="x-none" sz="1200" dirty="0">
                <a:solidFill>
                  <a:srgbClr val="151515"/>
                </a:solidFill>
              </a:rPr>
              <a:t>1000</a:t>
            </a:r>
            <a:r>
              <a:rPr lang="en-US" altLang="en-US" sz="1200" dirty="0">
                <a:solidFill>
                  <a:srgbClr val="151515"/>
                </a:solidFill>
              </a:rPr>
              <a:t>’</a:t>
            </a:r>
            <a:r>
              <a:rPr lang="en-US" altLang="x-none" sz="1200" dirty="0">
                <a:solidFill>
                  <a:srgbClr val="151515"/>
                </a:solidFill>
              </a:rPr>
              <a:t>s of scripts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US" altLang="x-none" sz="1200" dirty="0">
                <a:solidFill>
                  <a:srgbClr val="151515"/>
                </a:solidFill>
              </a:rPr>
              <a:t>MPS Data Review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US" altLang="x-none" sz="1200" dirty="0">
                <a:solidFill>
                  <a:srgbClr val="151515"/>
                </a:solidFill>
              </a:rPr>
              <a:t>Knobs (weights/limits)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US" altLang="x-none" sz="1200" dirty="0">
                <a:solidFill>
                  <a:srgbClr val="151515"/>
                </a:solidFill>
              </a:rPr>
              <a:t>Glitch Logger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US" altLang="x-none" sz="1200" dirty="0">
                <a:solidFill>
                  <a:srgbClr val="151515"/>
                </a:solidFill>
              </a:rPr>
              <a:t>PEM</a:t>
            </a:r>
          </a:p>
          <a:p>
            <a:pPr marL="0" lvl="1" eaLnBrk="1" hangingPunct="1">
              <a:buFont typeface="Arial" charset="0"/>
              <a:buChar char="•"/>
            </a:pPr>
            <a:r>
              <a:rPr lang="en-US" altLang="x-none" sz="1200" dirty="0" err="1">
                <a:solidFill>
                  <a:srgbClr val="151515"/>
                </a:solidFill>
              </a:rPr>
              <a:t>sddsexperiment</a:t>
            </a:r>
            <a:endParaRPr lang="en-US" altLang="x-none" sz="1200" dirty="0">
              <a:solidFill>
                <a:srgbClr val="151515"/>
              </a:solidFill>
            </a:endParaRPr>
          </a:p>
          <a:p>
            <a:pPr marL="0" lvl="1" eaLnBrk="1" hangingPunct="1">
              <a:buFont typeface="Arial" charset="0"/>
              <a:buChar char="•"/>
            </a:pPr>
            <a:r>
              <a:rPr lang="en-US" altLang="x-none" sz="1200" dirty="0">
                <a:solidFill>
                  <a:srgbClr val="151515"/>
                </a:solidFill>
              </a:rPr>
              <a:t>BPM Histories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6822817" y="1190306"/>
            <a:ext cx="9998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Convenience Tools for Operators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946862" y="2261080"/>
            <a:ext cx="10263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Long Term Data Logging</a:t>
            </a:r>
          </a:p>
        </p:txBody>
      </p:sp>
      <p:sp>
        <p:nvSpPr>
          <p:cNvPr id="92" name="TextBox 30"/>
          <p:cNvSpPr txBox="1">
            <a:spLocks noChangeArrowheads="1"/>
          </p:cNvSpPr>
          <p:nvPr/>
        </p:nvSpPr>
        <p:spPr bwMode="auto">
          <a:xfrm>
            <a:off x="7777306" y="997271"/>
            <a:ext cx="841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marL="0" lvl="1" algn="ctr" eaLnBrk="1" hangingPunct="1"/>
            <a:r>
              <a:rPr lang="en-US" altLang="x-none" sz="1200" dirty="0">
                <a:solidFill>
                  <a:srgbClr val="151515"/>
                </a:solidFill>
              </a:rPr>
              <a:t>Injection Sequencer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7761651" y="1613591"/>
            <a:ext cx="6794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Alarms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919788" y="2150844"/>
            <a:ext cx="11856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Post-mortem analysis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154247" y="967030"/>
            <a:ext cx="905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Interactive Tools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1805468" y="1067977"/>
            <a:ext cx="23622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Technical System Database </a:t>
            </a:r>
          </a:p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(magnet measurements, calibration </a:t>
            </a:r>
          </a:p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data, installed equipment, </a:t>
            </a:r>
            <a:r>
              <a:rPr lang="en-US" sz="1100" dirty="0" err="1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etc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237721" y="1623698"/>
            <a:ext cx="16230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Subsystem Integration Tests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874839" y="2028635"/>
            <a:ext cx="2064523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APIs to other toolkits (e.g. Matlab, Octave, python)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713727" y="1880002"/>
            <a:ext cx="1172837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Short Term Data Logging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954195" y="1092470"/>
            <a:ext cx="1091077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Subsystem Performance Monitoring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390945" y="884664"/>
            <a:ext cx="9050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Process Variable Database</a:t>
            </a:r>
            <a:endParaRPr lang="en-US" sz="1200" dirty="0">
              <a:solidFill>
                <a:schemeClr val="bg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884716" y="1802344"/>
            <a:ext cx="90509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 Acquisition (DAQ) Services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5400100" y="1515863"/>
            <a:ext cx="1676400" cy="6001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Power Supply Synchronous Setpoint Control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4829175" y="718414"/>
            <a:ext cx="839668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BPM / Orbit Server</a:t>
            </a:r>
          </a:p>
        </p:txBody>
      </p:sp>
      <p:sp>
        <p:nvSpPr>
          <p:cNvPr id="18480" name="Rectangle 148"/>
          <p:cNvSpPr>
            <a:spLocks noChangeArrowheads="1"/>
          </p:cNvSpPr>
          <p:nvPr/>
        </p:nvSpPr>
        <p:spPr bwMode="auto">
          <a:xfrm>
            <a:off x="1870076" y="3805757"/>
            <a:ext cx="8110588" cy="580507"/>
          </a:xfrm>
          <a:prstGeom prst="rect">
            <a:avLst/>
          </a:prstGeom>
          <a:gradFill>
            <a:gsLst>
              <a:gs pos="0">
                <a:srgbClr val="FFFF00">
                  <a:alpha val="0"/>
                </a:srgb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/>
            <a:endParaRPr lang="en-US" altLang="x-none" sz="1000" b="1" u="sng" dirty="0"/>
          </a:p>
          <a:p>
            <a:pPr algn="ctr" eaLnBrk="1" hangingPunct="1"/>
            <a:r>
              <a:rPr lang="en-US" altLang="x-none" sz="1800" b="1" u="sng" dirty="0"/>
              <a:t>Interface(s) to Technical Equipment</a:t>
            </a:r>
          </a:p>
        </p:txBody>
      </p:sp>
      <p:pic>
        <p:nvPicPr>
          <p:cNvPr id="18444" name="Picture 83" descr="Dscn204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668" y="3350733"/>
            <a:ext cx="7223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84" descr="Dscn204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5801" y="3331683"/>
            <a:ext cx="7223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85" descr="Dscn204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201" y="3331683"/>
            <a:ext cx="7223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TextBox 57"/>
          <p:cNvSpPr txBox="1"/>
          <p:nvPr/>
        </p:nvSpPr>
        <p:spPr>
          <a:xfrm>
            <a:off x="7380595" y="1966253"/>
            <a:ext cx="81101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20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sdds</a:t>
            </a:r>
            <a:r>
              <a:rPr lang="en-US" sz="12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 tools</a:t>
            </a:r>
          </a:p>
        </p:txBody>
      </p:sp>
      <p:sp>
        <p:nvSpPr>
          <p:cNvPr id="53" name="Line 77"/>
          <p:cNvSpPr>
            <a:spLocks noChangeShapeType="1"/>
          </p:cNvSpPr>
          <p:nvPr/>
        </p:nvSpPr>
        <p:spPr bwMode="auto">
          <a:xfrm>
            <a:off x="3448493" y="2849882"/>
            <a:ext cx="6394007" cy="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" name="Line 92"/>
          <p:cNvSpPr>
            <a:spLocks noChangeShapeType="1"/>
          </p:cNvSpPr>
          <p:nvPr/>
        </p:nvSpPr>
        <p:spPr bwMode="auto">
          <a:xfrm>
            <a:off x="8440738" y="2869561"/>
            <a:ext cx="0" cy="456082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6" name="Line 94"/>
          <p:cNvSpPr>
            <a:spLocks noChangeShapeType="1"/>
          </p:cNvSpPr>
          <p:nvPr/>
        </p:nvSpPr>
        <p:spPr bwMode="auto">
          <a:xfrm>
            <a:off x="6564905" y="2871148"/>
            <a:ext cx="0" cy="47958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9" name="Picture 85" descr="Dscn2042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3325644"/>
            <a:ext cx="722313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Line 92"/>
          <p:cNvSpPr>
            <a:spLocks noChangeShapeType="1"/>
          </p:cNvSpPr>
          <p:nvPr/>
        </p:nvSpPr>
        <p:spPr bwMode="auto">
          <a:xfrm>
            <a:off x="9290050" y="2863522"/>
            <a:ext cx="0" cy="48721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" name="Line 77"/>
          <p:cNvSpPr>
            <a:spLocks noChangeShapeType="1"/>
          </p:cNvSpPr>
          <p:nvPr/>
        </p:nvSpPr>
        <p:spPr bwMode="auto">
          <a:xfrm>
            <a:off x="3257107" y="3039506"/>
            <a:ext cx="6585392" cy="0"/>
          </a:xfrm>
          <a:prstGeom prst="line">
            <a:avLst/>
          </a:prstGeom>
          <a:noFill/>
          <a:ln w="38100">
            <a:solidFill>
              <a:srgbClr val="80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" name="TextBox 63"/>
          <p:cNvSpPr txBox="1"/>
          <p:nvPr/>
        </p:nvSpPr>
        <p:spPr>
          <a:xfrm>
            <a:off x="2796636" y="3019671"/>
            <a:ext cx="16037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Accelerator </a:t>
            </a: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Control</a:t>
            </a:r>
          </a:p>
        </p:txBody>
      </p:sp>
      <p:sp>
        <p:nvSpPr>
          <p:cNvPr id="65" name="Line 92"/>
          <p:cNvSpPr>
            <a:spLocks noChangeShapeType="1"/>
          </p:cNvSpPr>
          <p:nvPr/>
        </p:nvSpPr>
        <p:spPr bwMode="auto">
          <a:xfrm>
            <a:off x="7561780" y="3044818"/>
            <a:ext cx="0" cy="30591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" name="TextBox 65"/>
          <p:cNvSpPr txBox="1"/>
          <p:nvPr/>
        </p:nvSpPr>
        <p:spPr>
          <a:xfrm>
            <a:off x="3245888" y="2631105"/>
            <a:ext cx="170459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Data Acquisition (DAQ)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08307" y="2826678"/>
            <a:ext cx="226479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ctr">
              <a:defRPr/>
            </a:pPr>
            <a:r>
              <a:rPr lang="en-U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Timing, Bulk Data, Maintenance, </a:t>
            </a:r>
            <a:r>
              <a:rPr lang="is-IS" sz="1100" dirty="0">
                <a:solidFill>
                  <a:schemeClr val="bg2">
                    <a:lumMod val="1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…</a:t>
            </a:r>
            <a:endParaRPr lang="en-US" sz="1100" dirty="0">
              <a:solidFill>
                <a:schemeClr val="bg2">
                  <a:lumMod val="1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0" name="Title 7"/>
          <p:cNvSpPr>
            <a:spLocks noGrp="1"/>
          </p:cNvSpPr>
          <p:nvPr>
            <p:ph type="title"/>
          </p:nvPr>
        </p:nvSpPr>
        <p:spPr>
          <a:xfrm>
            <a:off x="1870076" y="39317"/>
            <a:ext cx="8797924" cy="494323"/>
          </a:xfrm>
        </p:spPr>
        <p:txBody>
          <a:bodyPr/>
          <a:lstStyle/>
          <a:p>
            <a:r>
              <a:rPr lang="en-US" dirty="0"/>
              <a:t>MBA Control System Scope</a:t>
            </a:r>
          </a:p>
        </p:txBody>
      </p:sp>
      <p:sp>
        <p:nvSpPr>
          <p:cNvPr id="81" name="Rectangle 138"/>
          <p:cNvSpPr>
            <a:spLocks noChangeArrowheads="1"/>
          </p:cNvSpPr>
          <p:nvPr/>
        </p:nvSpPr>
        <p:spPr bwMode="auto">
          <a:xfrm>
            <a:off x="1874838" y="4441039"/>
            <a:ext cx="1744662" cy="237744"/>
          </a:xfrm>
          <a:prstGeom prst="rect">
            <a:avLst/>
          </a:prstGeom>
          <a:gradFill>
            <a:gsLst>
              <a:gs pos="33000">
                <a:srgbClr val="DFDF60"/>
              </a:gs>
              <a:gs pos="0">
                <a:srgbClr val="FFFF00">
                  <a:alpha val="46000"/>
                </a:srgbClr>
              </a:gs>
              <a:gs pos="100000">
                <a:schemeClr val="bg1">
                  <a:lumMod val="75000"/>
                </a:schemeClr>
              </a:gs>
            </a:gsLst>
            <a:lin ang="5400000" scaled="1"/>
          </a:gradFill>
          <a:ln w="9525">
            <a:solidFill>
              <a:schemeClr val="tx1">
                <a:alpha val="48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200">
                <a:ea typeface="MS PGothic" charset="0"/>
                <a:cs typeface="MS PGothic" charset="0"/>
              </a:rPr>
              <a:t>MPS</a:t>
            </a:r>
            <a:endParaRPr lang="en-US" sz="1200" dirty="0">
              <a:ea typeface="MS PGothic" charset="0"/>
              <a:cs typeface="MS PGothic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981200" y="103502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From PDR</a:t>
            </a:r>
          </a:p>
        </p:txBody>
      </p:sp>
      <p:sp>
        <p:nvSpPr>
          <p:cNvPr id="86" name="Footer Placeholder 2">
            <a:extLst>
              <a:ext uri="{FF2B5EF4-FFF2-40B4-BE49-F238E27FC236}">
                <a16:creationId xmlns:a16="http://schemas.microsoft.com/office/drawing/2014/main" id="{DC4695D6-9BC0-9345-AD14-727566AE88BC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2020902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743A39B-3E0A-EB44-8113-F215F534F5BD}"/>
              </a:ext>
            </a:extLst>
          </p:cNvPr>
          <p:cNvSpPr txBox="1"/>
          <p:nvPr/>
        </p:nvSpPr>
        <p:spPr>
          <a:xfrm>
            <a:off x="10475564" y="6436030"/>
            <a:ext cx="134524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>
                <a:solidFill>
                  <a:srgbClr val="000000"/>
                </a:solidFill>
              </a:rPr>
              <a:t>Courtesy S. </a:t>
            </a:r>
            <a:r>
              <a:rPr lang="en-US" sz="1100" i="1" dirty="0" err="1">
                <a:solidFill>
                  <a:srgbClr val="000000"/>
                </a:solidFill>
              </a:rPr>
              <a:t>Veseli</a:t>
            </a:r>
            <a:endParaRPr lang="en-US" sz="1100" i="1" dirty="0">
              <a:solidFill>
                <a:srgbClr val="000000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0B86B04-2D3A-E241-88B4-53937F248AB7}"/>
              </a:ext>
            </a:extLst>
          </p:cNvPr>
          <p:cNvGrpSpPr/>
          <p:nvPr/>
        </p:nvGrpSpPr>
        <p:grpSpPr>
          <a:xfrm>
            <a:off x="334732" y="1416578"/>
            <a:ext cx="8557960" cy="4380123"/>
            <a:chOff x="1192544" y="327615"/>
            <a:chExt cx="8557960" cy="438012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C8A1A55-D74C-774F-BAB8-284700BDB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544" y="841127"/>
              <a:ext cx="8557960" cy="351606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37986DA-DDB6-F643-86A6-6FE04D3D9A9D}"/>
                </a:ext>
              </a:extLst>
            </p:cNvPr>
            <p:cNvSpPr txBox="1"/>
            <p:nvPr/>
          </p:nvSpPr>
          <p:spPr>
            <a:xfrm>
              <a:off x="4346209" y="327615"/>
              <a:ext cx="1848008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>
              <a:outerShdw blurRad="127000" dist="101600" dir="7200000" sx="104000" sy="104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High-bandwidth data collector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2820776-5CFD-8E4C-9B85-09ABB2DFE2F4}"/>
                </a:ext>
              </a:extLst>
            </p:cNvPr>
            <p:cNvSpPr txBox="1"/>
            <p:nvPr/>
          </p:nvSpPr>
          <p:spPr>
            <a:xfrm>
              <a:off x="1657438" y="841127"/>
              <a:ext cx="1438674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>
              <a:outerShdw blurRad="127000" dist="101600" dir="7200000" sx="104000" sy="104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DAQ IOCs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0B6830C-7E11-C045-9E0D-CCC2AD9F0350}"/>
                </a:ext>
              </a:extLst>
            </p:cNvPr>
            <p:cNvSpPr txBox="1"/>
            <p:nvPr/>
          </p:nvSpPr>
          <p:spPr>
            <a:xfrm>
              <a:off x="7476213" y="952393"/>
              <a:ext cx="1846047" cy="5847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  <a:effectLst>
              <a:outerShdw blurRad="127000" dist="101600" dir="7200000" sx="104000" sy="104000" rotWithShape="0">
                <a:srgbClr val="000000">
                  <a:alpha val="36000"/>
                </a:srgb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0000"/>
                  </a:solidFill>
                </a:rPr>
                <a:t>Means of processing data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DB2A345-7065-3046-A784-2BDEAEAA3A2E}"/>
                </a:ext>
              </a:extLst>
            </p:cNvPr>
            <p:cNvSpPr/>
            <p:nvPr/>
          </p:nvSpPr>
          <p:spPr>
            <a:xfrm>
              <a:off x="1192544" y="2666557"/>
              <a:ext cx="2131096" cy="20411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4E783E8-F43E-6D41-8ACE-6D27DCDE9DD1}"/>
              </a:ext>
            </a:extLst>
          </p:cNvPr>
          <p:cNvGrpSpPr/>
          <p:nvPr/>
        </p:nvGrpSpPr>
        <p:grpSpPr>
          <a:xfrm>
            <a:off x="9031506" y="1823882"/>
            <a:ext cx="2958234" cy="2142047"/>
            <a:chOff x="1268050" y="3855638"/>
            <a:chExt cx="2919151" cy="199856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BF00FE8-E658-9A42-AF3C-D97470075FD6}"/>
                </a:ext>
              </a:extLst>
            </p:cNvPr>
            <p:cNvSpPr/>
            <p:nvPr/>
          </p:nvSpPr>
          <p:spPr>
            <a:xfrm>
              <a:off x="1268050" y="3855638"/>
              <a:ext cx="2919151" cy="1998564"/>
            </a:xfrm>
            <a:prstGeom prst="rect">
              <a:avLst/>
            </a:prstGeom>
            <a:solidFill>
              <a:schemeClr val="bg1"/>
            </a:solidFill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A13DB755-6535-F240-B7DA-C8BB21CDB3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7685" r="74283" b="1"/>
            <a:stretch/>
          </p:blipFill>
          <p:spPr>
            <a:xfrm>
              <a:off x="1547398" y="4197244"/>
              <a:ext cx="2328827" cy="1574281"/>
            </a:xfrm>
            <a:prstGeom prst="rect">
              <a:avLst/>
            </a:prstGeom>
            <a:ln>
              <a:noFill/>
            </a:ln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76631D-99C3-6541-BB1E-742BCA1A6862}"/>
                </a:ext>
              </a:extLst>
            </p:cNvPr>
            <p:cNvSpPr txBox="1"/>
            <p:nvPr/>
          </p:nvSpPr>
          <p:spPr>
            <a:xfrm>
              <a:off x="1315482" y="3889467"/>
              <a:ext cx="2871719" cy="2871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000000"/>
                  </a:solidFill>
                </a:rPr>
                <a:t>Real-time processing workflow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00DBC6E2-A956-8841-86A5-B9B7C7BB04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706" y="5221159"/>
            <a:ext cx="1800306" cy="1066527"/>
          </a:xfrm>
          <a:prstGeom prst="rect">
            <a:avLst/>
          </a:prstGeom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FAC5A22-2FAE-8C4B-9565-3E687DBBE35C}"/>
              </a:ext>
            </a:extLst>
          </p:cNvPr>
          <p:cNvSpPr txBox="1"/>
          <p:nvPr/>
        </p:nvSpPr>
        <p:spPr>
          <a:xfrm>
            <a:off x="3976214" y="5442426"/>
            <a:ext cx="1569289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“Fifty-thousand-channel” oscilloscope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01B1A92-1CF0-B642-9557-4947E3082B9C}"/>
              </a:ext>
            </a:extLst>
          </p:cNvPr>
          <p:cNvCxnSpPr>
            <a:cxnSpLocks/>
          </p:cNvCxnSpPr>
          <p:nvPr/>
        </p:nvCxnSpPr>
        <p:spPr>
          <a:xfrm flipH="1">
            <a:off x="5661011" y="5019094"/>
            <a:ext cx="337843" cy="253118"/>
          </a:xfrm>
          <a:prstGeom prst="straightConnector1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  <a:headEnd type="triangl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loud Callout 37">
            <a:extLst>
              <a:ext uri="{FF2B5EF4-FFF2-40B4-BE49-F238E27FC236}">
                <a16:creationId xmlns:a16="http://schemas.microsoft.com/office/drawing/2014/main" id="{E5E8E8BE-F405-8843-A19A-C69FCC88B499}"/>
              </a:ext>
            </a:extLst>
          </p:cNvPr>
          <p:cNvSpPr/>
          <p:nvPr/>
        </p:nvSpPr>
        <p:spPr>
          <a:xfrm>
            <a:off x="9077702" y="4804919"/>
            <a:ext cx="2805436" cy="1282111"/>
          </a:xfrm>
          <a:prstGeom prst="cloudCallout">
            <a:avLst>
              <a:gd name="adj1" fmla="val 6003"/>
              <a:gd name="adj2" fmla="val -108777"/>
            </a:avLst>
          </a:prstGeom>
          <a:noFill/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9530B60-BA35-8F42-BCC4-6C9DC40E142F}"/>
              </a:ext>
            </a:extLst>
          </p:cNvPr>
          <p:cNvSpPr txBox="1"/>
          <p:nvPr/>
        </p:nvSpPr>
        <p:spPr>
          <a:xfrm>
            <a:off x="9560010" y="5058037"/>
            <a:ext cx="1901226" cy="73866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400" b="1" i="1" dirty="0" err="1">
                <a:solidFill>
                  <a:srgbClr val="000000"/>
                </a:solidFill>
              </a:rPr>
              <a:t>OrbitVectorServices</a:t>
            </a:r>
            <a:endParaRPr lang="en-US" sz="1400" b="1" i="1" dirty="0">
              <a:solidFill>
                <a:srgbClr val="000000"/>
              </a:solidFill>
            </a:endParaRPr>
          </a:p>
          <a:p>
            <a:pPr algn="ctr"/>
            <a:r>
              <a:rPr lang="en-US" sz="1400" i="1" dirty="0">
                <a:solidFill>
                  <a:srgbClr val="000000"/>
                </a:solidFill>
              </a:rPr>
              <a:t>[method = </a:t>
            </a:r>
            <a:r>
              <a:rPr lang="en-US" sz="1400" i="1" dirty="0" err="1">
                <a:solidFill>
                  <a:srgbClr val="000000"/>
                </a:solidFill>
              </a:rPr>
              <a:t>ACLockin</a:t>
            </a:r>
            <a:r>
              <a:rPr lang="en-US" sz="1400" i="1" dirty="0">
                <a:solidFill>
                  <a:srgbClr val="000000"/>
                </a:solidFill>
              </a:rPr>
              <a:t>]</a:t>
            </a:r>
          </a:p>
          <a:p>
            <a:pPr algn="ctr"/>
            <a:r>
              <a:rPr lang="en-US" sz="1400" i="1" dirty="0">
                <a:solidFill>
                  <a:srgbClr val="000000"/>
                </a:solidFill>
              </a:rPr>
              <a:t>[event = beam-loss]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12E0D5-E186-DC4C-A7E9-115DDE6361F9}"/>
              </a:ext>
            </a:extLst>
          </p:cNvPr>
          <p:cNvSpPr txBox="1"/>
          <p:nvPr/>
        </p:nvSpPr>
        <p:spPr>
          <a:xfrm>
            <a:off x="825526" y="247747"/>
            <a:ext cx="2104562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i="1" dirty="0">
                <a:solidFill>
                  <a:srgbClr val="000000"/>
                </a:solidFill>
                <a:latin typeface="Trebuchet MS" charset="0"/>
              </a:rPr>
              <a:t>Requirements for high data rates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A10592C-4EC8-EE4E-930F-9F2DE6711087}"/>
              </a:ext>
            </a:extLst>
          </p:cNvPr>
          <p:cNvSpPr txBox="1"/>
          <p:nvPr/>
        </p:nvSpPr>
        <p:spPr>
          <a:xfrm>
            <a:off x="3522222" y="250945"/>
            <a:ext cx="2982027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en-US" i="1" dirty="0">
                <a:solidFill>
                  <a:srgbClr val="000000"/>
                </a:solidFill>
                <a:latin typeface="Trebuchet MS" charset="0"/>
              </a:rPr>
              <a:t>Time-correlation of data from disparate systems</a:t>
            </a:r>
            <a:endParaRPr lang="en-US" altLang="en-US" dirty="0">
              <a:solidFill>
                <a:srgbClr val="000000"/>
              </a:solidFill>
              <a:latin typeface="Trebuchet MS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EF6FB9C-4F6C-7E44-968C-69764BC3FC09}"/>
              </a:ext>
            </a:extLst>
          </p:cNvPr>
          <p:cNvSpPr txBox="1"/>
          <p:nvPr/>
        </p:nvSpPr>
        <p:spPr>
          <a:xfrm>
            <a:off x="7210798" y="247747"/>
            <a:ext cx="1830949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altLang="en-US" i="1" dirty="0">
                <a:solidFill>
                  <a:srgbClr val="000000"/>
                </a:solidFill>
                <a:latin typeface="Trebuchet MS" charset="0"/>
              </a:rPr>
              <a:t>Structured data</a:t>
            </a:r>
          </a:p>
          <a:p>
            <a:pPr algn="ctr"/>
            <a:r>
              <a:rPr lang="en-US" altLang="en-US" i="1" dirty="0">
                <a:solidFill>
                  <a:srgbClr val="000000"/>
                </a:solidFill>
                <a:latin typeface="Trebuchet MS" charset="0"/>
              </a:rPr>
              <a:t>(EPICS V7)</a:t>
            </a:r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D00D61D-C2D0-6142-BC74-CCAA4C293775}"/>
              </a:ext>
            </a:extLst>
          </p:cNvPr>
          <p:cNvSpPr txBox="1"/>
          <p:nvPr/>
        </p:nvSpPr>
        <p:spPr>
          <a:xfrm>
            <a:off x="9925162" y="326345"/>
            <a:ext cx="1476686" cy="40011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en-US" sz="2000" b="1" i="1" dirty="0">
                <a:solidFill>
                  <a:srgbClr val="000000"/>
                </a:solidFill>
                <a:latin typeface="Trebuchet MS" charset="0"/>
              </a:rPr>
              <a:t>APS-U DAQ</a:t>
            </a:r>
            <a:endParaRPr lang="en-US" sz="2000" b="1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7CAF438-9ECF-FE47-97E1-5E0B4FDC9659}"/>
              </a:ext>
            </a:extLst>
          </p:cNvPr>
          <p:cNvSpPr txBox="1"/>
          <p:nvPr/>
        </p:nvSpPr>
        <p:spPr>
          <a:xfrm>
            <a:off x="3044054" y="331427"/>
            <a:ext cx="3642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+</a:t>
            </a:r>
          </a:p>
        </p:txBody>
      </p:sp>
      <p:sp>
        <p:nvSpPr>
          <p:cNvPr id="52" name="Right Arrow 51">
            <a:extLst>
              <a:ext uri="{FF2B5EF4-FFF2-40B4-BE49-F238E27FC236}">
                <a16:creationId xmlns:a16="http://schemas.microsoft.com/office/drawing/2014/main" id="{14732DB6-8A54-4644-95C8-0EF0C0E333A7}"/>
              </a:ext>
            </a:extLst>
          </p:cNvPr>
          <p:cNvSpPr/>
          <p:nvPr/>
        </p:nvSpPr>
        <p:spPr>
          <a:xfrm>
            <a:off x="9287552" y="423336"/>
            <a:ext cx="446568" cy="225153"/>
          </a:xfrm>
          <a:prstGeom prst="rightArrow">
            <a:avLst/>
          </a:prstGeom>
          <a:solidFill>
            <a:schemeClr val="tx1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ight Arrow 55">
            <a:extLst>
              <a:ext uri="{FF2B5EF4-FFF2-40B4-BE49-F238E27FC236}">
                <a16:creationId xmlns:a16="http://schemas.microsoft.com/office/drawing/2014/main" id="{5E7FB892-BB2C-354C-BEF0-9F11902F451A}"/>
              </a:ext>
            </a:extLst>
          </p:cNvPr>
          <p:cNvSpPr/>
          <p:nvPr/>
        </p:nvSpPr>
        <p:spPr>
          <a:xfrm>
            <a:off x="6639481" y="449682"/>
            <a:ext cx="446568" cy="225153"/>
          </a:xfrm>
          <a:prstGeom prst="rightArrow">
            <a:avLst/>
          </a:prstGeom>
          <a:solidFill>
            <a:schemeClr val="tx1"/>
          </a:solidFill>
          <a:ln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ooter Placeholder 2">
            <a:extLst>
              <a:ext uri="{FF2B5EF4-FFF2-40B4-BE49-F238E27FC236}">
                <a16:creationId xmlns:a16="http://schemas.microsoft.com/office/drawing/2014/main" id="{12709191-6842-AF41-AAB1-F2A639C9404C}"/>
              </a:ext>
            </a:extLst>
          </p:cNvPr>
          <p:cNvSpPr txBox="1">
            <a:spLocks/>
          </p:cNvSpPr>
          <p:nvPr/>
        </p:nvSpPr>
        <p:spPr>
          <a:xfrm>
            <a:off x="2116667" y="651879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  <p:sp>
        <p:nvSpPr>
          <p:cNvPr id="55" name="Footer Placeholder 54">
            <a:extLst>
              <a:ext uri="{FF2B5EF4-FFF2-40B4-BE49-F238E27FC236}">
                <a16:creationId xmlns:a16="http://schemas.microsoft.com/office/drawing/2014/main" id="{5576B8F5-A694-0E43-B0B3-D660C3AB0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The APS Upgrade (J. Carwardine) - EPICS Collaboration Meeting, June 2018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779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hree_DAQ_pl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848" y="870860"/>
            <a:ext cx="8775821" cy="5479394"/>
          </a:xfrm>
          <a:prstGeom prst="rect">
            <a:avLst/>
          </a:prstGeom>
        </p:spPr>
      </p:pic>
      <p:sp>
        <p:nvSpPr>
          <p:cNvPr id="11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DAQ Use Case: Monitoring SR Injection</a:t>
            </a:r>
          </a:p>
        </p:txBody>
      </p:sp>
      <p:sp>
        <p:nvSpPr>
          <p:cNvPr id="18" name="Left-Right Arrow 17"/>
          <p:cNvSpPr/>
          <p:nvPr/>
        </p:nvSpPr>
        <p:spPr>
          <a:xfrm>
            <a:off x="4260901" y="1883199"/>
            <a:ext cx="1269924" cy="306566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22" name="TextBox 21"/>
          <p:cNvSpPr txBox="1"/>
          <p:nvPr/>
        </p:nvSpPr>
        <p:spPr>
          <a:xfrm>
            <a:off x="4579339" y="1880851"/>
            <a:ext cx="5950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.5 sec</a:t>
            </a:r>
          </a:p>
        </p:txBody>
      </p:sp>
      <p:sp>
        <p:nvSpPr>
          <p:cNvPr id="28" name="Rectangle 27"/>
          <p:cNvSpPr/>
          <p:nvPr/>
        </p:nvSpPr>
        <p:spPr>
          <a:xfrm>
            <a:off x="7981389" y="910193"/>
            <a:ext cx="3324786" cy="923330"/>
          </a:xfrm>
          <a:prstGeom prst="rect">
            <a:avLst/>
          </a:prstGeom>
          <a:solidFill>
            <a:schemeClr val="bg1"/>
          </a:solidFill>
          <a:ln w="28575" cap="rnd" cmpd="sng">
            <a:solidFill>
              <a:srgbClr val="8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Booster RF Cavity Amplitude</a:t>
            </a:r>
          </a:p>
          <a:p>
            <a:pPr algn="ctr"/>
            <a:r>
              <a:rPr lang="en-US" dirty="0"/>
              <a:t>(during injection)</a:t>
            </a:r>
          </a:p>
          <a:p>
            <a:pPr algn="ctr"/>
            <a:r>
              <a:rPr lang="en-US" dirty="0"/>
              <a:t> [  8 </a:t>
            </a:r>
            <a:r>
              <a:rPr lang="en-US" dirty="0" err="1"/>
              <a:t>chan</a:t>
            </a:r>
            <a:r>
              <a:rPr lang="en-US" dirty="0"/>
              <a:t> @ 271KHz ]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981390" y="2715848"/>
            <a:ext cx="3324785" cy="923330"/>
          </a:xfrm>
          <a:prstGeom prst="rect">
            <a:avLst/>
          </a:prstGeom>
          <a:solidFill>
            <a:schemeClr val="bg1"/>
          </a:solidFill>
          <a:ln w="28575" cap="rnd" cmpd="sng">
            <a:solidFill>
              <a:srgbClr val="8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SR BPM acquired from </a:t>
            </a:r>
          </a:p>
          <a:p>
            <a:pPr algn="ctr"/>
            <a:r>
              <a:rPr lang="en-US" dirty="0"/>
              <a:t>Existing Feedback System</a:t>
            </a:r>
          </a:p>
          <a:p>
            <a:pPr algn="ctr"/>
            <a:r>
              <a:rPr lang="en-US" dirty="0"/>
              <a:t>[ 2616 </a:t>
            </a:r>
            <a:r>
              <a:rPr lang="en-US" dirty="0" err="1"/>
              <a:t>chan</a:t>
            </a:r>
            <a:r>
              <a:rPr lang="en-US" dirty="0"/>
              <a:t> @ 1.5KHz ]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981389" y="4521503"/>
            <a:ext cx="3324786" cy="1200329"/>
          </a:xfrm>
          <a:prstGeom prst="rect">
            <a:avLst/>
          </a:prstGeom>
          <a:solidFill>
            <a:schemeClr val="bg1"/>
          </a:solidFill>
          <a:ln w="28575" cap="rnd" cmpd="sng">
            <a:solidFill>
              <a:srgbClr val="8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/>
              <a:t>SR BPM acquired from </a:t>
            </a:r>
          </a:p>
          <a:p>
            <a:pPr algn="ctr"/>
            <a:r>
              <a:rPr lang="en-US" dirty="0"/>
              <a:t>APSU Prototype Feedback System</a:t>
            </a:r>
          </a:p>
          <a:p>
            <a:pPr algn="ctr"/>
            <a:r>
              <a:rPr lang="en-US" dirty="0"/>
              <a:t>[ 48 </a:t>
            </a:r>
            <a:r>
              <a:rPr lang="en-US" dirty="0" err="1"/>
              <a:t>chan</a:t>
            </a:r>
            <a:r>
              <a:rPr lang="en-US" dirty="0"/>
              <a:t> @ 22.4KHz ]</a:t>
            </a:r>
          </a:p>
        </p:txBody>
      </p:sp>
      <p:sp>
        <p:nvSpPr>
          <p:cNvPr id="32" name="Left Arrow 31"/>
          <p:cNvSpPr/>
          <p:nvPr/>
        </p:nvSpPr>
        <p:spPr>
          <a:xfrm>
            <a:off x="4906816" y="1406911"/>
            <a:ext cx="1143000" cy="320040"/>
          </a:xfrm>
          <a:prstGeom prst="leftArrow">
            <a:avLst/>
          </a:prstGeom>
          <a:solidFill>
            <a:srgbClr val="71C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3" name="TextBox 32"/>
          <p:cNvSpPr txBox="1"/>
          <p:nvPr/>
        </p:nvSpPr>
        <p:spPr>
          <a:xfrm>
            <a:off x="5103714" y="1415229"/>
            <a:ext cx="9092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Pre-trigger</a:t>
            </a:r>
          </a:p>
        </p:txBody>
      </p:sp>
      <p:sp>
        <p:nvSpPr>
          <p:cNvPr id="34" name="Right Arrow 33"/>
          <p:cNvSpPr/>
          <p:nvPr/>
        </p:nvSpPr>
        <p:spPr>
          <a:xfrm>
            <a:off x="6165791" y="1406911"/>
            <a:ext cx="1143000" cy="320040"/>
          </a:xfrm>
          <a:prstGeom prst="rightArrow">
            <a:avLst/>
          </a:prstGeom>
          <a:solidFill>
            <a:srgbClr val="71C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5" name="TextBox 34"/>
          <p:cNvSpPr txBox="1"/>
          <p:nvPr/>
        </p:nvSpPr>
        <p:spPr>
          <a:xfrm>
            <a:off x="6204697" y="1400326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Post-trigger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5651253" y="1062026"/>
            <a:ext cx="985286" cy="175180"/>
          </a:xfrm>
          <a:prstGeom prst="rect">
            <a:avLst/>
          </a:prstGeom>
          <a:solidFill>
            <a:srgbClr val="71C9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37" name="TextBox 36"/>
          <p:cNvSpPr txBox="1"/>
          <p:nvPr/>
        </p:nvSpPr>
        <p:spPr>
          <a:xfrm>
            <a:off x="5630449" y="997705"/>
            <a:ext cx="15439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Acq</a:t>
            </a:r>
            <a:r>
              <a:rPr lang="en-US" sz="1200" dirty="0"/>
              <a:t>. Trigger</a:t>
            </a:r>
          </a:p>
        </p:txBody>
      </p:sp>
      <p:sp>
        <p:nvSpPr>
          <p:cNvPr id="2" name="Isosceles Triangle 1"/>
          <p:cNvSpPr/>
          <p:nvPr/>
        </p:nvSpPr>
        <p:spPr>
          <a:xfrm flipV="1">
            <a:off x="6023180" y="1236915"/>
            <a:ext cx="175162" cy="87590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</p:txBody>
      </p:sp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9583C512-619B-A84F-87D3-4549A12F8BFB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248535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6863F-15AF-054B-87BE-A96690963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APS-U fast orbit feedback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D702A-95E7-1E40-9BE0-0DF57F7373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6726" y="3958850"/>
            <a:ext cx="4921291" cy="2513879"/>
          </a:xfrm>
        </p:spPr>
        <p:txBody>
          <a:bodyPr/>
          <a:lstStyle/>
          <a:p>
            <a:r>
              <a:rPr lang="en-US" sz="2000" dirty="0"/>
              <a:t>The APS orbit feedback system was the first </a:t>
            </a:r>
            <a:r>
              <a:rPr lang="en-US" sz="1800" dirty="0"/>
              <a:t>digital truly global fast orbit feedback system to be implemented at a light source</a:t>
            </a:r>
          </a:p>
          <a:p>
            <a:pPr lvl="1"/>
            <a:r>
              <a:rPr lang="en-US" sz="1800" dirty="0"/>
              <a:t>In operation since 1995</a:t>
            </a:r>
          </a:p>
          <a:p>
            <a:pPr lvl="1"/>
            <a:endParaRPr lang="en-US" sz="1800" dirty="0"/>
          </a:p>
          <a:p>
            <a:r>
              <a:rPr lang="en-US" sz="1800" dirty="0"/>
              <a:t>APS-U fast orbit feedback follows the same architecture and design philosophy (it just uses ‘modern’ technology)</a:t>
            </a:r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B2AD89D9-16F4-A54E-B749-63BC3424AAEB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5BB550-A4C7-3B4F-96AE-E0C4B0214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60" y="898946"/>
            <a:ext cx="8277040" cy="5462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1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TFB_S27IntegratedRnD_BlockDiagram_10Feb2016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-5716"/>
          <a:stretch/>
        </p:blipFill>
        <p:spPr>
          <a:xfrm>
            <a:off x="1818860" y="862813"/>
            <a:ext cx="8763000" cy="587121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047460" y="95415"/>
            <a:ext cx="8229600" cy="607378"/>
          </a:xfrm>
        </p:spPr>
        <p:txBody>
          <a:bodyPr/>
          <a:lstStyle/>
          <a:p>
            <a:r>
              <a:rPr lang="en-US" dirty="0"/>
              <a:t>APS-U Orbit feedback Integrated R&amp;D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3723860" y="866623"/>
            <a:ext cx="2362200" cy="1371600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238460" y="1069567"/>
            <a:ext cx="3124200" cy="1295400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174060" y="2496826"/>
            <a:ext cx="1335435" cy="507744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1898228" y="3265333"/>
            <a:ext cx="6626232" cy="914400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895060" y="5667223"/>
            <a:ext cx="8382000" cy="699030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753060" y="3457423"/>
            <a:ext cx="1371600" cy="583944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76260" y="714223"/>
            <a:ext cx="2360612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n-lt"/>
              </a:rPr>
              <a:t>Feedback Controller</a:t>
            </a:r>
          </a:p>
          <a:p>
            <a:pPr algn="ctr"/>
            <a:r>
              <a:rPr lang="en-US" dirty="0">
                <a:solidFill>
                  <a:srgbClr val="000000"/>
                </a:solidFill>
                <a:latin typeface="+mn-lt"/>
              </a:rPr>
              <a:t>+ 22kHz DAQ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66119" y="793368"/>
            <a:ext cx="2468881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n-lt"/>
              </a:rPr>
              <a:t>Fast data network node-to-node datalink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508495" y="3247790"/>
            <a:ext cx="5787365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n-lt"/>
              </a:rPr>
              <a:t>Corrector power supplies (8 new fast, 8 existing slow)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902114" y="5827547"/>
            <a:ext cx="6270358" cy="369332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+mn-lt"/>
              </a:rPr>
              <a:t>Libera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 Brilliance+ BPM electronics (4 units, 16 bpms total)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172472" y="3152087"/>
            <a:ext cx="1550968" cy="646331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  <a:latin typeface="+mn-lt"/>
              </a:rPr>
              <a:t>1.5kHz RTFB DAQ 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5701405" y="4905223"/>
            <a:ext cx="994255" cy="352128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951246" y="5086930"/>
            <a:ext cx="553914" cy="276999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MMS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508495" y="2637040"/>
            <a:ext cx="2114995" cy="338554"/>
          </a:xfrm>
          <a:prstGeom prst="rect">
            <a:avLst/>
          </a:prstGeom>
          <a:solidFill>
            <a:schemeClr val="bg1"/>
          </a:solidFill>
          <a:ln w="28575" cmpd="sng">
            <a:solidFill>
              <a:srgbClr val="0000FF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+mn-lt"/>
              </a:rPr>
              <a:t>Cut-through switch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854593" y="6461555"/>
            <a:ext cx="26255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J. Carwardine, N. </a:t>
            </a:r>
            <a:r>
              <a:rPr lang="en-US" sz="1200" dirty="0" err="1">
                <a:solidFill>
                  <a:srgbClr val="000000"/>
                </a:solidFill>
              </a:rPr>
              <a:t>Sereno</a:t>
            </a:r>
            <a:r>
              <a:rPr lang="en-US" sz="1200" dirty="0">
                <a:solidFill>
                  <a:srgbClr val="000000"/>
                </a:solidFill>
              </a:rPr>
              <a:t>, N. Arnold</a:t>
            </a:r>
          </a:p>
        </p:txBody>
      </p:sp>
    </p:spTree>
    <p:extLst>
      <p:ext uri="{BB962C8B-B14F-4D97-AF65-F5344CB8AC3E}">
        <p14:creationId xmlns:p14="http://schemas.microsoft.com/office/powerpoint/2010/main" val="80532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D702A-95E7-1E40-9BE0-0DF57F7373CC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28700" y="1878013"/>
            <a:ext cx="11163300" cy="4422775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F669F83-7B10-EA4F-8635-971618DD7256}"/>
              </a:ext>
            </a:extLst>
          </p:cNvPr>
          <p:cNvSpPr txBox="1">
            <a:spLocks/>
          </p:cNvSpPr>
          <p:nvPr/>
        </p:nvSpPr>
        <p:spPr>
          <a:xfrm>
            <a:off x="2040194" y="73749"/>
            <a:ext cx="8372901" cy="828948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b="1" i="0" kern="1200" cap="none" baseline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US" altLang="en-US" sz="2800" dirty="0">
                <a:latin typeface="Arial" charset="0"/>
                <a:ea typeface="MS PGothic" charset="-128"/>
                <a:cs typeface="Arial" charset="0"/>
              </a:rPr>
              <a:t>Fast orbit feedback system parameters</a:t>
            </a:r>
            <a:endParaRPr lang="en-US" altLang="en-US" sz="1600" b="0" dirty="0">
              <a:solidFill>
                <a:srgbClr val="000000"/>
              </a:solidFill>
              <a:latin typeface="Arial" charset="0"/>
              <a:ea typeface="MS PGothic" charset="-128"/>
              <a:cs typeface="Arial" charset="0"/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61EDC85B-E6BF-AE4A-89F9-2F603A36A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8585415"/>
              </p:ext>
            </p:extLst>
          </p:nvPr>
        </p:nvGraphicFramePr>
        <p:xfrm>
          <a:off x="1752600" y="950323"/>
          <a:ext cx="8686800" cy="4622801"/>
        </p:xfrm>
        <a:graphic>
          <a:graphicData uri="http://schemas.openxmlformats.org/drawingml/2006/table">
            <a:tbl>
              <a:tblPr/>
              <a:tblGrid>
                <a:gridCol w="31829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748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47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4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637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968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Parameter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E5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APS-U design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E5F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‘Datapool’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E5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RTFB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4E5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7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Algorithm implementation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‘Unified feedback’ algorithm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Separate DC and AC systems for slow and fast correctors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BPM sampling &amp; processing rate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271 kHz (TBT)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1.5 kHz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Orbit correction update rate</a:t>
                      </a:r>
                      <a:r>
                        <a:rPr kumimoji="0" lang="en-US" altLang="en-US" sz="1600" b="0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</a:t>
                      </a:r>
                      <a:r>
                        <a:rPr kumimoji="0" lang="en-US" altLang="en-US" sz="16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#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22.6 kHz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1.5 kHz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70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Signal processors (20 nodes)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(one node demonstrated)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DSP (320 GFLOPS)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+ FPGA (Virtex-7)*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EPICS IOC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DSP (40 MFLOPS)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Num. rf bpms / plane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570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Fast correctors / plane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160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Slow correctors / plane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320 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282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Fast corrector </a:t>
                      </a:r>
                      <a:r>
                        <a:rPr kumimoji="0" lang="en-US" altLang="en-US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ps</a:t>
                      </a: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 bandwidth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10 kHz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 kHz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Fast corrector latency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&lt;10 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-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~250 us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3DFE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14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Closed-loop attenuation bandwidth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DC to 1 kHz**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DC - 1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Wingdings" charset="2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rgbClr val="1F497D"/>
                        </a:buClr>
                        <a:defRPr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6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defRPr sz="14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MS PGothic" charset="-128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MS PGothic" charset="-128"/>
                        </a:rPr>
                        <a:t>1 Hz - 80 Hz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F0F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TextBox 7">
            <a:extLst>
              <a:ext uri="{FF2B5EF4-FFF2-40B4-BE49-F238E27FC236}">
                <a16:creationId xmlns:a16="http://schemas.microsoft.com/office/drawing/2014/main" id="{576BA9F1-CBEB-CA4D-B9D0-0E662EC1A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6775" y="585454"/>
            <a:ext cx="30241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1F497D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2000" b="1">
                <a:solidFill>
                  <a:srgbClr val="0000FF"/>
                </a:solidFill>
                <a:latin typeface="Calibri" charset="0"/>
              </a:rPr>
              <a:t>Present system (circ. 1995)</a:t>
            </a: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449EC586-113C-3D4B-92F4-B4BFB2405A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950323"/>
            <a:ext cx="2057400" cy="462597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defTabSz="457200"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 defTabSz="457200">
              <a:spcBef>
                <a:spcPct val="20000"/>
              </a:spcBef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 defTabSz="457200">
              <a:spcBef>
                <a:spcPct val="20000"/>
              </a:spcBef>
              <a:buClr>
                <a:srgbClr val="1F497D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 defTabSz="45720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 defTabSz="457200">
              <a:spcBef>
                <a:spcPct val="20000"/>
              </a:spcBef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charset="0"/>
              <a:buNone/>
            </a:pPr>
            <a:endParaRPr lang="en-US" altLang="en-US" sz="1800">
              <a:solidFill>
                <a:schemeClr val="bg1"/>
              </a:solidFill>
              <a:ea typeface="DejaVu LGC Sans" charset="0"/>
              <a:cs typeface="DejaVu LGC Sans" charset="0"/>
            </a:endParaRPr>
          </a:p>
        </p:txBody>
      </p:sp>
      <p:grpSp>
        <p:nvGrpSpPr>
          <p:cNvPr id="9" name="Group 1">
            <a:extLst>
              <a:ext uri="{FF2B5EF4-FFF2-40B4-BE49-F238E27FC236}">
                <a16:creationId xmlns:a16="http://schemas.microsoft.com/office/drawing/2014/main" id="{4103CAF5-4B5B-9E40-9B18-414B5C64D528}"/>
              </a:ext>
            </a:extLst>
          </p:cNvPr>
          <p:cNvGrpSpPr>
            <a:grpSpLocks/>
          </p:cNvGrpSpPr>
          <p:nvPr/>
        </p:nvGrpSpPr>
        <p:grpSpPr bwMode="auto">
          <a:xfrm>
            <a:off x="6483350" y="1588497"/>
            <a:ext cx="355600" cy="222250"/>
            <a:chOff x="4974433" y="1895475"/>
            <a:chExt cx="356392" cy="222637"/>
          </a:xfrm>
        </p:grpSpPr>
        <p:cxnSp>
          <p:nvCxnSpPr>
            <p:cNvPr id="10" name="Straight Connector 23">
              <a:extLst>
                <a:ext uri="{FF2B5EF4-FFF2-40B4-BE49-F238E27FC236}">
                  <a16:creationId xmlns:a16="http://schemas.microsoft.com/office/drawing/2014/main" id="{476F2C60-8BD4-D645-B6B0-A3CF6783AE6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74433" y="1995491"/>
              <a:ext cx="50377" cy="10081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1" name="Straight Connector 24">
              <a:extLst>
                <a:ext uri="{FF2B5EF4-FFF2-40B4-BE49-F238E27FC236}">
                  <a16:creationId xmlns:a16="http://schemas.microsoft.com/office/drawing/2014/main" id="{CF3ED85F-707D-2F4A-A947-0CF1F1A8D8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03377" y="1895475"/>
              <a:ext cx="327448" cy="22263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2" name="Group 23">
            <a:extLst>
              <a:ext uri="{FF2B5EF4-FFF2-40B4-BE49-F238E27FC236}">
                <a16:creationId xmlns:a16="http://schemas.microsoft.com/office/drawing/2014/main" id="{E67112A6-DA68-1541-8AE1-A14701DF5066}"/>
              </a:ext>
            </a:extLst>
          </p:cNvPr>
          <p:cNvGrpSpPr>
            <a:grpSpLocks/>
          </p:cNvGrpSpPr>
          <p:nvPr/>
        </p:nvGrpSpPr>
        <p:grpSpPr bwMode="auto">
          <a:xfrm>
            <a:off x="6483350" y="2056811"/>
            <a:ext cx="355600" cy="223837"/>
            <a:chOff x="4974433" y="1895475"/>
            <a:chExt cx="356392" cy="222637"/>
          </a:xfrm>
        </p:grpSpPr>
        <p:cxnSp>
          <p:nvCxnSpPr>
            <p:cNvPr id="13" name="Straight Connector 23">
              <a:extLst>
                <a:ext uri="{FF2B5EF4-FFF2-40B4-BE49-F238E27FC236}">
                  <a16:creationId xmlns:a16="http://schemas.microsoft.com/office/drawing/2014/main" id="{49EF447F-5414-924F-BB7D-4D17CAA73512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74433" y="1995491"/>
              <a:ext cx="50377" cy="10081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4" name="Straight Connector 24">
              <a:extLst>
                <a:ext uri="{FF2B5EF4-FFF2-40B4-BE49-F238E27FC236}">
                  <a16:creationId xmlns:a16="http://schemas.microsoft.com/office/drawing/2014/main" id="{B5991889-1017-D54D-AE97-3E6D8CC1A5D6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03377" y="1895475"/>
              <a:ext cx="327448" cy="22263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5" name="Group 26">
            <a:extLst>
              <a:ext uri="{FF2B5EF4-FFF2-40B4-BE49-F238E27FC236}">
                <a16:creationId xmlns:a16="http://schemas.microsoft.com/office/drawing/2014/main" id="{EF546911-589F-2D4F-8C85-9BA6187B055F}"/>
              </a:ext>
            </a:extLst>
          </p:cNvPr>
          <p:cNvGrpSpPr>
            <a:grpSpLocks/>
          </p:cNvGrpSpPr>
          <p:nvPr/>
        </p:nvGrpSpPr>
        <p:grpSpPr bwMode="auto">
          <a:xfrm>
            <a:off x="6483350" y="2431460"/>
            <a:ext cx="355600" cy="222250"/>
            <a:chOff x="4974433" y="1895475"/>
            <a:chExt cx="356392" cy="222637"/>
          </a:xfrm>
        </p:grpSpPr>
        <p:cxnSp>
          <p:nvCxnSpPr>
            <p:cNvPr id="16" name="Straight Connector 23">
              <a:extLst>
                <a:ext uri="{FF2B5EF4-FFF2-40B4-BE49-F238E27FC236}">
                  <a16:creationId xmlns:a16="http://schemas.microsoft.com/office/drawing/2014/main" id="{7B58D1C2-E4E4-EB42-8830-E514D35B2DF7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74433" y="1995491"/>
              <a:ext cx="50377" cy="10081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" name="Straight Connector 24">
              <a:extLst>
                <a:ext uri="{FF2B5EF4-FFF2-40B4-BE49-F238E27FC236}">
                  <a16:creationId xmlns:a16="http://schemas.microsoft.com/office/drawing/2014/main" id="{4CE3B880-BC83-684F-B078-1657B1AA56E3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03377" y="1895475"/>
              <a:ext cx="327448" cy="22263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8" name="Group 29">
            <a:extLst>
              <a:ext uri="{FF2B5EF4-FFF2-40B4-BE49-F238E27FC236}">
                <a16:creationId xmlns:a16="http://schemas.microsoft.com/office/drawing/2014/main" id="{EF6EADCA-D358-694E-AC86-43C97A2E3E04}"/>
              </a:ext>
            </a:extLst>
          </p:cNvPr>
          <p:cNvGrpSpPr>
            <a:grpSpLocks/>
          </p:cNvGrpSpPr>
          <p:nvPr/>
        </p:nvGrpSpPr>
        <p:grpSpPr bwMode="auto">
          <a:xfrm>
            <a:off x="6483350" y="4538072"/>
            <a:ext cx="355600" cy="223838"/>
            <a:chOff x="4974433" y="1895475"/>
            <a:chExt cx="356392" cy="222637"/>
          </a:xfrm>
        </p:grpSpPr>
        <p:cxnSp>
          <p:nvCxnSpPr>
            <p:cNvPr id="19" name="Straight Connector 23">
              <a:extLst>
                <a:ext uri="{FF2B5EF4-FFF2-40B4-BE49-F238E27FC236}">
                  <a16:creationId xmlns:a16="http://schemas.microsoft.com/office/drawing/2014/main" id="{9142FE4E-4242-A54C-8998-0AF692CE098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74433" y="1995491"/>
              <a:ext cx="50377" cy="10081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0" name="Straight Connector 24">
              <a:extLst>
                <a:ext uri="{FF2B5EF4-FFF2-40B4-BE49-F238E27FC236}">
                  <a16:creationId xmlns:a16="http://schemas.microsoft.com/office/drawing/2014/main" id="{4AC8EE55-6C38-9545-9B18-B34160AB2DBC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03377" y="1895475"/>
              <a:ext cx="327448" cy="22263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21" name="Group 32">
            <a:extLst>
              <a:ext uri="{FF2B5EF4-FFF2-40B4-BE49-F238E27FC236}">
                <a16:creationId xmlns:a16="http://schemas.microsoft.com/office/drawing/2014/main" id="{CFD7DAF6-1EA9-634B-AF73-831CC55488C5}"/>
              </a:ext>
            </a:extLst>
          </p:cNvPr>
          <p:cNvGrpSpPr>
            <a:grpSpLocks/>
          </p:cNvGrpSpPr>
          <p:nvPr/>
        </p:nvGrpSpPr>
        <p:grpSpPr bwMode="auto">
          <a:xfrm>
            <a:off x="6483350" y="4927010"/>
            <a:ext cx="355600" cy="222250"/>
            <a:chOff x="4974433" y="1895475"/>
            <a:chExt cx="356392" cy="222637"/>
          </a:xfrm>
        </p:grpSpPr>
        <p:cxnSp>
          <p:nvCxnSpPr>
            <p:cNvPr id="22" name="Straight Connector 23">
              <a:extLst>
                <a:ext uri="{FF2B5EF4-FFF2-40B4-BE49-F238E27FC236}">
                  <a16:creationId xmlns:a16="http://schemas.microsoft.com/office/drawing/2014/main" id="{5C87E329-4DE3-A240-B726-5D6D6104F55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74433" y="1995491"/>
              <a:ext cx="50377" cy="10081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23" name="Straight Connector 24">
              <a:extLst>
                <a:ext uri="{FF2B5EF4-FFF2-40B4-BE49-F238E27FC236}">
                  <a16:creationId xmlns:a16="http://schemas.microsoft.com/office/drawing/2014/main" id="{35972642-F26D-C744-8296-06CF7D3B184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03377" y="1895475"/>
              <a:ext cx="327448" cy="22263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4" name="TextBox 6">
            <a:extLst>
              <a:ext uri="{FF2B5EF4-FFF2-40B4-BE49-F238E27FC236}">
                <a16:creationId xmlns:a16="http://schemas.microsoft.com/office/drawing/2014/main" id="{056564CF-AE4E-6543-8899-0C816627F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2999" y="5618343"/>
            <a:ext cx="3945819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F497D"/>
              </a:buClr>
              <a:buFont typeface="Wingdings" charset="2"/>
              <a:buChar char="§"/>
              <a:defRPr sz="2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rgbClr val="1F497D"/>
              </a:buClr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rgbClr val="1F497D"/>
              </a:buClr>
              <a:buChar char="•"/>
              <a:defRPr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MS PGothic" charset="-128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charset="0"/>
              </a:rPr>
              <a:t>       Demonstrated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charset="0"/>
              </a:rPr>
              <a:t>* Full double-sector demonstrated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latin typeface="Calibri" charset="0"/>
              </a:rPr>
              <a:t>** &gt;800 Hz has been demonstrated </a:t>
            </a:r>
          </a:p>
        </p:txBody>
      </p:sp>
      <p:sp>
        <p:nvSpPr>
          <p:cNvPr id="28" name="Footer Placeholder 2">
            <a:extLst>
              <a:ext uri="{FF2B5EF4-FFF2-40B4-BE49-F238E27FC236}">
                <a16:creationId xmlns:a16="http://schemas.microsoft.com/office/drawing/2014/main" id="{BE809888-308D-8E4C-899F-844FE061FC0B}"/>
              </a:ext>
            </a:extLst>
          </p:cNvPr>
          <p:cNvSpPr txBox="1">
            <a:spLocks/>
          </p:cNvSpPr>
          <p:nvPr/>
        </p:nvSpPr>
        <p:spPr>
          <a:xfrm>
            <a:off x="1866194" y="6593450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546152-9EA4-4A4C-AC0F-49103F25B2FE}"/>
              </a:ext>
            </a:extLst>
          </p:cNvPr>
          <p:cNvGrpSpPr>
            <a:grpSpLocks/>
          </p:cNvGrpSpPr>
          <p:nvPr/>
        </p:nvGrpSpPr>
        <p:grpSpPr bwMode="auto">
          <a:xfrm>
            <a:off x="4952999" y="5668326"/>
            <a:ext cx="355600" cy="223838"/>
            <a:chOff x="4974433" y="1895475"/>
            <a:chExt cx="356392" cy="222637"/>
          </a:xfrm>
        </p:grpSpPr>
        <p:cxnSp>
          <p:nvCxnSpPr>
            <p:cNvPr id="31" name="Straight Connector 23">
              <a:extLst>
                <a:ext uri="{FF2B5EF4-FFF2-40B4-BE49-F238E27FC236}">
                  <a16:creationId xmlns:a16="http://schemas.microsoft.com/office/drawing/2014/main" id="{575B9538-AE27-F040-B4D5-E9F7A2ADD89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974433" y="1995491"/>
              <a:ext cx="50377" cy="10081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Connector 24">
              <a:extLst>
                <a:ext uri="{FF2B5EF4-FFF2-40B4-BE49-F238E27FC236}">
                  <a16:creationId xmlns:a16="http://schemas.microsoft.com/office/drawing/2014/main" id="{86EBFE70-B7A9-E94A-A3B6-FE293ECF487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 flipH="1">
              <a:off x="5003377" y="1895475"/>
              <a:ext cx="327448" cy="222637"/>
            </a:xfrm>
            <a:prstGeom prst="line">
              <a:avLst/>
            </a:prstGeom>
            <a:noFill/>
            <a:ln w="63500">
              <a:solidFill>
                <a:srgbClr val="6C23FD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7F5B7EA-7C1E-DA44-8937-14313E94AFB0}"/>
              </a:ext>
            </a:extLst>
          </p:cNvPr>
          <p:cNvSpPr txBox="1"/>
          <p:nvPr/>
        </p:nvSpPr>
        <p:spPr>
          <a:xfrm>
            <a:off x="1866194" y="5662156"/>
            <a:ext cx="2547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baseline="30000" dirty="0">
                <a:solidFill>
                  <a:srgbClr val="000000"/>
                </a:solidFill>
              </a:rPr>
              <a:t>#</a:t>
            </a:r>
            <a:r>
              <a:rPr lang="en-US" sz="1600" dirty="0">
                <a:solidFill>
                  <a:srgbClr val="000000"/>
                </a:solidFill>
              </a:rPr>
              <a:t> Highest demonstrated at any light-source to date</a:t>
            </a:r>
          </a:p>
        </p:txBody>
      </p:sp>
    </p:spTree>
    <p:extLst>
      <p:ext uri="{BB962C8B-B14F-4D97-AF65-F5344CB8AC3E}">
        <p14:creationId xmlns:p14="http://schemas.microsoft.com/office/powerpoint/2010/main" val="351040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1"/>
          <p:cNvSpPr txBox="1">
            <a:spLocks/>
          </p:cNvSpPr>
          <p:nvPr/>
        </p:nvSpPr>
        <p:spPr>
          <a:xfrm>
            <a:off x="11417300" y="6489007"/>
            <a:ext cx="609600" cy="182880"/>
          </a:xfrm>
          <a:prstGeom prst="rect">
            <a:avLst/>
          </a:prstGeom>
          <a:ln>
            <a:noFill/>
          </a:ln>
        </p:spPr>
        <p:txBody>
          <a:bodyPr vert="horz" lIns="0" tIns="45720" rIns="0" bIns="0" rtlCol="0" anchor="b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rgbClr val="232425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endParaRPr lang="en-US" dirty="0">
              <a:solidFill>
                <a:srgbClr val="404040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Wrap-up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1248394" y="1015789"/>
            <a:ext cx="9994750" cy="5329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The APS-U lattice design has the lowest horizontal emittance of all synchrotron light sources currently under consideration (42 pm-rad)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APS will continue operating until mid FY2022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APS-U is due to come on line in FY2023 after a 12-month shutdown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APS-U R&amp;D program has been very successful (for Controls and others)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Early procurements are underway (magnets, power supplies,…)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There are many challenges (for Controls and others)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We have funding (FY2018 budget = $93M)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endParaRPr lang="en-US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FAF68AB-F4E4-C048-88F3-F54F3FA68A0E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3599413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Advanced Photon Source: BES’s largest user facility</a:t>
            </a:r>
            <a:br>
              <a:rPr lang="en-US" dirty="0"/>
            </a:b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767042" y="1489695"/>
            <a:ext cx="6259858" cy="4680595"/>
          </a:xfrm>
        </p:spPr>
        <p:txBody>
          <a:bodyPr/>
          <a:lstStyle/>
          <a:p>
            <a:r>
              <a:rPr lang="en-US" dirty="0"/>
              <a:t>APS is an </a:t>
            </a:r>
            <a:r>
              <a:rPr lang="en-US" dirty="0" err="1"/>
              <a:t>xray</a:t>
            </a:r>
            <a:r>
              <a:rPr lang="en-US" dirty="0"/>
              <a:t> microscope</a:t>
            </a:r>
          </a:p>
          <a:p>
            <a:pPr lvl="1"/>
            <a:r>
              <a:rPr lang="en-US" dirty="0"/>
              <a:t>In operation since 1995</a:t>
            </a:r>
          </a:p>
          <a:p>
            <a:pPr lvl="1"/>
            <a:r>
              <a:rPr lang="en-US" dirty="0"/>
              <a:t>7 GeV electron synchrotron</a:t>
            </a:r>
          </a:p>
          <a:p>
            <a:pPr lvl="1"/>
            <a:r>
              <a:rPr lang="en-US" dirty="0"/>
              <a:t>1104m circumference</a:t>
            </a:r>
          </a:p>
          <a:p>
            <a:pPr lvl="1"/>
            <a:r>
              <a:rPr lang="en-US" dirty="0"/>
              <a:t>Hard </a:t>
            </a:r>
            <a:r>
              <a:rPr lang="en-US" dirty="0" err="1"/>
              <a:t>xrays</a:t>
            </a:r>
            <a:r>
              <a:rPr lang="en-US" dirty="0"/>
              <a:t>: 1KeV – 100KeV</a:t>
            </a:r>
          </a:p>
          <a:p>
            <a:endParaRPr lang="en-US" dirty="0"/>
          </a:p>
          <a:p>
            <a:r>
              <a:rPr lang="en-US" dirty="0"/>
              <a:t>68 simultaneously operating end stations</a:t>
            </a:r>
          </a:p>
          <a:p>
            <a:r>
              <a:rPr lang="en-US" dirty="0"/>
              <a:t>5000 operating hours/year, 98% availability</a:t>
            </a:r>
          </a:p>
          <a:p>
            <a:r>
              <a:rPr lang="en-US" dirty="0"/>
              <a:t>FY17: 5700 unique users, 700 institutions</a:t>
            </a:r>
          </a:p>
          <a:p>
            <a:r>
              <a:rPr lang="en-US" dirty="0"/>
              <a:t>FY17 operating budget: $134M</a:t>
            </a:r>
          </a:p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1" y="733836"/>
            <a:ext cx="4851889" cy="5436454"/>
          </a:xfrm>
          <a:prstGeom prst="rect">
            <a:avLst/>
          </a:prstGeom>
        </p:spPr>
      </p:pic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A7C918B-E105-1C4B-85E2-D085C48ED534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1344542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stand still is to lose ground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014"/>
          <a:stretch/>
        </p:blipFill>
        <p:spPr>
          <a:xfrm>
            <a:off x="2953091" y="1013455"/>
            <a:ext cx="7005918" cy="533659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8649" y="1219047"/>
            <a:ext cx="3406812" cy="1245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0"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chemeClr val="accent2"/>
                </a:solidFill>
                <a:latin typeface="Arial"/>
                <a:ea typeface="+mn-ea"/>
                <a:cs typeface="Arial"/>
              </a:rPr>
              <a:t>The push now is for higher brightness and transverse coherence, smaller spot sizes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40976" y="4743491"/>
            <a:ext cx="1600023" cy="139053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9525"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ESRF (France) </a:t>
            </a:r>
          </a:p>
          <a:p>
            <a:pPr marL="9525" lvl="1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second phase of upgrade incorporates MBA lattice; plans to resume operation in 2020, complete 4 state-of-the-art beamlines by 2022</a:t>
            </a:r>
            <a:endParaRPr lang="en-US" sz="1100" dirty="0">
              <a:solidFill>
                <a:srgbClr val="404040"/>
              </a:solidFill>
              <a:latin typeface="Arial"/>
              <a:ea typeface="+mn-e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34896" y="5725522"/>
            <a:ext cx="1628411" cy="6705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MAX-IV (Sweden) 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Inauguration June 2016; in operation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601201" y="3281283"/>
            <a:ext cx="914762" cy="102519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SPring-8 (Japan) </a:t>
            </a:r>
          </a:p>
          <a:p>
            <a:pPr defTabSz="457200" fontAlgn="auto">
              <a:spcBef>
                <a:spcPts val="0"/>
              </a:spcBef>
              <a:spcAft>
                <a:spcPts val="40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Upgrading </a:t>
            </a:r>
            <a:br>
              <a:rPr lang="en-US" sz="1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</a:br>
            <a:r>
              <a:rPr lang="en-US" sz="1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in 2027 timeframe</a:t>
            </a:r>
            <a:endParaRPr lang="en-US" sz="1100" dirty="0">
              <a:solidFill>
                <a:srgbClr val="404040"/>
              </a:solidFill>
              <a:latin typeface="Arial"/>
              <a:ea typeface="+mn-e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59921" y="1006889"/>
            <a:ext cx="1565171" cy="106699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b="1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HEPS (China) </a:t>
            </a:r>
            <a:endParaRPr lang="en-US" sz="1100" dirty="0"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100" dirty="0">
                <a:solidFill>
                  <a:srgbClr val="000000"/>
                </a:solidFill>
                <a:latin typeface="Arial"/>
                <a:ea typeface="+mn-ea"/>
                <a:cs typeface="Arial"/>
              </a:rPr>
              <a:t>Greenfield accelerator facility to be built near Beijing; planned completion ~2025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351028" y="5237300"/>
            <a:ext cx="916217" cy="1035690"/>
          </a:xfrm>
          <a:prstGeom prst="rect">
            <a:avLst/>
          </a:prstGeom>
          <a:solidFill>
            <a:schemeClr val="accent4"/>
          </a:solidFill>
        </p:spPr>
        <p:txBody>
          <a:bodyPr wrap="square" lIns="91440" tIns="91440" rIns="0" bIns="0" rtlCol="0">
            <a:no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300" b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APS-U</a:t>
            </a:r>
          </a:p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3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Resume operation </a:t>
            </a:r>
            <a:br>
              <a:rPr lang="en-US" sz="13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</a:br>
            <a:r>
              <a:rPr lang="en-US" sz="1300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in 2023</a:t>
            </a:r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77BCFA8A-9FF5-864F-A31E-688A2991C91A}"/>
              </a:ext>
            </a:extLst>
          </p:cNvPr>
          <p:cNvSpPr txBox="1">
            <a:spLocks/>
          </p:cNvSpPr>
          <p:nvPr/>
        </p:nvSpPr>
        <p:spPr>
          <a:xfrm>
            <a:off x="1964267" y="6483362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246114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dirty="0">
                <a:solidFill>
                  <a:srgbClr val="000000"/>
                </a:solidFill>
              </a:rPr>
              <a:t>Brightness and coherence scale inversely with emittance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09601" y="1015595"/>
            <a:ext cx="11163868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Reducing emittance from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3100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pm-rad (APS) to </a:t>
            </a:r>
            <a:r>
              <a:rPr lang="en-US" sz="2400" b="1" dirty="0">
                <a:solidFill>
                  <a:srgbClr val="000000"/>
                </a:solidFill>
                <a:latin typeface="Arial"/>
              </a:rPr>
              <a:t>42</a:t>
            </a:r>
            <a:r>
              <a:rPr lang="en-US" sz="2400" dirty="0">
                <a:solidFill>
                  <a:srgbClr val="000000"/>
                </a:solidFill>
                <a:latin typeface="Arial"/>
              </a:rPr>
              <a:t> pm-rad (APS-U)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  2 orders of magnitude higher brightness and transverse coherence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</a:rPr>
              <a:t>	</a:t>
            </a:r>
            <a:r>
              <a:rPr lang="en-US" sz="2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  smaller spot size for microprobes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  round beams</a:t>
            </a:r>
          </a:p>
          <a:p>
            <a:pPr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	  </a:t>
            </a:r>
            <a:r>
              <a:rPr lang="en-US" sz="2400" b="1" dirty="0">
                <a:solidFill>
                  <a:srgbClr val="000000"/>
                </a:solidFill>
                <a:latin typeface="Arial"/>
                <a:sym typeface="Symbol" panose="05050102010706020507" pitchFamily="18" charset="2"/>
              </a:rPr>
              <a:t>New science capabilities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95309-C574-41B0-979F-1166973FB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6193" y="3645039"/>
            <a:ext cx="4723586" cy="21123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A61595-DA6F-4FEE-ADF3-86CDE1264F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728" y="2624695"/>
            <a:ext cx="5220233" cy="3672599"/>
          </a:xfrm>
          <a:prstGeom prst="rect">
            <a:avLst/>
          </a:prstGeom>
        </p:spPr>
      </p:pic>
      <p:sp>
        <p:nvSpPr>
          <p:cNvPr id="9" name="Footer Placeholder 2">
            <a:extLst>
              <a:ext uri="{FF2B5EF4-FFF2-40B4-BE49-F238E27FC236}">
                <a16:creationId xmlns:a16="http://schemas.microsoft.com/office/drawing/2014/main" id="{E8CDFF4B-3094-9345-A218-9B58730D7272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3024601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0C03BB2C-A254-664A-AAAE-DF94BC9CE7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5594" y="3057235"/>
            <a:ext cx="4041254" cy="2582613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Emittance scaling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81327D-A7F5-9D4C-A197-54E45E52BA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6" t="77168" b="3300"/>
          <a:stretch/>
        </p:blipFill>
        <p:spPr>
          <a:xfrm>
            <a:off x="2059814" y="1008673"/>
            <a:ext cx="8643725" cy="1187001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CEC84A-1C4A-1240-B561-820E3B9F51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4327" t="33122" b="34147"/>
          <a:stretch/>
        </p:blipFill>
        <p:spPr>
          <a:xfrm>
            <a:off x="789530" y="3160374"/>
            <a:ext cx="4484523" cy="218583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78E2E01-F54A-8447-A933-02E9029552D1}"/>
              </a:ext>
            </a:extLst>
          </p:cNvPr>
          <p:cNvSpPr txBox="1"/>
          <p:nvPr/>
        </p:nvSpPr>
        <p:spPr>
          <a:xfrm>
            <a:off x="1098727" y="2697435"/>
            <a:ext cx="34344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APS - 7 GeV, 2-bend lattice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A4A6C63-4B5D-AC40-A561-431070DA557C}"/>
              </a:ext>
            </a:extLst>
          </p:cNvPr>
          <p:cNvSpPr txBox="1"/>
          <p:nvPr/>
        </p:nvSpPr>
        <p:spPr>
          <a:xfrm>
            <a:off x="8068096" y="5588784"/>
            <a:ext cx="37053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</a:rPr>
              <a:t>APS-U - 6 GeV, 7-bend lattice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87447BF-E99B-F341-8912-06C51BF0C4ED}"/>
              </a:ext>
            </a:extLst>
          </p:cNvPr>
          <p:cNvSpPr/>
          <p:nvPr/>
        </p:nvSpPr>
        <p:spPr>
          <a:xfrm>
            <a:off x="5360478" y="3899344"/>
            <a:ext cx="2115112" cy="337767"/>
          </a:xfrm>
          <a:custGeom>
            <a:avLst/>
            <a:gdLst>
              <a:gd name="connsiteX0" fmla="*/ 0 w 2384385"/>
              <a:gd name="connsiteY0" fmla="*/ 0 h 694481"/>
              <a:gd name="connsiteX1" fmla="*/ 1261640 w 2384385"/>
              <a:gd name="connsiteY1" fmla="*/ 185195 h 694481"/>
              <a:gd name="connsiteX2" fmla="*/ 2384385 w 2384385"/>
              <a:gd name="connsiteY2" fmla="*/ 694481 h 6944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84385" h="694481">
                <a:moveTo>
                  <a:pt x="0" y="0"/>
                </a:moveTo>
                <a:cubicBezTo>
                  <a:pt x="432121" y="34724"/>
                  <a:pt x="864243" y="69448"/>
                  <a:pt x="1261640" y="185195"/>
                </a:cubicBezTo>
                <a:cubicBezTo>
                  <a:pt x="1659037" y="300942"/>
                  <a:pt x="2021711" y="497711"/>
                  <a:pt x="2384385" y="694481"/>
                </a:cubicBezTo>
              </a:path>
            </a:pathLst>
          </a:custGeom>
          <a:noFill/>
          <a:ln w="50800" cmpd="sng">
            <a:solidFill>
              <a:srgbClr val="00A3FE"/>
            </a:solidFill>
            <a:tailEnd type="arrow" w="lg" len="lg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081292-B46A-814E-893E-BD53715171DE}"/>
              </a:ext>
            </a:extLst>
          </p:cNvPr>
          <p:cNvSpPr txBox="1"/>
          <p:nvPr/>
        </p:nvSpPr>
        <p:spPr>
          <a:xfrm>
            <a:off x="5584738" y="3090088"/>
            <a:ext cx="227999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~70-fold reduction in horizontal emittance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8E654C6-7AE1-EA46-97F0-C796C4857600}"/>
              </a:ext>
            </a:extLst>
          </p:cNvPr>
          <p:cNvSpPr txBox="1"/>
          <p:nvPr/>
        </p:nvSpPr>
        <p:spPr>
          <a:xfrm>
            <a:off x="3104119" y="5729228"/>
            <a:ext cx="3477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APS-U replaces this with this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C107139-C067-864A-84BB-55D217E16C6E}"/>
              </a:ext>
            </a:extLst>
          </p:cNvPr>
          <p:cNvCxnSpPr>
            <a:cxnSpLocks/>
          </p:cNvCxnSpPr>
          <p:nvPr/>
        </p:nvCxnSpPr>
        <p:spPr>
          <a:xfrm flipH="1" flipV="1">
            <a:off x="4837936" y="5403378"/>
            <a:ext cx="251603" cy="348202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232A98E-DE24-A746-857E-11EF82EB0D99}"/>
              </a:ext>
            </a:extLst>
          </p:cNvPr>
          <p:cNvCxnSpPr>
            <a:cxnSpLocks/>
          </p:cNvCxnSpPr>
          <p:nvPr/>
        </p:nvCxnSpPr>
        <p:spPr>
          <a:xfrm flipV="1">
            <a:off x="6500431" y="5345447"/>
            <a:ext cx="887841" cy="486674"/>
          </a:xfrm>
          <a:prstGeom prst="straightConnector1">
            <a:avLst/>
          </a:prstGeom>
          <a:ln w="2540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Footer Placeholder 2">
            <a:extLst>
              <a:ext uri="{FF2B5EF4-FFF2-40B4-BE49-F238E27FC236}">
                <a16:creationId xmlns:a16="http://schemas.microsoft.com/office/drawing/2014/main" id="{1A25C171-4203-714A-A622-E33991285586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16322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341" r="13000"/>
          <a:stretch>
            <a:fillRect/>
          </a:stretch>
        </p:blipFill>
        <p:spPr bwMode="auto">
          <a:xfrm rot="20989578">
            <a:off x="5581025" y="1313030"/>
            <a:ext cx="2836309" cy="2579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48454" y="3159472"/>
            <a:ext cx="3579813" cy="3333750"/>
          </a:xfrm>
          <a:prstGeom prst="ellipse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APS-U Project Scope</a:t>
            </a:r>
          </a:p>
        </p:txBody>
      </p:sp>
      <p:sp>
        <p:nvSpPr>
          <p:cNvPr id="15" name="Rectangle 14"/>
          <p:cNvSpPr/>
          <p:nvPr/>
        </p:nvSpPr>
        <p:spPr bwMode="auto">
          <a:xfrm rot="5096464">
            <a:off x="6892407" y="3862122"/>
            <a:ext cx="1847850" cy="18240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404040"/>
              </a:solidFill>
              <a:latin typeface="Calibri" pitchFamily="34" charset="0"/>
            </a:endParaRPr>
          </a:p>
        </p:txBody>
      </p:sp>
      <p:sp>
        <p:nvSpPr>
          <p:cNvPr id="22" name="Oval 21"/>
          <p:cNvSpPr>
            <a:spLocks noChangeAspect="1"/>
          </p:cNvSpPr>
          <p:nvPr/>
        </p:nvSpPr>
        <p:spPr bwMode="auto">
          <a:xfrm>
            <a:off x="5773334" y="3214338"/>
            <a:ext cx="777875" cy="777875"/>
          </a:xfrm>
          <a:prstGeom prst="ellipse">
            <a:avLst/>
          </a:prstGeom>
          <a:noFill/>
          <a:ln w="38100">
            <a:solidFill>
              <a:srgbClr val="000000"/>
            </a:solidFill>
          </a:ln>
          <a:effectLst/>
          <a:extLst/>
        </p:spPr>
        <p:txBody>
          <a:bodyPr/>
          <a:lstStyle/>
          <a:p>
            <a:pPr>
              <a:defRPr/>
            </a:pPr>
            <a:endParaRPr lang="en-US" dirty="0">
              <a:solidFill>
                <a:srgbClr val="000000"/>
              </a:solidFill>
              <a:latin typeface="Calibri" pitchFamily="34" charset="0"/>
            </a:endParaRPr>
          </a:p>
        </p:txBody>
      </p:sp>
      <p:cxnSp>
        <p:nvCxnSpPr>
          <p:cNvPr id="23" name="Straight Connector 14"/>
          <p:cNvCxnSpPr>
            <a:cxnSpLocks noChangeShapeType="1"/>
            <a:endCxn id="27" idx="4"/>
          </p:cNvCxnSpPr>
          <p:nvPr/>
        </p:nvCxnSpPr>
        <p:spPr bwMode="auto">
          <a:xfrm flipH="1">
            <a:off x="6162272" y="3807362"/>
            <a:ext cx="1360379" cy="18485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4" name="Straight Connector 23"/>
          <p:cNvCxnSpPr>
            <a:cxnSpLocks noChangeShapeType="1"/>
          </p:cNvCxnSpPr>
          <p:nvPr/>
        </p:nvCxnSpPr>
        <p:spPr bwMode="auto">
          <a:xfrm flipH="1">
            <a:off x="5799444" y="2299787"/>
            <a:ext cx="223193" cy="1145713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2" name="Group 11"/>
          <p:cNvGrpSpPr/>
          <p:nvPr/>
        </p:nvGrpSpPr>
        <p:grpSpPr>
          <a:xfrm>
            <a:off x="6634711" y="875145"/>
            <a:ext cx="5138758" cy="1882449"/>
            <a:chOff x="6634711" y="875145"/>
            <a:chExt cx="5138758" cy="1882449"/>
          </a:xfrm>
        </p:grpSpPr>
        <p:sp>
          <p:nvSpPr>
            <p:cNvPr id="16" name="TextBox 15"/>
            <p:cNvSpPr txBox="1"/>
            <p:nvPr/>
          </p:nvSpPr>
          <p:spPr>
            <a:xfrm>
              <a:off x="7499587" y="875145"/>
              <a:ext cx="4273882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New Storage Ring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6 GeV MBA lattice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42 pm-rad emittance @ 200 mA current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Improved electron/photon stability </a:t>
              </a:r>
            </a:p>
          </p:txBody>
        </p:sp>
        <p:cxnSp>
          <p:nvCxnSpPr>
            <p:cNvPr id="19" name="Straight Arrow Connector 19"/>
            <p:cNvCxnSpPr>
              <a:cxnSpLocks noChangeShapeType="1"/>
              <a:stCxn id="16" idx="1"/>
            </p:cNvCxnSpPr>
            <p:nvPr/>
          </p:nvCxnSpPr>
          <p:spPr bwMode="auto">
            <a:xfrm flipH="1">
              <a:off x="6634711" y="1413754"/>
              <a:ext cx="864876" cy="1343840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5" name="Group 34"/>
          <p:cNvGrpSpPr/>
          <p:nvPr/>
        </p:nvGrpSpPr>
        <p:grpSpPr>
          <a:xfrm>
            <a:off x="6921552" y="2128380"/>
            <a:ext cx="4290662" cy="868145"/>
            <a:chOff x="6921552" y="2128380"/>
            <a:chExt cx="4290662" cy="868145"/>
          </a:xfrm>
        </p:grpSpPr>
        <p:sp>
          <p:nvSpPr>
            <p:cNvPr id="17" name="TextBox 16"/>
            <p:cNvSpPr txBox="1"/>
            <p:nvPr/>
          </p:nvSpPr>
          <p:spPr>
            <a:xfrm>
              <a:off x="8562676" y="2128380"/>
              <a:ext cx="2649538" cy="83099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New Insertion Devices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Incorporate </a:t>
              </a: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SCUs</a:t>
              </a: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 on selected beamlines</a:t>
              </a:r>
            </a:p>
          </p:txBody>
        </p:sp>
        <p:cxnSp>
          <p:nvCxnSpPr>
            <p:cNvPr id="20" name="Straight Arrow Connector 20"/>
            <p:cNvCxnSpPr>
              <a:cxnSpLocks noChangeShapeType="1"/>
            </p:cNvCxnSpPr>
            <p:nvPr/>
          </p:nvCxnSpPr>
          <p:spPr bwMode="auto">
            <a:xfrm flipH="1">
              <a:off x="6921552" y="2408413"/>
              <a:ext cx="1503964" cy="588112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6" name="Group 35"/>
          <p:cNvGrpSpPr/>
          <p:nvPr/>
        </p:nvGrpSpPr>
        <p:grpSpPr>
          <a:xfrm>
            <a:off x="7396294" y="3172172"/>
            <a:ext cx="3969060" cy="1323439"/>
            <a:chOff x="7396294" y="3172172"/>
            <a:chExt cx="3969060" cy="1323439"/>
          </a:xfrm>
        </p:grpSpPr>
        <p:sp>
          <p:nvSpPr>
            <p:cNvPr id="18" name="TextBox 17"/>
            <p:cNvSpPr txBox="1"/>
            <p:nvPr/>
          </p:nvSpPr>
          <p:spPr>
            <a:xfrm>
              <a:off x="8423716" y="3172172"/>
              <a:ext cx="2941638" cy="1323439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New/upgraded Front-ends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Common design for maximum flexibility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Integrated hard x-ray beam position monitors</a:t>
              </a:r>
            </a:p>
          </p:txBody>
        </p:sp>
        <p:cxnSp>
          <p:nvCxnSpPr>
            <p:cNvPr id="21" name="Straight Arrow Connector 22"/>
            <p:cNvCxnSpPr>
              <a:cxnSpLocks noChangeShapeType="1"/>
            </p:cNvCxnSpPr>
            <p:nvPr/>
          </p:nvCxnSpPr>
          <p:spPr bwMode="auto">
            <a:xfrm flipH="1" flipV="1">
              <a:off x="7396294" y="3385595"/>
              <a:ext cx="1062129" cy="61552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7" name="Group 36"/>
          <p:cNvGrpSpPr/>
          <p:nvPr/>
        </p:nvGrpSpPr>
        <p:grpSpPr>
          <a:xfrm>
            <a:off x="6048509" y="4631177"/>
            <a:ext cx="4973204" cy="885606"/>
            <a:chOff x="6048509" y="4631177"/>
            <a:chExt cx="4973204" cy="885606"/>
          </a:xfrm>
        </p:grpSpPr>
        <p:sp>
          <p:nvSpPr>
            <p:cNvPr id="25" name="TextBox 24"/>
            <p:cNvSpPr txBox="1"/>
            <p:nvPr/>
          </p:nvSpPr>
          <p:spPr>
            <a:xfrm>
              <a:off x="7678238" y="4631177"/>
              <a:ext cx="334347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Injector improvements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sz="1600" dirty="0">
                  <a:solidFill>
                    <a:srgbClr val="000000"/>
                  </a:solidFill>
                  <a:latin typeface="Arial"/>
                </a:rPr>
                <a:t>Increased performance (high single-bunch charge)</a:t>
              </a:r>
            </a:p>
          </p:txBody>
        </p:sp>
        <p:cxnSp>
          <p:nvCxnSpPr>
            <p:cNvPr id="26" name="Straight Arrow Connector 35"/>
            <p:cNvCxnSpPr>
              <a:cxnSpLocks noChangeShapeType="1"/>
            </p:cNvCxnSpPr>
            <p:nvPr/>
          </p:nvCxnSpPr>
          <p:spPr bwMode="auto">
            <a:xfrm flipH="1">
              <a:off x="6048509" y="5097355"/>
              <a:ext cx="1590156" cy="419428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9" name="Group 38"/>
          <p:cNvGrpSpPr/>
          <p:nvPr/>
        </p:nvGrpSpPr>
        <p:grpSpPr>
          <a:xfrm>
            <a:off x="1899086" y="2231027"/>
            <a:ext cx="3271377" cy="1318396"/>
            <a:chOff x="1899086" y="2231027"/>
            <a:chExt cx="3271377" cy="1318396"/>
          </a:xfrm>
        </p:grpSpPr>
        <p:sp>
          <p:nvSpPr>
            <p:cNvPr id="27" name="TextBox 26"/>
            <p:cNvSpPr txBox="1"/>
            <p:nvPr/>
          </p:nvSpPr>
          <p:spPr>
            <a:xfrm>
              <a:off x="1899086" y="2231027"/>
              <a:ext cx="3271377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000000"/>
                  </a:solidFill>
                  <a:latin typeface="Arial"/>
                </a:rPr>
                <a:t>Feature beamlines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srgbClr val="FF0000"/>
                  </a:solidFill>
                  <a:latin typeface="Arial"/>
                </a:rPr>
                <a:t>Suite of beamlines designed for best-in-class performance</a:t>
              </a:r>
            </a:p>
          </p:txBody>
        </p:sp>
        <p:cxnSp>
          <p:nvCxnSpPr>
            <p:cNvPr id="30" name="Straight Arrow Connector 35"/>
            <p:cNvCxnSpPr>
              <a:cxnSpLocks noChangeShapeType="1"/>
            </p:cNvCxnSpPr>
            <p:nvPr/>
          </p:nvCxnSpPr>
          <p:spPr bwMode="auto">
            <a:xfrm>
              <a:off x="3822729" y="3072174"/>
              <a:ext cx="773712" cy="477249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31" name="TextBox 30"/>
          <p:cNvSpPr txBox="1"/>
          <p:nvPr/>
        </p:nvSpPr>
        <p:spPr>
          <a:xfrm>
            <a:off x="609601" y="956435"/>
            <a:ext cx="4219850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00000"/>
                </a:solidFill>
                <a:latin typeface="Arial"/>
              </a:rPr>
              <a:t>All existing beamlines incorporated in plans to come back online at conclusion of APS-U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85632" y="5694269"/>
            <a:ext cx="27455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00"/>
                </a:solidFill>
              </a:rPr>
              <a:t>Utilizes $1.5B in existing infrastructure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607288" y="3447147"/>
            <a:ext cx="2177628" cy="1783967"/>
            <a:chOff x="1607288" y="3447147"/>
            <a:chExt cx="2177628" cy="1783967"/>
          </a:xfrm>
        </p:grpSpPr>
        <p:cxnSp>
          <p:nvCxnSpPr>
            <p:cNvPr id="29" name="Straight Arrow Connector 35"/>
            <p:cNvCxnSpPr>
              <a:cxnSpLocks noChangeShapeType="1"/>
            </p:cNvCxnSpPr>
            <p:nvPr/>
          </p:nvCxnSpPr>
          <p:spPr bwMode="auto">
            <a:xfrm>
              <a:off x="2796713" y="4815025"/>
              <a:ext cx="988203" cy="24023"/>
            </a:xfrm>
            <a:prstGeom prst="straightConnector1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9" name="Group 8"/>
            <p:cNvGrpSpPr/>
            <p:nvPr/>
          </p:nvGrpSpPr>
          <p:grpSpPr>
            <a:xfrm>
              <a:off x="1607288" y="3447147"/>
              <a:ext cx="2012208" cy="1783967"/>
              <a:chOff x="1607288" y="3447147"/>
              <a:chExt cx="2012208" cy="1783967"/>
            </a:xfrm>
          </p:grpSpPr>
          <p:sp>
            <p:nvSpPr>
              <p:cNvPr id="28" name="TextBox 27"/>
              <p:cNvSpPr txBox="1"/>
              <p:nvPr/>
            </p:nvSpPr>
            <p:spPr>
              <a:xfrm>
                <a:off x="1607288" y="3447147"/>
                <a:ext cx="2012208" cy="132343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rgbClr val="000000"/>
                    </a:solidFill>
                    <a:latin typeface="Arial"/>
                  </a:rPr>
                  <a:t>Beamline Enhancements:</a:t>
                </a:r>
              </a:p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sz="1600" b="1" dirty="0">
                    <a:solidFill>
                      <a:srgbClr val="FF0000"/>
                    </a:solidFill>
                    <a:latin typeface="Arial"/>
                  </a:rPr>
                  <a:t>improvements to make beamlines “Upgrade Ready”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641180" y="4861782"/>
                <a:ext cx="177617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en-US" b="1" dirty="0">
                    <a:solidFill>
                      <a:srgbClr val="000000"/>
                    </a:solidFill>
                    <a:latin typeface="Arial"/>
                  </a:rPr>
                  <a:t>“Do no harm”</a:t>
                </a:r>
                <a:endParaRPr lang="en-US" dirty="0">
                  <a:solidFill>
                    <a:srgbClr val="000000"/>
                  </a:solidFill>
                  <a:latin typeface="Arial"/>
                </a:endParaRPr>
              </a:p>
            </p:txBody>
          </p:sp>
        </p:grpSp>
      </p:grpSp>
      <p:sp>
        <p:nvSpPr>
          <p:cNvPr id="40" name="Rounded Rectangle 39"/>
          <p:cNvSpPr/>
          <p:nvPr/>
        </p:nvSpPr>
        <p:spPr>
          <a:xfrm>
            <a:off x="7537837" y="858741"/>
            <a:ext cx="4190338" cy="1113181"/>
          </a:xfrm>
          <a:prstGeom prst="roundRect">
            <a:avLst/>
          </a:prstGeom>
          <a:noFill/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ooter Placeholder 2">
            <a:extLst>
              <a:ext uri="{FF2B5EF4-FFF2-40B4-BE49-F238E27FC236}">
                <a16:creationId xmlns:a16="http://schemas.microsoft.com/office/drawing/2014/main" id="{38BDD154-B780-0344-9382-B1385974F0D2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112915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01D5C4-35D0-4A15-9D19-44F2897B4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986" y="4562758"/>
            <a:ext cx="11622580" cy="1635556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104251" y="193936"/>
            <a:ext cx="8229600" cy="756001"/>
          </a:xfrm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APS-U 42-pm Lattice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 bwMode="auto">
          <a:xfrm>
            <a:off x="1296103" y="864714"/>
            <a:ext cx="9692518" cy="2428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1F497D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>
              <a:spcBef>
                <a:spcPct val="20000"/>
              </a:spcBef>
              <a:buClr>
                <a:srgbClr val="1F497D"/>
              </a:buClr>
              <a:buChar char="–"/>
              <a:defRPr sz="16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rgbClr val="1F497D"/>
              </a:buClr>
              <a:buChar char="•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1F497D"/>
              </a:buClr>
              <a:buChar char="–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F497D"/>
              </a:buClr>
              <a:buFont typeface="Arial" panose="020B0604020202020204" pitchFamily="34" charset="0"/>
              <a:buChar char="»"/>
              <a:defRPr sz="1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Storage ring consists of 40 Sectors. Each with 33 arc magnets; 27.6 meters / sector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Each sector is a hybrid 7BA with four longitudinal-gradient dipole bends, three transverse-gradient dipoles, and six reverse bends. </a:t>
            </a:r>
          </a:p>
          <a:p>
            <a:pPr marL="342900" indent="-342900"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defRPr/>
            </a:pPr>
            <a:r>
              <a:rPr lang="en-US" altLang="en-US" sz="2400" dirty="0">
                <a:solidFill>
                  <a:srgbClr val="000000"/>
                </a:solidFill>
                <a:latin typeface="Arial" panose="020B0604020202020204" pitchFamily="34" charset="0"/>
              </a:rPr>
              <a:t>Vacuum systems integrated with magnets, supports, insertion devices, front ends.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Clr>
                <a:srgbClr val="234F77"/>
              </a:buClr>
              <a:buFont typeface="Wingdings" panose="05000000000000000000" pitchFamily="2" charset="2"/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  <a:defRPr/>
            </a:pPr>
            <a:endParaRPr lang="en-US" altLang="en-US" sz="2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658777" y="3209975"/>
            <a:ext cx="11160213" cy="2950397"/>
            <a:chOff x="658777" y="3541099"/>
            <a:chExt cx="11160213" cy="2950397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762" b="49714"/>
            <a:stretch/>
          </p:blipFill>
          <p:spPr>
            <a:xfrm>
              <a:off x="658777" y="3808042"/>
              <a:ext cx="11092910" cy="936634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33366" y="4097872"/>
              <a:ext cx="71205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Doublet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42827" y="4058659"/>
              <a:ext cx="67839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L-Bend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11055" y="3882963"/>
              <a:ext cx="755335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Multiplet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77167" y="4630471"/>
              <a:ext cx="712054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Doublet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153334" y="3931159"/>
              <a:ext cx="67839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L-Bend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856070" y="3803451"/>
              <a:ext cx="755335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Multiplet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92604" y="4111433"/>
              <a:ext cx="461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M4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859419" y="4116661"/>
              <a:ext cx="461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M3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423557" y="4123599"/>
              <a:ext cx="461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Q8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531129" y="4123599"/>
              <a:ext cx="461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Q8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6312" y="4116661"/>
              <a:ext cx="461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M3</a:t>
              </a:r>
            </a:p>
          </p:txBody>
        </p:sp>
        <p:sp>
          <p:nvSpPr>
            <p:cNvPr id="30" name="Right Brace 29"/>
            <p:cNvSpPr/>
            <p:nvPr/>
          </p:nvSpPr>
          <p:spPr>
            <a:xfrm rot="16200000">
              <a:off x="6561125" y="3565964"/>
              <a:ext cx="199568" cy="624768"/>
            </a:xfrm>
            <a:prstGeom prst="rightBrace">
              <a:avLst/>
            </a:prstGeom>
            <a:ln w="254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137955" y="3541099"/>
              <a:ext cx="1073878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(BM Source)</a:t>
              </a:r>
            </a:p>
          </p:txBody>
        </p:sp>
        <p:cxnSp>
          <p:nvCxnSpPr>
            <p:cNvPr id="32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3308102" y="4577978"/>
              <a:ext cx="4479" cy="348003"/>
            </a:xfrm>
            <a:prstGeom prst="straightConnector1">
              <a:avLst/>
            </a:prstGeom>
            <a:noFill/>
            <a:ln w="38100" algn="ctr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2974005" y="4599748"/>
              <a:ext cx="4479" cy="348003"/>
            </a:xfrm>
            <a:prstGeom prst="straightConnector1">
              <a:avLst/>
            </a:prstGeom>
            <a:noFill/>
            <a:ln w="38100" algn="ctr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4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9429858" y="4569109"/>
              <a:ext cx="4479" cy="348003"/>
            </a:xfrm>
            <a:prstGeom prst="straightConnector1">
              <a:avLst/>
            </a:prstGeom>
            <a:noFill/>
            <a:ln w="38100" algn="ctr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5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9086006" y="4557627"/>
              <a:ext cx="4479" cy="348003"/>
            </a:xfrm>
            <a:prstGeom prst="straightConnector1">
              <a:avLst/>
            </a:prstGeom>
            <a:noFill/>
            <a:ln w="38100" algn="ctr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" name="TextBox 35"/>
            <p:cNvSpPr txBox="1"/>
            <p:nvPr/>
          </p:nvSpPr>
          <p:spPr>
            <a:xfrm>
              <a:off x="3445030" y="4631263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Reverse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Bends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9615026" y="4570834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Reverse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Bends</a:t>
              </a:r>
            </a:p>
          </p:txBody>
        </p:sp>
        <p:cxnSp>
          <p:nvCxnSpPr>
            <p:cNvPr id="38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6650189" y="4496249"/>
              <a:ext cx="4479" cy="348003"/>
            </a:xfrm>
            <a:prstGeom prst="straightConnector1">
              <a:avLst/>
            </a:prstGeom>
            <a:noFill/>
            <a:ln w="38100" algn="ctr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9" name="Straight Arrow Connector 21"/>
            <p:cNvCxnSpPr>
              <a:cxnSpLocks noChangeShapeType="1"/>
            </p:cNvCxnSpPr>
            <p:nvPr/>
          </p:nvCxnSpPr>
          <p:spPr bwMode="auto">
            <a:xfrm flipH="1" flipV="1">
              <a:off x="5710053" y="4511405"/>
              <a:ext cx="4479" cy="348003"/>
            </a:xfrm>
            <a:prstGeom prst="straightConnector1">
              <a:avLst/>
            </a:prstGeom>
            <a:noFill/>
            <a:ln w="38100" algn="ctr">
              <a:solidFill>
                <a:srgbClr val="0066FF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5776227" y="4550870"/>
              <a:ext cx="8515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</a:rPr>
                <a:t>Reverse</a:t>
              </a:r>
            </a:p>
            <a:p>
              <a:r>
                <a:rPr lang="en-US" sz="1400" dirty="0">
                  <a:solidFill>
                    <a:srgbClr val="000000"/>
                  </a:solidFill>
                </a:rPr>
                <a:t>Bends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768933" y="4893422"/>
              <a:ext cx="87982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Q4  Q5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16117" y="6029831"/>
              <a:ext cx="212221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Upstream Doublet / L-Bend / Multiplet (DLM) Module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18313" y="6021808"/>
              <a:ext cx="226917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Downstream Doublet / L-Bend / Multiplet (DLM) Module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4887875" y="3600653"/>
              <a:ext cx="1167307" cy="46166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Curved FODO</a:t>
              </a:r>
              <a:br>
                <a:rPr lang="en-US" sz="1200" dirty="0">
                  <a:solidFill>
                    <a:srgbClr val="000000"/>
                  </a:solidFill>
                </a:rPr>
              </a:br>
              <a:r>
                <a:rPr lang="en-US" sz="1200" dirty="0">
                  <a:solidFill>
                    <a:srgbClr val="000000"/>
                  </a:solidFill>
                </a:rPr>
                <a:t>Section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3947015" y="3866711"/>
              <a:ext cx="67839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L-Bend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7771440" y="3922370"/>
              <a:ext cx="67839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L-Bend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510278" y="4749351"/>
              <a:ext cx="9069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Fast Corrector</a:t>
              </a:r>
            </a:p>
          </p:txBody>
        </p:sp>
        <p:cxnSp>
          <p:nvCxnSpPr>
            <p:cNvPr id="50" name="Straight Arrow Connector 49"/>
            <p:cNvCxnSpPr>
              <a:stCxn id="49" idx="1"/>
            </p:cNvCxnSpPr>
            <p:nvPr/>
          </p:nvCxnSpPr>
          <p:spPr>
            <a:xfrm flipH="1" flipV="1">
              <a:off x="1174650" y="4684060"/>
              <a:ext cx="335628" cy="296124"/>
            </a:xfrm>
            <a:prstGeom prst="straightConnector1">
              <a:avLst/>
            </a:prstGeom>
            <a:ln w="25400">
              <a:solidFill>
                <a:srgbClr val="FFC000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939975" y="6428330"/>
              <a:ext cx="2514600" cy="0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5302567" y="6043812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tx2"/>
                  </a:solidFill>
                </a:rPr>
                <a:t>Beam Direction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105773" y="4403593"/>
              <a:ext cx="461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M2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852162" y="4389016"/>
              <a:ext cx="4610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00"/>
                  </a:solidFill>
                </a:rPr>
                <a:t>M2</a:t>
              </a:r>
            </a:p>
          </p:txBody>
        </p:sp>
        <p:cxnSp>
          <p:nvCxnSpPr>
            <p:cNvPr id="45" name="Straight Arrow Connector 44"/>
            <p:cNvCxnSpPr/>
            <p:nvPr/>
          </p:nvCxnSpPr>
          <p:spPr>
            <a:xfrm flipV="1">
              <a:off x="7199470" y="3880237"/>
              <a:ext cx="998325" cy="124271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7688862" y="3637450"/>
              <a:ext cx="782587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ID Beam</a:t>
              </a:r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10142777" y="4252325"/>
              <a:ext cx="1608910" cy="4932"/>
            </a:xfrm>
            <a:prstGeom prst="straightConnector1">
              <a:avLst/>
            </a:prstGeom>
            <a:ln w="28575">
              <a:solidFill>
                <a:schemeClr val="tx2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10959459" y="3932974"/>
              <a:ext cx="859531" cy="27699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</a:rPr>
                <a:t>BM Beam</a:t>
              </a:r>
            </a:p>
          </p:txBody>
        </p:sp>
      </p:grpSp>
      <p:sp>
        <p:nvSpPr>
          <p:cNvPr id="51" name="Footer Placeholder 2">
            <a:extLst>
              <a:ext uri="{FF2B5EF4-FFF2-40B4-BE49-F238E27FC236}">
                <a16:creationId xmlns:a16="http://schemas.microsoft.com/office/drawing/2014/main" id="{A26B97D9-E118-3441-8F71-31FC00F673B7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39954274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APS Upgrade Project Schedule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1081846" y="1128736"/>
            <a:ext cx="10519025" cy="4677881"/>
            <a:chOff x="1649198" y="980089"/>
            <a:chExt cx="6297591" cy="3881337"/>
          </a:xfrm>
        </p:grpSpPr>
        <p:sp>
          <p:nvSpPr>
            <p:cNvPr id="2" name="Rectangle 1"/>
            <p:cNvSpPr/>
            <p:nvPr/>
          </p:nvSpPr>
          <p:spPr>
            <a:xfrm>
              <a:off x="1649198" y="1196148"/>
              <a:ext cx="5929745" cy="301979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1659005" y="1206539"/>
              <a:ext cx="5902504" cy="3192550"/>
              <a:chOff x="678094" y="2434975"/>
              <a:chExt cx="7870005" cy="3000054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1333928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/>
              <p:cNvCxnSpPr/>
              <p:nvPr/>
            </p:nvCxnSpPr>
            <p:spPr>
              <a:xfrm>
                <a:off x="678094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645596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1989762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3957264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>
                <a:off x="3301430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>
                <a:off x="5268932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>
                <a:off x="4613098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8548099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>
                <a:off x="7892268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5924766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6580600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/>
              <p:cNvCxnSpPr/>
              <p:nvPr/>
            </p:nvCxnSpPr>
            <p:spPr>
              <a:xfrm>
                <a:off x="7236434" y="2434975"/>
                <a:ext cx="0" cy="3000054"/>
              </a:xfrm>
              <a:prstGeom prst="line">
                <a:avLst/>
              </a:prstGeom>
              <a:ln>
                <a:solidFill>
                  <a:schemeClr val="tx1">
                    <a:lumMod val="60000"/>
                    <a:lumOff val="4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TextBox 21"/>
            <p:cNvSpPr txBox="1"/>
            <p:nvPr/>
          </p:nvSpPr>
          <p:spPr>
            <a:xfrm>
              <a:off x="1674417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33" b="1" dirty="0"/>
                <a:t>FY14/</a:t>
              </a:r>
              <a:br>
                <a:rPr lang="en-US" sz="933" b="1" dirty="0"/>
              </a:br>
              <a:r>
                <a:rPr lang="en-US" sz="933" b="1" dirty="0"/>
                <a:t>prior year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182988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FY15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645324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FY16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153896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FY17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616232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FY18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109393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FY19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79435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FY20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103417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FY21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565754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FY22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82031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FY23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44367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FY24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068350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FY25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7530686" y="4483850"/>
              <a:ext cx="416103" cy="377576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/>
                <a:t>FY26</a:t>
              </a:r>
            </a:p>
          </p:txBody>
        </p:sp>
        <p:sp>
          <p:nvSpPr>
            <p:cNvPr id="35" name="Oval 34"/>
            <p:cNvSpPr/>
            <p:nvPr/>
          </p:nvSpPr>
          <p:spPr>
            <a:xfrm>
              <a:off x="1657325" y="980089"/>
              <a:ext cx="587060" cy="814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1" b="1" dirty="0">
                  <a:solidFill>
                    <a:schemeClr val="tx1"/>
                  </a:solidFill>
                </a:rPr>
                <a:t>CD-1</a:t>
              </a:r>
              <a:endParaRPr lang="en-US" sz="9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867" dirty="0">
                  <a:solidFill>
                    <a:schemeClr val="tx1"/>
                  </a:solidFill>
                </a:rPr>
                <a:t>Approve Alternative Selection &amp; Cost Storage</a:t>
              </a:r>
            </a:p>
          </p:txBody>
        </p:sp>
        <p:cxnSp>
          <p:nvCxnSpPr>
            <p:cNvPr id="37" name="Elbow Connector 36"/>
            <p:cNvCxnSpPr>
              <a:stCxn id="35" idx="6"/>
            </p:cNvCxnSpPr>
            <p:nvPr/>
          </p:nvCxnSpPr>
          <p:spPr>
            <a:xfrm>
              <a:off x="2244385" y="1387524"/>
              <a:ext cx="553546" cy="2304233"/>
            </a:xfrm>
            <a:prstGeom prst="bentConnector2">
              <a:avLst/>
            </a:prstGeom>
            <a:ln w="22225">
              <a:solidFill>
                <a:schemeClr val="accent6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Oval 41"/>
            <p:cNvSpPr/>
            <p:nvPr/>
          </p:nvSpPr>
          <p:spPr>
            <a:xfrm>
              <a:off x="2981138" y="980090"/>
              <a:ext cx="588861" cy="814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1" b="1" dirty="0">
                  <a:solidFill>
                    <a:schemeClr val="tx1"/>
                  </a:solidFill>
                </a:rPr>
                <a:t>CD-3B</a:t>
              </a:r>
              <a:endParaRPr lang="en-US" sz="9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867" dirty="0">
                  <a:solidFill>
                    <a:schemeClr val="tx1"/>
                  </a:solidFill>
                </a:rPr>
                <a:t>Approve </a:t>
              </a:r>
              <a:br>
                <a:rPr lang="en-US" sz="867" dirty="0">
                  <a:solidFill>
                    <a:schemeClr val="tx1"/>
                  </a:solidFill>
                </a:rPr>
              </a:br>
              <a:r>
                <a:rPr lang="en-US" sz="867" dirty="0">
                  <a:solidFill>
                    <a:schemeClr val="tx1"/>
                  </a:solidFill>
                </a:rPr>
                <a:t>Long Lead Procurements</a:t>
              </a:r>
            </a:p>
          </p:txBody>
        </p:sp>
        <p:cxnSp>
          <p:nvCxnSpPr>
            <p:cNvPr id="43" name="Elbow Connector 42"/>
            <p:cNvCxnSpPr/>
            <p:nvPr/>
          </p:nvCxnSpPr>
          <p:spPr>
            <a:xfrm rot="16200000" flipH="1">
              <a:off x="2323257" y="2743357"/>
              <a:ext cx="1896799" cy="1"/>
            </a:xfrm>
            <a:prstGeom prst="bentConnector3">
              <a:avLst>
                <a:gd name="adj1" fmla="val 50000"/>
              </a:avLst>
            </a:prstGeom>
            <a:ln w="22225">
              <a:solidFill>
                <a:schemeClr val="accent6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/>
            <p:cNvSpPr/>
            <p:nvPr/>
          </p:nvSpPr>
          <p:spPr>
            <a:xfrm>
              <a:off x="4190673" y="980089"/>
              <a:ext cx="585876" cy="814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1" b="1" dirty="0">
                  <a:solidFill>
                    <a:schemeClr val="tx1"/>
                  </a:solidFill>
                </a:rPr>
                <a:t>CD-2</a:t>
              </a:r>
              <a:endParaRPr lang="en-US" sz="9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867" b="1" dirty="0">
                  <a:solidFill>
                    <a:schemeClr val="tx1"/>
                  </a:solidFill>
                </a:rPr>
                <a:t>Approve Performance Baseline</a:t>
              </a:r>
            </a:p>
          </p:txBody>
        </p:sp>
        <p:cxnSp>
          <p:nvCxnSpPr>
            <p:cNvPr id="48" name="Elbow Connector 47"/>
            <p:cNvCxnSpPr/>
            <p:nvPr/>
          </p:nvCxnSpPr>
          <p:spPr>
            <a:xfrm rot="10800000" flipV="1">
              <a:off x="4189968" y="1337745"/>
              <a:ext cx="2614" cy="2354012"/>
            </a:xfrm>
            <a:prstGeom prst="bentConnector2">
              <a:avLst/>
            </a:prstGeom>
            <a:ln w="22225">
              <a:solidFill>
                <a:schemeClr val="accent6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/>
            <p:cNvSpPr/>
            <p:nvPr/>
          </p:nvSpPr>
          <p:spPr>
            <a:xfrm>
              <a:off x="5210793" y="980089"/>
              <a:ext cx="579422" cy="814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1" b="1" dirty="0">
                  <a:solidFill>
                    <a:schemeClr val="tx1"/>
                  </a:solidFill>
                </a:rPr>
                <a:t>CD-3</a:t>
              </a:r>
              <a:endParaRPr lang="en-US" sz="9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867" b="1" dirty="0">
                  <a:solidFill>
                    <a:schemeClr val="tx1"/>
                  </a:solidFill>
                </a:rPr>
                <a:t>Approve </a:t>
              </a:r>
              <a:br>
                <a:rPr lang="en-US" sz="867" b="1" dirty="0">
                  <a:solidFill>
                    <a:schemeClr val="tx1"/>
                  </a:solidFill>
                </a:rPr>
              </a:br>
              <a:r>
                <a:rPr lang="en-US" sz="867" b="1" dirty="0">
                  <a:solidFill>
                    <a:schemeClr val="tx1"/>
                  </a:solidFill>
                </a:rPr>
                <a:t>Start of Fabrication</a:t>
              </a:r>
            </a:p>
          </p:txBody>
        </p:sp>
        <p:cxnSp>
          <p:nvCxnSpPr>
            <p:cNvPr id="52" name="Elbow Connector 51"/>
            <p:cNvCxnSpPr/>
            <p:nvPr/>
          </p:nvCxnSpPr>
          <p:spPr>
            <a:xfrm rot="5400000">
              <a:off x="4091571" y="2282823"/>
              <a:ext cx="1896798" cy="921070"/>
            </a:xfrm>
            <a:prstGeom prst="bentConnector3">
              <a:avLst>
                <a:gd name="adj1" fmla="val 15526"/>
              </a:avLst>
            </a:prstGeom>
            <a:ln w="22225">
              <a:solidFill>
                <a:schemeClr val="accent6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Oval 55"/>
            <p:cNvSpPr/>
            <p:nvPr/>
          </p:nvSpPr>
          <p:spPr>
            <a:xfrm>
              <a:off x="6354242" y="980089"/>
              <a:ext cx="588746" cy="814869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 w="22225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051" b="1" dirty="0">
                  <a:solidFill>
                    <a:schemeClr val="tx1"/>
                  </a:solidFill>
                </a:rPr>
                <a:t>CD-4</a:t>
              </a:r>
              <a:endParaRPr lang="en-US" sz="900" b="1" dirty="0">
                <a:solidFill>
                  <a:schemeClr val="tx1"/>
                </a:solidFill>
              </a:endParaRPr>
            </a:p>
            <a:p>
              <a:pPr algn="ctr"/>
              <a:r>
                <a:rPr lang="en-US" sz="867" dirty="0">
                  <a:solidFill>
                    <a:schemeClr val="tx1"/>
                  </a:solidFill>
                </a:rPr>
                <a:t>Approve Start of Operations Project Completion</a:t>
              </a:r>
            </a:p>
          </p:txBody>
        </p:sp>
        <p:cxnSp>
          <p:nvCxnSpPr>
            <p:cNvPr id="57" name="Elbow Connector 56"/>
            <p:cNvCxnSpPr>
              <a:stCxn id="56" idx="6"/>
            </p:cNvCxnSpPr>
            <p:nvPr/>
          </p:nvCxnSpPr>
          <p:spPr>
            <a:xfrm>
              <a:off x="6942988" y="1387524"/>
              <a:ext cx="539133" cy="2304233"/>
            </a:xfrm>
            <a:prstGeom prst="bentConnector2">
              <a:avLst/>
            </a:prstGeom>
            <a:ln w="22225">
              <a:solidFill>
                <a:schemeClr val="accent6"/>
              </a:solidFill>
              <a:tailEnd type="oval" w="lg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Right Arrow 69"/>
            <p:cNvSpPr/>
            <p:nvPr/>
          </p:nvSpPr>
          <p:spPr>
            <a:xfrm>
              <a:off x="1670696" y="3720286"/>
              <a:ext cx="6172200" cy="559676"/>
            </a:xfrm>
            <a:prstGeom prst="rightArrow">
              <a:avLst/>
            </a:prstGeom>
            <a:solidFill>
              <a:schemeClr val="tx2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6422716" y="3864038"/>
              <a:ext cx="1141964" cy="274320"/>
            </a:xfrm>
            <a:prstGeom prst="rect">
              <a:avLst/>
            </a:prstGeom>
            <a:pattFill prst="dkDnDiag">
              <a:fgClr>
                <a:schemeClr val="tx2"/>
              </a:fgClr>
              <a:bgClr>
                <a:schemeClr val="tx2">
                  <a:lumMod val="60000"/>
                  <a:lumOff val="40000"/>
                </a:schemeClr>
              </a:bgClr>
            </a:patt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6419612" y="3940797"/>
              <a:ext cx="1141966" cy="13064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pPr algn="ctr"/>
              <a:r>
                <a:rPr lang="en-US" sz="1200" b="1" dirty="0">
                  <a:solidFill>
                    <a:schemeClr val="bg1"/>
                  </a:solidFill>
                </a:rPr>
                <a:t>FLOAT</a:t>
              </a:r>
            </a:p>
          </p:txBody>
        </p:sp>
        <p:sp>
          <p:nvSpPr>
            <p:cNvPr id="73" name="Right Arrow 72"/>
            <p:cNvSpPr/>
            <p:nvPr/>
          </p:nvSpPr>
          <p:spPr>
            <a:xfrm>
              <a:off x="1662230" y="2477584"/>
              <a:ext cx="1947771" cy="211667"/>
            </a:xfrm>
            <a:prstGeom prst="rightArrow">
              <a:avLst>
                <a:gd name="adj1" fmla="val 70895"/>
                <a:gd name="adj2" fmla="val 505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718705" y="2516169"/>
              <a:ext cx="1293094" cy="1471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>
                  <a:solidFill>
                    <a:schemeClr val="bg1"/>
                  </a:solidFill>
                </a:rPr>
                <a:t>Research &amp; Development</a:t>
              </a:r>
            </a:p>
          </p:txBody>
        </p:sp>
        <p:sp>
          <p:nvSpPr>
            <p:cNvPr id="80" name="Right Arrow 79"/>
            <p:cNvSpPr/>
            <p:nvPr/>
          </p:nvSpPr>
          <p:spPr>
            <a:xfrm>
              <a:off x="1662231" y="2682900"/>
              <a:ext cx="1130737" cy="211667"/>
            </a:xfrm>
            <a:prstGeom prst="rightArrow">
              <a:avLst>
                <a:gd name="adj1" fmla="val 70895"/>
                <a:gd name="adj2" fmla="val 505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718705" y="2721485"/>
              <a:ext cx="1002296" cy="1471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>
                  <a:solidFill>
                    <a:schemeClr val="bg1"/>
                  </a:solidFill>
                </a:rPr>
                <a:t>Conceptual Design</a:t>
              </a:r>
            </a:p>
          </p:txBody>
        </p:sp>
        <p:sp>
          <p:nvSpPr>
            <p:cNvPr id="82" name="Right Arrow 81"/>
            <p:cNvSpPr/>
            <p:nvPr/>
          </p:nvSpPr>
          <p:spPr>
            <a:xfrm>
              <a:off x="2436931" y="2894567"/>
              <a:ext cx="1329704" cy="211667"/>
            </a:xfrm>
            <a:prstGeom prst="rightArrow">
              <a:avLst>
                <a:gd name="adj1" fmla="val 70895"/>
                <a:gd name="adj2" fmla="val 505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493405" y="2940815"/>
              <a:ext cx="1002296" cy="1471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>
                  <a:solidFill>
                    <a:schemeClr val="bg1"/>
                  </a:solidFill>
                </a:rPr>
                <a:t>Preliminary Design</a:t>
              </a:r>
            </a:p>
          </p:txBody>
        </p:sp>
        <p:sp>
          <p:nvSpPr>
            <p:cNvPr id="84" name="Right Arrow 83"/>
            <p:cNvSpPr/>
            <p:nvPr/>
          </p:nvSpPr>
          <p:spPr>
            <a:xfrm>
              <a:off x="2991498" y="3102001"/>
              <a:ext cx="1587937" cy="211667"/>
            </a:xfrm>
            <a:prstGeom prst="rightArrow">
              <a:avLst>
                <a:gd name="adj1" fmla="val 70895"/>
                <a:gd name="adj2" fmla="val 505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047972" y="3148249"/>
              <a:ext cx="1002296" cy="1471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>
                  <a:solidFill>
                    <a:schemeClr val="bg1"/>
                  </a:solidFill>
                </a:rPr>
                <a:t>Final Design</a:t>
              </a:r>
            </a:p>
          </p:txBody>
        </p:sp>
        <p:sp>
          <p:nvSpPr>
            <p:cNvPr id="86" name="Right Arrow 85"/>
            <p:cNvSpPr/>
            <p:nvPr/>
          </p:nvSpPr>
          <p:spPr>
            <a:xfrm>
              <a:off x="2991497" y="3330601"/>
              <a:ext cx="2874870" cy="211667"/>
            </a:xfrm>
            <a:prstGeom prst="rightArrow">
              <a:avLst>
                <a:gd name="adj1" fmla="val 70895"/>
                <a:gd name="adj2" fmla="val 50537"/>
              </a:avLst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047972" y="3376849"/>
              <a:ext cx="1357896" cy="147197"/>
            </a:xfrm>
            <a:prstGeom prst="rect">
              <a:avLst/>
            </a:prstGeom>
            <a:noFill/>
          </p:spPr>
          <p:txBody>
            <a:bodyPr wrap="none" lIns="0" tIns="0" rIns="0" bIns="0" rtlCol="0">
              <a:noAutofit/>
            </a:bodyPr>
            <a:lstStyle/>
            <a:p>
              <a:r>
                <a:rPr lang="en-US" sz="933" b="1" dirty="0">
                  <a:solidFill>
                    <a:schemeClr val="bg1"/>
                  </a:solidFill>
                </a:rPr>
                <a:t>Procurement &amp; Assembly</a:t>
              </a:r>
            </a:p>
          </p:txBody>
        </p:sp>
        <p:sp>
          <p:nvSpPr>
            <p:cNvPr id="88" name="Right Arrow 87"/>
            <p:cNvSpPr/>
            <p:nvPr/>
          </p:nvSpPr>
          <p:spPr>
            <a:xfrm>
              <a:off x="5675431" y="3504300"/>
              <a:ext cx="766670" cy="349250"/>
            </a:xfrm>
            <a:prstGeom prst="rightArrow">
              <a:avLst>
                <a:gd name="adj1" fmla="val 70895"/>
                <a:gd name="adj2" fmla="val 50537"/>
              </a:avLst>
            </a:prstGeom>
            <a:solidFill>
              <a:schemeClr val="tx2"/>
            </a:solidFill>
            <a:ln>
              <a:solidFill>
                <a:srgbClr val="C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731905" y="3569652"/>
              <a:ext cx="612829" cy="2471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lnSpc>
                  <a:spcPct val="90000"/>
                </a:lnSpc>
              </a:pPr>
              <a:r>
                <a:rPr lang="en-US" sz="933" b="1" dirty="0">
                  <a:solidFill>
                    <a:schemeClr val="bg1"/>
                  </a:solidFill>
                </a:rPr>
                <a:t>Installation </a:t>
              </a:r>
              <a:br>
                <a:rPr lang="en-US" sz="933" b="1" dirty="0">
                  <a:solidFill>
                    <a:schemeClr val="bg1"/>
                  </a:solidFill>
                </a:rPr>
              </a:br>
              <a:r>
                <a:rPr lang="en-US" sz="933" b="1" dirty="0">
                  <a:solidFill>
                    <a:schemeClr val="bg1"/>
                  </a:solidFill>
                </a:rPr>
                <a:t>&amp; Testing</a:t>
              </a:r>
            </a:p>
          </p:txBody>
        </p:sp>
      </p:grpSp>
      <p:sp>
        <p:nvSpPr>
          <p:cNvPr id="49" name="Down Arrow 48">
            <a:extLst>
              <a:ext uri="{FF2B5EF4-FFF2-40B4-BE49-F238E27FC236}">
                <a16:creationId xmlns:a16="http://schemas.microsoft.com/office/drawing/2014/main" id="{C5DC311B-B473-7841-929B-6065A6A21463}"/>
              </a:ext>
            </a:extLst>
          </p:cNvPr>
          <p:cNvSpPr/>
          <p:nvPr/>
        </p:nvSpPr>
        <p:spPr>
          <a:xfrm>
            <a:off x="4697054" y="1436424"/>
            <a:ext cx="299073" cy="646901"/>
          </a:xfrm>
          <a:prstGeom prst="downArrow">
            <a:avLst/>
          </a:prstGeom>
          <a:solidFill>
            <a:schemeClr val="accent1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ooter Placeholder 2">
            <a:extLst>
              <a:ext uri="{FF2B5EF4-FFF2-40B4-BE49-F238E27FC236}">
                <a16:creationId xmlns:a16="http://schemas.microsoft.com/office/drawing/2014/main" id="{D3D725F2-3FAD-A044-9FB5-FE0564429AD0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36184867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71A70AD-5FF5-417A-AFF5-3CA1D64E2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8" y="516669"/>
            <a:ext cx="3846869" cy="3042957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APS-U Technology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0B74DB-0919-4ACB-A0C4-63DDD4C7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426" y="4313336"/>
            <a:ext cx="1656838" cy="13198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2219650-C31C-4E20-8577-101F474D0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963" y="4411834"/>
            <a:ext cx="2286606" cy="20127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550684-A523-46D7-9D04-17A5C8CF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97686" y="4396558"/>
            <a:ext cx="2694783" cy="1968841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F8C4E2-E34A-4785-A29F-CCB14B37FB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2057" y="2960372"/>
            <a:ext cx="2471291" cy="142162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E7A08563-E18A-4698-9B7F-BE17AF640E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5932" y="1121219"/>
            <a:ext cx="2295397" cy="149593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B7C088B-2F62-4A47-8468-1D5BD7943E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84510" y="3002161"/>
            <a:ext cx="2611384" cy="1319884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CDE9BD83-F532-415C-B4F8-EBCF8FA6C0FE}"/>
              </a:ext>
            </a:extLst>
          </p:cNvPr>
          <p:cNvGrpSpPr/>
          <p:nvPr/>
        </p:nvGrpSpPr>
        <p:grpSpPr>
          <a:xfrm>
            <a:off x="6895973" y="765617"/>
            <a:ext cx="5284344" cy="3362736"/>
            <a:chOff x="6895973" y="1037767"/>
            <a:chExt cx="5284344" cy="336273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5D60C22-968F-4A59-9908-88D7C417DB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895973" y="1037767"/>
              <a:ext cx="5284344" cy="3317765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FD428F50-B2E0-4F9E-9104-E0AC0A24B4CD}"/>
                </a:ext>
              </a:extLst>
            </p:cNvPr>
            <p:cNvSpPr/>
            <p:nvPr/>
          </p:nvSpPr>
          <p:spPr>
            <a:xfrm>
              <a:off x="7726680" y="4201056"/>
              <a:ext cx="2133600" cy="1994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A229B6B6-5478-46B7-8748-A8543E27DF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04847" y="4402407"/>
            <a:ext cx="2844606" cy="2069193"/>
          </a:xfrm>
          <a:prstGeom prst="rect">
            <a:avLst/>
          </a:prstGeom>
        </p:spPr>
      </p:pic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0B98BE7D-7C65-BA4F-B311-933C9B3E7590}"/>
              </a:ext>
            </a:extLst>
          </p:cNvPr>
          <p:cNvSpPr txBox="1">
            <a:spLocks/>
          </p:cNvSpPr>
          <p:nvPr/>
        </p:nvSpPr>
        <p:spPr>
          <a:xfrm>
            <a:off x="1964267" y="6472729"/>
            <a:ext cx="9234311" cy="21543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/>
              <a:t>The APS Upgrade (J. Carwardine) - EPICS Collaboration Meeting, June 2018</a:t>
            </a:r>
          </a:p>
        </p:txBody>
      </p:sp>
    </p:spTree>
    <p:extLst>
      <p:ext uri="{BB962C8B-B14F-4D97-AF65-F5344CB8AC3E}">
        <p14:creationId xmlns:p14="http://schemas.microsoft.com/office/powerpoint/2010/main" val="23567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presentation_4x3">
  <a:themeElements>
    <a:clrScheme name="Argonne General Purpose Template">
      <a:dk1>
        <a:srgbClr val="47484A"/>
      </a:dk1>
      <a:lt1>
        <a:srgbClr val="FFFFFF"/>
      </a:lt1>
      <a:dk2>
        <a:srgbClr val="0082CA"/>
      </a:dk2>
      <a:lt2>
        <a:srgbClr val="ECAA00"/>
      </a:lt2>
      <a:accent1>
        <a:srgbClr val="7AB800"/>
      </a:accent1>
      <a:accent2>
        <a:srgbClr val="00609C"/>
      </a:accent2>
      <a:accent3>
        <a:srgbClr val="4D008C"/>
      </a:accent3>
      <a:accent4>
        <a:srgbClr val="FF7900"/>
      </a:accent4>
      <a:accent5>
        <a:srgbClr val="00A19C"/>
      </a:accent5>
      <a:accent6>
        <a:srgbClr val="CD202C"/>
      </a:accent6>
      <a:hlink>
        <a:srgbClr val="000000"/>
      </a:hlink>
      <a:folHlink>
        <a:srgbClr val="76777B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47E88405A4D2842882AAFEF0D9A40A8" ma:contentTypeVersion="12" ma:contentTypeDescription="Create a new document." ma:contentTypeScope="" ma:versionID="0c1f4c942cc04e44192dbf77e82001dd">
  <xsd:schema xmlns:xsd="http://www.w3.org/2001/XMLSchema" xmlns:xs="http://www.w3.org/2001/XMLSchema" xmlns:p="http://schemas.microsoft.com/office/2006/metadata/properties" xmlns:ns1="http://schemas.microsoft.com/sharepoint/v3" xmlns:ns2="3c1d72c6-42f8-434b-b2e3-facad2d01f31" targetNamespace="http://schemas.microsoft.com/office/2006/metadata/properties" ma:root="true" ma:fieldsID="833b0f2230c3eaf35db93629cda18874" ns1:_="" ns2:_="">
    <xsd:import namespace="http://schemas.microsoft.com/sharepoint/v3"/>
    <xsd:import namespace="3c1d72c6-42f8-434b-b2e3-facad2d01f3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_dlc_Exempt" minOccurs="0"/>
                <xsd:element ref="ns1:_dlc_ExpireDateSaved" minOccurs="0"/>
                <xsd:element ref="ns1:_dlc_Expire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dlc_Exempt" ma:index="11" nillable="true" ma:displayName="Exempt from Policy" ma:hidden="true" ma:internalName="_dlc_Exempt" ma:readOnly="true">
      <xsd:simpleType>
        <xsd:restriction base="dms:Unknown"/>
      </xsd:simpleType>
    </xsd:element>
    <xsd:element name="_dlc_ExpireDateSaved" ma:index="12" nillable="true" ma:displayName="Original Expiration Date" ma:hidden="true" ma:internalName="_dlc_ExpireDateSaved" ma:readOnly="true">
      <xsd:simpleType>
        <xsd:restriction base="dms:DateTime"/>
      </xsd:simpleType>
    </xsd:element>
    <xsd:element name="_dlc_ExpireDate" ma:index="13" nillable="true" ma:displayName="Expiration Date" ma:description="" ma:hidden="true" ma:indexed="true" ma:internalName="_dlc_Expire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1d72c6-42f8-434b-b2e3-facad2d01f3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3c1d72c6-42f8-434b-b2e3-facad2d01f31">APSU-1351-477</_dlc_DocId>
    <_dlc_DocIdUrl xmlns="3c1d72c6-42f8-434b-b2e3-facad2d01f31">
      <Url>https://apsshare.aps.anl.gov/apsu/ProjectReviews/DOEStatus2017/_layouts/DocIdRedir.aspx?ID=APSU-1351-477</Url>
      <Description>APSU-1351-477</Description>
    </_dlc_DocIdUrl>
    <_dlc_ExpireDateSaved xmlns="http://schemas.microsoft.com/sharepoint/v3" xsi:nil="true"/>
    <_dlc_ExpireDate xmlns="http://schemas.microsoft.com/sharepoint/v3">2019-11-15T20:33:30+00:00</_dlc_ExpireDate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?mso-contentType ?>
<p:Policy xmlns:p="office.server.policy" id="" local="true">
  <p:Name>Document</p:Name>
  <p:Description/>
  <p:Statement/>
  <p:PolicyItems>
    <p:PolicyItem featureId="Microsoft.Office.RecordsManagement.PolicyFeatures.Expiration" staticId="0x010100D47E88405A4D2842882AAFEF0D9A40A8|-708745469" UniqueId="bd324977-e810-42c3-b0e1-2b2b04c4815b">
      <p:Name>Retention</p:Name>
      <p:Description>Automatic scheduling of content for processing, and performing a retention action on content that has reached its due date.</p:Description>
      <p:CustomData>
        <Schedules nextStageId="2">
          <Schedule type="Default">
            <stages>
              <data stageId="1">
                <formula id="Microsoft.Office.RecordsManagement.PolicyFeatures.Expiration.Formula.BuiltIn">
                  <number>2</number>
                  <property>Created</property>
                  <propertyId>8c06beca-0777-48f7-91c7-6da68bc07b69</propertyId>
                  <period>years</period>
                </formula>
                <action type="action" id="Microsoft.Office.RecordsManagement.PolicyFeatures.Expiration.Action.DeletePreviousVersions"/>
              </data>
            </stages>
          </Schedule>
        </Schedules>
      </p:CustomData>
    </p:PolicyItem>
  </p:PolicyItems>
</p:Policy>
</file>

<file path=customXml/itemProps1.xml><?xml version="1.0" encoding="utf-8"?>
<ds:datastoreItem xmlns:ds="http://schemas.openxmlformats.org/officeDocument/2006/customXml" ds:itemID="{F235029C-CDC3-4627-9C37-762FFD57B7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1d72c6-42f8-434b-b2e3-facad2d01f3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EE60D92-EC7B-437A-AF37-55618E86DE12}">
  <ds:schemaRefs>
    <ds:schemaRef ds:uri="http://purl.org/dc/dcmitype/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3c1d72c6-42f8-434b-b2e3-facad2d01f31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62C346C8-3DBC-4A02-AA0E-36F83AD8F4C3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3D0D0C73-1D92-412D-8800-9C1E033764A7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8D4150CF-7284-4857-BBBB-8D93C225F7CF}">
  <ds:schemaRefs>
    <ds:schemaRef ds:uri="office.server.policy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20091</TotalTime>
  <Words>1776</Words>
  <Application>Microsoft Macintosh PowerPoint</Application>
  <PresentationFormat>Widescreen</PresentationFormat>
  <Paragraphs>365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MS PGothic</vt:lpstr>
      <vt:lpstr>MS PGothic</vt:lpstr>
      <vt:lpstr>Arial</vt:lpstr>
      <vt:lpstr>Calibri</vt:lpstr>
      <vt:lpstr>DejaVu LGC Sans</vt:lpstr>
      <vt:lpstr>DejaVu Sans</vt:lpstr>
      <vt:lpstr>Lucida Grande</vt:lpstr>
      <vt:lpstr>Symbol</vt:lpstr>
      <vt:lpstr>Times New Roman</vt:lpstr>
      <vt:lpstr>Trebuchet MS</vt:lpstr>
      <vt:lpstr>WenQuanYi Zen Hei</vt:lpstr>
      <vt:lpstr>Wingdings</vt:lpstr>
      <vt:lpstr>1_presentation_4x3</vt:lpstr>
      <vt:lpstr>The APS Upgrade</vt:lpstr>
      <vt:lpstr>The Advanced Photon Source: BES’s largest user facility </vt:lpstr>
      <vt:lpstr>To stand still is to lose ground</vt:lpstr>
      <vt:lpstr>Brightness and coherence scale inversely with emittance</vt:lpstr>
      <vt:lpstr>Emittance scaling</vt:lpstr>
      <vt:lpstr>APS-U Project Scope</vt:lpstr>
      <vt:lpstr>APS-U 42-pm Lattice</vt:lpstr>
      <vt:lpstr>APS Upgrade Project Schedule</vt:lpstr>
      <vt:lpstr>APS-U Technology</vt:lpstr>
      <vt:lpstr>Fast Bunch Swap-Out Injection</vt:lpstr>
      <vt:lpstr>MBA Control System constraints and challenges</vt:lpstr>
      <vt:lpstr>Major challenge – 12-month dark-time schedule</vt:lpstr>
      <vt:lpstr>MBA Control System Scope</vt:lpstr>
      <vt:lpstr>PowerPoint Presentation</vt:lpstr>
      <vt:lpstr>DAQ Use Case: Monitoring SR Injection</vt:lpstr>
      <vt:lpstr>APS-U fast orbit feedback</vt:lpstr>
      <vt:lpstr>APS-U Orbit feedback Integrated R&amp;D</vt:lpstr>
      <vt:lpstr>PowerPoint Presentation</vt:lpstr>
      <vt:lpstr>Wrap-up</vt:lpstr>
    </vt:vector>
  </TitlesOfParts>
  <Manager>Diane Wilkinson</Manager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subject>DOE Review Template</dc:subject>
  <dc:creator>Microsoft Office User</dc:creator>
  <cp:lastModifiedBy>Carwardine, John</cp:lastModifiedBy>
  <cp:revision>987</cp:revision>
  <cp:lastPrinted>2018-06-13T05:22:18Z</cp:lastPrinted>
  <dcterms:created xsi:type="dcterms:W3CDTF">2016-03-31T16:17:22Z</dcterms:created>
  <dcterms:modified xsi:type="dcterms:W3CDTF">2018-06-13T05:22:20Z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0x010100D47E88405A4D2842882AAFEF0D9A40A8</vt:lpwstr>
  </property>
  <property fmtid="{D5CDD505-2E9C-101B-9397-08002B2CF9AE}" pid="3" name="_dlc_DocIdItemGuid">
    <vt:lpwstr>0ebea776-800a-4904-b74b-1b90fefb1191</vt:lpwstr>
  </property>
  <property fmtid="{D5CDD505-2E9C-101B-9397-08002B2CF9AE}" pid="4" name="ItemRetentionFormula">
    <vt:lpwstr>&lt;formula id="Microsoft.Office.RecordsManagement.PolicyFeatures.Expiration.Formula.BuiltIn"&gt;&lt;number&gt;2&lt;/number&gt;&lt;property&gt;Created&lt;/property&gt;&lt;propertyId&gt;8c06beca-0777-48f7-91c7-6da68bc07b69&lt;/propertyId&gt;&lt;period&gt;years&lt;/period&gt;&lt;/formula&gt;</vt:lpwstr>
  </property>
  <property fmtid="{D5CDD505-2E9C-101B-9397-08002B2CF9AE}" pid="5" name="_dlc_policyId">
    <vt:lpwstr>0x010100D47E88405A4D2842882AAFEF0D9A40A8|-708745469</vt:lpwstr>
  </property>
</Properties>
</file>