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8" r:id="rId2"/>
    <p:sldId id="276" r:id="rId3"/>
    <p:sldId id="295" r:id="rId4"/>
    <p:sldId id="296" r:id="rId5"/>
    <p:sldId id="297" r:id="rId6"/>
    <p:sldId id="299" r:id="rId7"/>
    <p:sldId id="306" r:id="rId8"/>
    <p:sldId id="301" r:id="rId9"/>
    <p:sldId id="302" r:id="rId10"/>
    <p:sldId id="303" r:id="rId11"/>
    <p:sldId id="269" r:id="rId12"/>
    <p:sldId id="300" r:id="rId13"/>
    <p:sldId id="298" r:id="rId14"/>
    <p:sldId id="304" r:id="rId15"/>
    <p:sldId id="305" r:id="rId16"/>
    <p:sldId id="279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64225D-5862-9042-9EBC-9A3BAE3F32DA}">
          <p14:sldIdLst>
            <p14:sldId id="258"/>
            <p14:sldId id="276"/>
            <p14:sldId id="295"/>
            <p14:sldId id="296"/>
            <p14:sldId id="297"/>
            <p14:sldId id="299"/>
            <p14:sldId id="306"/>
            <p14:sldId id="301"/>
            <p14:sldId id="302"/>
            <p14:sldId id="303"/>
            <p14:sldId id="269"/>
            <p14:sldId id="300"/>
            <p14:sldId id="298"/>
            <p14:sldId id="304"/>
            <p14:sldId id="305"/>
            <p14:sldId id="279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357"/>
    <a:srgbClr val="0058A6"/>
    <a:srgbClr val="000000"/>
    <a:srgbClr val="094769"/>
    <a:srgbClr val="118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0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1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CAC2A-6F73-C54A-AD32-F1F7A66AE92F}" type="datetime1">
              <a:rPr lang="en-US" smtClean="0"/>
              <a:t>6/12/18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2C057-B219-174B-AAF8-960890E59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653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BE6DB-1362-9D4D-B51B-20E1914E0251}" type="datetime1">
              <a:rPr lang="en-US" smtClean="0"/>
              <a:t>6/12/18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A670D-0121-F840-B8A7-B5F28CFC5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4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2A670D-0121-F840-B8A7-B5F28CFC5A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9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6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/>
              <a:t>Section heading – option 1</a:t>
            </a:r>
          </a:p>
        </p:txBody>
      </p:sp>
    </p:spTree>
    <p:extLst>
      <p:ext uri="{BB962C8B-B14F-4D97-AF65-F5344CB8AC3E}">
        <p14:creationId xmlns:p14="http://schemas.microsoft.com/office/powerpoint/2010/main" val="24592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0"/>
            <a:ext cx="3657600" cy="1362075"/>
          </a:xfrm>
        </p:spPr>
        <p:txBody>
          <a:bodyPr anchor="t"/>
          <a:lstStyle>
            <a:lvl1pPr algn="r">
              <a:defRPr sz="4000" b="1" cap="none" baseline="0"/>
            </a:lvl1pPr>
          </a:lstStyle>
          <a:p>
            <a:r>
              <a:rPr lang="en-US" dirty="0"/>
              <a:t>Section heading – option 2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95800" y="2362200"/>
            <a:ext cx="0" cy="167640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2545960"/>
            <a:ext cx="37338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Section overview</a:t>
            </a:r>
          </a:p>
        </p:txBody>
      </p:sp>
    </p:spTree>
    <p:extLst>
      <p:ext uri="{BB962C8B-B14F-4D97-AF65-F5344CB8AC3E}">
        <p14:creationId xmlns:p14="http://schemas.microsoft.com/office/powerpoint/2010/main" val="169988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5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1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65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omple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-22680" y="6824692"/>
            <a:ext cx="9171432" cy="0"/>
          </a:xfrm>
          <a:prstGeom prst="line">
            <a:avLst/>
          </a:prstGeom>
          <a:ln w="1016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25" descr="LBL_logo_bl_notex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1" y="6194163"/>
            <a:ext cx="663050" cy="5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12094" y="6324600"/>
            <a:ext cx="2733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Calibri"/>
                <a:cs typeface="Calibri"/>
              </a:rPr>
              <a:t>EPICS Collaboration Meeting, June 2018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505200" y="64588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fld id="{8E8EECC0-62E2-794C-BFF4-3606EC20E1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0000_2016_ALS_U_Primary_2_COLOR_SIgnature_RGB_ELECTRONIC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20807" r="15482" b="21348"/>
          <a:stretch/>
        </p:blipFill>
        <p:spPr>
          <a:xfrm>
            <a:off x="8077200" y="6141360"/>
            <a:ext cx="83911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3" r:id="rId6"/>
    <p:sldLayoutId id="2147483654" r:id="rId7"/>
    <p:sldLayoutId id="2147483659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Calibri"/>
          <a:ea typeface="+mn-ea"/>
          <a:cs typeface="Calibri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0.jp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.emf"/><Relationship Id="rId4" Type="http://schemas.openxmlformats.org/officeDocument/2006/relationships/image" Target="../media/image11.jpg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jobs.lbl.gov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2819400"/>
            <a:ext cx="8382000" cy="860425"/>
          </a:xfrm>
        </p:spPr>
        <p:txBody>
          <a:bodyPr>
            <a:noAutofit/>
          </a:bodyPr>
          <a:lstStyle/>
          <a:p>
            <a:r>
              <a:rPr lang="en-US" sz="4000" dirty="0"/>
              <a:t>ALS-U: A major upgrade to the ALS</a:t>
            </a:r>
          </a:p>
        </p:txBody>
      </p:sp>
      <p:pic>
        <p:nvPicPr>
          <p:cNvPr id="4" name="Picture 3" descr="ALS_panoramic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60320"/>
          </a:xfrm>
          <a:prstGeom prst="rect">
            <a:avLst/>
          </a:prstGeom>
        </p:spPr>
      </p:pic>
      <p:pic>
        <p:nvPicPr>
          <p:cNvPr id="5" name="Picture 25" descr="LBL_logo_bl_notex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5943600"/>
            <a:ext cx="723331" cy="54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57200" y="3886200"/>
            <a:ext cx="6400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b="1" kern="1200" baseline="0">
                <a:solidFill>
                  <a:srgbClr val="006BA6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>
                <a:solidFill>
                  <a:schemeClr val="tx2"/>
                </a:solidFill>
              </a:rPr>
              <a:t>Bob </a:t>
            </a:r>
            <a:r>
              <a:rPr lang="en-US" dirty="0" err="1">
                <a:solidFill>
                  <a:schemeClr val="tx2"/>
                </a:solidFill>
              </a:rPr>
              <a:t>Gunion</a:t>
            </a:r>
            <a:endParaRPr lang="en-US" dirty="0">
              <a:solidFill>
                <a:schemeClr val="tx2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400" b="0" dirty="0">
                <a:solidFill>
                  <a:schemeClr val="bg2">
                    <a:lumMod val="50000"/>
                  </a:schemeClr>
                </a:solidFill>
              </a:rPr>
              <a:t>Lawrence Berkeley National Laboratory</a:t>
            </a:r>
          </a:p>
          <a:p>
            <a:pPr>
              <a:spcBef>
                <a:spcPts val="300"/>
              </a:spcBef>
            </a:pPr>
            <a:r>
              <a:rPr lang="en-US" sz="2400" b="0" dirty="0">
                <a:solidFill>
                  <a:schemeClr val="bg2">
                    <a:lumMod val="50000"/>
                  </a:schemeClr>
                </a:solidFill>
              </a:rPr>
              <a:t>June,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3" y="5995145"/>
            <a:ext cx="2723721" cy="457197"/>
          </a:xfrm>
          <a:prstGeom prst="rect">
            <a:avLst/>
          </a:prstGeom>
        </p:spPr>
      </p:pic>
      <p:pic>
        <p:nvPicPr>
          <p:cNvPr id="9" name="Picture 8" descr="0000_2016_ALS_U_Primary_2_COLOR_SIgnature_RGB_ELECTRONI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20807" r="15482" b="21348"/>
          <a:stretch/>
        </p:blipFill>
        <p:spPr>
          <a:xfrm>
            <a:off x="7540620" y="5757180"/>
            <a:ext cx="1211211" cy="791933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9D21B11-26C0-F34C-B09E-45D833550FD5}"/>
              </a:ext>
            </a:extLst>
          </p:cNvPr>
          <p:cNvSpPr txBox="1">
            <a:spLocks/>
          </p:cNvSpPr>
          <p:nvPr/>
        </p:nvSpPr>
        <p:spPr>
          <a:xfrm>
            <a:off x="3505200" y="64588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ECC0-62E2-794C-BFF4-3606EC20E16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9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9966E-6F34-5B43-B907-C0F49F16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55783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9B482-646B-3E4A-BCC4-5B898DBE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76199"/>
            <a:ext cx="8229600" cy="1143000"/>
          </a:xfrm>
        </p:spPr>
        <p:txBody>
          <a:bodyPr/>
          <a:lstStyle/>
          <a:p>
            <a:r>
              <a:rPr lang="en-US" dirty="0"/>
              <a:t>Device Count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57CC903-B2B0-594A-B16E-80B96FAA6D61}"/>
              </a:ext>
            </a:extLst>
          </p:cNvPr>
          <p:cNvSpPr txBox="1">
            <a:spLocks/>
          </p:cNvSpPr>
          <p:nvPr/>
        </p:nvSpPr>
        <p:spPr>
          <a:xfrm>
            <a:off x="6172200" y="65031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ECC0-62E2-794C-BFF4-3606EC20E16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2" descr="C:\Users\spvirostek\Desktop\p\1.tif">
            <a:extLst>
              <a:ext uri="{FF2B5EF4-FFF2-40B4-BE49-F238E27FC236}">
                <a16:creationId xmlns:a16="http://schemas.microsoft.com/office/drawing/2014/main" id="{739DCDBA-3EB5-F741-8AFD-858B887E5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16525" r="5948" b="24580"/>
          <a:stretch/>
        </p:blipFill>
        <p:spPr bwMode="auto">
          <a:xfrm>
            <a:off x="76200" y="762000"/>
            <a:ext cx="835152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327CAB-98B5-4143-9101-F8F6B435C4FB}"/>
              </a:ext>
            </a:extLst>
          </p:cNvPr>
          <p:cNvSpPr txBox="1"/>
          <p:nvPr/>
        </p:nvSpPr>
        <p:spPr>
          <a:xfrm>
            <a:off x="4312920" y="228599"/>
            <a:ext cx="4113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Supplies and Vacuum</a:t>
            </a:r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AEA2D0-BE4B-B747-831B-9B84C5ED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006599"/>
            <a:ext cx="8178800" cy="157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1AE9B-5337-5D4A-BC42-7DED3EB72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" y="3581399"/>
            <a:ext cx="74295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4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 3.2.1.C_20160307.png">
            <a:extLst>
              <a:ext uri="{FF2B5EF4-FFF2-40B4-BE49-F238E27FC236}">
                <a16:creationId xmlns:a16="http://schemas.microsoft.com/office/drawing/2014/main" id="{6F359FAD-EA03-F547-9B0D-AAE0541E3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5" y="3759715"/>
            <a:ext cx="2790614" cy="2433675"/>
          </a:xfrm>
          <a:prstGeom prst="rect">
            <a:avLst/>
          </a:prstGeom>
        </p:spPr>
      </p:pic>
      <p:pic>
        <p:nvPicPr>
          <p:cNvPr id="5" name="Picture 4" descr="Fig 3.2.1.D_20160307.png">
            <a:extLst>
              <a:ext uri="{FF2B5EF4-FFF2-40B4-BE49-F238E27FC236}">
                <a16:creationId xmlns:a16="http://schemas.microsoft.com/office/drawing/2014/main" id="{BC9164CD-40B0-0546-A028-0D662BC97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18" y="3713262"/>
            <a:ext cx="2851443" cy="2486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525CF0-5B7A-B54E-A322-F62AFB37F24C}"/>
              </a:ext>
            </a:extLst>
          </p:cNvPr>
          <p:cNvSpPr txBox="1"/>
          <p:nvPr/>
        </p:nvSpPr>
        <p:spPr>
          <a:xfrm>
            <a:off x="204934" y="3198585"/>
            <a:ext cx="17386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Existing ALS 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E057E3-12C0-EB43-A148-F4DF57010030}"/>
              </a:ext>
            </a:extLst>
          </p:cNvPr>
          <p:cNvCxnSpPr/>
          <p:nvPr/>
        </p:nvCxnSpPr>
        <p:spPr bwMode="auto">
          <a:xfrm>
            <a:off x="1169764" y="3567917"/>
            <a:ext cx="606867" cy="11628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FB1BA0-E5DF-3248-A8B9-EEC2DD821DB1}"/>
              </a:ext>
            </a:extLst>
          </p:cNvPr>
          <p:cNvSpPr txBox="1"/>
          <p:nvPr/>
        </p:nvSpPr>
        <p:spPr>
          <a:xfrm>
            <a:off x="6699385" y="3092438"/>
            <a:ext cx="166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ALS-U ring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BB4D2F-7A78-324F-87DC-5458EF18CD62}"/>
              </a:ext>
            </a:extLst>
          </p:cNvPr>
          <p:cNvCxnSpPr/>
          <p:nvPr/>
        </p:nvCxnSpPr>
        <p:spPr bwMode="auto">
          <a:xfrm flipH="1">
            <a:off x="6650942" y="3476003"/>
            <a:ext cx="860611" cy="8439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F2FBDD-25A2-0C42-9207-EBF1D3761629}"/>
              </a:ext>
            </a:extLst>
          </p:cNvPr>
          <p:cNvSpPr txBox="1"/>
          <p:nvPr/>
        </p:nvSpPr>
        <p:spPr>
          <a:xfrm>
            <a:off x="3697541" y="3343930"/>
            <a:ext cx="284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New accumulator ring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687DA7-E0C0-B248-81FF-B1E43F972B9E}"/>
              </a:ext>
            </a:extLst>
          </p:cNvPr>
          <p:cNvCxnSpPr/>
          <p:nvPr/>
        </p:nvCxnSpPr>
        <p:spPr bwMode="auto">
          <a:xfrm>
            <a:off x="5346088" y="3764711"/>
            <a:ext cx="268335" cy="40111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BB63D7B-2DF7-7044-B750-EF2F6A3139D0}"/>
              </a:ext>
            </a:extLst>
          </p:cNvPr>
          <p:cNvSpPr/>
          <p:nvPr/>
        </p:nvSpPr>
        <p:spPr bwMode="auto">
          <a:xfrm>
            <a:off x="4037422" y="4645074"/>
            <a:ext cx="846594" cy="517436"/>
          </a:xfrm>
          <a:prstGeom prst="right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645528-19B0-3742-AAC1-5DF4B3C04D07}"/>
              </a:ext>
            </a:extLst>
          </p:cNvPr>
          <p:cNvSpPr txBox="1">
            <a:spLocks/>
          </p:cNvSpPr>
          <p:nvPr/>
        </p:nvSpPr>
        <p:spPr>
          <a:xfrm>
            <a:off x="3019" y="1301164"/>
            <a:ext cx="8915400" cy="15809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Retain</a:t>
            </a:r>
            <a:r>
              <a:rPr lang="en-US" sz="2000" dirty="0">
                <a:solidFill>
                  <a:srgbClr val="006BA6"/>
                </a:solidFill>
              </a:rPr>
              <a:t> the existing gun, </a:t>
            </a:r>
            <a:r>
              <a:rPr lang="en-US" sz="2000" dirty="0" err="1">
                <a:solidFill>
                  <a:srgbClr val="006BA6"/>
                </a:solidFill>
              </a:rPr>
              <a:t>linac</a:t>
            </a:r>
            <a:r>
              <a:rPr lang="en-US" sz="2000" dirty="0">
                <a:solidFill>
                  <a:srgbClr val="006BA6"/>
                </a:solidFill>
              </a:rPr>
              <a:t>, booster</a:t>
            </a:r>
          </a:p>
          <a:p>
            <a:pPr marL="347472" indent="-347472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Replace</a:t>
            </a:r>
            <a:r>
              <a:rPr lang="en-US" sz="2000" dirty="0"/>
              <a:t> the existing triple-bend achromat storage ring with a new, high-performance storage ring based on a multi-bend achromat. </a:t>
            </a:r>
          </a:p>
          <a:p>
            <a:pPr marL="347472" indent="-347472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Add</a:t>
            </a:r>
            <a:r>
              <a:rPr lang="en-US" sz="2000" dirty="0">
                <a:solidFill>
                  <a:srgbClr val="006BA6"/>
                </a:solidFill>
              </a:rPr>
              <a:t> a low-emittance, full-energy accumulator ring in the existing storage-ring tunnel to enable on-axis, swap-out injection using fast magnets.</a:t>
            </a:r>
          </a:p>
          <a:p>
            <a:pPr marL="347472" indent="-347472">
              <a:buFont typeface="+mj-lt"/>
              <a:buAutoNum type="arabicPeriod"/>
            </a:pPr>
            <a:r>
              <a:rPr lang="en-US" sz="2000" b="1" dirty="0">
                <a:solidFill>
                  <a:srgbClr val="C00000"/>
                </a:solidFill>
              </a:rPr>
              <a:t>Replace</a:t>
            </a:r>
            <a:r>
              <a:rPr lang="en-US" sz="2000" dirty="0">
                <a:solidFill>
                  <a:srgbClr val="006BA6"/>
                </a:solidFill>
              </a:rPr>
              <a:t> the existing transfer line with new lines: BTA, ATS, STA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3F0C1A5-1D89-CF47-84AA-A63FFB598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ＭＳ Ｐゴシック"/>
              </a:rPr>
              <a:t>Scope of ALS-U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32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D580-7298-7F43-9504-F25ABECBF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 BPM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C2F712-0318-FA40-9F65-DB3177A9E7FD}"/>
              </a:ext>
            </a:extLst>
          </p:cNvPr>
          <p:cNvSpPr txBox="1">
            <a:spLocks/>
          </p:cNvSpPr>
          <p:nvPr/>
        </p:nvSpPr>
        <p:spPr>
          <a:xfrm>
            <a:off x="89043" y="4724400"/>
            <a:ext cx="60198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2">
                    <a:lumMod val="50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/>
              <a:t>The ALS-U needs are,</a:t>
            </a:r>
          </a:p>
          <a:p>
            <a:r>
              <a:rPr lang="en-US" b="1"/>
              <a:t>192 in the storage ring (16 /sector)</a:t>
            </a:r>
          </a:p>
          <a:p>
            <a:r>
              <a:rPr lang="en-US" b="1"/>
              <a:t>72 in the accumulator ring (6 /sector)</a:t>
            </a:r>
          </a:p>
          <a:p>
            <a:r>
              <a:rPr lang="en-US" b="1"/>
              <a:t>~20 in the transfer lines</a:t>
            </a:r>
          </a:p>
          <a:p>
            <a:pPr marL="0" indent="0">
              <a:buFont typeface="Arial" pitchFamily="34" charset="0"/>
              <a:buNone/>
            </a:pPr>
            <a:r>
              <a:rPr lang="en-US" b="1"/>
              <a:t>(We can reuse the present ALS SR BPMs (114) with a VCXO change)  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DECD00-B2AD-6D4A-87BD-65683B5B9948}"/>
              </a:ext>
            </a:extLst>
          </p:cNvPr>
          <p:cNvSpPr/>
          <p:nvPr/>
        </p:nvSpPr>
        <p:spPr>
          <a:xfrm>
            <a:off x="1308243" y="4385846"/>
            <a:ext cx="419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6BA6"/>
                </a:solidFill>
                <a:latin typeface="Calibri"/>
                <a:cs typeface="Calibri"/>
              </a:rPr>
              <a:t>160 built:  114 SR, 37 injector, and a few spares.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B7CCC-9406-9B4C-87CA-538022CEC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93" y="152400"/>
            <a:ext cx="2313250" cy="5562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DA69F36-F7B8-FF41-BCEC-16103C01E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4936" r="45383"/>
          <a:stretch/>
        </p:blipFill>
        <p:spPr bwMode="auto">
          <a:xfrm>
            <a:off x="1079643" y="990599"/>
            <a:ext cx="4495800" cy="350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411711-0D7F-CE45-B028-F9ADA5CDBB57}"/>
              </a:ext>
            </a:extLst>
          </p:cNvPr>
          <p:cNvSpPr txBox="1"/>
          <p:nvPr/>
        </p:nvSpPr>
        <p:spPr>
          <a:xfrm>
            <a:off x="5804043" y="5638800"/>
            <a:ext cx="335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Mike Chin, Eric </a:t>
            </a:r>
            <a:r>
              <a:rPr lang="en-US" sz="1400" dirty="0" err="1">
                <a:solidFill>
                  <a:schemeClr val="tx2"/>
                </a:solidFill>
              </a:rPr>
              <a:t>Norum</a:t>
            </a:r>
            <a:r>
              <a:rPr lang="en-US" sz="1400" dirty="0">
                <a:solidFill>
                  <a:schemeClr val="tx2"/>
                </a:solidFill>
              </a:rPr>
              <a:t>, Greg Portmann, Jonah Weber at ALS and Kurt Vetter and others at NSLS-II</a:t>
            </a:r>
          </a:p>
        </p:txBody>
      </p:sp>
    </p:spTree>
    <p:extLst>
      <p:ext uri="{BB962C8B-B14F-4D97-AF65-F5344CB8AC3E}">
        <p14:creationId xmlns:p14="http://schemas.microsoft.com/office/powerpoint/2010/main" val="53521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82EF-AFF1-E947-8282-299F72C9B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orbit feedback architecture</a:t>
            </a:r>
          </a:p>
        </p:txBody>
      </p:sp>
      <p:sp>
        <p:nvSpPr>
          <p:cNvPr id="4" name="Line 3">
            <a:extLst>
              <a:ext uri="{FF2B5EF4-FFF2-40B4-BE49-F238E27FC236}">
                <a16:creationId xmlns:a16="http://schemas.microsoft.com/office/drawing/2014/main" id="{E4147B62-BD20-954A-B6AC-AE182D19B9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617" y="1493683"/>
            <a:ext cx="8768324" cy="29349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D9BC8D0B-2AC6-8440-8EDD-DFE6128255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735" y="1247621"/>
            <a:ext cx="8756339" cy="8829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FFC000A1-55C6-5B4D-AE86-7067397117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624" y="1739747"/>
            <a:ext cx="8755062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9B83C2DF-53A0-B746-B342-5422B013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46034"/>
            <a:ext cx="43750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accent2"/>
                </a:solidFill>
                <a:ea typeface="Osaka"/>
                <a:cs typeface="Osaka"/>
              </a:rPr>
              <a:t>Fast Orbit Feedback Network (Dual 3.125 Gb/s fiber links)</a:t>
            </a:r>
            <a:endParaRPr lang="en-US" altLang="en-US" sz="1200" b="1" dirty="0">
              <a:solidFill>
                <a:schemeClr val="folHlink"/>
              </a:solidFill>
              <a:ea typeface="Osaka"/>
              <a:cs typeface="Osaka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A867B8C4-F6AD-8645-8C55-CF88C6CF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233" y="1498129"/>
            <a:ext cx="31211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Ethernet – </a:t>
            </a:r>
            <a:r>
              <a:rPr lang="en-US" altLang="en-US" sz="1200" b="1" dirty="0" err="1">
                <a:ea typeface="Osaka"/>
                <a:cs typeface="Osaka"/>
              </a:rPr>
              <a:t>pvAccess</a:t>
            </a:r>
            <a:r>
              <a:rPr lang="en-US" altLang="en-US" sz="1200" b="1" dirty="0">
                <a:ea typeface="Osaka"/>
                <a:cs typeface="Osaka"/>
              </a:rPr>
              <a:t> or Channel Access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B0F69058-4FCA-B04F-B8CE-2E11124E8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007909"/>
            <a:ext cx="319991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9900"/>
                </a:solidFill>
                <a:ea typeface="Osaka"/>
                <a:cs typeface="Osaka"/>
              </a:rPr>
              <a:t>MRF: Events / Timing Data (fiber </a:t>
            </a:r>
            <a:r>
              <a:rPr lang="en-US" altLang="en-US" sz="1200" b="1" dirty="0" err="1">
                <a:solidFill>
                  <a:srgbClr val="FF9900"/>
                </a:solidFill>
                <a:ea typeface="Osaka"/>
                <a:cs typeface="Osaka"/>
              </a:rPr>
              <a:t>fanouts</a:t>
            </a:r>
            <a:r>
              <a:rPr lang="en-US" altLang="en-US" sz="1200" b="1" dirty="0">
                <a:solidFill>
                  <a:srgbClr val="FF9900"/>
                </a:solidFill>
                <a:ea typeface="Osaka"/>
                <a:cs typeface="Osaka"/>
              </a:rPr>
              <a:t>)</a:t>
            </a:r>
          </a:p>
        </p:txBody>
      </p:sp>
      <p:sp>
        <p:nvSpPr>
          <p:cNvPr id="10" name="Line 77">
            <a:extLst>
              <a:ext uri="{FF2B5EF4-FFF2-40B4-BE49-F238E27FC236}">
                <a16:creationId xmlns:a16="http://schemas.microsoft.com/office/drawing/2014/main" id="{147744D6-F5F8-2E41-9763-0167BD5EFD4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4586" y="2387446"/>
            <a:ext cx="0" cy="2698203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" name="Text Box 78">
            <a:extLst>
              <a:ext uri="{FF2B5EF4-FFF2-40B4-BE49-F238E27FC236}">
                <a16:creationId xmlns:a16="http://schemas.microsoft.com/office/drawing/2014/main" id="{53BF879A-371D-BD48-B9F3-F67EDF862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7962" y="2951009"/>
            <a:ext cx="555625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PS1   </a:t>
            </a:r>
          </a:p>
        </p:txBody>
      </p:sp>
      <p:sp>
        <p:nvSpPr>
          <p:cNvPr id="12" name="Line 80">
            <a:extLst>
              <a:ext uri="{FF2B5EF4-FFF2-40B4-BE49-F238E27FC236}">
                <a16:creationId xmlns:a16="http://schemas.microsoft.com/office/drawing/2014/main" id="{EDAE676B-DE38-FB45-B17D-FAD26F283C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3586" y="3066897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3" name="Text Box 81">
            <a:extLst>
              <a:ext uri="{FF2B5EF4-FFF2-40B4-BE49-F238E27FC236}">
                <a16:creationId xmlns:a16="http://schemas.microsoft.com/office/drawing/2014/main" id="{FDCFD26F-8CCB-A940-A8B8-AFE482AF0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2" y="3268509"/>
            <a:ext cx="542925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PS2  </a:t>
            </a:r>
          </a:p>
        </p:txBody>
      </p:sp>
      <p:sp>
        <p:nvSpPr>
          <p:cNvPr id="14" name="Text Box 83">
            <a:extLst>
              <a:ext uri="{FF2B5EF4-FFF2-40B4-BE49-F238E27FC236}">
                <a16:creationId xmlns:a16="http://schemas.microsoft.com/office/drawing/2014/main" id="{BBB476FC-1FB9-8942-92EE-55EA22082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2" y="3611409"/>
            <a:ext cx="542925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PS3   </a:t>
            </a:r>
          </a:p>
        </p:txBody>
      </p:sp>
      <p:sp>
        <p:nvSpPr>
          <p:cNvPr id="15" name="Text Box 85">
            <a:extLst>
              <a:ext uri="{FF2B5EF4-FFF2-40B4-BE49-F238E27FC236}">
                <a16:creationId xmlns:a16="http://schemas.microsoft.com/office/drawing/2014/main" id="{E6CD129E-81DD-CC48-9040-64B3D5E4A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2" y="3957202"/>
            <a:ext cx="530226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PS4 </a:t>
            </a:r>
          </a:p>
        </p:txBody>
      </p:sp>
      <p:sp>
        <p:nvSpPr>
          <p:cNvPr id="16" name="Text Box 83">
            <a:extLst>
              <a:ext uri="{FF2B5EF4-FFF2-40B4-BE49-F238E27FC236}">
                <a16:creationId xmlns:a16="http://schemas.microsoft.com/office/drawing/2014/main" id="{0205B59C-A063-B04B-B67D-91220AC60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319434"/>
            <a:ext cx="534987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PS5   </a:t>
            </a:r>
          </a:p>
        </p:txBody>
      </p:sp>
      <p:sp>
        <p:nvSpPr>
          <p:cNvPr id="17" name="Text Box 85">
            <a:extLst>
              <a:ext uri="{FF2B5EF4-FFF2-40B4-BE49-F238E27FC236}">
                <a16:creationId xmlns:a16="http://schemas.microsoft.com/office/drawing/2014/main" id="{1AD630B8-6384-AB46-B078-03B0E464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0" y="4959197"/>
            <a:ext cx="522287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dirty="0" err="1">
                <a:ea typeface="Osaka"/>
                <a:cs typeface="Osaka"/>
              </a:rPr>
              <a:t>PSn</a:t>
            </a:r>
            <a:r>
              <a:rPr lang="en-US" altLang="en-US" sz="1200" dirty="0">
                <a:ea typeface="Osaka"/>
                <a:cs typeface="Osaka"/>
              </a:rPr>
              <a:t>  </a:t>
            </a:r>
          </a:p>
        </p:txBody>
      </p:sp>
      <p:sp>
        <p:nvSpPr>
          <p:cNvPr id="18" name="Text Box 144">
            <a:extLst>
              <a:ext uri="{FF2B5EF4-FFF2-40B4-BE49-F238E27FC236}">
                <a16:creationId xmlns:a16="http://schemas.microsoft.com/office/drawing/2014/main" id="{C7E9368E-D49F-DD48-A811-39F4EF1F6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198909"/>
            <a:ext cx="12539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Fast Feedback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Power Supplies</a:t>
            </a:r>
          </a:p>
        </p:txBody>
      </p:sp>
      <p:sp>
        <p:nvSpPr>
          <p:cNvPr id="19" name="Oval 164">
            <a:extLst>
              <a:ext uri="{FF2B5EF4-FFF2-40B4-BE49-F238E27FC236}">
                <a16:creationId xmlns:a16="http://schemas.microsoft.com/office/drawing/2014/main" id="{036B8B3D-1112-BB41-9AB4-1D03620F4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550" y="4636934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20" name="Oval 165">
            <a:extLst>
              <a:ext uri="{FF2B5EF4-FFF2-40B4-BE49-F238E27FC236}">
                <a16:creationId xmlns:a16="http://schemas.microsoft.com/office/drawing/2014/main" id="{3571B84D-DC43-D54B-BF8A-575584491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962" y="4724247"/>
            <a:ext cx="65088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21" name="Oval 166">
            <a:extLst>
              <a:ext uri="{FF2B5EF4-FFF2-40B4-BE49-F238E27FC236}">
                <a16:creationId xmlns:a16="http://schemas.microsoft.com/office/drawing/2014/main" id="{2124ABE0-77DC-374A-B670-4DF7C6667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4822672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22" name="Line 38">
            <a:extLst>
              <a:ext uri="{FF2B5EF4-FFF2-40B4-BE49-F238E27FC236}">
                <a16:creationId xmlns:a16="http://schemas.microsoft.com/office/drawing/2014/main" id="{6CFFBFA6-AAC6-AA4F-ACC4-7BE5AF4B8A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1900" y="1759687"/>
            <a:ext cx="52387" cy="329317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3" name="Line 26">
            <a:extLst>
              <a:ext uri="{FF2B5EF4-FFF2-40B4-BE49-F238E27FC236}">
                <a16:creationId xmlns:a16="http://schemas.microsoft.com/office/drawing/2014/main" id="{40B13ACB-EAF5-F445-9B67-835AF008BD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94125" y="3054197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6312F19F-96A7-E043-A140-0B094BFAE0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98887" y="3363759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D9B72698-D72C-2F4D-B1E9-FC1581904C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03650" y="3725709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6" name="Line 26">
            <a:extLst>
              <a:ext uri="{FF2B5EF4-FFF2-40B4-BE49-F238E27FC236}">
                <a16:creationId xmlns:a16="http://schemas.microsoft.com/office/drawing/2014/main" id="{A5E1F0C7-C257-8C4B-937D-81E8A2FC31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08412" y="4063847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9F7DE570-3EE7-EE44-9F4B-5FB6A0D5D5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1587" y="4436909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8" name="Line 26">
            <a:extLst>
              <a:ext uri="{FF2B5EF4-FFF2-40B4-BE49-F238E27FC236}">
                <a16:creationId xmlns:a16="http://schemas.microsoft.com/office/drawing/2014/main" id="{0279976B-AE09-5F43-ABB2-9F8BA94419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3175" y="5041747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9" name="Text Box 57">
            <a:extLst>
              <a:ext uri="{FF2B5EF4-FFF2-40B4-BE49-F238E27FC236}">
                <a16:creationId xmlns:a16="http://schemas.microsoft.com/office/drawing/2014/main" id="{36F3DCBA-7C52-CA47-A255-48909C24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4187" y="2065184"/>
            <a:ext cx="1216977" cy="5888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Cell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Controller</a:t>
            </a:r>
          </a:p>
        </p:txBody>
      </p:sp>
      <p:sp>
        <p:nvSpPr>
          <p:cNvPr id="30" name="Line 61">
            <a:extLst>
              <a:ext uri="{FF2B5EF4-FFF2-40B4-BE49-F238E27FC236}">
                <a16:creationId xmlns:a16="http://schemas.microsoft.com/office/drawing/2014/main" id="{212288CD-6FC0-CB4E-85E0-8F2E69554E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2701" y="1741107"/>
            <a:ext cx="0" cy="3281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1" name="Line 90">
            <a:extLst>
              <a:ext uri="{FF2B5EF4-FFF2-40B4-BE49-F238E27FC236}">
                <a16:creationId xmlns:a16="http://schemas.microsoft.com/office/drawing/2014/main" id="{DDC6F48E-A145-A440-84F2-8BB1A54897E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38734" y="1527929"/>
            <a:ext cx="0" cy="541338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2" name="Line 93">
            <a:extLst>
              <a:ext uri="{FF2B5EF4-FFF2-40B4-BE49-F238E27FC236}">
                <a16:creationId xmlns:a16="http://schemas.microsoft.com/office/drawing/2014/main" id="{12B2ABC8-0E77-A54B-93C2-8F7DE3E722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55223" y="1261909"/>
            <a:ext cx="12700" cy="803275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3" name="Text Box 78">
            <a:extLst>
              <a:ext uri="{FF2B5EF4-FFF2-40B4-BE49-F238E27FC236}">
                <a16:creationId xmlns:a16="http://schemas.microsoft.com/office/drawing/2014/main" id="{86220C9F-2C23-7D46-B982-1D63EB424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829" y="2984347"/>
            <a:ext cx="603250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BPM1  </a:t>
            </a:r>
          </a:p>
        </p:txBody>
      </p:sp>
      <p:sp>
        <p:nvSpPr>
          <p:cNvPr id="34" name="Line 80">
            <a:extLst>
              <a:ext uri="{FF2B5EF4-FFF2-40B4-BE49-F238E27FC236}">
                <a16:creationId xmlns:a16="http://schemas.microsoft.com/office/drawing/2014/main" id="{B67E4395-36CA-B14D-9DC7-2A036B0C5D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93379" y="3090709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5" name="Text Box 81">
            <a:extLst>
              <a:ext uri="{FF2B5EF4-FFF2-40B4-BE49-F238E27FC236}">
                <a16:creationId xmlns:a16="http://schemas.microsoft.com/office/drawing/2014/main" id="{863D1748-990F-8040-BA67-CB6CE998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529" y="3301847"/>
            <a:ext cx="598488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BPM2  </a:t>
            </a:r>
          </a:p>
        </p:txBody>
      </p:sp>
      <p:sp>
        <p:nvSpPr>
          <p:cNvPr id="36" name="Line 82">
            <a:extLst>
              <a:ext uri="{FF2B5EF4-FFF2-40B4-BE49-F238E27FC236}">
                <a16:creationId xmlns:a16="http://schemas.microsoft.com/office/drawing/2014/main" id="{814CFDE7-FACD-DF4D-899C-11D348C826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6079" y="3408209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7" name="Text Box 83">
            <a:extLst>
              <a:ext uri="{FF2B5EF4-FFF2-40B4-BE49-F238E27FC236}">
                <a16:creationId xmlns:a16="http://schemas.microsoft.com/office/drawing/2014/main" id="{385A4356-508C-6547-9417-0EC7A7FAC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529" y="3644747"/>
            <a:ext cx="603250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BPM3   </a:t>
            </a:r>
          </a:p>
        </p:txBody>
      </p:sp>
      <p:sp>
        <p:nvSpPr>
          <p:cNvPr id="38" name="Line 84">
            <a:extLst>
              <a:ext uri="{FF2B5EF4-FFF2-40B4-BE49-F238E27FC236}">
                <a16:creationId xmlns:a16="http://schemas.microsoft.com/office/drawing/2014/main" id="{D49DC762-6232-4940-8048-2D16B69B7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6079" y="3751109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9" name="Text Box 85">
            <a:extLst>
              <a:ext uri="{FF2B5EF4-FFF2-40B4-BE49-F238E27FC236}">
                <a16:creationId xmlns:a16="http://schemas.microsoft.com/office/drawing/2014/main" id="{BB05B99E-E00D-1947-AAA0-C6F6865D4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229" y="4040034"/>
            <a:ext cx="598488" cy="255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BPM4 </a:t>
            </a:r>
          </a:p>
        </p:txBody>
      </p:sp>
      <p:sp>
        <p:nvSpPr>
          <p:cNvPr id="40" name="Line 86">
            <a:extLst>
              <a:ext uri="{FF2B5EF4-FFF2-40B4-BE49-F238E27FC236}">
                <a16:creationId xmlns:a16="http://schemas.microsoft.com/office/drawing/2014/main" id="{BB6EC35C-0FA9-B24B-9466-6CDC37A96A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8779" y="4157509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1" name="Text Box 83">
            <a:extLst>
              <a:ext uri="{FF2B5EF4-FFF2-40B4-BE49-F238E27FC236}">
                <a16:creationId xmlns:a16="http://schemas.microsoft.com/office/drawing/2014/main" id="{E6DD8C1D-0C31-814B-96FB-D86FF579A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3467" y="4352772"/>
            <a:ext cx="603250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BPM5 </a:t>
            </a:r>
          </a:p>
        </p:txBody>
      </p:sp>
      <p:sp>
        <p:nvSpPr>
          <p:cNvPr id="42" name="Line 84">
            <a:extLst>
              <a:ext uri="{FF2B5EF4-FFF2-40B4-BE49-F238E27FC236}">
                <a16:creationId xmlns:a16="http://schemas.microsoft.com/office/drawing/2014/main" id="{B6C2DE16-1808-9B41-849D-66CA07B2CF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4017" y="4459134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3" name="Text Box 85">
            <a:extLst>
              <a:ext uri="{FF2B5EF4-FFF2-40B4-BE49-F238E27FC236}">
                <a16:creationId xmlns:a16="http://schemas.microsoft.com/office/drawing/2014/main" id="{D0B16E07-CBC7-B34F-9F20-9CB9B4E38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6167" y="4992534"/>
            <a:ext cx="588433" cy="24493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100" dirty="0" err="1">
                <a:ea typeface="Osaka"/>
                <a:cs typeface="Osaka"/>
              </a:rPr>
              <a:t>BPMn</a:t>
            </a:r>
            <a:endParaRPr lang="en-US" altLang="en-US" sz="1100" dirty="0">
              <a:ea typeface="Osaka"/>
              <a:cs typeface="Osaka"/>
            </a:endParaRPr>
          </a:p>
        </p:txBody>
      </p:sp>
      <p:sp>
        <p:nvSpPr>
          <p:cNvPr id="44" name="Line 86">
            <a:extLst>
              <a:ext uri="{FF2B5EF4-FFF2-40B4-BE49-F238E27FC236}">
                <a16:creationId xmlns:a16="http://schemas.microsoft.com/office/drawing/2014/main" id="{F9D4D37D-A5FD-BB4A-9ED6-7A21674779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91262" y="5130647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5" name="Oval 164">
            <a:extLst>
              <a:ext uri="{FF2B5EF4-FFF2-40B4-BE49-F238E27FC236}">
                <a16:creationId xmlns:a16="http://schemas.microsoft.com/office/drawing/2014/main" id="{616CB40B-B4BF-A24C-9746-993BA7C95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417" y="4670272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46" name="Oval 165">
            <a:extLst>
              <a:ext uri="{FF2B5EF4-FFF2-40B4-BE49-F238E27FC236}">
                <a16:creationId xmlns:a16="http://schemas.microsoft.com/office/drawing/2014/main" id="{20F79135-46B0-3847-B0D4-6BF235F83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6829" y="4757584"/>
            <a:ext cx="65088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47" name="Oval 166">
            <a:extLst>
              <a:ext uri="{FF2B5EF4-FFF2-40B4-BE49-F238E27FC236}">
                <a16:creationId xmlns:a16="http://schemas.microsoft.com/office/drawing/2014/main" id="{302D8D1D-8738-7246-8708-158D6814F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5242" y="4856009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48" name="Line 38">
            <a:extLst>
              <a:ext uri="{FF2B5EF4-FFF2-40B4-BE49-F238E27FC236}">
                <a16:creationId xmlns:a16="http://schemas.microsoft.com/office/drawing/2014/main" id="{43EF814E-28A7-994E-9C42-66282E4B310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2004" y="1725459"/>
            <a:ext cx="35983" cy="3328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49" name="Line 26">
            <a:extLst>
              <a:ext uri="{FF2B5EF4-FFF2-40B4-BE49-F238E27FC236}">
                <a16:creationId xmlns:a16="http://schemas.microsoft.com/office/drawing/2014/main" id="{5ABF7FAE-2A91-F648-BD06-DCFF6C6A1F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78992" y="3087534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0" name="Line 26">
            <a:extLst>
              <a:ext uri="{FF2B5EF4-FFF2-40B4-BE49-F238E27FC236}">
                <a16:creationId xmlns:a16="http://schemas.microsoft.com/office/drawing/2014/main" id="{9BDA50BF-762F-4D4D-9E0B-658263D902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72112" y="3397097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1" name="Line 26">
            <a:extLst>
              <a:ext uri="{FF2B5EF4-FFF2-40B4-BE49-F238E27FC236}">
                <a16:creationId xmlns:a16="http://schemas.microsoft.com/office/drawing/2014/main" id="{9A7005E6-8051-F44E-A06A-CACC785455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72112" y="3759047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2" name="Line 26">
            <a:extLst>
              <a:ext uri="{FF2B5EF4-FFF2-40B4-BE49-F238E27FC236}">
                <a16:creationId xmlns:a16="http://schemas.microsoft.com/office/drawing/2014/main" id="{A80BECCF-7326-3A44-B643-874473C287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3279" y="4170209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3" name="Line 26">
            <a:extLst>
              <a:ext uri="{FF2B5EF4-FFF2-40B4-BE49-F238E27FC236}">
                <a16:creationId xmlns:a16="http://schemas.microsoft.com/office/drawing/2014/main" id="{F9F2F21C-EE2A-6948-A357-0B113A14B12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50945" y="4444846"/>
            <a:ext cx="265642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4" name="Line 26">
            <a:extLst>
              <a:ext uri="{FF2B5EF4-FFF2-40B4-BE49-F238E27FC236}">
                <a16:creationId xmlns:a16="http://schemas.microsoft.com/office/drawing/2014/main" id="{2C3A6DFC-85D2-1B4D-AE75-25ADC3B645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7987" y="5075084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5" name="Line 26">
            <a:extLst>
              <a:ext uri="{FF2B5EF4-FFF2-40B4-BE49-F238E27FC236}">
                <a16:creationId xmlns:a16="http://schemas.microsoft.com/office/drawing/2014/main" id="{8036287F-F543-7A49-A9AE-1BD7E012B5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4788" y="2654063"/>
            <a:ext cx="2116" cy="2476584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6" name="Text Box 144">
            <a:extLst>
              <a:ext uri="{FF2B5EF4-FFF2-40B4-BE49-F238E27FC236}">
                <a16:creationId xmlns:a16="http://schemas.microsoft.com/office/drawing/2014/main" id="{9DCDE81E-6A47-8F47-A562-EB44C8902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535" y="5253335"/>
            <a:ext cx="1176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Beam Position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Monitors</a:t>
            </a:r>
          </a:p>
        </p:txBody>
      </p:sp>
      <p:sp>
        <p:nvSpPr>
          <p:cNvPr id="58" name="Line 80">
            <a:extLst>
              <a:ext uri="{FF2B5EF4-FFF2-40B4-BE49-F238E27FC236}">
                <a16:creationId xmlns:a16="http://schemas.microsoft.com/office/drawing/2014/main" id="{925021DC-CF82-4F4A-8230-59ECB5FB4B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5520" y="3174002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9" name="Line 80">
            <a:extLst>
              <a:ext uri="{FF2B5EF4-FFF2-40B4-BE49-F238E27FC236}">
                <a16:creationId xmlns:a16="http://schemas.microsoft.com/office/drawing/2014/main" id="{597BF809-255D-2842-8C9E-03A6989C46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80959" y="3475826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0" name="Line 80">
            <a:extLst>
              <a:ext uri="{FF2B5EF4-FFF2-40B4-BE49-F238E27FC236}">
                <a16:creationId xmlns:a16="http://schemas.microsoft.com/office/drawing/2014/main" id="{FFDF71A2-1698-894C-B553-D47A89FA79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80959" y="3836934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1" name="Line 80">
            <a:extLst>
              <a:ext uri="{FF2B5EF4-FFF2-40B4-BE49-F238E27FC236}">
                <a16:creationId xmlns:a16="http://schemas.microsoft.com/office/drawing/2014/main" id="{75D83221-E0AE-7641-8D26-34DF810137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9387" y="5130647"/>
            <a:ext cx="457200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2" name="Line 80">
            <a:extLst>
              <a:ext uri="{FF2B5EF4-FFF2-40B4-BE49-F238E27FC236}">
                <a16:creationId xmlns:a16="http://schemas.microsoft.com/office/drawing/2014/main" id="{EAAAF686-DF08-4C4E-A47F-72D5789113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44129" y="2383228"/>
            <a:ext cx="620058" cy="4218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3" name="Line 93">
            <a:extLst>
              <a:ext uri="{FF2B5EF4-FFF2-40B4-BE49-F238E27FC236}">
                <a16:creationId xmlns:a16="http://schemas.microsoft.com/office/drawing/2014/main" id="{C7D9E6E1-968F-EA4F-BD09-3E8DFAC9C5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9387" y="1244447"/>
            <a:ext cx="12700" cy="396240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4" name="Line 80">
            <a:extLst>
              <a:ext uri="{FF2B5EF4-FFF2-40B4-BE49-F238E27FC236}">
                <a16:creationId xmlns:a16="http://schemas.microsoft.com/office/drawing/2014/main" id="{0E84B272-2B1C-6B40-8AC2-0E87060C7A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9279" y="4216247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5" name="Line 80">
            <a:extLst>
              <a:ext uri="{FF2B5EF4-FFF2-40B4-BE49-F238E27FC236}">
                <a16:creationId xmlns:a16="http://schemas.microsoft.com/office/drawing/2014/main" id="{6088A8FC-EEFF-E54A-B91F-01FBA7B665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79279" y="4521047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6" name="Line 80">
            <a:extLst>
              <a:ext uri="{FF2B5EF4-FFF2-40B4-BE49-F238E27FC236}">
                <a16:creationId xmlns:a16="http://schemas.microsoft.com/office/drawing/2014/main" id="{AE45011E-865D-2A4B-B5B9-007E7E175D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3587" y="3378047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7" name="Line 80">
            <a:extLst>
              <a:ext uri="{FF2B5EF4-FFF2-40B4-BE49-F238E27FC236}">
                <a16:creationId xmlns:a16="http://schemas.microsoft.com/office/drawing/2014/main" id="{FD39194E-8255-0448-9002-472D350D8A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3587" y="3759047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8" name="Line 80">
            <a:extLst>
              <a:ext uri="{FF2B5EF4-FFF2-40B4-BE49-F238E27FC236}">
                <a16:creationId xmlns:a16="http://schemas.microsoft.com/office/drawing/2014/main" id="{F1746EA3-36F1-DC43-AE79-8D5963A8A9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3587" y="4063847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9" name="Line 80">
            <a:extLst>
              <a:ext uri="{FF2B5EF4-FFF2-40B4-BE49-F238E27FC236}">
                <a16:creationId xmlns:a16="http://schemas.microsoft.com/office/drawing/2014/main" id="{7A8D6426-E5A1-4245-92CA-B48C6A1440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3587" y="4444847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0" name="Line 80">
            <a:extLst>
              <a:ext uri="{FF2B5EF4-FFF2-40B4-BE49-F238E27FC236}">
                <a16:creationId xmlns:a16="http://schemas.microsoft.com/office/drawing/2014/main" id="{A24A2D58-8459-4E45-94E8-C45FDB4DDF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3587" y="5054447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1" name="Text Box 57">
            <a:extLst>
              <a:ext uri="{FF2B5EF4-FFF2-40B4-BE49-F238E27FC236}">
                <a16:creationId xmlns:a16="http://schemas.microsoft.com/office/drawing/2014/main" id="{FEEE1945-65C1-9340-A7D6-83435FD7F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823" y="2057400"/>
            <a:ext cx="1216977" cy="5888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Cell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Controller</a:t>
            </a:r>
          </a:p>
        </p:txBody>
      </p:sp>
      <p:sp>
        <p:nvSpPr>
          <p:cNvPr id="72" name="Line 61">
            <a:extLst>
              <a:ext uri="{FF2B5EF4-FFF2-40B4-BE49-F238E27FC236}">
                <a16:creationId xmlns:a16="http://schemas.microsoft.com/office/drawing/2014/main" id="{FDBD18CD-0088-F040-BE7C-8EAAB9568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38337" y="1733323"/>
            <a:ext cx="0" cy="3281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3" name="Line 90">
            <a:extLst>
              <a:ext uri="{FF2B5EF4-FFF2-40B4-BE49-F238E27FC236}">
                <a16:creationId xmlns:a16="http://schemas.microsoft.com/office/drawing/2014/main" id="{FC2BCD8B-647F-FC4E-8F40-7B85A13CFC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144370" y="1520145"/>
            <a:ext cx="0" cy="541338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4" name="Line 93">
            <a:extLst>
              <a:ext uri="{FF2B5EF4-FFF2-40B4-BE49-F238E27FC236}">
                <a16:creationId xmlns:a16="http://schemas.microsoft.com/office/drawing/2014/main" id="{FE5AB9A3-429A-6E42-9060-76B013D82D6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60859" y="1254125"/>
            <a:ext cx="12700" cy="803275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5" name="Text Box 32">
            <a:extLst>
              <a:ext uri="{FF2B5EF4-FFF2-40B4-BE49-F238E27FC236}">
                <a16:creationId xmlns:a16="http://schemas.microsoft.com/office/drawing/2014/main" id="{57A20131-942D-AA4D-8CF5-CD38095A1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371" y="2057400"/>
            <a:ext cx="482029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2800" dirty="0">
                <a:ea typeface="Osaka"/>
                <a:cs typeface="Osaka"/>
              </a:rPr>
              <a:t>...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D5CDF61-8AED-164F-BDCB-BCE3120A221B}"/>
              </a:ext>
            </a:extLst>
          </p:cNvPr>
          <p:cNvSpPr txBox="1"/>
          <p:nvPr/>
        </p:nvSpPr>
        <p:spPr>
          <a:xfrm>
            <a:off x="4624924" y="5939135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Per Sector</a:t>
            </a:r>
          </a:p>
        </p:txBody>
      </p:sp>
      <p:sp>
        <p:nvSpPr>
          <p:cNvPr id="77" name="Right Brace 76">
            <a:extLst>
              <a:ext uri="{FF2B5EF4-FFF2-40B4-BE49-F238E27FC236}">
                <a16:creationId xmlns:a16="http://schemas.microsoft.com/office/drawing/2014/main" id="{AE4AFB9C-2594-FA41-A79C-154E00752C62}"/>
              </a:ext>
            </a:extLst>
          </p:cNvPr>
          <p:cNvSpPr/>
          <p:nvPr/>
        </p:nvSpPr>
        <p:spPr>
          <a:xfrm rot="5400000">
            <a:off x="4991100" y="4457700"/>
            <a:ext cx="304800" cy="2819400"/>
          </a:xfrm>
          <a:prstGeom prst="righ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6E495B0-C7D2-B445-9B6C-D1C65A59C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19400"/>
            <a:ext cx="3459892" cy="16002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8AA6ED9-F3F4-6047-8B0C-61515B08F68E}"/>
              </a:ext>
            </a:extLst>
          </p:cNvPr>
          <p:cNvSpPr txBox="1"/>
          <p:nvPr/>
        </p:nvSpPr>
        <p:spPr>
          <a:xfrm>
            <a:off x="533400" y="4397514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Candidate Fast Power Supply for FOFB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  <a:latin typeface="Calibri"/>
                <a:cs typeface="Calibri"/>
              </a:rPr>
              <a:t>(Caen Fast-PS Series)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9778A5F-1CD4-A442-B6B9-D0616574A5E3}"/>
              </a:ext>
            </a:extLst>
          </p:cNvPr>
          <p:cNvSpPr txBox="1"/>
          <p:nvPr/>
        </p:nvSpPr>
        <p:spPr>
          <a:xfrm>
            <a:off x="6684280" y="3984248"/>
            <a:ext cx="1697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Dual 3.125 Gb/s fiber links</a:t>
            </a:r>
          </a:p>
          <a:p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4AAD47C-F7AE-124C-AC61-A90E5A9CA710}"/>
              </a:ext>
            </a:extLst>
          </p:cNvPr>
          <p:cNvSpPr txBox="1"/>
          <p:nvPr/>
        </p:nvSpPr>
        <p:spPr>
          <a:xfrm>
            <a:off x="4038600" y="2092404"/>
            <a:ext cx="1011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1 Gb/s Ethernet fiber links</a:t>
            </a:r>
          </a:p>
          <a:p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8200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229600" cy="1066800"/>
          </a:xfrm>
        </p:spPr>
        <p:txBody>
          <a:bodyPr/>
          <a:lstStyle/>
          <a:p>
            <a:r>
              <a:rPr lang="en-US" sz="3600" dirty="0"/>
              <a:t>Fast Magnet Count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4" name="Straight Connector 3"/>
          <p:cNvCxnSpPr>
            <a:stCxn id="8" idx="4"/>
          </p:cNvCxnSpPr>
          <p:nvPr/>
        </p:nvCxnSpPr>
        <p:spPr>
          <a:xfrm>
            <a:off x="6096000" y="4698992"/>
            <a:ext cx="914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/>
          <p:cNvCxnSpPr>
            <a:stCxn id="15" idx="3"/>
            <a:endCxn id="16" idx="1"/>
          </p:cNvCxnSpPr>
          <p:nvPr/>
        </p:nvCxnSpPr>
        <p:spPr>
          <a:xfrm flipV="1">
            <a:off x="6477000" y="3632193"/>
            <a:ext cx="1219200" cy="2476499"/>
          </a:xfrm>
          <a:prstGeom prst="curved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>
            <a:stCxn id="14" idx="1"/>
            <a:endCxn id="15" idx="1"/>
          </p:cNvCxnSpPr>
          <p:nvPr/>
        </p:nvCxnSpPr>
        <p:spPr>
          <a:xfrm rot="16200000" flipH="1">
            <a:off x="3829051" y="4222742"/>
            <a:ext cx="2552699" cy="1219200"/>
          </a:xfrm>
          <a:prstGeom prst="curved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495800" y="1650992"/>
            <a:ext cx="3200400" cy="304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24200" y="279392"/>
            <a:ext cx="5943600" cy="586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0"/>
            <a:endCxn id="9" idx="0"/>
          </p:cNvCxnSpPr>
          <p:nvPr/>
        </p:nvCxnSpPr>
        <p:spPr>
          <a:xfrm>
            <a:off x="6096000" y="27939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299725" y="4359241"/>
            <a:ext cx="381000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46813" y="4359241"/>
            <a:ext cx="1524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8800" y="4359241"/>
            <a:ext cx="304800" cy="685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6200000">
            <a:off x="4114800" y="3060693"/>
            <a:ext cx="7620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15000" y="5994392"/>
            <a:ext cx="762000" cy="228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6200000">
            <a:off x="7315200" y="3136893"/>
            <a:ext cx="7620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486400" y="5537192"/>
            <a:ext cx="1524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29200" y="5537192"/>
            <a:ext cx="3048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553200" y="5537192"/>
            <a:ext cx="1524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858000" y="5537192"/>
            <a:ext cx="3048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4343400" y="3762867"/>
            <a:ext cx="38100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5400000">
            <a:off x="4457700" y="3365493"/>
            <a:ext cx="1524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7467600" y="3839066"/>
            <a:ext cx="38100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7581900" y="3441692"/>
            <a:ext cx="1524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858000" y="4470392"/>
            <a:ext cx="585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BTA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91000" y="4851392"/>
            <a:ext cx="565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5200" y="4927592"/>
            <a:ext cx="567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0172" y="1574792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36051" y="228600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SR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8438" y="1066800"/>
            <a:ext cx="762000" cy="22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8438" y="1447800"/>
            <a:ext cx="762000" cy="228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400000">
            <a:off x="477038" y="3352800"/>
            <a:ext cx="381000" cy="6858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503802" y="1638300"/>
            <a:ext cx="304800" cy="685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5400000">
            <a:off x="591338" y="2019300"/>
            <a:ext cx="152400" cy="685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515138" y="2324100"/>
            <a:ext cx="304800" cy="685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5400000">
            <a:off x="477038" y="2819400"/>
            <a:ext cx="381000" cy="685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066800" y="533400"/>
            <a:ext cx="219153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Decoherence</a:t>
            </a:r>
            <a:r>
              <a:rPr lang="en-US" sz="1400" b="1" dirty="0"/>
              <a:t> kicker</a:t>
            </a:r>
          </a:p>
          <a:p>
            <a:endParaRPr lang="en-US" b="1" dirty="0"/>
          </a:p>
          <a:p>
            <a:r>
              <a:rPr lang="en-US" sz="1400" b="1" dirty="0"/>
              <a:t>AR kicker</a:t>
            </a:r>
          </a:p>
          <a:p>
            <a:endParaRPr lang="en-US" sz="1100" b="1" dirty="0"/>
          </a:p>
          <a:p>
            <a:r>
              <a:rPr lang="en-US" sz="1400" b="1" dirty="0"/>
              <a:t>SR kicker</a:t>
            </a:r>
          </a:p>
          <a:p>
            <a:endParaRPr lang="en-US" sz="1400" b="1" dirty="0"/>
          </a:p>
          <a:p>
            <a:r>
              <a:rPr lang="en-US" sz="1400" b="1" dirty="0"/>
              <a:t>NLK</a:t>
            </a:r>
          </a:p>
          <a:p>
            <a:endParaRPr lang="en-US" sz="1050" b="1" dirty="0"/>
          </a:p>
          <a:p>
            <a:r>
              <a:rPr lang="en-US" sz="1400" b="1" dirty="0"/>
              <a:t>Thin Septum</a:t>
            </a:r>
          </a:p>
          <a:p>
            <a:endParaRPr lang="en-US" sz="600" b="1" dirty="0"/>
          </a:p>
          <a:p>
            <a:r>
              <a:rPr lang="en-US" sz="1400" b="1" dirty="0"/>
              <a:t>Thick Septum</a:t>
            </a:r>
          </a:p>
          <a:p>
            <a:endParaRPr lang="en-US" sz="1200" b="1" dirty="0"/>
          </a:p>
          <a:p>
            <a:r>
              <a:rPr lang="en-US" sz="1400" b="1" dirty="0"/>
              <a:t>BTA </a:t>
            </a:r>
            <a:r>
              <a:rPr lang="en-US" sz="1400" b="1" dirty="0" err="1"/>
              <a:t>Lambertson</a:t>
            </a:r>
            <a:endParaRPr lang="en-US" sz="1400" b="1" dirty="0"/>
          </a:p>
          <a:p>
            <a:r>
              <a:rPr lang="en-US" sz="1400" b="1" dirty="0"/>
              <a:t>Septa</a:t>
            </a:r>
          </a:p>
          <a:p>
            <a:endParaRPr lang="en-US" sz="700" b="1" dirty="0"/>
          </a:p>
          <a:p>
            <a:r>
              <a:rPr lang="en-US" sz="1400" b="1" dirty="0"/>
              <a:t>ATS/STA </a:t>
            </a:r>
            <a:r>
              <a:rPr lang="en-US" sz="1400" b="1" dirty="0" err="1"/>
              <a:t>Lambertson</a:t>
            </a:r>
            <a:r>
              <a:rPr lang="en-US" sz="1400" b="1" dirty="0"/>
              <a:t> Septa</a:t>
            </a:r>
          </a:p>
        </p:txBody>
      </p:sp>
      <p:sp>
        <p:nvSpPr>
          <p:cNvPr id="39" name="Rectangle 38"/>
          <p:cNvSpPr/>
          <p:nvPr/>
        </p:nvSpPr>
        <p:spPr>
          <a:xfrm rot="16200000">
            <a:off x="7581901" y="5346691"/>
            <a:ext cx="762000" cy="228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16200000">
            <a:off x="248438" y="571500"/>
            <a:ext cx="762000" cy="228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152400" y="4191000"/>
            <a:ext cx="2895600" cy="1828800"/>
          </a:xfrm>
          <a:ln>
            <a:solidFill>
              <a:srgbClr val="0058A6"/>
            </a:solidFill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Monitoring and Control Required</a:t>
            </a:r>
          </a:p>
          <a:p>
            <a:r>
              <a:rPr lang="en-US" b="1" dirty="0"/>
              <a:t>Timing</a:t>
            </a:r>
          </a:p>
          <a:p>
            <a:r>
              <a:rPr lang="en-US" b="1" dirty="0"/>
              <a:t>Controls</a:t>
            </a:r>
          </a:p>
          <a:p>
            <a:pPr lvl="1"/>
            <a:r>
              <a:rPr lang="en-US" b="1" dirty="0"/>
              <a:t>HV Power Supplies (</a:t>
            </a:r>
            <a:r>
              <a:rPr lang="en-US" b="1" dirty="0" err="1"/>
              <a:t>Enet</a:t>
            </a:r>
            <a:r>
              <a:rPr lang="en-US" b="1" dirty="0"/>
              <a:t>)</a:t>
            </a:r>
          </a:p>
          <a:p>
            <a:pPr lvl="1"/>
            <a:r>
              <a:rPr lang="en-US" b="1" dirty="0"/>
              <a:t>Interlocking (PLC)</a:t>
            </a:r>
          </a:p>
          <a:p>
            <a:r>
              <a:rPr lang="en-US" b="1" dirty="0"/>
              <a:t>Scopes</a:t>
            </a:r>
          </a:p>
          <a:p>
            <a:pPr lvl="1"/>
            <a:r>
              <a:rPr lang="en-US" b="1" dirty="0"/>
              <a:t>  6 channels @ 100 MHz</a:t>
            </a:r>
          </a:p>
          <a:p>
            <a:pPr lvl="1"/>
            <a:r>
              <a:rPr lang="en-US" b="1" dirty="0"/>
              <a:t>18 channels @ 500 MHz</a:t>
            </a:r>
          </a:p>
        </p:txBody>
      </p:sp>
    </p:spTree>
    <p:extLst>
      <p:ext uri="{BB962C8B-B14F-4D97-AF65-F5344CB8AC3E}">
        <p14:creationId xmlns:p14="http://schemas.microsoft.com/office/powerpoint/2010/main" val="105386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>
            <a:extLst>
              <a:ext uri="{FF2B5EF4-FFF2-40B4-BE49-F238E27FC236}">
                <a16:creationId xmlns:a16="http://schemas.microsoft.com/office/drawing/2014/main" id="{2C6F145A-2A6D-264C-BAF8-1D50252B5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617" y="2230436"/>
            <a:ext cx="8768324" cy="29349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>
            <a:extLst>
              <a:ext uri="{FF2B5EF4-FFF2-40B4-BE49-F238E27FC236}">
                <a16:creationId xmlns:a16="http://schemas.microsoft.com/office/drawing/2014/main" id="{19CF774D-C2C0-DF40-B078-84ED397C2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735" y="1984374"/>
            <a:ext cx="8756339" cy="8829"/>
          </a:xfrm>
          <a:prstGeom prst="line">
            <a:avLst/>
          </a:prstGeom>
          <a:noFill/>
          <a:ln w="9525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F1CAFD3C-E2ED-6D4B-B3F5-EAD0E3F1EF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4624" y="2476500"/>
            <a:ext cx="8755062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D64E266-1F64-954D-ABFB-D132ABD1A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18" y="1982787"/>
            <a:ext cx="23134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accent2"/>
                </a:solidFill>
                <a:ea typeface="Osaka"/>
                <a:cs typeface="Osaka"/>
              </a:rPr>
              <a:t>Fast Orbit Feedback Network</a:t>
            </a:r>
            <a:endParaRPr lang="en-US" altLang="en-US" sz="1200" b="1" dirty="0">
              <a:solidFill>
                <a:schemeClr val="folHlink"/>
              </a:solidFill>
              <a:ea typeface="Osaka"/>
              <a:cs typeface="Osaka"/>
            </a:endParaRP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0379F50F-6DD2-1E4B-A26D-D245B04D63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0413" y="1785937"/>
            <a:ext cx="1587" cy="692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769BD4A6-D680-B645-84EF-DBA4A3912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27" y="2234882"/>
            <a:ext cx="31211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Ethernet – </a:t>
            </a:r>
            <a:r>
              <a:rPr lang="en-US" altLang="en-US" sz="1200" b="1" dirty="0" err="1">
                <a:ea typeface="Osaka"/>
                <a:cs typeface="Osaka"/>
              </a:rPr>
              <a:t>pvAccess</a:t>
            </a:r>
            <a:r>
              <a:rPr lang="en-US" altLang="en-US" sz="1200" b="1" dirty="0">
                <a:ea typeface="Osaka"/>
                <a:cs typeface="Osaka"/>
              </a:rPr>
              <a:t> or Channel Access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DAD60471-F335-8146-8DEA-CC4C69997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606" y="1744662"/>
            <a:ext cx="16954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9900"/>
                </a:solidFill>
                <a:ea typeface="Osaka"/>
                <a:cs typeface="Osaka"/>
              </a:rPr>
              <a:t>Events / Timing Data</a:t>
            </a:r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7215EF77-F853-484C-8B51-43167AB291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75650" y="1757362"/>
            <a:ext cx="12700" cy="715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E48241F8-128C-7441-ABD7-59CC32AC2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3937000"/>
            <a:ext cx="341313" cy="6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>
                <a:ea typeface="Osaka"/>
                <a:cs typeface="Osaka"/>
              </a:rPr>
              <a:t>PLC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1FBAD5E3-4146-E24B-845E-4F7A59097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3937000"/>
            <a:ext cx="341312" cy="6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000" dirty="0">
                <a:ea typeface="Osaka"/>
                <a:cs typeface="Osaka"/>
              </a:rPr>
              <a:t>CNET 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1000" dirty="0">
              <a:ea typeface="Osaka"/>
              <a:cs typeface="Osaka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83848392-4D1E-2940-8F4B-15528912E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3937000"/>
            <a:ext cx="341312" cy="6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>
                <a:ea typeface="Osaka"/>
                <a:cs typeface="Osaka"/>
              </a:rPr>
              <a:t>I /O</a:t>
            </a: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48BCE92D-4D05-9E49-AB1C-5DE10C8BC0B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" y="3694792"/>
            <a:ext cx="0" cy="249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CC901AB4-609E-8644-B0ED-AA5B3C946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500" y="4605337"/>
            <a:ext cx="0" cy="32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D93629A0-5706-204E-95D8-22656B72D17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688" y="4930775"/>
            <a:ext cx="1303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F4B2D603-4441-5F43-BA47-307C3D05D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8" y="5257800"/>
            <a:ext cx="769937" cy="266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Field I/O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A0FA6610-4B4D-9A4C-B510-82A4AD55D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33987"/>
            <a:ext cx="769937" cy="266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Field I/O</a:t>
            </a:r>
          </a:p>
        </p:txBody>
      </p:sp>
      <p:sp>
        <p:nvSpPr>
          <p:cNvPr id="20" name="Line 20">
            <a:extLst>
              <a:ext uri="{FF2B5EF4-FFF2-40B4-BE49-F238E27FC236}">
                <a16:creationId xmlns:a16="http://schemas.microsoft.com/office/drawing/2014/main" id="{CAAE2EBE-FF28-C043-A525-A663E47CAC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4913312"/>
            <a:ext cx="0" cy="32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A087456A-DB6F-F444-9246-BF60C116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164137"/>
            <a:ext cx="353764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600" dirty="0">
                <a:ea typeface="Osaka"/>
                <a:cs typeface="Osaka"/>
              </a:rPr>
              <a:t>...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014C054E-D20C-824E-B55C-8AEA922F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923" y="3662769"/>
            <a:ext cx="20329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Controls Subnets (VLAN)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48377048-F8BF-734F-BCD2-9718DA72A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863" y="3937000"/>
            <a:ext cx="341312" cy="6715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PLC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2D73A4D4-DA31-1849-823F-BC2FE07AF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525" y="3937000"/>
            <a:ext cx="341313" cy="676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000" dirty="0">
                <a:ea typeface="Osaka"/>
                <a:cs typeface="Osaka"/>
              </a:rPr>
              <a:t>CNET</a:t>
            </a:r>
          </a:p>
        </p:txBody>
      </p:sp>
      <p:sp>
        <p:nvSpPr>
          <p:cNvPr id="25" name="Line 25">
            <a:extLst>
              <a:ext uri="{FF2B5EF4-FFF2-40B4-BE49-F238E27FC236}">
                <a16:creationId xmlns:a16="http://schemas.microsoft.com/office/drawing/2014/main" id="{7C0A46D8-29FF-EF48-B735-A8019B3B9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200" y="3700462"/>
            <a:ext cx="1588" cy="238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6" name="Line 26">
            <a:extLst>
              <a:ext uri="{FF2B5EF4-FFF2-40B4-BE49-F238E27FC236}">
                <a16:creationId xmlns:a16="http://schemas.microsoft.com/office/drawing/2014/main" id="{565D6E49-F18D-B44D-B31D-B8F41BD6D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47988" y="4605337"/>
            <a:ext cx="0" cy="32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7" name="Line 27">
            <a:extLst>
              <a:ext uri="{FF2B5EF4-FFF2-40B4-BE49-F238E27FC236}">
                <a16:creationId xmlns:a16="http://schemas.microsoft.com/office/drawing/2014/main" id="{63E157BC-CBCB-6D4F-B85E-8CA58A0015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0826" y="4943475"/>
            <a:ext cx="1292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28" name="Text Box 28">
            <a:extLst>
              <a:ext uri="{FF2B5EF4-FFF2-40B4-BE49-F238E27FC236}">
                <a16:creationId xmlns:a16="http://schemas.microsoft.com/office/drawing/2014/main" id="{88366273-3A21-4349-B9C2-1B9AAC1AA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5233987"/>
            <a:ext cx="769938" cy="266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Field I/O</a:t>
            </a:r>
          </a:p>
        </p:txBody>
      </p:sp>
      <p:sp>
        <p:nvSpPr>
          <p:cNvPr id="29" name="Line 29">
            <a:extLst>
              <a:ext uri="{FF2B5EF4-FFF2-40B4-BE49-F238E27FC236}">
                <a16:creationId xmlns:a16="http://schemas.microsoft.com/office/drawing/2014/main" id="{A7B4D87C-C272-2742-B556-725371E37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8100" y="4913312"/>
            <a:ext cx="0" cy="32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EFC79549-087D-3049-8946-8D1DE1EEE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46687"/>
            <a:ext cx="769938" cy="266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Field I/O</a:t>
            </a:r>
          </a:p>
        </p:txBody>
      </p:sp>
      <p:sp>
        <p:nvSpPr>
          <p:cNvPr id="31" name="Line 31">
            <a:extLst>
              <a:ext uri="{FF2B5EF4-FFF2-40B4-BE49-F238E27FC236}">
                <a16:creationId xmlns:a16="http://schemas.microsoft.com/office/drawing/2014/main" id="{6BC5D751-156F-6B4B-AF48-A7397A2C24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4926012"/>
            <a:ext cx="0" cy="32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103E18DC-825A-3F4E-AD8B-9ADD67388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176837"/>
            <a:ext cx="353764" cy="31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600" dirty="0">
                <a:ea typeface="Osaka"/>
                <a:cs typeface="Osaka"/>
              </a:rPr>
              <a:t>...</a:t>
            </a: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537C4CEC-38B2-E249-A916-1D00A197E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5575300"/>
            <a:ext cx="2717800" cy="75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PLCs, Slow I/O, High Reliability,  Low Accuracy, High Density.  Used in   Vacuum, slow EPS, non-FOFB PS, </a:t>
            </a:r>
            <a:r>
              <a:rPr lang="en-US" altLang="en-US" sz="1200" dirty="0" err="1">
                <a:ea typeface="Osaka"/>
                <a:cs typeface="Osaka"/>
              </a:rPr>
              <a:t>Cryo</a:t>
            </a:r>
            <a:r>
              <a:rPr lang="en-US" altLang="en-US" sz="1200" dirty="0">
                <a:ea typeface="Osaka"/>
                <a:cs typeface="Osaka"/>
              </a:rPr>
              <a:t>., </a:t>
            </a:r>
            <a:r>
              <a:rPr lang="en-US" altLang="en-US" sz="1200" dirty="0" err="1">
                <a:ea typeface="Osaka"/>
                <a:cs typeface="Osaka"/>
              </a:rPr>
              <a:t>Waterflow</a:t>
            </a:r>
            <a:r>
              <a:rPr lang="en-US" altLang="en-US" sz="1200" dirty="0">
                <a:ea typeface="Osaka"/>
                <a:cs typeface="Osaka"/>
              </a:rPr>
              <a:t>, Magnets, etc..</a:t>
            </a:r>
          </a:p>
        </p:txBody>
      </p:sp>
      <p:sp>
        <p:nvSpPr>
          <p:cNvPr id="34" name="computr3">
            <a:extLst>
              <a:ext uri="{FF2B5EF4-FFF2-40B4-BE49-F238E27FC236}">
                <a16:creationId xmlns:a16="http://schemas.microsoft.com/office/drawing/2014/main" id="{DAEA36C4-1892-D142-9A23-8720C753854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66688" y="949325"/>
            <a:ext cx="1250950" cy="817562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7811 w 21600"/>
              <a:gd name="T13" fmla="*/ 2584 h 21600"/>
              <a:gd name="T14" fmla="*/ 16359 w 21600"/>
              <a:gd name="T15" fmla="*/ 1176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lnTo>
                  <a:pt x="16402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lnTo>
                  <a:pt x="4043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Box 35">
            <a:extLst>
              <a:ext uri="{FF2B5EF4-FFF2-40B4-BE49-F238E27FC236}">
                <a16:creationId xmlns:a16="http://schemas.microsoft.com/office/drawing/2014/main" id="{4418B49D-B6B3-6046-9E24-2D555B83A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972" y="2790371"/>
            <a:ext cx="901701" cy="5888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SIOC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Servers</a:t>
            </a:r>
          </a:p>
        </p:txBody>
      </p:sp>
      <p:sp>
        <p:nvSpPr>
          <p:cNvPr id="36" name="Line 38">
            <a:extLst>
              <a:ext uri="{FF2B5EF4-FFF2-40B4-BE49-F238E27FC236}">
                <a16:creationId xmlns:a16="http://schemas.microsoft.com/office/drawing/2014/main" id="{7C02AC29-4F40-8742-B0F1-8489D8E4FF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624" y="3708399"/>
            <a:ext cx="4150176" cy="2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7" name="Text Box 39">
            <a:extLst>
              <a:ext uri="{FF2B5EF4-FFF2-40B4-BE49-F238E27FC236}">
                <a16:creationId xmlns:a16="http://schemas.microsoft.com/office/drawing/2014/main" id="{DB0F3581-581A-6D48-A4E2-77CF60DFA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3937000"/>
            <a:ext cx="341312" cy="6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>
                <a:ea typeface="Osaka"/>
                <a:cs typeface="Osaka"/>
              </a:rPr>
              <a:t>I /O</a:t>
            </a:r>
          </a:p>
        </p:txBody>
      </p:sp>
      <p:sp>
        <p:nvSpPr>
          <p:cNvPr id="38" name="Line 40">
            <a:extLst>
              <a:ext uri="{FF2B5EF4-FFF2-40B4-BE49-F238E27FC236}">
                <a16:creationId xmlns:a16="http://schemas.microsoft.com/office/drawing/2014/main" id="{A4423A1F-F920-CC41-AE77-2A5902920B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1439" y="2492374"/>
            <a:ext cx="0" cy="1228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39" name="Line 42">
            <a:extLst>
              <a:ext uri="{FF2B5EF4-FFF2-40B4-BE49-F238E27FC236}">
                <a16:creationId xmlns:a16="http://schemas.microsoft.com/office/drawing/2014/main" id="{542F9F94-F438-5E4D-9D97-A78B6CA4AD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831" y="2484436"/>
            <a:ext cx="0" cy="3215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0" name="computr3">
            <a:extLst>
              <a:ext uri="{FF2B5EF4-FFF2-40B4-BE49-F238E27FC236}">
                <a16:creationId xmlns:a16="http://schemas.microsoft.com/office/drawing/2014/main" id="{66016E72-5D31-564D-9A0F-21C51985E94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731125" y="923925"/>
            <a:ext cx="1250950" cy="817562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7811 w 21600"/>
              <a:gd name="T13" fmla="*/ 2584 h 21600"/>
              <a:gd name="T14" fmla="*/ 16359 w 21600"/>
              <a:gd name="T15" fmla="*/ 1176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lnTo>
                  <a:pt x="16402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lnTo>
                  <a:pt x="4043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Box 46">
            <a:extLst>
              <a:ext uri="{FF2B5EF4-FFF2-40B4-BE49-F238E27FC236}">
                <a16:creationId xmlns:a16="http://schemas.microsoft.com/office/drawing/2014/main" id="{B0C04B1E-513D-9044-B31A-16C75E791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367" y="906465"/>
            <a:ext cx="240347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Level 2</a:t>
            </a:r>
            <a:r>
              <a:rPr lang="en-US" altLang="en-US" sz="1200" dirty="0">
                <a:ea typeface="Osaka"/>
                <a:cs typeface="Osaka"/>
              </a:rPr>
              <a:t>: Operator stations: Displays, Archiving, Alarm Management, Strip charts, Save/Restore Utility</a:t>
            </a:r>
            <a:endParaRPr lang="en-US" altLang="en-US" sz="1200" b="1" dirty="0">
              <a:ea typeface="Osaka"/>
              <a:cs typeface="Osaka"/>
            </a:endParaRPr>
          </a:p>
        </p:txBody>
      </p:sp>
      <p:sp>
        <p:nvSpPr>
          <p:cNvPr id="42" name="Text Box 47">
            <a:extLst>
              <a:ext uri="{FF2B5EF4-FFF2-40B4-BE49-F238E27FC236}">
                <a16:creationId xmlns:a16="http://schemas.microsoft.com/office/drawing/2014/main" id="{97B4F6A1-54CB-314A-BBBB-8C0DAF358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474" y="2781300"/>
            <a:ext cx="341313" cy="6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CPU</a:t>
            </a:r>
          </a:p>
        </p:txBody>
      </p:sp>
      <p:sp>
        <p:nvSpPr>
          <p:cNvPr id="43" name="Text Box 48">
            <a:extLst>
              <a:ext uri="{FF2B5EF4-FFF2-40B4-BE49-F238E27FC236}">
                <a16:creationId xmlns:a16="http://schemas.microsoft.com/office/drawing/2014/main" id="{CC04267A-3F04-764E-9AAC-E8DE6D1D0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024" y="2776537"/>
            <a:ext cx="341313" cy="688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EVG</a:t>
            </a:r>
          </a:p>
        </p:txBody>
      </p:sp>
      <p:sp>
        <p:nvSpPr>
          <p:cNvPr id="44" name="Line 50">
            <a:extLst>
              <a:ext uri="{FF2B5EF4-FFF2-40B4-BE49-F238E27FC236}">
                <a16:creationId xmlns:a16="http://schemas.microsoft.com/office/drawing/2014/main" id="{890243DA-A3F9-B84E-A1E6-31300ADC0A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1999" y="2484436"/>
            <a:ext cx="0" cy="301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5" name="Text Box 51">
            <a:extLst>
              <a:ext uri="{FF2B5EF4-FFF2-40B4-BE49-F238E27FC236}">
                <a16:creationId xmlns:a16="http://schemas.microsoft.com/office/drawing/2014/main" id="{64B920D1-7715-1440-AA3E-03E92F68C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7429" y="3425825"/>
            <a:ext cx="1239837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Timing Master</a:t>
            </a:r>
            <a:r>
              <a:rPr lang="en-US" altLang="en-US" sz="1200" dirty="0">
                <a:ea typeface="Osaka"/>
                <a:cs typeface="Osaka"/>
              </a:rPr>
              <a:t>                </a:t>
            </a:r>
            <a:r>
              <a:rPr lang="en-US" altLang="en-US" sz="1200" b="1" dirty="0">
                <a:ea typeface="Osaka"/>
                <a:cs typeface="Osaka"/>
              </a:rPr>
              <a:t>                  </a:t>
            </a:r>
          </a:p>
        </p:txBody>
      </p:sp>
      <p:sp>
        <p:nvSpPr>
          <p:cNvPr id="46" name="Line 91">
            <a:extLst>
              <a:ext uri="{FF2B5EF4-FFF2-40B4-BE49-F238E27FC236}">
                <a16:creationId xmlns:a16="http://schemas.microsoft.com/office/drawing/2014/main" id="{8F299633-0736-494B-A96A-1D54D4B4076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53312" y="1979612"/>
            <a:ext cx="12700" cy="803275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7" name="Line 77">
            <a:extLst>
              <a:ext uri="{FF2B5EF4-FFF2-40B4-BE49-F238E27FC236}">
                <a16:creationId xmlns:a16="http://schemas.microsoft.com/office/drawing/2014/main" id="{59FB4DB9-FDF2-E74C-8124-F80BD74FC1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19799" y="3124199"/>
            <a:ext cx="0" cy="2698203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48" name="Text Box 78">
            <a:extLst>
              <a:ext uri="{FF2B5EF4-FFF2-40B4-BE49-F238E27FC236}">
                <a16:creationId xmlns:a16="http://schemas.microsoft.com/office/drawing/2014/main" id="{3A734AFC-858A-EC4D-B8C4-44C685306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175" y="3687762"/>
            <a:ext cx="555625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PS1   </a:t>
            </a:r>
          </a:p>
        </p:txBody>
      </p:sp>
      <p:sp>
        <p:nvSpPr>
          <p:cNvPr id="49" name="Line 80">
            <a:extLst>
              <a:ext uri="{FF2B5EF4-FFF2-40B4-BE49-F238E27FC236}">
                <a16:creationId xmlns:a16="http://schemas.microsoft.com/office/drawing/2014/main" id="{71B9A61B-E469-604A-97EE-577DF6AE1C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799" y="3803650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50" name="Text Box 81">
            <a:extLst>
              <a:ext uri="{FF2B5EF4-FFF2-40B4-BE49-F238E27FC236}">
                <a16:creationId xmlns:a16="http://schemas.microsoft.com/office/drawing/2014/main" id="{361D629C-4C59-4D49-A722-8D8203C24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4005262"/>
            <a:ext cx="542925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PS2  </a:t>
            </a:r>
          </a:p>
        </p:txBody>
      </p:sp>
      <p:sp>
        <p:nvSpPr>
          <p:cNvPr id="51" name="Text Box 83">
            <a:extLst>
              <a:ext uri="{FF2B5EF4-FFF2-40B4-BE49-F238E27FC236}">
                <a16:creationId xmlns:a16="http://schemas.microsoft.com/office/drawing/2014/main" id="{792B42F2-C478-3F41-88B5-0A630B3F2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75" y="4348162"/>
            <a:ext cx="542925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PS3   </a:t>
            </a:r>
          </a:p>
        </p:txBody>
      </p:sp>
      <p:sp>
        <p:nvSpPr>
          <p:cNvPr id="52" name="Text Box 85">
            <a:extLst>
              <a:ext uri="{FF2B5EF4-FFF2-40B4-BE49-F238E27FC236}">
                <a16:creationId xmlns:a16="http://schemas.microsoft.com/office/drawing/2014/main" id="{9F8E86A1-9CD3-C54C-B2B5-5FA711F45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75" y="4693955"/>
            <a:ext cx="530226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PS4 </a:t>
            </a:r>
          </a:p>
        </p:txBody>
      </p:sp>
      <p:sp>
        <p:nvSpPr>
          <p:cNvPr id="53" name="Text Box 83">
            <a:extLst>
              <a:ext uri="{FF2B5EF4-FFF2-40B4-BE49-F238E27FC236}">
                <a16:creationId xmlns:a16="http://schemas.microsoft.com/office/drawing/2014/main" id="{857D3CAD-9E47-E147-9F35-B569E13B0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5056187"/>
            <a:ext cx="534987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PS5   </a:t>
            </a:r>
          </a:p>
        </p:txBody>
      </p:sp>
      <p:sp>
        <p:nvSpPr>
          <p:cNvPr id="54" name="Text Box 85">
            <a:extLst>
              <a:ext uri="{FF2B5EF4-FFF2-40B4-BE49-F238E27FC236}">
                <a16:creationId xmlns:a16="http://schemas.microsoft.com/office/drawing/2014/main" id="{E82036C3-030B-414B-8678-474786CE5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513" y="5695950"/>
            <a:ext cx="522287" cy="2590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PSn  </a:t>
            </a:r>
          </a:p>
        </p:txBody>
      </p:sp>
      <p:sp>
        <p:nvSpPr>
          <p:cNvPr id="55" name="Text Box 144">
            <a:extLst>
              <a:ext uri="{FF2B5EF4-FFF2-40B4-BE49-F238E27FC236}">
                <a16:creationId xmlns:a16="http://schemas.microsoft.com/office/drawing/2014/main" id="{E4A690D2-0648-7B40-9F21-416C663B7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813" y="5935662"/>
            <a:ext cx="12539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Fast Feedback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Power Supplies</a:t>
            </a:r>
          </a:p>
        </p:txBody>
      </p:sp>
      <p:sp>
        <p:nvSpPr>
          <p:cNvPr id="56" name="Oval 164">
            <a:extLst>
              <a:ext uri="{FF2B5EF4-FFF2-40B4-BE49-F238E27FC236}">
                <a16:creationId xmlns:a16="http://schemas.microsoft.com/office/drawing/2014/main" id="{77045255-5FC3-6147-9CCD-39136606F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763" y="5373687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57" name="Oval 165">
            <a:extLst>
              <a:ext uri="{FF2B5EF4-FFF2-40B4-BE49-F238E27FC236}">
                <a16:creationId xmlns:a16="http://schemas.microsoft.com/office/drawing/2014/main" id="{B85CA584-A1B6-B94A-B5FE-410C6C4AA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175" y="5461000"/>
            <a:ext cx="65088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58" name="Oval 166">
            <a:extLst>
              <a:ext uri="{FF2B5EF4-FFF2-40B4-BE49-F238E27FC236}">
                <a16:creationId xmlns:a16="http://schemas.microsoft.com/office/drawing/2014/main" id="{353A3C67-F58A-944F-8039-654068734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588" y="5559425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59" name="Line 38">
            <a:extLst>
              <a:ext uri="{FF2B5EF4-FFF2-40B4-BE49-F238E27FC236}">
                <a16:creationId xmlns:a16="http://schemas.microsoft.com/office/drawing/2014/main" id="{35E0576D-FC74-464E-8C00-97F446F018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7113" y="2496440"/>
            <a:ext cx="52387" cy="329317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0" name="Line 26">
            <a:extLst>
              <a:ext uri="{FF2B5EF4-FFF2-40B4-BE49-F238E27FC236}">
                <a16:creationId xmlns:a16="http://schemas.microsoft.com/office/drawing/2014/main" id="{FCFF3DD3-F9A7-A242-A550-D7F4E7C520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9338" y="3790950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1" name="Line 26">
            <a:extLst>
              <a:ext uri="{FF2B5EF4-FFF2-40B4-BE49-F238E27FC236}">
                <a16:creationId xmlns:a16="http://schemas.microsoft.com/office/drawing/2014/main" id="{73553397-E90E-EE4E-99DF-18D59A4CEDC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64100" y="4100512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2" name="Line 26">
            <a:extLst>
              <a:ext uri="{FF2B5EF4-FFF2-40B4-BE49-F238E27FC236}">
                <a16:creationId xmlns:a16="http://schemas.microsoft.com/office/drawing/2014/main" id="{3772BB8D-4697-F240-8009-4D54F7CE40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68863" y="4462462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3" name="Line 26">
            <a:extLst>
              <a:ext uri="{FF2B5EF4-FFF2-40B4-BE49-F238E27FC236}">
                <a16:creationId xmlns:a16="http://schemas.microsoft.com/office/drawing/2014/main" id="{15188C1D-C506-2A46-BA5D-6908E73824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3625" y="4800600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4" name="Line 26">
            <a:extLst>
              <a:ext uri="{FF2B5EF4-FFF2-40B4-BE49-F238E27FC236}">
                <a16:creationId xmlns:a16="http://schemas.microsoft.com/office/drawing/2014/main" id="{7768E3CB-B773-8243-B1FD-8AB8D88FE2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5173662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5" name="Line 26">
            <a:extLst>
              <a:ext uri="{FF2B5EF4-FFF2-40B4-BE49-F238E27FC236}">
                <a16:creationId xmlns:a16="http://schemas.microsoft.com/office/drawing/2014/main" id="{9D3443A8-5125-A941-9907-BF4D3367A76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8388" y="5778500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6" name="Text Box 57">
            <a:extLst>
              <a:ext uri="{FF2B5EF4-FFF2-40B4-BE49-F238E27FC236}">
                <a16:creationId xmlns:a16="http://schemas.microsoft.com/office/drawing/2014/main" id="{D5843CF8-CF8A-E648-BE86-5A4C7DE8A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801937"/>
            <a:ext cx="1216977" cy="5888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Cell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Controllers</a:t>
            </a:r>
          </a:p>
        </p:txBody>
      </p:sp>
      <p:sp>
        <p:nvSpPr>
          <p:cNvPr id="67" name="Line 61">
            <a:extLst>
              <a:ext uri="{FF2B5EF4-FFF2-40B4-BE49-F238E27FC236}">
                <a16:creationId xmlns:a16="http://schemas.microsoft.com/office/drawing/2014/main" id="{A4D8CD12-AED4-5240-9C40-6C8C1D430F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7914" y="2477860"/>
            <a:ext cx="0" cy="32816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8" name="Line 90">
            <a:extLst>
              <a:ext uri="{FF2B5EF4-FFF2-40B4-BE49-F238E27FC236}">
                <a16:creationId xmlns:a16="http://schemas.microsoft.com/office/drawing/2014/main" id="{EF951445-DCAA-DE47-9C8A-457BD2DAF2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03947" y="2264682"/>
            <a:ext cx="0" cy="541338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69" name="Line 93">
            <a:extLst>
              <a:ext uri="{FF2B5EF4-FFF2-40B4-BE49-F238E27FC236}">
                <a16:creationId xmlns:a16="http://schemas.microsoft.com/office/drawing/2014/main" id="{581FE191-1748-BD4A-A905-24DEACFAE5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20436" y="1998662"/>
            <a:ext cx="12700" cy="803275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0" name="Text Box 78">
            <a:extLst>
              <a:ext uri="{FF2B5EF4-FFF2-40B4-BE49-F238E27FC236}">
                <a16:creationId xmlns:a16="http://schemas.microsoft.com/office/drawing/2014/main" id="{6B867318-2361-3544-84AC-C5058C07A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042" y="3721100"/>
            <a:ext cx="603250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BPM1  </a:t>
            </a:r>
          </a:p>
        </p:txBody>
      </p:sp>
      <p:sp>
        <p:nvSpPr>
          <p:cNvPr id="71" name="Line 80">
            <a:extLst>
              <a:ext uri="{FF2B5EF4-FFF2-40B4-BE49-F238E27FC236}">
                <a16:creationId xmlns:a16="http://schemas.microsoft.com/office/drawing/2014/main" id="{689AEDE1-1B30-6D44-827A-FD3F8F17ED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8592" y="3827462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2" name="Text Box 81">
            <a:extLst>
              <a:ext uri="{FF2B5EF4-FFF2-40B4-BE49-F238E27FC236}">
                <a16:creationId xmlns:a16="http://schemas.microsoft.com/office/drawing/2014/main" id="{ADFD4620-4539-3845-9A8B-58B5A5F53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742" y="4038600"/>
            <a:ext cx="598488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BPM2  </a:t>
            </a:r>
          </a:p>
        </p:txBody>
      </p:sp>
      <p:sp>
        <p:nvSpPr>
          <p:cNvPr id="73" name="Line 82">
            <a:extLst>
              <a:ext uri="{FF2B5EF4-FFF2-40B4-BE49-F238E27FC236}">
                <a16:creationId xmlns:a16="http://schemas.microsoft.com/office/drawing/2014/main" id="{F0BB2FB1-14C3-F24B-9B76-41EF8583FC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71292" y="4144962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4" name="Text Box 83">
            <a:extLst>
              <a:ext uri="{FF2B5EF4-FFF2-40B4-BE49-F238E27FC236}">
                <a16:creationId xmlns:a16="http://schemas.microsoft.com/office/drawing/2014/main" id="{41810A73-0EC6-034C-95A4-289F058B7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742" y="4381500"/>
            <a:ext cx="603250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BPM3   </a:t>
            </a:r>
          </a:p>
        </p:txBody>
      </p:sp>
      <p:sp>
        <p:nvSpPr>
          <p:cNvPr id="75" name="Line 84">
            <a:extLst>
              <a:ext uri="{FF2B5EF4-FFF2-40B4-BE49-F238E27FC236}">
                <a16:creationId xmlns:a16="http://schemas.microsoft.com/office/drawing/2014/main" id="{9D04C7D7-0259-E644-87EC-5AEB409CD3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71292" y="4487862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6" name="Text Box 85">
            <a:extLst>
              <a:ext uri="{FF2B5EF4-FFF2-40B4-BE49-F238E27FC236}">
                <a16:creationId xmlns:a16="http://schemas.microsoft.com/office/drawing/2014/main" id="{4D3421B6-ED05-4E49-910E-634E9B1A8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442" y="4776787"/>
            <a:ext cx="598488" cy="255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BPM4 </a:t>
            </a:r>
          </a:p>
        </p:txBody>
      </p:sp>
      <p:sp>
        <p:nvSpPr>
          <p:cNvPr id="77" name="Line 86">
            <a:extLst>
              <a:ext uri="{FF2B5EF4-FFF2-40B4-BE49-F238E27FC236}">
                <a16:creationId xmlns:a16="http://schemas.microsoft.com/office/drawing/2014/main" id="{A4A19719-359E-D14F-955E-4265A1A1E6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83992" y="4894262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78" name="Text Box 83">
            <a:extLst>
              <a:ext uri="{FF2B5EF4-FFF2-40B4-BE49-F238E27FC236}">
                <a16:creationId xmlns:a16="http://schemas.microsoft.com/office/drawing/2014/main" id="{ECCF6BF5-B236-1846-839C-F499C448A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8680" y="5089525"/>
            <a:ext cx="603250" cy="255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BPM5 </a:t>
            </a:r>
          </a:p>
        </p:txBody>
      </p:sp>
      <p:sp>
        <p:nvSpPr>
          <p:cNvPr id="79" name="Line 84">
            <a:extLst>
              <a:ext uri="{FF2B5EF4-FFF2-40B4-BE49-F238E27FC236}">
                <a16:creationId xmlns:a16="http://schemas.microsoft.com/office/drawing/2014/main" id="{22F90DE8-AF58-8A4D-BFED-8728A02A18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79230" y="5195887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80" name="Text Box 85">
            <a:extLst>
              <a:ext uri="{FF2B5EF4-FFF2-40B4-BE49-F238E27FC236}">
                <a16:creationId xmlns:a16="http://schemas.microsoft.com/office/drawing/2014/main" id="{BAA630BE-B501-EA4E-9F40-7D1B9DA68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1380" y="5729287"/>
            <a:ext cx="560387" cy="255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>
                <a:ea typeface="Osaka"/>
                <a:cs typeface="Osaka"/>
              </a:rPr>
              <a:t>BPn</a:t>
            </a:r>
          </a:p>
        </p:txBody>
      </p:sp>
      <p:sp>
        <p:nvSpPr>
          <p:cNvPr id="81" name="Line 86">
            <a:extLst>
              <a:ext uri="{FF2B5EF4-FFF2-40B4-BE49-F238E27FC236}">
                <a16:creationId xmlns:a16="http://schemas.microsoft.com/office/drawing/2014/main" id="{B39226C2-5129-E84A-A0C5-0836A8ED4F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6475" y="5867400"/>
            <a:ext cx="263525" cy="9525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82" name="Oval 164">
            <a:extLst>
              <a:ext uri="{FF2B5EF4-FFF2-40B4-BE49-F238E27FC236}">
                <a16:creationId xmlns:a16="http://schemas.microsoft.com/office/drawing/2014/main" id="{4227A65E-3450-FE40-AE36-D037957D6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630" y="5407025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83" name="Oval 165">
            <a:extLst>
              <a:ext uri="{FF2B5EF4-FFF2-40B4-BE49-F238E27FC236}">
                <a16:creationId xmlns:a16="http://schemas.microsoft.com/office/drawing/2014/main" id="{55108DB4-1369-F24B-A0B4-B5F24E24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2042" y="5494337"/>
            <a:ext cx="65088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84" name="Oval 166">
            <a:extLst>
              <a:ext uri="{FF2B5EF4-FFF2-40B4-BE49-F238E27FC236}">
                <a16:creationId xmlns:a16="http://schemas.microsoft.com/office/drawing/2014/main" id="{21AA6F54-DDC5-5B45-B11F-1578744FD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455" y="5592762"/>
            <a:ext cx="65087" cy="66675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3600">
              <a:latin typeface="Arial Narrow" panose="020B0606020202030204" pitchFamily="34" charset="0"/>
              <a:ea typeface="Osaka"/>
              <a:cs typeface="Osaka"/>
            </a:endParaRPr>
          </a:p>
        </p:txBody>
      </p:sp>
      <p:sp>
        <p:nvSpPr>
          <p:cNvPr id="85" name="Line 38">
            <a:extLst>
              <a:ext uri="{FF2B5EF4-FFF2-40B4-BE49-F238E27FC236}">
                <a16:creationId xmlns:a16="http://schemas.microsoft.com/office/drawing/2014/main" id="{EA4874DE-4611-1B4D-B61A-8A5843E13B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7217" y="2462212"/>
            <a:ext cx="35983" cy="3328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86" name="Line 26">
            <a:extLst>
              <a:ext uri="{FF2B5EF4-FFF2-40B4-BE49-F238E27FC236}">
                <a16:creationId xmlns:a16="http://schemas.microsoft.com/office/drawing/2014/main" id="{F85706B5-365A-E746-8882-C4937B1A8AF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44205" y="3824287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87" name="Line 26">
            <a:extLst>
              <a:ext uri="{FF2B5EF4-FFF2-40B4-BE49-F238E27FC236}">
                <a16:creationId xmlns:a16="http://schemas.microsoft.com/office/drawing/2014/main" id="{E6DACE57-0E96-D94F-8FC6-B3EEC19245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37325" y="4133850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88" name="Line 26">
            <a:extLst>
              <a:ext uri="{FF2B5EF4-FFF2-40B4-BE49-F238E27FC236}">
                <a16:creationId xmlns:a16="http://schemas.microsoft.com/office/drawing/2014/main" id="{B776C82E-B873-0448-948C-79A0E5F1E7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37325" y="4495800"/>
            <a:ext cx="244475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89" name="Line 26">
            <a:extLst>
              <a:ext uri="{FF2B5EF4-FFF2-40B4-BE49-F238E27FC236}">
                <a16:creationId xmlns:a16="http://schemas.microsoft.com/office/drawing/2014/main" id="{95B8FEF3-338A-7440-8971-275CEAEFF1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58492" y="4906962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0" name="Line 26">
            <a:extLst>
              <a:ext uri="{FF2B5EF4-FFF2-40B4-BE49-F238E27FC236}">
                <a16:creationId xmlns:a16="http://schemas.microsoft.com/office/drawing/2014/main" id="{42219587-99C0-3A4F-AA80-6B779DE515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6158" y="5181599"/>
            <a:ext cx="265642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1" name="Line 26">
            <a:extLst>
              <a:ext uri="{FF2B5EF4-FFF2-40B4-BE49-F238E27FC236}">
                <a16:creationId xmlns:a16="http://schemas.microsoft.com/office/drawing/2014/main" id="{0C445119-8E4B-2947-902F-DD06253D45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53200" y="5811837"/>
            <a:ext cx="24447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2" name="Line 26">
            <a:extLst>
              <a:ext uri="{FF2B5EF4-FFF2-40B4-BE49-F238E27FC236}">
                <a16:creationId xmlns:a16="http://schemas.microsoft.com/office/drawing/2014/main" id="{7DCAA62E-19D9-FA40-9F3F-99F2452EEE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20001" y="3390816"/>
            <a:ext cx="2116" cy="2476584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3" name="Text Box 57">
            <a:extLst>
              <a:ext uri="{FF2B5EF4-FFF2-40B4-BE49-F238E27FC236}">
                <a16:creationId xmlns:a16="http://schemas.microsoft.com/office/drawing/2014/main" id="{48B54F6B-392A-004C-A2E8-F2B171515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715" y="2786062"/>
            <a:ext cx="890360" cy="58887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RF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Systems</a:t>
            </a:r>
          </a:p>
        </p:txBody>
      </p:sp>
      <p:sp>
        <p:nvSpPr>
          <p:cNvPr id="94" name="Line 61">
            <a:extLst>
              <a:ext uri="{FF2B5EF4-FFF2-40B4-BE49-F238E27FC236}">
                <a16:creationId xmlns:a16="http://schemas.microsoft.com/office/drawing/2014/main" id="{94D08A67-A0C4-004A-BC03-70009B2139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3583" y="2476500"/>
            <a:ext cx="0" cy="309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5" name="Line 93">
            <a:extLst>
              <a:ext uri="{FF2B5EF4-FFF2-40B4-BE49-F238E27FC236}">
                <a16:creationId xmlns:a16="http://schemas.microsoft.com/office/drawing/2014/main" id="{4ED3E8B3-C892-B94E-919D-A238213D58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46668" y="1982787"/>
            <a:ext cx="12700" cy="803275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6" name="Text Box 144">
            <a:extLst>
              <a:ext uri="{FF2B5EF4-FFF2-40B4-BE49-F238E27FC236}">
                <a16:creationId xmlns:a16="http://schemas.microsoft.com/office/drawing/2014/main" id="{DDC9E221-022D-DA41-AB31-91BA76BBA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0748" y="5990088"/>
            <a:ext cx="1176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Beam Position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Monitors</a:t>
            </a:r>
          </a:p>
        </p:txBody>
      </p:sp>
      <p:sp>
        <p:nvSpPr>
          <p:cNvPr id="97" name="Cylinder 1">
            <a:extLst>
              <a:ext uri="{FF2B5EF4-FFF2-40B4-BE49-F238E27FC236}">
                <a16:creationId xmlns:a16="http://schemas.microsoft.com/office/drawing/2014/main" id="{A55284D2-8867-F745-AE65-35DA0CA4B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22112"/>
            <a:ext cx="1217612" cy="792162"/>
          </a:xfrm>
          <a:prstGeom prst="can">
            <a:avLst>
              <a:gd name="adj" fmla="val 25000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endParaRPr lang="en-US" altLang="en-US" sz="1600" b="1">
              <a:ea typeface="Osaka"/>
              <a:cs typeface="Osaka"/>
            </a:endParaRPr>
          </a:p>
        </p:txBody>
      </p:sp>
      <p:sp>
        <p:nvSpPr>
          <p:cNvPr id="98" name="Line 61">
            <a:extLst>
              <a:ext uri="{FF2B5EF4-FFF2-40B4-BE49-F238E27FC236}">
                <a16:creationId xmlns:a16="http://schemas.microsoft.com/office/drawing/2014/main" id="{85F60F1C-98AE-4140-9820-23FA2630F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4406" y="1700212"/>
            <a:ext cx="0" cy="776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99" name="Text Box 46">
            <a:extLst>
              <a:ext uri="{FF2B5EF4-FFF2-40B4-BE49-F238E27FC236}">
                <a16:creationId xmlns:a16="http://schemas.microsoft.com/office/drawing/2014/main" id="{523BDE97-7C5B-9944-AFF1-B7C20E922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75" y="892175"/>
            <a:ext cx="1085850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Level 3: </a:t>
            </a:r>
            <a:r>
              <a:rPr lang="en-US" altLang="en-US" sz="1200" dirty="0">
                <a:ea typeface="Osaka"/>
                <a:cs typeface="Osaka"/>
              </a:rPr>
              <a:t>Physics or Science Applications Using Stored Data</a:t>
            </a:r>
          </a:p>
        </p:txBody>
      </p:sp>
      <p:sp>
        <p:nvSpPr>
          <p:cNvPr id="100" name="Text Box 46">
            <a:extLst>
              <a:ext uri="{FF2B5EF4-FFF2-40B4-BE49-F238E27FC236}">
                <a16:creationId xmlns:a16="http://schemas.microsoft.com/office/drawing/2014/main" id="{01007E0D-1BE6-1B4C-8DBB-8B0134851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135" y="2945589"/>
            <a:ext cx="1649412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Level 1</a:t>
            </a:r>
            <a:r>
              <a:rPr lang="en-US" altLang="en-US" sz="1200" dirty="0">
                <a:ea typeface="Osaka"/>
                <a:cs typeface="Osaka"/>
              </a:rPr>
              <a:t>: SCADA support over a distributed network</a:t>
            </a:r>
            <a:endParaRPr lang="en-US" altLang="en-US" sz="1200" b="1" dirty="0">
              <a:ea typeface="Osaka"/>
              <a:cs typeface="Osaka"/>
            </a:endParaRPr>
          </a:p>
        </p:txBody>
      </p:sp>
      <p:sp>
        <p:nvSpPr>
          <p:cNvPr id="101" name="Text Box 46">
            <a:extLst>
              <a:ext uri="{FF2B5EF4-FFF2-40B4-BE49-F238E27FC236}">
                <a16:creationId xmlns:a16="http://schemas.microsoft.com/office/drawing/2014/main" id="{2947E972-6657-4149-9B9A-2D7E588DF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286" y="3838840"/>
            <a:ext cx="1244551" cy="15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b="1" dirty="0">
                <a:ea typeface="Osaka"/>
                <a:cs typeface="Osaka"/>
              </a:rPr>
              <a:t>Level 0</a:t>
            </a:r>
            <a:r>
              <a:rPr lang="en-US" altLang="en-US" sz="1200" dirty="0">
                <a:ea typeface="Osaka"/>
                <a:cs typeface="Osaka"/>
              </a:rPr>
              <a:t>: High Performance Systems over dedicated networks (blue and orange) or slow control over industrial Ethernet </a:t>
            </a:r>
            <a:endParaRPr lang="en-US" altLang="en-US" sz="1200" b="1" dirty="0">
              <a:ea typeface="Osaka"/>
              <a:cs typeface="Osaka"/>
            </a:endParaRPr>
          </a:p>
        </p:txBody>
      </p:sp>
      <p:sp>
        <p:nvSpPr>
          <p:cNvPr id="102" name="Text Box 13">
            <a:extLst>
              <a:ext uri="{FF2B5EF4-FFF2-40B4-BE49-F238E27FC236}">
                <a16:creationId xmlns:a16="http://schemas.microsoft.com/office/drawing/2014/main" id="{4158DE01-BB5F-EF40-B142-F4C88C336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188" y="3949700"/>
            <a:ext cx="341312" cy="677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>
                <a:ea typeface="Osaka"/>
                <a:cs typeface="Osaka"/>
              </a:rPr>
              <a:t>I /O</a:t>
            </a: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BE563DA6-028E-3241-A72E-AC02BAC83D3E}"/>
              </a:ext>
            </a:extLst>
          </p:cNvPr>
          <p:cNvSpPr txBox="1">
            <a:spLocks/>
          </p:cNvSpPr>
          <p:nvPr/>
        </p:nvSpPr>
        <p:spPr>
          <a:xfrm>
            <a:off x="457200" y="66724"/>
            <a:ext cx="8229600" cy="6952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/>
              <a:t>Standard HW Architecture</a:t>
            </a:r>
            <a:endParaRPr lang="en-US" dirty="0"/>
          </a:p>
        </p:txBody>
      </p:sp>
      <p:sp>
        <p:nvSpPr>
          <p:cNvPr id="104" name="Line 80">
            <a:extLst>
              <a:ext uri="{FF2B5EF4-FFF2-40B4-BE49-F238E27FC236}">
                <a16:creationId xmlns:a16="http://schemas.microsoft.com/office/drawing/2014/main" id="{8A69C182-6A73-4D48-ADF4-643EB8440C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30733" y="3910755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05" name="Line 80">
            <a:extLst>
              <a:ext uri="{FF2B5EF4-FFF2-40B4-BE49-F238E27FC236}">
                <a16:creationId xmlns:a16="http://schemas.microsoft.com/office/drawing/2014/main" id="{5BC2ABE3-934F-3E4D-9A0E-038BE13F070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6172" y="4212579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06" name="Line 80">
            <a:extLst>
              <a:ext uri="{FF2B5EF4-FFF2-40B4-BE49-F238E27FC236}">
                <a16:creationId xmlns:a16="http://schemas.microsoft.com/office/drawing/2014/main" id="{94564474-4C29-954F-9D41-A4CBE377D5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6172" y="4573687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07" name="Line 80">
            <a:extLst>
              <a:ext uri="{FF2B5EF4-FFF2-40B4-BE49-F238E27FC236}">
                <a16:creationId xmlns:a16="http://schemas.microsoft.com/office/drawing/2014/main" id="{225F46BF-FBB1-7047-8D2D-9C8A59B936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5867400"/>
            <a:ext cx="457200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08" name="Line 80">
            <a:extLst>
              <a:ext uri="{FF2B5EF4-FFF2-40B4-BE49-F238E27FC236}">
                <a16:creationId xmlns:a16="http://schemas.microsoft.com/office/drawing/2014/main" id="{D1E29332-7B70-B048-8C7D-4507185B8E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09342" y="3119981"/>
            <a:ext cx="620058" cy="4218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09" name="Text Box 47">
            <a:extLst>
              <a:ext uri="{FF2B5EF4-FFF2-40B4-BE49-F238E27FC236}">
                <a16:creationId xmlns:a16="http://schemas.microsoft.com/office/drawing/2014/main" id="{C603CC9F-0AC9-D844-8163-805C3B607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7" y="2801937"/>
            <a:ext cx="341313" cy="67505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400" dirty="0">
                <a:ea typeface="Osaka"/>
                <a:cs typeface="Osaka"/>
              </a:rPr>
              <a:t>NAD</a:t>
            </a:r>
          </a:p>
        </p:txBody>
      </p:sp>
      <p:sp>
        <p:nvSpPr>
          <p:cNvPr id="110" name="Line 50">
            <a:extLst>
              <a:ext uri="{FF2B5EF4-FFF2-40B4-BE49-F238E27FC236}">
                <a16:creationId xmlns:a16="http://schemas.microsoft.com/office/drawing/2014/main" id="{06150890-E03C-2947-BBD3-A94873E1A4F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496002"/>
            <a:ext cx="9640" cy="31001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1" name="Line 93">
            <a:extLst>
              <a:ext uri="{FF2B5EF4-FFF2-40B4-BE49-F238E27FC236}">
                <a16:creationId xmlns:a16="http://schemas.microsoft.com/office/drawing/2014/main" id="{B2924189-919D-4948-BDE0-2DA4DAC7F4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1981200"/>
            <a:ext cx="12700" cy="396240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 type="non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2" name="Line 80">
            <a:extLst>
              <a:ext uri="{FF2B5EF4-FFF2-40B4-BE49-F238E27FC236}">
                <a16:creationId xmlns:a16="http://schemas.microsoft.com/office/drawing/2014/main" id="{5FFD4216-E396-DA4F-8C94-06A727FDCE4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4492" y="4953000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3" name="Line 80">
            <a:extLst>
              <a:ext uri="{FF2B5EF4-FFF2-40B4-BE49-F238E27FC236}">
                <a16:creationId xmlns:a16="http://schemas.microsoft.com/office/drawing/2014/main" id="{85C76573-F077-7E41-9374-1999BAA234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44492" y="5257800"/>
            <a:ext cx="437308" cy="1588"/>
          </a:xfrm>
          <a:prstGeom prst="line">
            <a:avLst/>
          </a:prstGeom>
          <a:ln>
            <a:headEnd type="triangle" w="med" len="med"/>
            <a:tailEnd type="triangle" w="med" len="med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4" name="Line 80">
            <a:extLst>
              <a:ext uri="{FF2B5EF4-FFF2-40B4-BE49-F238E27FC236}">
                <a16:creationId xmlns:a16="http://schemas.microsoft.com/office/drawing/2014/main" id="{2813436A-81CC-C240-BAF9-5AD14DBDD9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4114800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5" name="Line 80">
            <a:extLst>
              <a:ext uri="{FF2B5EF4-FFF2-40B4-BE49-F238E27FC236}">
                <a16:creationId xmlns:a16="http://schemas.microsoft.com/office/drawing/2014/main" id="{9C339287-3022-8046-BE96-02FDB7D7BB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4495800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6" name="Line 80">
            <a:extLst>
              <a:ext uri="{FF2B5EF4-FFF2-40B4-BE49-F238E27FC236}">
                <a16:creationId xmlns:a16="http://schemas.microsoft.com/office/drawing/2014/main" id="{65C33D38-CBEB-1544-A06E-FE0CE4B559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4800600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7" name="Line 80">
            <a:extLst>
              <a:ext uri="{FF2B5EF4-FFF2-40B4-BE49-F238E27FC236}">
                <a16:creationId xmlns:a16="http://schemas.microsoft.com/office/drawing/2014/main" id="{2F35AE15-82DE-CA43-B17B-66F11907D9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5181600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8" name="Line 80">
            <a:extLst>
              <a:ext uri="{FF2B5EF4-FFF2-40B4-BE49-F238E27FC236}">
                <a16:creationId xmlns:a16="http://schemas.microsoft.com/office/drawing/2014/main" id="{98B04C23-857B-8444-B00B-DB92FF7F49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38800" y="5791200"/>
            <a:ext cx="381001" cy="6350"/>
          </a:xfrm>
          <a:prstGeom prst="line">
            <a:avLst/>
          </a:prstGeom>
          <a:noFill/>
          <a:ln w="12700">
            <a:solidFill>
              <a:srgbClr val="33CCCC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19" name="Line 20">
            <a:extLst>
              <a:ext uri="{FF2B5EF4-FFF2-40B4-BE49-F238E27FC236}">
                <a16:creationId xmlns:a16="http://schemas.microsoft.com/office/drawing/2014/main" id="{D7EE1BFC-853D-4340-9D82-BB4AAAF96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4932362"/>
            <a:ext cx="0" cy="32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20" name="Text Box 47">
            <a:extLst>
              <a:ext uri="{FF2B5EF4-FFF2-40B4-BE49-F238E27FC236}">
                <a16:creationId xmlns:a16="http://schemas.microsoft.com/office/drawing/2014/main" id="{52E632DD-6492-D14E-B712-14BF4FEF7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038600"/>
            <a:ext cx="914400" cy="77611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Power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Supplies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  <a:buFontTx/>
              <a:buNone/>
            </a:pPr>
            <a:r>
              <a:rPr lang="en-US" altLang="en-US" sz="1200" dirty="0">
                <a:ea typeface="Osaka"/>
                <a:cs typeface="Osaka"/>
              </a:rPr>
              <a:t>(Ethernet)</a:t>
            </a:r>
          </a:p>
        </p:txBody>
      </p:sp>
      <p:sp>
        <p:nvSpPr>
          <p:cNvPr id="121" name="Line 50">
            <a:extLst>
              <a:ext uri="{FF2B5EF4-FFF2-40B4-BE49-F238E27FC236}">
                <a16:creationId xmlns:a16="http://schemas.microsoft.com/office/drawing/2014/main" id="{BA20924D-FE19-F24B-9624-82D14AD814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3733800"/>
            <a:ext cx="0" cy="301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en-US"/>
          </a:p>
        </p:txBody>
      </p:sp>
      <p:sp>
        <p:nvSpPr>
          <p:cNvPr id="122" name="Slide Number Placeholder 6">
            <a:extLst>
              <a:ext uri="{FF2B5EF4-FFF2-40B4-BE49-F238E27FC236}">
                <a16:creationId xmlns:a16="http://schemas.microsoft.com/office/drawing/2014/main" id="{549112D0-FE08-214C-A461-4C829321E472}"/>
              </a:ext>
            </a:extLst>
          </p:cNvPr>
          <p:cNvSpPr txBox="1">
            <a:spLocks/>
          </p:cNvSpPr>
          <p:nvPr/>
        </p:nvSpPr>
        <p:spPr>
          <a:xfrm>
            <a:off x="3505200" y="64588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8EECC0-62E2-794C-BFF4-3606EC20E1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6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ALS-U Facility Status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88417"/>
            <a:ext cx="4191000" cy="425518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Outline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DOE Approval Status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What is ALS-U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Strategy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Content Placeholder 7" descr="Fig 3.2.1.D_20160307.png">
            <a:extLst>
              <a:ext uri="{FF2B5EF4-FFF2-40B4-BE49-F238E27FC236}">
                <a16:creationId xmlns:a16="http://schemas.microsoft.com/office/drawing/2014/main" id="{A53376D7-3208-0848-87CB-EDE21300C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52" b="-14252"/>
          <a:stretch>
            <a:fillRect/>
          </a:stretch>
        </p:blipFill>
        <p:spPr>
          <a:xfrm>
            <a:off x="4648200" y="13716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54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B886-2F4C-6A42-89A7-F233FE6C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82" y="141449"/>
            <a:ext cx="8229600" cy="1143000"/>
          </a:xfrm>
        </p:spPr>
        <p:txBody>
          <a:bodyPr/>
          <a:lstStyle/>
          <a:p>
            <a:r>
              <a:rPr lang="en-US" dirty="0"/>
              <a:t>DOE Approval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70EE-53FB-DE4E-9A8B-42F1FE25B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45" y="1037294"/>
            <a:ext cx="8229600" cy="1341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Currently at Conceptual Design stage, Reviews in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BFEA8-75F2-E94A-81D4-607E59A63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4821"/>
            <a:ext cx="9144000" cy="4225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41231AC-AE43-AE42-A207-27A595B2601A}"/>
              </a:ext>
            </a:extLst>
          </p:cNvPr>
          <p:cNvCxnSpPr>
            <a:cxnSpLocks/>
          </p:cNvCxnSpPr>
          <p:nvPr/>
        </p:nvCxnSpPr>
        <p:spPr>
          <a:xfrm flipV="1">
            <a:off x="1711503" y="3752047"/>
            <a:ext cx="0" cy="4572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B2FBB6-CF88-364A-BB8A-C004AC862820}"/>
              </a:ext>
            </a:extLst>
          </p:cNvPr>
          <p:cNvCxnSpPr>
            <a:cxnSpLocks/>
          </p:cNvCxnSpPr>
          <p:nvPr/>
        </p:nvCxnSpPr>
        <p:spPr>
          <a:xfrm flipV="1">
            <a:off x="3311703" y="3752047"/>
            <a:ext cx="0" cy="4572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841420-D65B-D447-B22C-271A1FCBB1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90663" y="2758733"/>
            <a:ext cx="0" cy="4572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6FD6DA-F30B-8849-8314-DDD6DE6E533F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33663" y="2758733"/>
            <a:ext cx="0" cy="4572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82316C-AB22-B646-B488-58EE5A2372DE}"/>
              </a:ext>
            </a:extLst>
          </p:cNvPr>
          <p:cNvCxnSpPr>
            <a:cxnSpLocks/>
          </p:cNvCxnSpPr>
          <p:nvPr/>
        </p:nvCxnSpPr>
        <p:spPr>
          <a:xfrm flipV="1">
            <a:off x="8340903" y="3752047"/>
            <a:ext cx="0" cy="4572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52C86C-971C-EA41-A604-9840FD537D1B}"/>
              </a:ext>
            </a:extLst>
          </p:cNvPr>
          <p:cNvSpPr txBox="1"/>
          <p:nvPr/>
        </p:nvSpPr>
        <p:spPr>
          <a:xfrm>
            <a:off x="690081" y="4268670"/>
            <a:ext cx="1890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CD-0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Mission Need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Sept.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8CDF2-6E43-394E-B2C5-1B270158D2D7}"/>
              </a:ext>
            </a:extLst>
          </p:cNvPr>
          <p:cNvSpPr txBox="1"/>
          <p:nvPr/>
        </p:nvSpPr>
        <p:spPr>
          <a:xfrm>
            <a:off x="2976081" y="4268670"/>
            <a:ext cx="2507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CD-1</a:t>
            </a:r>
          </a:p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Conceptual Design</a:t>
            </a:r>
          </a:p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Fall 2018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50EDC7-6E03-B941-868C-1295BFA2B1D5}"/>
              </a:ext>
            </a:extLst>
          </p:cNvPr>
          <p:cNvSpPr txBox="1"/>
          <p:nvPr/>
        </p:nvSpPr>
        <p:spPr>
          <a:xfrm>
            <a:off x="1828936" y="1873198"/>
            <a:ext cx="2908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CD-2</a:t>
            </a:r>
          </a:p>
          <a:p>
            <a:pPr algn="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Performance Baseline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E638B-AAC7-3E40-821C-01757218A518}"/>
              </a:ext>
            </a:extLst>
          </p:cNvPr>
          <p:cNvSpPr txBox="1"/>
          <p:nvPr/>
        </p:nvSpPr>
        <p:spPr>
          <a:xfrm>
            <a:off x="5185881" y="1873197"/>
            <a:ext cx="2453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CD-3</a:t>
            </a:r>
          </a:p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Start Construction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9ED92-87F2-264C-86ED-7720DD3AFEB8}"/>
              </a:ext>
            </a:extLst>
          </p:cNvPr>
          <p:cNvSpPr txBox="1"/>
          <p:nvPr/>
        </p:nvSpPr>
        <p:spPr>
          <a:xfrm>
            <a:off x="7552454" y="4273199"/>
            <a:ext cx="1636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CD-4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Completion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~2026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22227E-42E8-F64B-9313-F7A72EED2210}"/>
              </a:ext>
            </a:extLst>
          </p:cNvPr>
          <p:cNvSpPr/>
          <p:nvPr/>
        </p:nvSpPr>
        <p:spPr>
          <a:xfrm>
            <a:off x="2580343" y="4203303"/>
            <a:ext cx="2971800" cy="1441757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C20709-DFFA-534A-A578-2B6C1EEB69DE}"/>
              </a:ext>
            </a:extLst>
          </p:cNvPr>
          <p:cNvSpPr/>
          <p:nvPr/>
        </p:nvSpPr>
        <p:spPr>
          <a:xfrm>
            <a:off x="7355386" y="2987333"/>
            <a:ext cx="946828" cy="993314"/>
          </a:xfrm>
          <a:prstGeom prst="rect">
            <a:avLst/>
          </a:prstGeom>
          <a:solidFill>
            <a:srgbClr val="505357"/>
          </a:solidFill>
          <a:ln w="57150">
            <a:solidFill>
              <a:schemeClr val="tx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Dark Period &lt;1 year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8C264-464E-9342-BDB8-BFE9B1D3D12D}"/>
              </a:ext>
            </a:extLst>
          </p:cNvPr>
          <p:cNvSpPr txBox="1"/>
          <p:nvPr/>
        </p:nvSpPr>
        <p:spPr>
          <a:xfrm>
            <a:off x="6392557" y="3068491"/>
            <a:ext cx="924140" cy="830997"/>
          </a:xfrm>
          <a:prstGeom prst="rect">
            <a:avLst/>
          </a:prstGeom>
          <a:solidFill>
            <a:schemeClr val="accent5"/>
          </a:solidFill>
          <a:ln w="571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AR* Install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BF2111-BF93-2046-B88E-D5EA45F9CAB6}"/>
              </a:ext>
            </a:extLst>
          </p:cNvPr>
          <p:cNvSpPr txBox="1"/>
          <p:nvPr/>
        </p:nvSpPr>
        <p:spPr>
          <a:xfrm>
            <a:off x="606175" y="5753528"/>
            <a:ext cx="3177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*AR = Accumulator Ring</a:t>
            </a:r>
          </a:p>
        </p:txBody>
      </p:sp>
    </p:spTree>
    <p:extLst>
      <p:ext uri="{BB962C8B-B14F-4D97-AF65-F5344CB8AC3E}">
        <p14:creationId xmlns:p14="http://schemas.microsoft.com/office/powerpoint/2010/main" val="137850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34140-DB10-2540-B76B-0CF62EFC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ALS-U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83AD2A-ED70-9043-A8B7-2DC46D41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2895600" cy="4343400"/>
          </a:xfrm>
        </p:spPr>
        <p:txBody>
          <a:bodyPr/>
          <a:lstStyle/>
          <a:p>
            <a:r>
              <a:rPr lang="en-US" dirty="0"/>
              <a:t>2-3 orders of magnitude brighter than ALS</a:t>
            </a:r>
          </a:p>
          <a:p>
            <a:r>
              <a:rPr lang="en-US" dirty="0"/>
              <a:t>Higher coherence due to lower emittance</a:t>
            </a:r>
          </a:p>
          <a:p>
            <a:endParaRPr lang="en-US" dirty="0"/>
          </a:p>
        </p:txBody>
      </p:sp>
      <p:pic>
        <p:nvPicPr>
          <p:cNvPr id="4" name="Picture 3" descr="Picture 3">
            <a:extLst>
              <a:ext uri="{FF2B5EF4-FFF2-40B4-BE49-F238E27FC236}">
                <a16:creationId xmlns:a16="http://schemas.microsoft.com/office/drawing/2014/main" id="{3DFA0137-9511-EC47-AFFB-9BFA23615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3836" y="1338088"/>
            <a:ext cx="5182964" cy="4114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6383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4967-D168-BD46-ADD2-CE6E5235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ALS-U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BE783-6EA0-CC48-84DD-5D86DA7984D1}"/>
              </a:ext>
            </a:extLst>
          </p:cNvPr>
          <p:cNvSpPr txBox="1"/>
          <p:nvPr/>
        </p:nvSpPr>
        <p:spPr>
          <a:xfrm>
            <a:off x="4677860" y="831454"/>
            <a:ext cx="426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52A48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ALS-U: multi-bend achromat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8C86A-BFFD-FC49-A0CA-FE7C14DEFC46}"/>
              </a:ext>
            </a:extLst>
          </p:cNvPr>
          <p:cNvSpPr txBox="1"/>
          <p:nvPr/>
        </p:nvSpPr>
        <p:spPr>
          <a:xfrm>
            <a:off x="838200" y="838200"/>
            <a:ext cx="2991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333333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ALS today : triple-bend achromat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0FAF5A9-2B82-5748-B174-174FEA8758EB}"/>
              </a:ext>
            </a:extLst>
          </p:cNvPr>
          <p:cNvSpPr/>
          <p:nvPr/>
        </p:nvSpPr>
        <p:spPr>
          <a:xfrm>
            <a:off x="4333850" y="1550467"/>
            <a:ext cx="501271" cy="367654"/>
          </a:xfrm>
          <a:prstGeom prst="rightArrow">
            <a:avLst/>
          </a:prstGeom>
          <a:solidFill>
            <a:srgbClr val="008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7" name="Picture 6" descr="SR_5-6-NEW_01-22.63.jpg">
            <a:extLst>
              <a:ext uri="{FF2B5EF4-FFF2-40B4-BE49-F238E27FC236}">
                <a16:creationId xmlns:a16="http://schemas.microsoft.com/office/drawing/2014/main" id="{EE6085E9-5E3F-424D-951A-DE4D9FD60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34112" r="2464" b="39411"/>
          <a:stretch/>
        </p:blipFill>
        <p:spPr>
          <a:xfrm>
            <a:off x="672889" y="1296092"/>
            <a:ext cx="3336224" cy="841718"/>
          </a:xfrm>
          <a:prstGeom prst="rect">
            <a:avLst/>
          </a:prstGeom>
        </p:spPr>
      </p:pic>
      <p:pic>
        <p:nvPicPr>
          <p:cNvPr id="8" name="Picture 7" descr="SR_5-6-NEW_01-22.62.jpg">
            <a:extLst>
              <a:ext uri="{FF2B5EF4-FFF2-40B4-BE49-F238E27FC236}">
                <a16:creationId xmlns:a16="http://schemas.microsoft.com/office/drawing/2014/main" id="{886C3BDD-B329-154B-8D7C-52268AC59E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t="36386" r="2605" b="38924"/>
          <a:stretch/>
        </p:blipFill>
        <p:spPr>
          <a:xfrm>
            <a:off x="5079939" y="1305910"/>
            <a:ext cx="3345500" cy="769235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F698F1D-40E2-EB43-89F1-88102FBB9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943069"/>
              </p:ext>
            </p:extLst>
          </p:nvPr>
        </p:nvGraphicFramePr>
        <p:xfrm>
          <a:off x="4525516" y="2755527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5" imgW="114300" imgH="165100" progId="Equation.3">
                  <p:embed/>
                </p:oleObj>
              </mc:Choice>
              <mc:Fallback>
                <p:oleObj name="Equation" r:id="rId5" imgW="114300" imgH="1651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5516" y="2755527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2BC4E644-A2CE-5C45-9F67-3FDA836EFF60}"/>
              </a:ext>
            </a:extLst>
          </p:cNvPr>
          <p:cNvSpPr/>
          <p:nvPr/>
        </p:nvSpPr>
        <p:spPr bwMode="auto">
          <a:xfrm>
            <a:off x="6497029" y="2500799"/>
            <a:ext cx="992686" cy="11712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66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 descr="ALS_twiss.eps">
            <a:extLst>
              <a:ext uri="{FF2B5EF4-FFF2-40B4-BE49-F238E27FC236}">
                <a16:creationId xmlns:a16="http://schemas.microsoft.com/office/drawing/2014/main" id="{C739B99C-D52E-C547-839E-C68AB73DA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89" y="2166772"/>
            <a:ext cx="3533795" cy="1960194"/>
          </a:xfrm>
          <a:prstGeom prst="rect">
            <a:avLst/>
          </a:prstGeom>
        </p:spPr>
      </p:pic>
      <p:pic>
        <p:nvPicPr>
          <p:cNvPr id="12" name="Picture 11" descr="ALSU_twiss_109nm.eps">
            <a:extLst>
              <a:ext uri="{FF2B5EF4-FFF2-40B4-BE49-F238E27FC236}">
                <a16:creationId xmlns:a16="http://schemas.microsoft.com/office/drawing/2014/main" id="{CCBDFCE6-C892-1D4A-8350-7D4E8869A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9" y="2137810"/>
            <a:ext cx="3586006" cy="1989156"/>
          </a:xfrm>
          <a:prstGeom prst="rect">
            <a:avLst/>
          </a:prstGeom>
        </p:spPr>
      </p:pic>
      <p:pic>
        <p:nvPicPr>
          <p:cNvPr id="23" name="Picture 22" descr="beamspot_als.pdf">
            <a:extLst>
              <a:ext uri="{FF2B5EF4-FFF2-40B4-BE49-F238E27FC236}">
                <a16:creationId xmlns:a16="http://schemas.microsoft.com/office/drawing/2014/main" id="{01253F47-66F3-654D-853D-37B479346DE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451" y="4483962"/>
            <a:ext cx="2412964" cy="1809723"/>
          </a:xfrm>
          <a:prstGeom prst="rect">
            <a:avLst/>
          </a:prstGeom>
        </p:spPr>
      </p:pic>
      <p:pic>
        <p:nvPicPr>
          <p:cNvPr id="24" name="Picture 23" descr="beamspot_alsu.pdf">
            <a:extLst>
              <a:ext uri="{FF2B5EF4-FFF2-40B4-BE49-F238E27FC236}">
                <a16:creationId xmlns:a16="http://schemas.microsoft.com/office/drawing/2014/main" id="{6B7869C9-CA34-2D4D-A88D-0CF4E63524A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251" y="4483962"/>
            <a:ext cx="2414804" cy="18111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045AD30-2E35-5146-BA5C-CC209C0E17F0}"/>
              </a:ext>
            </a:extLst>
          </p:cNvPr>
          <p:cNvSpPr txBox="1"/>
          <p:nvPr/>
        </p:nvSpPr>
        <p:spPr>
          <a:xfrm>
            <a:off x="2908231" y="4125761"/>
            <a:ext cx="301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Beam Size Comparison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23DDFC6-188F-874B-BA2B-FA77E5E7D91D}"/>
              </a:ext>
            </a:extLst>
          </p:cNvPr>
          <p:cNvSpPr/>
          <p:nvPr/>
        </p:nvSpPr>
        <p:spPr>
          <a:xfrm>
            <a:off x="4332030" y="5155943"/>
            <a:ext cx="501271" cy="367654"/>
          </a:xfrm>
          <a:prstGeom prst="rightArrow">
            <a:avLst/>
          </a:prstGeom>
          <a:solidFill>
            <a:srgbClr val="008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23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0353-B87D-3B45-94BF-520B6072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Bunch Train Swap-Out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5DFB9-4E23-BA45-A2C9-2FBA1264E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00" y="3279776"/>
            <a:ext cx="8658741" cy="2966432"/>
          </a:xfrm>
        </p:spPr>
        <p:txBody>
          <a:bodyPr/>
          <a:lstStyle/>
          <a:p>
            <a:pPr marL="0"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681"/>
                </a:solidFill>
                <a:latin typeface="Arial" charset="0"/>
                <a:ea typeface="ＭＳ Ｐゴシック" charset="0"/>
                <a:cs typeface="ＭＳ Ｐゴシック" charset="0"/>
              </a:rPr>
              <a:t>Swap-out enables: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Stronger-focusing MBA lattices with smaller dynamic apertures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Round beams - more useful shape and reduced emittance growth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Vacuum chambers with small round apertures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Improved undulator performance</a:t>
            </a:r>
          </a:p>
          <a:p>
            <a:pPr marL="342615" lvl="1" indent="-3426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5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7681"/>
                </a:solidFill>
                <a:latin typeface="Arial" charset="0"/>
                <a:ea typeface="ＭＳ Ｐゴシック" charset="0"/>
                <a:cs typeface="ＭＳ Ｐゴシック" charset="0"/>
              </a:rPr>
              <a:t>Swap-out with full energy accumulator enables:</a:t>
            </a:r>
          </a:p>
          <a:p>
            <a:pPr lvl="1" indent="-27408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Bunch train swap-out and recovery of the stored beam current</a:t>
            </a:r>
          </a:p>
          <a:p>
            <a:pPr marL="804004" lvl="3" indent="-2558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Lower demand on the injector</a:t>
            </a:r>
          </a:p>
          <a:p>
            <a:pPr marL="804004" lvl="3" indent="-2558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Very small (~nm) injected emittance</a:t>
            </a:r>
          </a:p>
          <a:p>
            <a:pPr marL="804004" lvl="3" indent="-255819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/>
              <a:buChar char="-"/>
            </a:pPr>
            <a:r>
              <a:rPr lang="en-US" sz="1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More flexibility in fill patterns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4B7FE2-7E86-5F4E-B84A-C09B582AF26F}"/>
              </a:ext>
            </a:extLst>
          </p:cNvPr>
          <p:cNvGrpSpPr/>
          <p:nvPr/>
        </p:nvGrpSpPr>
        <p:grpSpPr>
          <a:xfrm>
            <a:off x="4784543" y="1480522"/>
            <a:ext cx="4259304" cy="1312542"/>
            <a:chOff x="4798970" y="1409878"/>
            <a:chExt cx="4259304" cy="1312542"/>
          </a:xfrm>
        </p:grpSpPr>
        <p:pic>
          <p:nvPicPr>
            <p:cNvPr id="5" name="Picture 4" descr="Injection_SwapOut.eps">
              <a:extLst>
                <a:ext uri="{FF2B5EF4-FFF2-40B4-BE49-F238E27FC236}">
                  <a16:creationId xmlns:a16="http://schemas.microsoft.com/office/drawing/2014/main" id="{2A48903A-E857-0C42-9120-FD5ABB63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8677" y="1478805"/>
              <a:ext cx="3976723" cy="116952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565A01-A60D-E644-9E59-2EBBA4EEB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114" y="1602857"/>
              <a:ext cx="698351" cy="12937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6AEAB5-8A2E-8C4B-BE3A-C3B132121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146" y="2021245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479ACF-A9DB-FE4F-A684-8B5C9BC50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677" y="2498472"/>
              <a:ext cx="819283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E2AEDEB-CE9F-6C40-9C4B-CBE9D40ADF80}"/>
                </a:ext>
              </a:extLst>
            </p:cNvPr>
            <p:cNvSpPr txBox="1">
              <a:spLocks/>
            </p:cNvSpPr>
            <p:nvPr/>
          </p:nvSpPr>
          <p:spPr>
            <a:xfrm>
              <a:off x="4868504" y="1488381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366FF"/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Stored Beam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1F15A6-22CC-F44D-A27E-E7CD317EA015}"/>
                </a:ext>
              </a:extLst>
            </p:cNvPr>
            <p:cNvSpPr txBox="1">
              <a:spLocks/>
            </p:cNvSpPr>
            <p:nvPr/>
          </p:nvSpPr>
          <p:spPr>
            <a:xfrm>
              <a:off x="4798970" y="2476199"/>
              <a:ext cx="1205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Injected Beam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037E83-C10C-3E45-BFC3-3697FE039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9460" y="2095136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C27A73-3AFE-3840-91CD-AC3629236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9200" y="1440685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55221C-C2A0-7749-AACD-E5288B0FEA46}"/>
                </a:ext>
              </a:extLst>
            </p:cNvPr>
            <p:cNvSpPr txBox="1">
              <a:spLocks/>
            </p:cNvSpPr>
            <p:nvPr/>
          </p:nvSpPr>
          <p:spPr>
            <a:xfrm>
              <a:off x="6656578" y="1409878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3366"/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Fast Kicker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01FA15-F293-944E-9315-DCDB19C3C31F}"/>
              </a:ext>
            </a:extLst>
          </p:cNvPr>
          <p:cNvGrpSpPr/>
          <p:nvPr/>
        </p:nvGrpSpPr>
        <p:grpSpPr>
          <a:xfrm>
            <a:off x="26542" y="1393704"/>
            <a:ext cx="4411892" cy="1765557"/>
            <a:chOff x="-1" y="1306672"/>
            <a:chExt cx="4411892" cy="176555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401781C-FADF-0B4F-A5E2-0584B1D9E558}"/>
                </a:ext>
              </a:extLst>
            </p:cNvPr>
            <p:cNvGrpSpPr/>
            <p:nvPr/>
          </p:nvGrpSpPr>
          <p:grpSpPr>
            <a:xfrm>
              <a:off x="323756" y="1306672"/>
              <a:ext cx="4088135" cy="1719348"/>
              <a:chOff x="2524441" y="587397"/>
              <a:chExt cx="6197960" cy="1928000"/>
            </a:xfrm>
          </p:grpSpPr>
          <p:pic>
            <p:nvPicPr>
              <p:cNvPr id="20" name="Picture 19" descr="Injection_SmallBeam-2.eps">
                <a:extLst>
                  <a:ext uri="{FF2B5EF4-FFF2-40B4-BE49-F238E27FC236}">
                    <a16:creationId xmlns:a16="http://schemas.microsoft.com/office/drawing/2014/main" id="{7C2F48D4-2772-5A4B-AB05-8E52C0BA2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4441" y="664667"/>
                <a:ext cx="6197960" cy="185073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64DD06-BA74-3E46-AB81-73CC89DE2B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69443" y="587397"/>
                <a:ext cx="2891310" cy="19558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uFillTx/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AA59FDE-34D8-7049-AE7C-421B993EBD9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69443" y="1898852"/>
                <a:ext cx="875407" cy="19558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  <a:uFillTx/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8C62E0-619D-BF47-BD50-8CF24FDA6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58" y="1559791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AE9F73-3F80-364C-B8A0-FE20378AB2F0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1502246"/>
              <a:ext cx="10130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3366FF"/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Stored Beam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FCD936-5BB8-DD4E-A256-EF20D404F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13" y="2884966"/>
              <a:ext cx="628814" cy="147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364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3366"/>
                </a:solidFill>
                <a:uFillTx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D27183-2FBB-F84C-8BEA-BB7E5A5B72D5}"/>
                </a:ext>
              </a:extLst>
            </p:cNvPr>
            <p:cNvSpPr txBox="1">
              <a:spLocks/>
            </p:cNvSpPr>
            <p:nvPr/>
          </p:nvSpPr>
          <p:spPr>
            <a:xfrm>
              <a:off x="413048" y="2826008"/>
              <a:ext cx="12055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Injected Beam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8E78638-FDB3-7449-BF52-71BD88EFAC00}"/>
              </a:ext>
            </a:extLst>
          </p:cNvPr>
          <p:cNvSpPr txBox="1">
            <a:spLocks/>
          </p:cNvSpPr>
          <p:nvPr/>
        </p:nvSpPr>
        <p:spPr>
          <a:xfrm>
            <a:off x="568615" y="1008609"/>
            <a:ext cx="2909208" cy="338477"/>
          </a:xfrm>
          <a:prstGeom prst="rect">
            <a:avLst/>
          </a:prstGeom>
          <a:noFill/>
        </p:spPr>
        <p:txBody>
          <a:bodyPr wrap="none" lIns="91360" tIns="45682" rIns="91360" bIns="45682" rtlCol="0">
            <a:spAutoFit/>
          </a:bodyPr>
          <a:lstStyle/>
          <a:p>
            <a:r>
              <a:rPr lang="en-US" sz="1600" b="1" dirty="0">
                <a:solidFill>
                  <a:srgbClr val="B1B3B3">
                    <a:lumMod val="25000"/>
                  </a:srgbClr>
                </a:solidFill>
                <a:uFillTx/>
                <a:latin typeface="Arial" charset="0"/>
                <a:ea typeface="ＭＳ Ｐゴシック" charset="0"/>
                <a:cs typeface="ＭＳ Ｐゴシック" charset="0"/>
              </a:rPr>
              <a:t>Traditional off-axis injection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941972-FFF1-AF4E-9FC4-AE316940390D}"/>
              </a:ext>
            </a:extLst>
          </p:cNvPr>
          <p:cNvSpPr txBox="1">
            <a:spLocks/>
          </p:cNvSpPr>
          <p:nvPr/>
        </p:nvSpPr>
        <p:spPr>
          <a:xfrm>
            <a:off x="5564034" y="932646"/>
            <a:ext cx="3213910" cy="507755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pPr algn="ctr"/>
            <a:r>
              <a:rPr lang="en-US" sz="1600" b="1" dirty="0">
                <a:solidFill>
                  <a:srgbClr val="B1B3B3">
                    <a:lumMod val="25000"/>
                  </a:srgbClr>
                </a:solidFill>
                <a:uFillTx/>
                <a:latin typeface="Arial" charset="0"/>
                <a:ea typeface="ＭＳ Ｐゴシック" charset="0"/>
                <a:cs typeface="ＭＳ Ｐゴシック" charset="0"/>
              </a:rPr>
              <a:t>On-axis swap-out injection</a:t>
            </a:r>
          </a:p>
          <a:p>
            <a:pPr algn="ctr"/>
            <a:r>
              <a:rPr lang="en-US" sz="1050" dirty="0">
                <a:solidFill>
                  <a:srgbClr val="B1B3B3">
                    <a:lumMod val="25000"/>
                  </a:srgbClr>
                </a:solidFill>
                <a:uFillTx/>
                <a:latin typeface="Arial" charset="0"/>
                <a:ea typeface="ＭＳ Ｐゴシック" charset="0"/>
                <a:cs typeface="ＭＳ Ｐゴシック" charset="0"/>
              </a:rPr>
              <a:t>(initially proposed by M. Borland)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25A1C65-8523-BC45-8D9C-A5E730BADE72}"/>
              </a:ext>
            </a:extLst>
          </p:cNvPr>
          <p:cNvGrpSpPr/>
          <p:nvPr/>
        </p:nvGrpSpPr>
        <p:grpSpPr>
          <a:xfrm>
            <a:off x="2825902" y="1551638"/>
            <a:ext cx="1612537" cy="1150092"/>
            <a:chOff x="2799354" y="1464606"/>
            <a:chExt cx="1612537" cy="115009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3B6F944-B2D6-EF4E-993F-DDF32B3C0462}"/>
                </a:ext>
              </a:extLst>
            </p:cNvPr>
            <p:cNvSpPr txBox="1">
              <a:spLocks/>
            </p:cNvSpPr>
            <p:nvPr/>
          </p:nvSpPr>
          <p:spPr>
            <a:xfrm>
              <a:off x="3019651" y="2183811"/>
              <a:ext cx="109414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B1B3B3">
                      <a:lumMod val="25000"/>
                    </a:srgbClr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requires larger</a:t>
              </a:r>
            </a:p>
            <a:p>
              <a:pPr algn="ctr"/>
              <a:r>
                <a:rPr lang="en-US" sz="1100" dirty="0">
                  <a:solidFill>
                    <a:srgbClr val="B1B3B3">
                      <a:lumMod val="25000"/>
                    </a:srgbClr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apertures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FC9CB4-9A3D-7B40-973D-8271613523A7}"/>
                </a:ext>
              </a:extLst>
            </p:cNvPr>
            <p:cNvGrpSpPr/>
            <p:nvPr/>
          </p:nvGrpSpPr>
          <p:grpSpPr>
            <a:xfrm>
              <a:off x="2799354" y="1464606"/>
              <a:ext cx="1612537" cy="540057"/>
              <a:chOff x="2799354" y="1464606"/>
              <a:chExt cx="1612537" cy="54005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61B0FBF-E100-094E-9E16-906B78709512}"/>
                  </a:ext>
                </a:extLst>
              </p:cNvPr>
              <p:cNvCxnSpPr/>
              <p:nvPr/>
            </p:nvCxnSpPr>
            <p:spPr bwMode="auto">
              <a:xfrm>
                <a:off x="2799354" y="1464606"/>
                <a:ext cx="1612537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E1E06D4-2884-6848-92FC-7974565878D1}"/>
                  </a:ext>
                </a:extLst>
              </p:cNvPr>
              <p:cNvCxnSpPr/>
              <p:nvPr/>
            </p:nvCxnSpPr>
            <p:spPr bwMode="auto">
              <a:xfrm>
                <a:off x="2805031" y="2004663"/>
                <a:ext cx="1606860" cy="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EFA2F8-4CAF-B944-AAB7-64284CFB3013}"/>
              </a:ext>
            </a:extLst>
          </p:cNvPr>
          <p:cNvGrpSpPr/>
          <p:nvPr/>
        </p:nvGrpSpPr>
        <p:grpSpPr>
          <a:xfrm>
            <a:off x="6682436" y="1746805"/>
            <a:ext cx="2370937" cy="1063740"/>
            <a:chOff x="6674534" y="1881011"/>
            <a:chExt cx="2370937" cy="106374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C1D9A8-908C-1247-9141-3CEC6DD9BCF4}"/>
                </a:ext>
              </a:extLst>
            </p:cNvPr>
            <p:cNvSpPr txBox="1">
              <a:spLocks/>
            </p:cNvSpPr>
            <p:nvPr/>
          </p:nvSpPr>
          <p:spPr>
            <a:xfrm>
              <a:off x="6674534" y="2513864"/>
              <a:ext cx="19776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B1B3B3">
                      <a:lumMod val="25000"/>
                    </a:srgbClr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can use smaller</a:t>
              </a:r>
            </a:p>
            <a:p>
              <a:pPr algn="ctr"/>
              <a:r>
                <a:rPr lang="en-US" sz="1100" dirty="0">
                  <a:solidFill>
                    <a:srgbClr val="B1B3B3">
                      <a:lumMod val="25000"/>
                    </a:srgbClr>
                  </a:solidFill>
                  <a:uFillTx/>
                  <a:latin typeface="Arial" charset="0"/>
                  <a:ea typeface="ＭＳ Ｐゴシック" charset="0"/>
                  <a:cs typeface="ＭＳ Ｐゴシック" charset="0"/>
                </a:rPr>
                <a:t>apertures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0CEA326-5FBB-C24C-B8FD-5E312938F6FA}"/>
                </a:ext>
              </a:extLst>
            </p:cNvPr>
            <p:cNvCxnSpPr/>
            <p:nvPr/>
          </p:nvCxnSpPr>
          <p:spPr bwMode="auto">
            <a:xfrm>
              <a:off x="8243558" y="2021916"/>
              <a:ext cx="801913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C60EEA2-0122-ED46-9828-37DD0051C62B}"/>
                </a:ext>
              </a:extLst>
            </p:cNvPr>
            <p:cNvCxnSpPr/>
            <p:nvPr/>
          </p:nvCxnSpPr>
          <p:spPr bwMode="auto">
            <a:xfrm>
              <a:off x="8243558" y="1881011"/>
              <a:ext cx="801913" cy="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D91E91A-E877-9D4A-A599-70CF05E678D8}"/>
              </a:ext>
            </a:extLst>
          </p:cNvPr>
          <p:cNvSpPr txBox="1">
            <a:spLocks/>
          </p:cNvSpPr>
          <p:nvPr/>
        </p:nvSpPr>
        <p:spPr>
          <a:xfrm>
            <a:off x="7180210" y="3048000"/>
            <a:ext cx="1895179" cy="830920"/>
          </a:xfrm>
          <a:prstGeom prst="rect">
            <a:avLst/>
          </a:prstGeom>
          <a:noFill/>
          <a:ln w="15875">
            <a:solidFill>
              <a:schemeClr val="tx2"/>
            </a:solidFill>
          </a:ln>
        </p:spPr>
        <p:txBody>
          <a:bodyPr wrap="square" lIns="91360" tIns="45682" rIns="91360" bIns="45682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333333"/>
                </a:solidFill>
                <a:uFillTx/>
                <a:latin typeface="Arial" charset="0"/>
                <a:ea typeface="ＭＳ Ｐゴシック" charset="0"/>
                <a:cs typeface="ＭＳ Ｐゴシック" charset="0"/>
              </a:rPr>
              <a:t>Only ALS-U and APS-U plan to include swap-out</a:t>
            </a:r>
          </a:p>
        </p:txBody>
      </p:sp>
    </p:spTree>
    <p:extLst>
      <p:ext uri="{BB962C8B-B14F-4D97-AF65-F5344CB8AC3E}">
        <p14:creationId xmlns:p14="http://schemas.microsoft.com/office/powerpoint/2010/main" val="53794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58" y="118973"/>
            <a:ext cx="6638042" cy="628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Project Scope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77632" y="1882676"/>
            <a:ext cx="396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What’s New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Storage Ring (SR)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Accumulator Ring (AR)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Booster to AR Transfer Line (BTA)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 to SR Transfer Line (ATS)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SR to AR Transfer Line (STA)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4724400"/>
            <a:ext cx="2667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What Doesn’t Change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Linac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Booster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53832" y="5562601"/>
            <a:ext cx="894719" cy="3809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91972" y="4572000"/>
            <a:ext cx="599428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639832" y="5638801"/>
            <a:ext cx="675368" cy="4571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37317" y="435506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86600" y="6004954"/>
            <a:ext cx="62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98917" y="5771653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</a:t>
            </a:r>
          </a:p>
        </p:txBody>
      </p:sp>
      <p:pic>
        <p:nvPicPr>
          <p:cNvPr id="13" name="Picture 12" descr="0001_2016_ALS_U_ACRONYM_SIgnature_HORIZONTAL_2_COLOR_RGB_ELECTRONI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200" y="5977024"/>
            <a:ext cx="1183417" cy="612648"/>
          </a:xfrm>
          <a:prstGeom prst="rect">
            <a:avLst/>
          </a:prstGeom>
        </p:spPr>
      </p:pic>
      <p:pic>
        <p:nvPicPr>
          <p:cNvPr id="14" name="Picture 13" descr="Fig 3.2.1.D_201603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3200400" cy="279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9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F4B8-27AB-8044-A508-4ADA8385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ALS-U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E8E87-765A-ED45-9B2E-62547C7E4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29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Re-use ALS systems</a:t>
            </a:r>
          </a:p>
          <a:p>
            <a:pPr lvl="1"/>
            <a:r>
              <a:rPr lang="en-US" dirty="0"/>
              <a:t>Including recent &amp; upcoming upgrades</a:t>
            </a:r>
          </a:p>
          <a:p>
            <a:r>
              <a:rPr lang="en-US" dirty="0"/>
              <a:t>Use Community Contributions</a:t>
            </a:r>
          </a:p>
          <a:p>
            <a:pPr lvl="1"/>
            <a:r>
              <a:rPr lang="en-US" dirty="0"/>
              <a:t>EPICS7</a:t>
            </a:r>
          </a:p>
          <a:p>
            <a:pPr lvl="1"/>
            <a:r>
              <a:rPr lang="en-US" dirty="0" err="1"/>
              <a:t>eTraveller</a:t>
            </a:r>
            <a:r>
              <a:rPr lang="en-US" dirty="0"/>
              <a:t> &amp; other tools</a:t>
            </a:r>
          </a:p>
          <a:p>
            <a:pPr lvl="1"/>
            <a:r>
              <a:rPr lang="en-US" dirty="0"/>
              <a:t>Archiver Appliance</a:t>
            </a:r>
          </a:p>
          <a:p>
            <a:r>
              <a:rPr lang="en-US" dirty="0"/>
              <a:t>Follow other sites’ progress (APS-U)</a:t>
            </a:r>
          </a:p>
          <a:p>
            <a:r>
              <a:rPr lang="en-US" dirty="0"/>
              <a:t>Build new stuff when necessary</a:t>
            </a:r>
          </a:p>
          <a:p>
            <a:r>
              <a:rPr lang="en-US" dirty="0"/>
              <a:t>Plan for higher device count</a:t>
            </a:r>
          </a:p>
          <a:p>
            <a:pPr lvl="1"/>
            <a:r>
              <a:rPr lang="en-US" dirty="0"/>
              <a:t>Possibly &gt;1 million PVs vs. 200k for ALS</a:t>
            </a:r>
          </a:p>
          <a:p>
            <a:pPr lvl="1"/>
            <a:r>
              <a:rPr lang="en-US" dirty="0"/>
              <a:t>Networking redesign</a:t>
            </a:r>
          </a:p>
        </p:txBody>
      </p:sp>
    </p:spTree>
    <p:extLst>
      <p:ext uri="{BB962C8B-B14F-4D97-AF65-F5344CB8AC3E}">
        <p14:creationId xmlns:p14="http://schemas.microsoft.com/office/powerpoint/2010/main" val="3252995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26DD-91B6-EA4F-9226-C276CD55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51F86-0ABC-7A4F-8761-B54F0F1E0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ALS-U is a large and interesting project</a:t>
            </a:r>
          </a:p>
          <a:p>
            <a:r>
              <a:rPr lang="en-US" dirty="0"/>
              <a:t>The use of existing tools and expertise will be important for project success</a:t>
            </a:r>
          </a:p>
          <a:p>
            <a:r>
              <a:rPr lang="en-US" dirty="0"/>
              <a:t>New development will also be required</a:t>
            </a:r>
          </a:p>
          <a:p>
            <a:pPr lvl="1"/>
            <a:r>
              <a:rPr lang="en-US" dirty="0"/>
              <a:t>We need people!</a:t>
            </a:r>
          </a:p>
          <a:p>
            <a:pPr lvl="1"/>
            <a:r>
              <a:rPr lang="en-US" dirty="0">
                <a:hlinkClick r:id="rId2"/>
              </a:rPr>
              <a:t>http://jobs.lbl.gov</a:t>
            </a:r>
            <a:r>
              <a:rPr lang="en-US" dirty="0"/>
              <a:t>, search by keyword</a:t>
            </a:r>
          </a:p>
        </p:txBody>
      </p:sp>
    </p:spTree>
    <p:extLst>
      <p:ext uri="{BB962C8B-B14F-4D97-AF65-F5344CB8AC3E}">
        <p14:creationId xmlns:p14="http://schemas.microsoft.com/office/powerpoint/2010/main" val="3769988378"/>
      </p:ext>
    </p:extLst>
  </p:cSld>
  <p:clrMapOvr>
    <a:masterClrMapping/>
  </p:clrMapOvr>
</p:sld>
</file>

<file path=ppt/theme/theme1.xml><?xml version="1.0" encoding="utf-8"?>
<a:theme xmlns:a="http://schemas.openxmlformats.org/drawingml/2006/main" name="ALS-U Template">
  <a:themeElements>
    <a:clrScheme name="ALS Theme">
      <a:dk1>
        <a:srgbClr val="00395A"/>
      </a:dk1>
      <a:lt1>
        <a:srgbClr val="FFFFFF"/>
      </a:lt1>
      <a:dk2>
        <a:srgbClr val="006BA6"/>
      </a:dk2>
      <a:lt2>
        <a:srgbClr val="63666A"/>
      </a:lt2>
      <a:accent1>
        <a:srgbClr val="E04E39"/>
      </a:accent1>
      <a:accent2>
        <a:srgbClr val="EAAA00"/>
      </a:accent2>
      <a:accent3>
        <a:srgbClr val="74AA50"/>
      </a:accent3>
      <a:accent4>
        <a:srgbClr val="00B5E2"/>
      </a:accent4>
      <a:accent5>
        <a:srgbClr val="007681"/>
      </a:accent5>
      <a:accent6>
        <a:srgbClr val="5D4777"/>
      </a:accent6>
      <a:hlink>
        <a:srgbClr val="D57800"/>
      </a:hlink>
      <a:folHlink>
        <a:srgbClr val="672E45"/>
      </a:folHlink>
    </a:clrScheme>
    <a:fontScheme name="ALS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2"/>
            </a:solidFill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ALS-U Template.potx</Template>
  <TotalTime>10573</TotalTime>
  <Words>848</Words>
  <Application>Microsoft Macintosh PowerPoint</Application>
  <PresentationFormat>On-screen Show (4:3)</PresentationFormat>
  <Paragraphs>229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 Narrow</vt:lpstr>
      <vt:lpstr>Osaka</vt:lpstr>
      <vt:lpstr>Calibri</vt:lpstr>
      <vt:lpstr>Arial</vt:lpstr>
      <vt:lpstr>Wingdings</vt:lpstr>
      <vt:lpstr>Lato</vt:lpstr>
      <vt:lpstr>ＭＳ Ｐゴシック</vt:lpstr>
      <vt:lpstr>Lucida Grande</vt:lpstr>
      <vt:lpstr>ALS-U Template</vt:lpstr>
      <vt:lpstr>Equation</vt:lpstr>
      <vt:lpstr>ALS-U: A major upgrade to the ALS</vt:lpstr>
      <vt:lpstr>ALS-U Facility Status</vt:lpstr>
      <vt:lpstr>DOE Approval Status</vt:lpstr>
      <vt:lpstr>What is ALS-U</vt:lpstr>
      <vt:lpstr>What is ALS-U</vt:lpstr>
      <vt:lpstr>Bunch Train Swap-Out</vt:lpstr>
      <vt:lpstr>Project Scope</vt:lpstr>
      <vt:lpstr>ALS-U Strategy</vt:lpstr>
      <vt:lpstr>Conclusions</vt:lpstr>
      <vt:lpstr>Questions?</vt:lpstr>
      <vt:lpstr>Backup Slides</vt:lpstr>
      <vt:lpstr>Device Count</vt:lpstr>
      <vt:lpstr>Scope of ALS-U</vt:lpstr>
      <vt:lpstr>ALS BPM Development </vt:lpstr>
      <vt:lpstr>Fast orbit feedback architecture</vt:lpstr>
      <vt:lpstr>Fast Magnet Count</vt:lpstr>
      <vt:lpstr>PowerPoint Presentation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style 1 Presentation title</dc:title>
  <dc:creator>Ashley</dc:creator>
  <cp:lastModifiedBy>Microsoft Office User</cp:lastModifiedBy>
  <cp:revision>127</cp:revision>
  <dcterms:created xsi:type="dcterms:W3CDTF">2016-09-09T04:34:19Z</dcterms:created>
  <dcterms:modified xsi:type="dcterms:W3CDTF">2018-06-12T22:01:59Z</dcterms:modified>
</cp:coreProperties>
</file>