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377" r:id="rId4"/>
    <p:sldId id="369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10" r:id="rId13"/>
    <p:sldId id="336" r:id="rId14"/>
    <p:sldId id="337" r:id="rId15"/>
    <p:sldId id="338" r:id="rId16"/>
    <p:sldId id="378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9" r:id="rId25"/>
    <p:sldId id="380" r:id="rId26"/>
    <p:sldId id="381" r:id="rId27"/>
    <p:sldId id="361" r:id="rId28"/>
  </p:sldIdLst>
  <p:sldSz cx="9144000" cy="5143500" type="screen16x9"/>
  <p:notesSz cx="6805613" cy="99441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00CC66"/>
    <a:srgbClr val="004A5B"/>
    <a:srgbClr val="6C9EAE"/>
    <a:srgbClr val="006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69" autoAdjust="0"/>
  </p:normalViewPr>
  <p:slideViewPr>
    <p:cSldViewPr snapToGrid="0">
      <p:cViewPr varScale="1">
        <p:scale>
          <a:sx n="95" d="100"/>
          <a:sy n="95" d="100"/>
        </p:scale>
        <p:origin x="-108" y="-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202" y="-8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CEA6AE-1679-47D1-8F69-0CA09FA70F9C}" type="datetimeFigureOut">
              <a:rPr lang="fr-FR" altLang="fr-FR"/>
              <a:pPr/>
              <a:t>12/06/2018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163AFE-6F8F-4DB2-9BBD-7C622D77FFE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30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D2CA-43F8-435E-8EA9-68B09092F6FC}" type="datetimeFigureOut">
              <a:rPr lang="fr-FR" smtClean="0"/>
              <a:t>12/06/2018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0941-504E-46E9-AEE4-82D8F93BEB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7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5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8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9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1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49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51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0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514350"/>
            <a:ext cx="8001000" cy="39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+mn-ea"/>
              </a:rPr>
              <a:t>EPICS </a:t>
            </a: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+mn-ea"/>
              </a:rPr>
              <a:t>Collaboration Meeting, 11-15 June 2018, APS, Argonne</a:t>
            </a:r>
            <a:endParaRPr lang="en-GB" sz="80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en-GB" sz="800" dirty="0" smtClean="0">
                <a:solidFill>
                  <a:srgbClr val="000000"/>
                </a:solidFill>
                <a:latin typeface="Arial"/>
                <a:ea typeface="+mn-ea"/>
              </a:rPr>
              <a:t>© 2018, ITER Organization	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‹#›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788000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IDM UID: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WQSQ29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-1"/>
            <a:ext cx="8001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4569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24.png"/><Relationship Id="rId3" Type="http://schemas.openxmlformats.org/officeDocument/2006/relationships/hyperlink" Target="https://user.iter.org/?uid=4F9M4T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mailto:codac-support@iter.org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35.jpeg"/><Relationship Id="rId4" Type="http://schemas.openxmlformats.org/officeDocument/2006/relationships/hyperlink" Target="https://portal.iter.org/support/learning/SitePages/CODAC%20Core%20System%20Training.aspx" TargetMode="External"/><Relationship Id="rId9" Type="http://schemas.openxmlformats.org/officeDocument/2006/relationships/image" Target="../media/image34.jpe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7605" r="13376" b="4848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lang="en-US" sz="3200" dirty="0" smtClean="0"/>
              <a:t>ITER &amp; CODAC Core System Status Update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7516" y="695325"/>
            <a:ext cx="3856484" cy="108585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r"/>
            <a:r>
              <a:rPr lang="en-US" dirty="0" smtClean="0"/>
              <a:t>Ralph Lange</a:t>
            </a:r>
            <a:br>
              <a:rPr lang="en-US" dirty="0" smtClean="0"/>
            </a:br>
            <a:r>
              <a:rPr lang="en-US" sz="1800" dirty="0" smtClean="0"/>
              <a:t>Control System Division</a:t>
            </a:r>
            <a:br>
              <a:rPr lang="en-US" sz="1800" dirty="0" smtClean="0"/>
            </a:br>
            <a:r>
              <a:rPr lang="en-US" sz="1800" dirty="0" smtClean="0"/>
              <a:t>ITER Organization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42988" y="4478400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988" y="4470525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dimaiof\Documents\tmp\CODAC_users_map_hi_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13365"/>
            <a:ext cx="4344756" cy="30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483518"/>
            <a:ext cx="4680520" cy="2972201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Distributed to all plant system suppliers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154 instances at 63 organizations</a:t>
            </a:r>
          </a:p>
          <a:p>
            <a:pPr>
              <a:spcBef>
                <a:spcPts val="0"/>
              </a:spcBef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Maintained and upgraded throughout ITER lifetime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Supported by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hlinkClick r:id="rId3"/>
              </a:rPr>
              <a:t>CCS Hands-On workshop </a:t>
            </a:r>
            <a:r>
              <a:rPr lang="en-US" sz="1400" kern="0" dirty="0" smtClean="0">
                <a:solidFill>
                  <a:srgbClr val="000000"/>
                </a:solidFill>
              </a:rPr>
              <a:t>at IO and DA premises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hlinkClick r:id="rId4"/>
              </a:rPr>
              <a:t>CCS Training </a:t>
            </a:r>
            <a:r>
              <a:rPr lang="en-US" sz="1400" kern="0" dirty="0" smtClean="0">
                <a:solidFill>
                  <a:srgbClr val="000000"/>
                </a:solidFill>
              </a:rPr>
              <a:t>in IO On-Line Learning Center 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</a:rPr>
              <a:t>Help-desk : </a:t>
            </a:r>
            <a:r>
              <a:rPr lang="en-US" sz="1400" kern="0" dirty="0" smtClean="0">
                <a:solidFill>
                  <a:srgbClr val="000000"/>
                </a:solidFill>
                <a:hlinkClick r:id="rId5"/>
              </a:rPr>
              <a:t>codac-support@iter.org</a:t>
            </a:r>
            <a:endParaRPr lang="en-GB" sz="1400" kern="0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" y="3599558"/>
            <a:ext cx="2135017" cy="154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0" y="3599558"/>
            <a:ext cx="2323983" cy="150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756693" y="21959"/>
            <a:ext cx="2057349" cy="2247780"/>
            <a:chOff x="4173538" y="1401960"/>
            <a:chExt cx="4541837" cy="4859140"/>
          </a:xfrm>
        </p:grpSpPr>
        <p:pic>
          <p:nvPicPr>
            <p:cNvPr id="14" name="Picture 2" descr="C:\Documents and Settings\makijap\My Documents\My Pictures\Microsoft Clip Organizer\j0424780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168" y="3861048"/>
              <a:ext cx="1752600" cy="1746250"/>
            </a:xfrm>
            <a:prstGeom prst="rect">
              <a:avLst/>
            </a:prstGeom>
          </p:spPr>
        </p:pic>
        <p:pic>
          <p:nvPicPr>
            <p:cNvPr id="15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714875"/>
              <a:ext cx="714375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5" y="5715000"/>
              <a:ext cx="135731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1643063"/>
              <a:ext cx="7143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2286000"/>
              <a:ext cx="7143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188" y="1785938"/>
              <a:ext cx="1357312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188" y="2428875"/>
              <a:ext cx="1357312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 bwMode="auto">
            <a:xfrm>
              <a:off x="4573589" y="3933057"/>
              <a:ext cx="1294555" cy="187220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isometricOffAxis1Right"/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r>
                <a:rPr lang="en-US" sz="700" dirty="0">
                  <a:latin typeface="+mn-lt"/>
                </a:rPr>
                <a:t>IO’s RedHat Network</a:t>
              </a:r>
              <a:br>
                <a:rPr lang="en-US" sz="700" dirty="0">
                  <a:latin typeface="+mn-lt"/>
                </a:rPr>
              </a:br>
              <a:r>
                <a:rPr lang="en-US" sz="700" dirty="0">
                  <a:latin typeface="+mn-lt"/>
                </a:rPr>
                <a:t>Satellite</a:t>
              </a:r>
            </a:p>
            <a:p>
              <a:pPr>
                <a:defRPr/>
              </a:pPr>
              <a:r>
                <a:rPr lang="en-US" sz="700" dirty="0">
                  <a:latin typeface="+mn-lt"/>
                </a:rPr>
                <a:t>Server</a:t>
              </a:r>
              <a:endParaRPr lang="en-GB" sz="700" dirty="0">
                <a:latin typeface="+mn-lt"/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513" y="1762125"/>
              <a:ext cx="1166812" cy="116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4173538" y="1401960"/>
              <a:ext cx="1313295" cy="23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+mn-lt"/>
                </a:rPr>
                <a:t>Development &amp; Tests</a:t>
              </a:r>
            </a:p>
          </p:txBody>
        </p:sp>
        <p:cxnSp>
          <p:nvCxnSpPr>
            <p:cNvPr id="24" name="Straight Arrow Connector 23"/>
            <p:cNvCxnSpPr>
              <a:stCxn id="21" idx="0"/>
            </p:cNvCxnSpPr>
            <p:nvPr/>
          </p:nvCxnSpPr>
          <p:spPr bwMode="auto">
            <a:xfrm flipH="1" flipV="1">
              <a:off x="5133975" y="2781302"/>
              <a:ext cx="86892" cy="115175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4427537" y="2873895"/>
              <a:ext cx="1584324" cy="37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800" dirty="0">
                  <a:latin typeface="+mn-lt"/>
                </a:rPr>
                <a:t>Published </a:t>
              </a:r>
            </a:p>
            <a:p>
              <a:r>
                <a:rPr lang="en-US" sz="800" dirty="0">
                  <a:latin typeface="+mn-lt"/>
                </a:rPr>
                <a:t>Versions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H="1">
              <a:off x="5724525" y="2927350"/>
              <a:ext cx="919163" cy="100647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5795963" y="2857500"/>
              <a:ext cx="1633537" cy="1357313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Cloud"/>
            <p:cNvSpPr>
              <a:spLocks noChangeAspect="1" noEditPoints="1" noChangeArrowheads="1"/>
            </p:cNvSpPr>
            <p:nvPr/>
          </p:nvSpPr>
          <p:spPr bwMode="auto">
            <a:xfrm>
              <a:off x="6357938" y="4214813"/>
              <a:ext cx="968375" cy="649287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3">
                <a:lumMod val="6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>
                <a:latin typeface="Century Gothic" pitchFamily="1" charset="0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6303625" y="4269178"/>
              <a:ext cx="601074" cy="23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+mn-lt"/>
                </a:rPr>
                <a:t>Internet</a:t>
              </a:r>
              <a:endParaRPr lang="en-GB" sz="800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8" idx="0"/>
            </p:cNvCxnSpPr>
            <p:nvPr/>
          </p:nvCxnSpPr>
          <p:spPr bwMode="auto">
            <a:xfrm flipH="1">
              <a:off x="5795963" y="4540250"/>
              <a:ext cx="565150" cy="68263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 bwMode="auto">
            <a:xfrm rot="10800000">
              <a:off x="7429500" y="4500563"/>
              <a:ext cx="857250" cy="21431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 rot="16200000" flipV="1">
              <a:off x="6429376" y="5286375"/>
              <a:ext cx="857250" cy="14287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863103" y="1586179"/>
            <a:ext cx="2714252" cy="1054372"/>
            <a:chOff x="830636" y="3546377"/>
            <a:chExt cx="2714252" cy="105437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" name="Content Placeholder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sp>
        <p:nvSpPr>
          <p:cNvPr id="38" name="Title 4"/>
          <p:cNvSpPr txBox="1">
            <a:spLocks/>
          </p:cNvSpPr>
          <p:nvPr/>
        </p:nvSpPr>
        <p:spPr>
          <a:xfrm>
            <a:off x="573088" y="-504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kern="0" dirty="0" smtClean="0"/>
              <a:t>CODAC Core System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7958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000" dirty="0"/>
              <a:t>Plant System operator </a:t>
            </a:r>
            <a:r>
              <a:rPr lang="en-GB" sz="2000" dirty="0" smtClean="0"/>
              <a:t>workstation: 3 screens, 1 keyboard/mouse</a:t>
            </a:r>
          </a:p>
          <a:p>
            <a:pPr marL="542925" lvl="1" indent="-277813" algn="l"/>
            <a:r>
              <a:rPr lang="en-GB" sz="1600" dirty="0" smtClean="0"/>
              <a:t>Ultra high definition resolution</a:t>
            </a:r>
            <a:br>
              <a:rPr lang="en-GB" sz="1600" dirty="0" smtClean="0"/>
            </a:b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3840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x 2160 </a:t>
            </a:r>
            <a:r>
              <a:rPr lang="en-GB" sz="1600" dirty="0" smtClean="0"/>
              <a:t>(4K)</a:t>
            </a:r>
            <a:r>
              <a:rPr lang="en-GB" sz="1600" dirty="0"/>
              <a:t> at 60Hz </a:t>
            </a:r>
            <a:endParaRPr lang="en-GB" sz="1600" dirty="0" smtClean="0"/>
          </a:p>
          <a:p>
            <a:pPr marL="542925" lvl="1" indent="-277813" algn="l"/>
            <a:r>
              <a:rPr lang="en-GB" sz="1600" dirty="0"/>
              <a:t>24 </a:t>
            </a:r>
            <a:r>
              <a:rPr lang="en-GB" sz="1600" dirty="0" smtClean="0"/>
              <a:t>inches</a:t>
            </a:r>
          </a:p>
          <a:p>
            <a:pPr marL="542925" lvl="1" indent="-277813" algn="l"/>
            <a:r>
              <a:rPr lang="en-GB" sz="1600" dirty="0" smtClean="0"/>
              <a:t>Aspect </a:t>
            </a:r>
            <a:r>
              <a:rPr lang="en-GB" sz="1600" dirty="0"/>
              <a:t>ratio of 16:9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492" y="2053932"/>
            <a:ext cx="8042490" cy="2678928"/>
            <a:chOff x="578492" y="3573016"/>
            <a:chExt cx="8042490" cy="26789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32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See original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6" t="18927" r="4611" b="10972"/>
            <a:stretch/>
          </p:blipFill>
          <p:spPr bwMode="auto">
            <a:xfrm>
              <a:off x="3436205" y="5432723"/>
              <a:ext cx="2327064" cy="819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See original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039" y="5590280"/>
              <a:ext cx="595107" cy="50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utzeln\Downloads\a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507" y="3625711"/>
              <a:ext cx="2523866" cy="142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797" y="3610165"/>
              <a:ext cx="2584219" cy="1453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6687" y="3654633"/>
              <a:ext cx="2567759" cy="1386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573088" y="-7200"/>
            <a:ext cx="8001000" cy="428625"/>
          </a:xfrm>
        </p:spPr>
        <p:txBody>
          <a:bodyPr/>
          <a:lstStyle/>
          <a:p>
            <a:r>
              <a:rPr lang="en-US" dirty="0" smtClean="0"/>
              <a:t>Human Machine Interface Standardization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2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2771800" y="981151"/>
            <a:ext cx="6327912" cy="33893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CODAC Operation Applications</a:t>
            </a:r>
            <a:endParaRPr lang="en-GB" dirty="0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CODAC Operation Applications are ITER dedicated software packages deployed on dedicated central servers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43808" y="1182271"/>
            <a:ext cx="3992838" cy="114693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41538" y="1030636"/>
            <a:ext cx="2048622" cy="288032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3808" y="2646711"/>
            <a:ext cx="3992838" cy="129614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94143" y="2169613"/>
            <a:ext cx="260227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2"/>
            </a:pPr>
            <a:r>
              <a:rPr lang="en-US" sz="1800" b="1" kern="0" dirty="0" smtClean="0">
                <a:solidFill>
                  <a:schemeClr val="tx1"/>
                </a:solidFill>
              </a:rPr>
              <a:t>Execution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Control (PCS)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Supervision (SUP)</a:t>
            </a:r>
          </a:p>
          <a:p>
            <a:pPr marL="457200" indent="-276225">
              <a:buFontTx/>
              <a:buAutoNum type="arabicPeriod" startAt="2"/>
            </a:pPr>
            <a:endParaRPr lang="en-US" sz="1800" kern="0" dirty="0" smtClean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392164" y="1203538"/>
            <a:ext cx="2811684" cy="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FontTx/>
              <a:buAutoNum type="arabicPeriod"/>
            </a:pPr>
            <a:r>
              <a:rPr lang="en-US" sz="1800" b="1" kern="0" dirty="0" smtClean="0">
                <a:solidFill>
                  <a:schemeClr val="tx1"/>
                </a:solidFill>
              </a:rPr>
              <a:t> Preparation 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Scheduling (PSPS)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Gateway (ORG)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394336" y="3114763"/>
            <a:ext cx="23657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3"/>
            </a:pPr>
            <a:r>
              <a:rPr lang="en-US" sz="1800" b="1" kern="0" dirty="0" smtClean="0">
                <a:solidFill>
                  <a:schemeClr val="tx1"/>
                </a:solidFill>
              </a:rPr>
              <a:t>Analysis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Data handling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Data access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3781106" y="4169719"/>
            <a:ext cx="1254808" cy="26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None/>
            </a:pPr>
            <a:r>
              <a:rPr lang="en-US" sz="8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eXternal</a:t>
            </a:r>
            <a:r>
              <a:rPr lang="en-US" sz="8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POZ</a:t>
            </a:r>
          </a:p>
        </p:txBody>
      </p:sp>
    </p:spTree>
    <p:extLst>
      <p:ext uri="{BB962C8B-B14F-4D97-AF65-F5344CB8AC3E}">
        <p14:creationId xmlns:p14="http://schemas.microsoft.com/office/powerpoint/2010/main" val="29949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122"/>
            <a:ext cx="8154375" cy="4320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03000" y="438748"/>
            <a:ext cx="7173456" cy="2898509"/>
            <a:chOff x="1503000" y="555526"/>
            <a:chExt cx="7173456" cy="2898509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939349" y="2931882"/>
              <a:ext cx="676487" cy="522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ICH/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ECH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660232" y="2985701"/>
              <a:ext cx="151216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Cooling water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ounded Rectangular Callout 21"/>
            <p:cNvSpPr/>
            <p:nvPr/>
          </p:nvSpPr>
          <p:spPr bwMode="auto">
            <a:xfrm>
              <a:off x="7020272" y="555526"/>
              <a:ext cx="1656184" cy="306324"/>
            </a:xfrm>
            <a:prstGeom prst="wedgeRoundRectCallout">
              <a:avLst>
                <a:gd name="adj1" fmla="val -25520"/>
                <a:gd name="adj2" fmla="val 215225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ounded Rectangular Callout 22"/>
            <p:cNvSpPr/>
            <p:nvPr/>
          </p:nvSpPr>
          <p:spPr bwMode="auto">
            <a:xfrm>
              <a:off x="7020272" y="1923678"/>
              <a:ext cx="1512168" cy="576064"/>
            </a:xfrm>
            <a:prstGeom prst="wedgeRoundRectCallout">
              <a:avLst>
                <a:gd name="adj1" fmla="val -82596"/>
                <a:gd name="adj2" fmla="val -76203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Backup 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1503000" y="2499742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Electrical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059832" y="2094175"/>
              <a:ext cx="187220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Coil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power supplies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137666" y="2044930"/>
              <a:ext cx="1071736" cy="544298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Tokamak complex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92469" y="2985701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Cryoplant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255553" y="1203598"/>
              <a:ext cx="1352974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Neutral beam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654746" y="1370377"/>
              <a:ext cx="989465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Hot cell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"/>
          <a:stretch/>
        </p:blipFill>
        <p:spPr>
          <a:xfrm>
            <a:off x="684000" y="406800"/>
            <a:ext cx="8154375" cy="428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414000"/>
            <a:ext cx="8080058" cy="42845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 bwMode="auto">
          <a:xfrm>
            <a:off x="7271792" y="404940"/>
            <a:ext cx="1872208" cy="995139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Redundant dual star configuration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 cables end up in B71 and B24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674004"/>
            <a:ext cx="3463305" cy="2192178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Bill of Material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173 cubicles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175 passive network panels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300 km multi-core single mode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170 km multi-pair copper cables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Connecting thousands of plant system I&amp;C client cubicles via network panels located in 28 buildings</a:t>
            </a:r>
          </a:p>
        </p:txBody>
      </p:sp>
    </p:spTree>
    <p:extLst>
      <p:ext uri="{BB962C8B-B14F-4D97-AF65-F5344CB8AC3E}">
        <p14:creationId xmlns:p14="http://schemas.microsoft.com/office/powerpoint/2010/main" val="2337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4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ITER 2016 baseline approved by ITER Council in November 2016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Underpinned with detailed resource loading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Staged approach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3440" y="1612106"/>
            <a:ext cx="9131658" cy="2481928"/>
            <a:chOff x="83019" y="1385966"/>
            <a:chExt cx="9131658" cy="24819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505" y="2889200"/>
              <a:ext cx="8856983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3019" y="213970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First Plasma </a:t>
              </a:r>
              <a:r>
                <a:rPr lang="en-US" sz="1000" b="1" dirty="0" smtClean="0"/>
                <a:t>(FP)</a:t>
              </a:r>
            </a:p>
            <a:p>
              <a:r>
                <a:rPr lang="en-US" sz="1000" b="1" dirty="0" smtClean="0"/>
                <a:t>Dec. 2025</a:t>
              </a:r>
              <a:endParaRPr lang="en-GB" sz="1000" b="1" dirty="0"/>
            </a:p>
          </p:txBody>
        </p:sp>
        <p:sp>
          <p:nvSpPr>
            <p:cNvPr id="10" name="5-Point Star 9"/>
            <p:cNvSpPr/>
            <p:nvPr/>
          </p:nvSpPr>
          <p:spPr bwMode="auto">
            <a:xfrm>
              <a:off x="288032" y="2713180"/>
              <a:ext cx="251520" cy="257744"/>
            </a:xfrm>
            <a:prstGeom prst="star5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5-Point Star 10"/>
            <p:cNvSpPr/>
            <p:nvPr/>
          </p:nvSpPr>
          <p:spPr bwMode="auto">
            <a:xfrm>
              <a:off x="1092374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1980446"/>
              <a:ext cx="936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FP Finished and Start of Assembly II </a:t>
              </a:r>
            </a:p>
            <a:p>
              <a:r>
                <a:rPr lang="en-US" sz="1000" b="1" dirty="0" smtClean="0"/>
                <a:t>Jun. 2026</a:t>
              </a:r>
              <a:endParaRPr lang="en-GB" sz="1000" b="1" dirty="0"/>
            </a:p>
          </p:txBody>
        </p:sp>
        <p:sp>
          <p:nvSpPr>
            <p:cNvPr id="13" name="Diamond 12"/>
            <p:cNvSpPr/>
            <p:nvPr/>
          </p:nvSpPr>
          <p:spPr>
            <a:xfrm>
              <a:off x="2267744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212446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</a:t>
              </a:r>
            </a:p>
            <a:p>
              <a:r>
                <a:rPr lang="en-US" sz="1000" b="1" dirty="0" smtClean="0"/>
                <a:t>Jun. 2028</a:t>
              </a:r>
              <a:endParaRPr lang="en-GB" sz="1000" b="1" dirty="0"/>
            </a:p>
          </p:txBody>
        </p:sp>
        <p:sp>
          <p:nvSpPr>
            <p:cNvPr id="15" name="5-Point Star 14"/>
            <p:cNvSpPr/>
            <p:nvPr/>
          </p:nvSpPr>
          <p:spPr bwMode="auto">
            <a:xfrm>
              <a:off x="3065959" y="2727183"/>
              <a:ext cx="251520" cy="257744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9910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Start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  </a:t>
              </a:r>
              <a:r>
                <a:rPr lang="en-US" sz="1000" b="1" dirty="0"/>
                <a:t>(</a:t>
              </a:r>
              <a:r>
                <a:rPr lang="en-US" sz="1000" b="1" dirty="0" smtClean="0"/>
                <a:t>SP)</a:t>
              </a:r>
            </a:p>
            <a:p>
              <a:r>
                <a:rPr lang="en-US" sz="1000" b="1" dirty="0" smtClean="0"/>
                <a:t>Dec. 2028</a:t>
              </a:r>
              <a:endParaRPr lang="en-GB" sz="1000" b="1" dirty="0"/>
            </a:p>
          </p:txBody>
        </p:sp>
        <p:sp>
          <p:nvSpPr>
            <p:cNvPr id="17" name="5-Point Star 16"/>
            <p:cNvSpPr/>
            <p:nvPr/>
          </p:nvSpPr>
          <p:spPr bwMode="auto">
            <a:xfrm>
              <a:off x="3948886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0179" y="1548398"/>
              <a:ext cx="9702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Pre-Fusion Power Operation-I and Start of Assembly III</a:t>
              </a:r>
            </a:p>
            <a:p>
              <a:r>
                <a:rPr lang="en-US" sz="1000" b="1" dirty="0" smtClean="0"/>
                <a:t>Jun. 2030</a:t>
              </a:r>
              <a:endParaRPr lang="en-GB" sz="1000" b="1" dirty="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4971856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4008" y="2146528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III</a:t>
              </a:r>
            </a:p>
            <a:p>
              <a:r>
                <a:rPr lang="en-US" sz="1000" b="1" dirty="0" smtClean="0"/>
                <a:t>Sep. 2031</a:t>
              </a:r>
              <a:endParaRPr lang="en-GB" sz="1000" b="1" dirty="0"/>
            </a:p>
          </p:txBody>
        </p:sp>
        <p:sp>
          <p:nvSpPr>
            <p:cNvPr id="21" name="5-Point Star 20"/>
            <p:cNvSpPr/>
            <p:nvPr/>
          </p:nvSpPr>
          <p:spPr bwMode="auto">
            <a:xfrm>
              <a:off x="5796136" y="2716401"/>
              <a:ext cx="251520" cy="257744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73939" y="1836430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/>
                <a:t>Pre-Fusion Power </a:t>
              </a:r>
              <a:r>
                <a:rPr lang="en-US" sz="1000" dirty="0" smtClean="0"/>
                <a:t>Operation-II </a:t>
              </a:r>
              <a:r>
                <a:rPr lang="en-US" sz="1000" b="1" dirty="0" smtClean="0"/>
                <a:t>(TP)</a:t>
              </a:r>
            </a:p>
            <a:p>
              <a:r>
                <a:rPr lang="en-US" sz="1000" b="1" dirty="0" smtClean="0"/>
                <a:t>Jun. 2032</a:t>
              </a:r>
              <a:endParaRPr lang="en-GB" sz="1000" b="1" dirty="0"/>
            </a:p>
          </p:txBody>
        </p:sp>
        <p:sp>
          <p:nvSpPr>
            <p:cNvPr id="23" name="5-Point Star 22"/>
            <p:cNvSpPr/>
            <p:nvPr/>
          </p:nvSpPr>
          <p:spPr bwMode="auto">
            <a:xfrm>
              <a:off x="6789514" y="2721572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0288" y="1385966"/>
              <a:ext cx="1189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Operation-II  and </a:t>
              </a:r>
              <a:r>
                <a:rPr lang="en-US" sz="1000" dirty="0"/>
                <a:t>S</a:t>
              </a:r>
              <a:r>
                <a:rPr lang="en-US" sz="1000" dirty="0" smtClean="0"/>
                <a:t>tart of Pre- </a:t>
              </a:r>
              <a:r>
                <a:rPr lang="en-US" sz="1000" dirty="0"/>
                <a:t>N</a:t>
              </a:r>
              <a:r>
                <a:rPr lang="en-US" sz="1000" dirty="0" smtClean="0"/>
                <a:t>uclear </a:t>
              </a:r>
              <a:r>
                <a:rPr lang="en-US" sz="1000" dirty="0"/>
                <a:t>S</a:t>
              </a:r>
              <a:r>
                <a:rPr lang="en-US" sz="1000" dirty="0" smtClean="0"/>
                <a:t>hutdown for Assembly IV</a:t>
              </a:r>
            </a:p>
            <a:p>
              <a:r>
                <a:rPr lang="en-US" sz="1000" b="1" dirty="0" smtClean="0"/>
                <a:t>Mar. 2034</a:t>
              </a:r>
              <a:endParaRPr lang="en-GB" sz="1000" b="1" dirty="0"/>
            </a:p>
          </p:txBody>
        </p:sp>
        <p:sp>
          <p:nvSpPr>
            <p:cNvPr id="25" name="Diamond 24"/>
            <p:cNvSpPr/>
            <p:nvPr/>
          </p:nvSpPr>
          <p:spPr>
            <a:xfrm>
              <a:off x="7704471" y="274186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18155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Pre-Nuclear Shutdown for Assembly IV</a:t>
              </a:r>
            </a:p>
            <a:p>
              <a:r>
                <a:rPr lang="en-US" sz="1000" b="1" dirty="0" smtClean="0"/>
                <a:t>Mar. 2035</a:t>
              </a:r>
              <a:endParaRPr lang="en-GB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44408" y="1838752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Fusion Power Operation</a:t>
              </a:r>
            </a:p>
            <a:p>
              <a:r>
                <a:rPr lang="en-US" sz="1000" b="1" dirty="0" smtClean="0"/>
                <a:t>(DT)</a:t>
              </a:r>
            </a:p>
            <a:p>
              <a:r>
                <a:rPr lang="en-US" sz="1000" b="1" dirty="0" smtClean="0"/>
                <a:t>Dec. 2035</a:t>
              </a:r>
              <a:endParaRPr lang="en-GB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792" y="3160008"/>
              <a:ext cx="80774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Engineering Operation (SC Magnets)</a:t>
              </a:r>
            </a:p>
            <a:p>
              <a:r>
                <a:rPr lang="en-US" sz="800" dirty="0"/>
                <a:t>(</a:t>
              </a:r>
              <a:r>
                <a:rPr lang="en-US" sz="800" dirty="0" smtClean="0"/>
                <a:t>6 Months)</a:t>
              </a:r>
              <a:endParaRPr lang="en-GB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6592" y="3160008"/>
              <a:ext cx="1113159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</a:t>
              </a:r>
            </a:p>
            <a:p>
              <a:r>
                <a:rPr lang="en-US" sz="800" dirty="0" smtClean="0"/>
                <a:t>(24 Months)</a:t>
              </a:r>
            </a:p>
            <a:p>
              <a:endParaRPr lang="en-GB" sz="800" dirty="0"/>
            </a:p>
          </p:txBody>
        </p:sp>
        <p:cxnSp>
          <p:nvCxnSpPr>
            <p:cNvPr id="30" name="Straight Connector 19"/>
            <p:cNvCxnSpPr>
              <a:cxnSpLocks noChangeShapeType="1"/>
            </p:cNvCxnSpPr>
            <p:nvPr/>
          </p:nvCxnSpPr>
          <p:spPr bwMode="auto">
            <a:xfrm>
              <a:off x="413792" y="2911584"/>
              <a:ext cx="0" cy="248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19"/>
            <p:cNvCxnSpPr>
              <a:cxnSpLocks noChangeShapeType="1"/>
            </p:cNvCxnSpPr>
            <p:nvPr/>
          </p:nvCxnSpPr>
          <p:spPr bwMode="auto">
            <a:xfrm>
              <a:off x="1224605" y="2958270"/>
              <a:ext cx="0" cy="2058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19"/>
            <p:cNvCxnSpPr>
              <a:cxnSpLocks noChangeShapeType="1"/>
            </p:cNvCxnSpPr>
            <p:nvPr/>
          </p:nvCxnSpPr>
          <p:spPr bwMode="auto">
            <a:xfrm>
              <a:off x="2339752" y="3026161"/>
              <a:ext cx="0" cy="1338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2339751" y="3160008"/>
              <a:ext cx="85196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 (6 Months)</a:t>
              </a:r>
              <a:endParaRPr lang="en-GB" sz="800" dirty="0"/>
            </a:p>
          </p:txBody>
        </p:sp>
        <p:cxnSp>
          <p:nvCxnSpPr>
            <p:cNvPr id="34" name="Straight Connector 19"/>
            <p:cNvCxnSpPr>
              <a:cxnSpLocks noChangeShapeType="1"/>
            </p:cNvCxnSpPr>
            <p:nvPr/>
          </p:nvCxnSpPr>
          <p:spPr bwMode="auto">
            <a:xfrm>
              <a:off x="320943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9"/>
            <p:cNvCxnSpPr>
              <a:cxnSpLocks noChangeShapeType="1"/>
            </p:cNvCxnSpPr>
            <p:nvPr/>
          </p:nvCxnSpPr>
          <p:spPr bwMode="auto">
            <a:xfrm>
              <a:off x="4077821" y="2921110"/>
              <a:ext cx="0" cy="2388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191719" y="3164081"/>
              <a:ext cx="88292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Pre-Fusion Power Operation-I (18 Months)</a:t>
              </a:r>
              <a:endParaRPr lang="en-GB" sz="800" dirty="0"/>
            </a:p>
          </p:txBody>
        </p: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>
              <a:off x="5043864" y="2984927"/>
              <a:ext cx="0" cy="175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19"/>
            <p:cNvCxnSpPr>
              <a:cxnSpLocks noChangeShapeType="1"/>
            </p:cNvCxnSpPr>
            <p:nvPr/>
          </p:nvCxnSpPr>
          <p:spPr bwMode="auto">
            <a:xfrm>
              <a:off x="5921896" y="2915828"/>
              <a:ext cx="0" cy="244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9"/>
            <p:cNvCxnSpPr>
              <a:cxnSpLocks noChangeShapeType="1"/>
            </p:cNvCxnSpPr>
            <p:nvPr/>
          </p:nvCxnSpPr>
          <p:spPr bwMode="auto">
            <a:xfrm>
              <a:off x="691897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5928708" y="3158548"/>
              <a:ext cx="99026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Pre-Fusion Power </a:t>
              </a:r>
              <a:r>
                <a:rPr lang="en-US" sz="800" dirty="0" smtClean="0"/>
                <a:t>Operation-II (21 Months)</a:t>
              </a:r>
            </a:p>
            <a:p>
              <a:endParaRPr lang="en-GB" sz="800" dirty="0"/>
            </a:p>
          </p:txBody>
        </p:sp>
        <p:cxnSp>
          <p:nvCxnSpPr>
            <p:cNvPr id="41" name="Straight Connector 19"/>
            <p:cNvCxnSpPr>
              <a:cxnSpLocks noChangeShapeType="1"/>
            </p:cNvCxnSpPr>
            <p:nvPr/>
          </p:nvCxnSpPr>
          <p:spPr bwMode="auto">
            <a:xfrm>
              <a:off x="7780299" y="3008725"/>
              <a:ext cx="0" cy="1553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9"/>
            <p:cNvCxnSpPr>
              <a:cxnSpLocks noChangeShapeType="1"/>
            </p:cNvCxnSpPr>
            <p:nvPr/>
          </p:nvCxnSpPr>
          <p:spPr bwMode="auto">
            <a:xfrm>
              <a:off x="8641626" y="2976141"/>
              <a:ext cx="0" cy="1879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6913499" y="3162792"/>
              <a:ext cx="8668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IV (12 Months)</a:t>
              </a:r>
              <a:endParaRPr lang="en-GB" sz="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0299" y="3164081"/>
              <a:ext cx="86132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IV (9 Months)</a:t>
              </a:r>
              <a:endParaRPr lang="en-GB" sz="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43865" y="3158548"/>
              <a:ext cx="88068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III (9 Months)</a:t>
              </a:r>
              <a:endParaRPr lang="en-GB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7" y="3158548"/>
              <a:ext cx="969218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III (15 Months)</a:t>
              </a:r>
              <a:endParaRPr lang="en-GB" sz="800" dirty="0"/>
            </a:p>
          </p:txBody>
        </p:sp>
        <p:sp>
          <p:nvSpPr>
            <p:cNvPr id="47" name="6-Point Star 46"/>
            <p:cNvSpPr/>
            <p:nvPr/>
          </p:nvSpPr>
          <p:spPr bwMode="auto">
            <a:xfrm>
              <a:off x="8489540" y="2695260"/>
              <a:ext cx="304171" cy="349008"/>
            </a:xfrm>
            <a:prstGeom prst="star6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50" name="Rectangle 2"/>
          <p:cNvSpPr txBox="1">
            <a:spLocks noChangeAspect="1" noChangeArrowheads="1"/>
          </p:cNvSpPr>
          <p:nvPr/>
        </p:nvSpPr>
        <p:spPr bwMode="auto">
          <a:xfrm>
            <a:off x="706898" y="3980334"/>
            <a:ext cx="8458200" cy="5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b="0" kern="0" dirty="0" smtClean="0">
                <a:solidFill>
                  <a:schemeClr val="tx1"/>
                </a:solidFill>
              </a:rPr>
              <a:t>           add 46                                              add 29                                               add 18</a:t>
            </a:r>
          </a:p>
          <a:p>
            <a:pPr algn="l"/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smtClean="0">
                <a:solidFill>
                  <a:schemeClr val="tx1"/>
                </a:solidFill>
              </a:rPr>
              <a:t>          plant system I&amp;C                              plant system I&amp;C                              plant system I&amp;C</a:t>
            </a:r>
          </a:p>
        </p:txBody>
      </p:sp>
    </p:spTree>
    <p:extLst>
      <p:ext uri="{BB962C8B-B14F-4D97-AF65-F5344CB8AC3E}">
        <p14:creationId xmlns:p14="http://schemas.microsoft.com/office/powerpoint/2010/main" val="3475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with no building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5579"/>
            <a:ext cx="8362950" cy="4668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" y="4717256"/>
            <a:ext cx="9134475" cy="483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+mn-lt"/>
              </a:rPr>
              <a:t>Dependency on plant system I&amp;C installation and site acceptance test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6" y="4176711"/>
            <a:ext cx="9144000" cy="985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Dependency on buildings availability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" y="3219449"/>
            <a:ext cx="8867775" cy="1914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Deliveries to project (plant system I&amp;C and site)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" y="1581687"/>
            <a:ext cx="8867775" cy="3561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 smtClean="0">
              <a:latin typeface="+mn-lt"/>
            </a:endParaRPr>
          </a:p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Design of central control systems almost complete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73088" y="-432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Schedule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0697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5579"/>
            <a:ext cx="8362950" cy="46683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648200" y="3219451"/>
            <a:ext cx="1181100" cy="419100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80417" y="2983481"/>
            <a:ext cx="2706358" cy="449832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Control building (B71)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3088" y="-432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Schedule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55554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395536" y="839763"/>
            <a:ext cx="8280920" cy="15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The central infrastructure and services must be available soon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Human Machine Interfaces must be provided for plant system I&amp;C integration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Migration of all plant systems I&amp;C control to B71 must be achieved within 18 months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95536" y="2725494"/>
            <a:ext cx="8280920" cy="15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Create temporary local autonomous “islands” in strategic buildings,</a:t>
            </a:r>
            <a:br>
              <a:rPr lang="en-US" sz="1600" kern="0" dirty="0" smtClean="0"/>
            </a:br>
            <a:r>
              <a:rPr lang="en-US" sz="1600" kern="0" dirty="0" smtClean="0"/>
              <a:t>providing central services and Human Machine Interfaces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Connect islands with temporary cables to provide inter building connectivity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Maximize emulation of final system to simplify migration to B71</a:t>
            </a:r>
          </a:p>
          <a:p>
            <a:pPr algn="l"/>
            <a:endParaRPr lang="en-US" sz="2000" i="1" kern="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kern="0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572400" y="-36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Mitigation – Temporary Control Rooms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464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and Status</a:t>
            </a:r>
          </a:p>
          <a:p>
            <a:pPr lvl="1"/>
            <a:r>
              <a:rPr lang="en-US" dirty="0" smtClean="0"/>
              <a:t>Architecture, Networks, Infrastructure</a:t>
            </a:r>
          </a:p>
          <a:p>
            <a:pPr lvl="1"/>
            <a:r>
              <a:rPr lang="en-US" dirty="0" smtClean="0"/>
              <a:t>Standardization: </a:t>
            </a:r>
            <a:r>
              <a:rPr lang="en-US" dirty="0"/>
              <a:t>Specification, Hardware, Software, </a:t>
            </a:r>
            <a:r>
              <a:rPr lang="en-US" dirty="0" smtClean="0"/>
              <a:t>Support</a:t>
            </a:r>
          </a:p>
          <a:p>
            <a:pPr lvl="1"/>
            <a:r>
              <a:rPr lang="en-US" dirty="0" smtClean="0"/>
              <a:t>Central Systems and Applications</a:t>
            </a:r>
          </a:p>
          <a:p>
            <a:r>
              <a:rPr lang="en-US" dirty="0" smtClean="0"/>
              <a:t>Challenge 1: Control with no Building</a:t>
            </a:r>
          </a:p>
          <a:p>
            <a:pPr lvl="1"/>
            <a:r>
              <a:rPr lang="en-US" dirty="0" smtClean="0"/>
              <a:t>Integration Schedule</a:t>
            </a:r>
          </a:p>
          <a:p>
            <a:pPr lvl="1"/>
            <a:r>
              <a:rPr lang="en-US" dirty="0" smtClean="0"/>
              <a:t>Mitigation of Controls Building Delay</a:t>
            </a:r>
          </a:p>
          <a:p>
            <a:r>
              <a:rPr lang="en-US" dirty="0" smtClean="0"/>
              <a:t>Challenge 2: Scale</a:t>
            </a:r>
          </a:p>
          <a:p>
            <a:pPr lvl="1"/>
            <a:r>
              <a:rPr lang="en-US" dirty="0" smtClean="0"/>
              <a:t>Example: Nuclear Safety</a:t>
            </a:r>
          </a:p>
          <a:p>
            <a:pPr lvl="1"/>
            <a:r>
              <a:rPr lang="en-US" dirty="0" smtClean="0"/>
              <a:t>Example: Cubicles (19</a:t>
            </a:r>
            <a:r>
              <a:rPr lang="en-US" dirty="0"/>
              <a:t>” </a:t>
            </a:r>
            <a:r>
              <a:rPr lang="en-US" dirty="0" smtClean="0"/>
              <a:t>racks) and Buildings</a:t>
            </a:r>
          </a:p>
        </p:txBody>
      </p:sp>
    </p:spTree>
    <p:extLst>
      <p:ext uri="{BB962C8B-B14F-4D97-AF65-F5344CB8AC3E}">
        <p14:creationId xmlns:p14="http://schemas.microsoft.com/office/powerpoint/2010/main" val="3360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8624" y="872713"/>
            <a:ext cx="8144775" cy="3461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>
              <a:buNone/>
            </a:pPr>
            <a:r>
              <a:rPr lang="en-US" sz="2000" kern="0" dirty="0" smtClean="0"/>
              <a:t>The following functions are provided as services to the plant systems:</a:t>
            </a:r>
          </a:p>
          <a:p>
            <a:pPr marL="0" indent="0">
              <a:buNone/>
            </a:pPr>
            <a:endParaRPr lang="en-US" sz="1200" kern="0" dirty="0" smtClean="0"/>
          </a:p>
          <a:p>
            <a:r>
              <a:rPr lang="en-US" sz="1400" kern="0" dirty="0" smtClean="0"/>
              <a:t>Human Machine Interface</a:t>
            </a:r>
          </a:p>
          <a:p>
            <a:r>
              <a:rPr lang="en-US" sz="1400" kern="0" dirty="0" smtClean="0"/>
              <a:t>Data handling including archiving, storage and access</a:t>
            </a:r>
          </a:p>
          <a:p>
            <a:r>
              <a:rPr lang="en-US" sz="1400" kern="0" dirty="0" smtClean="0"/>
              <a:t>Inter plant communication</a:t>
            </a:r>
          </a:p>
          <a:p>
            <a:r>
              <a:rPr lang="en-US" sz="1400" kern="0" dirty="0" smtClean="0"/>
              <a:t>Role based access control</a:t>
            </a:r>
          </a:p>
          <a:p>
            <a:r>
              <a:rPr lang="en-US" sz="1400" kern="0" dirty="0"/>
              <a:t>Alarm handling</a:t>
            </a:r>
          </a:p>
          <a:p>
            <a:r>
              <a:rPr lang="en-US" sz="1400" kern="0" dirty="0" smtClean="0"/>
              <a:t>Time synchronization</a:t>
            </a:r>
          </a:p>
          <a:p>
            <a:r>
              <a:rPr lang="en-US" sz="1400" kern="0" dirty="0" smtClean="0"/>
              <a:t>Electronic logbook</a:t>
            </a:r>
          </a:p>
          <a:p>
            <a:r>
              <a:rPr lang="en-US" sz="1400" kern="0" dirty="0" smtClean="0"/>
              <a:t>Access to central software repository and issue tracking (configuration control)</a:t>
            </a:r>
          </a:p>
          <a:p>
            <a:r>
              <a:rPr lang="en-US" sz="1400" kern="0" dirty="0" smtClean="0"/>
              <a:t>Development stations for software updates (fast turn-around)</a:t>
            </a:r>
          </a:p>
          <a:p>
            <a:r>
              <a:rPr lang="en-US" sz="1400" kern="0" dirty="0" smtClean="0"/>
              <a:t>Central supervision and monitoring</a:t>
            </a:r>
          </a:p>
          <a:p>
            <a:r>
              <a:rPr lang="en-US" sz="1400" kern="0" dirty="0" smtClean="0"/>
              <a:t>Access to archived data from office</a:t>
            </a:r>
          </a:p>
          <a:p>
            <a:pPr marL="0" indent="0">
              <a:buNone/>
            </a:pPr>
            <a:endParaRPr lang="en-US" kern="0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572400" y="-36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Temporary Control Rooms </a:t>
            </a:r>
            <a:r>
              <a:rPr lang="en-US" kern="0" dirty="0"/>
              <a:t>– </a:t>
            </a:r>
            <a:r>
              <a:rPr lang="en-US" kern="0" dirty="0" smtClean="0"/>
              <a:t>Functions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8335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403560" cy="36331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3527" y="1828800"/>
            <a:ext cx="5044669" cy="1248437"/>
            <a:chOff x="323527" y="1828800"/>
            <a:chExt cx="5044669" cy="12484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028" y="1979773"/>
              <a:ext cx="1488168" cy="109746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1455596" y="2265471"/>
              <a:ext cx="1429117" cy="52127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23527" y="1828800"/>
              <a:ext cx="775929" cy="86045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749" y="655844"/>
            <a:ext cx="4873675" cy="1216496"/>
            <a:chOff x="472749" y="655844"/>
            <a:chExt cx="4873675" cy="12164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56" y="655844"/>
              <a:ext cx="1488168" cy="121649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472749" y="764704"/>
              <a:ext cx="1654182" cy="94344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49685" y="1087251"/>
            <a:ext cx="333965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Install central servers in existing CODAC network cubicles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Standard HMI stations in suitable room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Add Interlock and Safety when applicable (local test tools)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Cover all Plant Systems for First Plasma (before Control Building availability) by eleven Temporary Control Rooms</a:t>
            </a:r>
            <a:endParaRPr lang="en-GB" sz="1400" dirty="0">
              <a:latin typeface="+mn-lt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572400" y="-36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Temporary Control Rooms </a:t>
            </a:r>
            <a:r>
              <a:rPr lang="en-US" kern="0" dirty="0"/>
              <a:t>– </a:t>
            </a:r>
            <a:r>
              <a:rPr lang="en-US" kern="0" dirty="0" smtClean="0"/>
              <a:t>Implementation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771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93"/>
            <a:ext cx="9144000" cy="4844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sp>
        <p:nvSpPr>
          <p:cNvPr id="11" name="Title 5"/>
          <p:cNvSpPr txBox="1">
            <a:spLocks/>
          </p:cNvSpPr>
          <p:nvPr/>
        </p:nvSpPr>
        <p:spPr>
          <a:xfrm>
            <a:off x="572400" y="-36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Temporary Control Rooms </a:t>
            </a:r>
            <a:r>
              <a:rPr lang="en-US" kern="0" dirty="0"/>
              <a:t>– </a:t>
            </a:r>
            <a:r>
              <a:rPr lang="en-US" kern="0" dirty="0" smtClean="0"/>
              <a:t>Schedule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1344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45641" y="872713"/>
            <a:ext cx="7780847" cy="66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First Temporary Control Room in Building 36 (electrical) powered up</a:t>
            </a:r>
          </a:p>
          <a:p>
            <a:r>
              <a:rPr lang="en-US" sz="1600" kern="0" dirty="0" smtClean="0"/>
              <a:t>I&amp;C Integration and Commissioning starts NOW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1853803"/>
            <a:ext cx="2924175" cy="219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6990" y="2376490"/>
            <a:ext cx="3162297" cy="2371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0" y="2486024"/>
            <a:ext cx="1981199" cy="1485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4846" y="2601515"/>
            <a:ext cx="2905125" cy="2178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45" y="1533525"/>
            <a:ext cx="4602486" cy="3451865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572400" y="-36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Temporary Control Rooms – Status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052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97" y="2653975"/>
            <a:ext cx="2050340" cy="13994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8521" y="4090806"/>
            <a:ext cx="1874809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+mn-lt"/>
              </a:rPr>
              <a:t>24.1 m/s</a:t>
            </a:r>
            <a:r>
              <a:rPr lang="en-GB" sz="1000" baseline="30000" dirty="0" smtClean="0">
                <a:latin typeface="+mn-lt"/>
              </a:rPr>
              <a:t>2</a:t>
            </a:r>
            <a:r>
              <a:rPr lang="en-GB" sz="1000" dirty="0" smtClean="0">
                <a:latin typeface="+mn-lt"/>
              </a:rPr>
              <a:t> at the shaking table</a:t>
            </a:r>
            <a:endParaRPr lang="en-GB" sz="1000" dirty="0">
              <a:latin typeface="+mn-lt"/>
            </a:endParaRPr>
          </a:p>
          <a:p>
            <a:pPr algn="ctr"/>
            <a:r>
              <a:rPr lang="en-GB" sz="1000" dirty="0" smtClean="0">
                <a:latin typeface="+mn-lt"/>
              </a:rPr>
              <a:t>101 </a:t>
            </a:r>
            <a:r>
              <a:rPr lang="en-GB" sz="1000" dirty="0">
                <a:latin typeface="+mn-lt"/>
              </a:rPr>
              <a:t>m/s</a:t>
            </a:r>
            <a:r>
              <a:rPr lang="en-GB" sz="1000" baseline="30000" dirty="0">
                <a:latin typeface="+mn-lt"/>
              </a:rPr>
              <a:t>2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smtClean="0">
                <a:latin typeface="+mn-lt"/>
              </a:rPr>
              <a:t>in heaviest sampler</a:t>
            </a:r>
            <a:endParaRPr lang="en-GB" sz="1000" dirty="0">
              <a:latin typeface="+mn-lt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449"/>
          <a:stretch/>
        </p:blipFill>
        <p:spPr bwMode="auto">
          <a:xfrm>
            <a:off x="7132737" y="2744411"/>
            <a:ext cx="1984842" cy="19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Nuclear Safety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514350"/>
            <a:ext cx="4350604" cy="3947610"/>
          </a:xfrm>
        </p:spPr>
        <p:txBody>
          <a:bodyPr/>
          <a:lstStyle/>
          <a:p>
            <a:pPr algn="l"/>
            <a:r>
              <a:rPr lang="en-US" sz="1800" dirty="0" smtClean="0"/>
              <a:t>Confinement </a:t>
            </a:r>
            <a:r>
              <a:rPr lang="en-US" sz="1800" dirty="0"/>
              <a:t>of radioactive material</a:t>
            </a:r>
          </a:p>
          <a:p>
            <a:pPr algn="l"/>
            <a:r>
              <a:rPr lang="en-US" sz="1800" dirty="0"/>
              <a:t>Protection from exposure to ionizing </a:t>
            </a:r>
            <a:r>
              <a:rPr lang="en-US" sz="1800" dirty="0" smtClean="0"/>
              <a:t>radiation</a:t>
            </a:r>
            <a:br>
              <a:rPr lang="en-US" sz="1800" dirty="0" smtClean="0"/>
            </a:br>
            <a:endParaRPr lang="en-US" sz="1800" dirty="0"/>
          </a:p>
          <a:p>
            <a:pPr algn="l"/>
            <a:r>
              <a:rPr lang="en-US" sz="1800" dirty="0" smtClean="0"/>
              <a:t>Two separate signal chains</a:t>
            </a:r>
          </a:p>
          <a:p>
            <a:pPr algn="l"/>
            <a:r>
              <a:rPr lang="en-US" sz="1800" dirty="0" smtClean="0"/>
              <a:t>Extensive qualification of components</a:t>
            </a:r>
            <a:br>
              <a:rPr lang="en-US" sz="1800" dirty="0" smtClean="0"/>
            </a:br>
            <a:endParaRPr lang="en-US" sz="1800" dirty="0"/>
          </a:p>
          <a:p>
            <a:pPr marL="0" indent="0" algn="l">
              <a:buNone/>
            </a:pPr>
            <a:r>
              <a:rPr lang="en-US" sz="1800" dirty="0" smtClean="0"/>
              <a:t>Cost per signal:</a:t>
            </a:r>
            <a:endParaRPr lang="en-US" sz="1800" dirty="0" smtClean="0"/>
          </a:p>
          <a:p>
            <a:pPr algn="l"/>
            <a:r>
              <a:rPr lang="en-US" sz="1400" dirty="0"/>
              <a:t>F</a:t>
            </a:r>
            <a:r>
              <a:rPr lang="en-US" sz="1400" dirty="0" smtClean="0"/>
              <a:t>ission reactor: ~3,000 </a:t>
            </a:r>
            <a:r>
              <a:rPr lang="en-US" sz="1400" dirty="0" smtClean="0"/>
              <a:t>€ </a:t>
            </a:r>
            <a:r>
              <a:rPr lang="en-US" sz="1400" dirty="0" smtClean="0"/>
              <a:t>(</a:t>
            </a:r>
            <a:r>
              <a:rPr lang="en-US" sz="1400" dirty="0" smtClean="0"/>
              <a:t>proprietary </a:t>
            </a:r>
            <a:r>
              <a:rPr lang="en-US" sz="1400" dirty="0" err="1" smtClean="0"/>
              <a:t>hw</a:t>
            </a:r>
            <a:r>
              <a:rPr lang="en-US" sz="1400" dirty="0" smtClean="0"/>
              <a:t>)</a:t>
            </a:r>
          </a:p>
          <a:p>
            <a:pPr algn="l"/>
            <a:r>
              <a:rPr lang="en-US" sz="1400" dirty="0" smtClean="0"/>
              <a:t>ITER: </a:t>
            </a:r>
            <a:r>
              <a:rPr lang="en-US" sz="1400" dirty="0" smtClean="0"/>
              <a:t>~</a:t>
            </a:r>
            <a:r>
              <a:rPr lang="en-US" sz="1400" dirty="0"/>
              <a:t>1,500 € </a:t>
            </a:r>
            <a:r>
              <a:rPr lang="en-US" sz="1400" dirty="0" smtClean="0"/>
              <a:t>(</a:t>
            </a:r>
            <a:r>
              <a:rPr lang="en-US" sz="1400" dirty="0"/>
              <a:t>commercial </a:t>
            </a:r>
            <a:r>
              <a:rPr lang="en-US" sz="1400" dirty="0" err="1"/>
              <a:t>hw</a:t>
            </a:r>
            <a:r>
              <a:rPr lang="en-US" sz="1400" dirty="0"/>
              <a:t>)</a:t>
            </a:r>
            <a:endParaRPr lang="en-US" sz="1400" dirty="0" smtClean="0"/>
          </a:p>
          <a:p>
            <a:pPr marL="0" indent="0" algn="l">
              <a:buNone/>
            </a:pPr>
            <a:r>
              <a:rPr lang="en-US" sz="1800" dirty="0" smtClean="0"/>
              <a:t>Number of signals</a:t>
            </a:r>
            <a:r>
              <a:rPr lang="en-US" sz="1800" dirty="0" smtClean="0"/>
              <a:t>:</a:t>
            </a:r>
          </a:p>
          <a:p>
            <a:pPr algn="l"/>
            <a:r>
              <a:rPr lang="en-US" sz="1400" dirty="0"/>
              <a:t>Fission reactor: </a:t>
            </a:r>
            <a:r>
              <a:rPr lang="en-US" sz="1400" dirty="0" smtClean="0"/>
              <a:t>200-400</a:t>
            </a:r>
            <a:endParaRPr lang="en-US" sz="1400" dirty="0"/>
          </a:p>
          <a:p>
            <a:pPr algn="l"/>
            <a:r>
              <a:rPr lang="en-US" sz="1400" dirty="0"/>
              <a:t>ITER: </a:t>
            </a:r>
            <a:r>
              <a:rPr lang="en-US" sz="1400" dirty="0" smtClean="0"/>
              <a:t>40,000</a:t>
            </a:r>
            <a:endParaRPr lang="en-US" sz="1400" dirty="0" smtClean="0"/>
          </a:p>
          <a:p>
            <a:pPr marL="0" indent="0" algn="l">
              <a:buNone/>
            </a:pPr>
            <a:endParaRPr lang="en-US" sz="1800" dirty="0"/>
          </a:p>
          <a:p>
            <a:pPr algn="l"/>
            <a:endParaRPr lang="en-US" dirty="0" smtClean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/>
          <a:stretch/>
        </p:blipFill>
        <p:spPr bwMode="auto">
          <a:xfrm>
            <a:off x="5827007" y="451651"/>
            <a:ext cx="3218639" cy="22927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5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Cubicles and Buildings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How many 19” racks do you have in your facility?</a:t>
            </a:r>
          </a:p>
          <a:p>
            <a:pPr algn="l"/>
            <a:r>
              <a:rPr lang="en-US" dirty="0" smtClean="0"/>
              <a:t>ITER will have about 3,500 cubicles, each equipped with a PLC that is monitoring the cubicle status</a:t>
            </a:r>
          </a:p>
          <a:p>
            <a:pPr algn="l"/>
            <a:r>
              <a:rPr lang="en-US" dirty="0" smtClean="0"/>
              <a:t>With an EPICS database of 20 records per cubicle, that’s 70,000 records just for cubicle monitoring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The building integrator plans to install </a:t>
            </a:r>
            <a:r>
              <a:rPr lang="en-US" dirty="0" smtClean="0"/>
              <a:t>pretty large </a:t>
            </a:r>
            <a:r>
              <a:rPr lang="en-US" dirty="0" smtClean="0"/>
              <a:t>PLCs (S7 1518) with up to &gt; 50,000 signals per PLC</a:t>
            </a:r>
          </a:p>
          <a:p>
            <a:pPr algn="l"/>
            <a:endParaRPr lang="en-US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084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9" y="2368322"/>
            <a:ext cx="4369682" cy="698727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Thank you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ps. Check out the drone flight videos!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and Status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4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16" y="3356000"/>
            <a:ext cx="3340634" cy="1368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smtClean="0"/>
              <a:t>Level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0197" y="640066"/>
            <a:ext cx="7920880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 smtClean="0"/>
              <a:t>The ITER control system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performs the </a:t>
            </a:r>
          </a:p>
          <a:p>
            <a:pPr marL="0" indent="0" algn="ctr">
              <a:buNone/>
            </a:pPr>
            <a:r>
              <a:rPr lang="en-US" sz="2800" b="1" kern="0" dirty="0" smtClean="0"/>
              <a:t>functional integration of the ITER plant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kern="0" dirty="0" smtClean="0"/>
              <a:t>enables integrated and automated operation</a:t>
            </a:r>
          </a:p>
        </p:txBody>
      </p:sp>
    </p:spTree>
    <p:extLst>
      <p:ext uri="{BB962C8B-B14F-4D97-AF65-F5344CB8AC3E}">
        <p14:creationId xmlns:p14="http://schemas.microsoft.com/office/powerpoint/2010/main" val="25148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6007465" cy="4260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1"/>
            <a:ext cx="6001917" cy="4254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5977509" cy="422624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1114" y="3893846"/>
            <a:ext cx="7576457" cy="1018396"/>
          </a:xfrm>
          <a:prstGeom prst="rect">
            <a:avLst/>
          </a:prstGeom>
          <a:solidFill>
            <a:schemeClr val="bg1"/>
          </a:solidFill>
        </p:spPr>
        <p:txBody>
          <a:bodyPr wrap="square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+mn-lt"/>
              </a:rPr>
              <a:t>Breakdown </a:t>
            </a:r>
            <a:r>
              <a:rPr lang="en-US" sz="1400" b="1" dirty="0">
                <a:latin typeface="+mn-lt"/>
              </a:rPr>
              <a:t>in 18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ITER control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groups</a:t>
            </a:r>
            <a:r>
              <a:rPr lang="en-US" sz="1400" b="1" dirty="0" smtClean="0"/>
              <a:t> </a:t>
            </a:r>
            <a:r>
              <a:rPr lang="en-US" sz="1400" b="1" dirty="0"/>
              <a:t>(CBS level 1</a:t>
            </a:r>
            <a:r>
              <a:rPr lang="en-US" sz="1400" b="1" dirty="0" smtClean="0"/>
              <a:t>) </a:t>
            </a:r>
            <a:r>
              <a:rPr lang="en-US" sz="1400" b="1" dirty="0" smtClean="0">
                <a:latin typeface="+mn-lt"/>
              </a:rPr>
              <a:t>covering 28 PBS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An ITER control group contains many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Plant System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I&amp;C</a:t>
            </a:r>
            <a:r>
              <a:rPr lang="en-US" sz="1400" b="1" dirty="0" smtClean="0">
                <a:latin typeface="+mn-lt"/>
              </a:rPr>
              <a:t>, total no. 171 (CBS </a:t>
            </a:r>
            <a:r>
              <a:rPr lang="en-US" sz="1400" b="1" dirty="0">
                <a:latin typeface="+mn-lt"/>
              </a:rPr>
              <a:t>level 2)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Plant System I&amp;C is a deliverable from a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procurement arrangement (IN-KIND)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procurement arrangement delivers a part, one or many Plant System </a:t>
            </a:r>
            <a:r>
              <a:rPr lang="en-US" sz="1400" b="1" dirty="0" smtClean="0">
                <a:latin typeface="+mn-lt"/>
              </a:rPr>
              <a:t>I&amp;C</a:t>
            </a:r>
          </a:p>
          <a:p>
            <a:pPr>
              <a:defRPr/>
            </a:pPr>
            <a:endParaRPr lang="en-US" sz="1400" b="1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5977509" cy="42262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286125" y="2038350"/>
            <a:ext cx="981075" cy="3714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646894" y="87070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1</a:t>
            </a:r>
          </a:p>
          <a:p>
            <a:endParaRPr lang="en-US" sz="1600" b="1" dirty="0" smtClean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r>
              <a:rPr lang="en-US" sz="800" b="1" dirty="0" smtClean="0">
                <a:latin typeface="+mn-lt"/>
              </a:rPr>
              <a:t>CBS = Control Breakdown Structure</a:t>
            </a:r>
            <a:endParaRPr lang="en-GB" sz="800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676632" y="2719579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2</a:t>
            </a:r>
            <a:endParaRPr lang="en-GB" sz="1600" b="1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6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petitpp\Documents\Work\10 - Presentation\2018-04-13 - DG presentation\pictures\V2 - interface dia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7321"/>
            <a:ext cx="4968552" cy="42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496" y="843558"/>
            <a:ext cx="42792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n-lt"/>
              </a:rPr>
              <a:t>171 local Control Systems </a:t>
            </a:r>
            <a:r>
              <a:rPr lang="en-US" sz="1600" dirty="0" smtClean="0">
                <a:latin typeface="+mn-lt"/>
              </a:rPr>
              <a:t>(so-called Plant Systems I&amp;C) scattered and supplied by </a:t>
            </a:r>
            <a:r>
              <a:rPr lang="en-US" sz="1600" b="1" dirty="0" smtClean="0">
                <a:latin typeface="+mn-lt"/>
              </a:rPr>
              <a:t>101 Procurement Arrangements </a:t>
            </a:r>
            <a:r>
              <a:rPr lang="en-US" sz="1600" dirty="0" smtClean="0">
                <a:latin typeface="+mn-lt"/>
              </a:rPr>
              <a:t>covering </a:t>
            </a:r>
            <a:r>
              <a:rPr lang="en-US" sz="1600" b="1" dirty="0" smtClean="0">
                <a:latin typeface="+mn-lt"/>
              </a:rPr>
              <a:t>28 PBS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25488" y="2798577"/>
            <a:ext cx="2143125" cy="952820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Challenge: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+mn-lt"/>
              </a:rPr>
              <a:t>Integration</a:t>
            </a:r>
            <a:endParaRPr kumimoji="0" lang="en-GB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5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15" y="2438400"/>
            <a:ext cx="3812785" cy="226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ontent Placeholder 6"/>
          <p:cNvSpPr>
            <a:spLocks noGrp="1"/>
          </p:cNvSpPr>
          <p:nvPr>
            <p:ph idx="1"/>
          </p:nvPr>
        </p:nvSpPr>
        <p:spPr>
          <a:xfrm>
            <a:off x="573088" y="514350"/>
            <a:ext cx="6294437" cy="394761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800" dirty="0" smtClean="0"/>
              <a:t>Documentation – Plant Control Design Handbook (PCDH)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Specifications, guidelines, catalogues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Hardware 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cubicles, controllers, input/output, network interfaces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Software (common open source framework)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CODAC Core System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Instrumentation &amp; Control Integration Kit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Distributed for free to all plant system I&amp;C  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423334" y="447103"/>
            <a:ext cx="2570366" cy="1880194"/>
            <a:chOff x="651184" y="2802157"/>
            <a:chExt cx="2570366" cy="1880194"/>
          </a:xfrm>
        </p:grpSpPr>
        <p:pic>
          <p:nvPicPr>
            <p:cNvPr id="24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84" y="3260229"/>
              <a:ext cx="844610" cy="134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794" y="3808256"/>
              <a:ext cx="1413439" cy="87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" r="3531" b="4749"/>
            <a:stretch/>
          </p:blipFill>
          <p:spPr bwMode="auto">
            <a:xfrm>
              <a:off x="1591182" y="2802157"/>
              <a:ext cx="1630368" cy="91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85" b="34578"/>
            <a:stretch/>
          </p:blipFill>
          <p:spPr>
            <a:xfrm>
              <a:off x="1068895" y="3804337"/>
              <a:ext cx="836106" cy="2611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8" t="40449" r="15706" b="40150"/>
            <a:stretch/>
          </p:blipFill>
          <p:spPr>
            <a:xfrm>
              <a:off x="2017762" y="4168861"/>
              <a:ext cx="891471" cy="1844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295" y="3407042"/>
              <a:ext cx="1045655" cy="252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30636" y="3546377"/>
            <a:ext cx="2714252" cy="1054372"/>
            <a:chOff x="830636" y="3546377"/>
            <a:chExt cx="2714252" cy="105437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2" name="Content Placeholder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02" y="1176031"/>
            <a:ext cx="3277045" cy="25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Standardization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2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51519" y="483518"/>
            <a:ext cx="5117923" cy="388843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The base software for ITER Control System released once or twice per year and providing common services like: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Communication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Configuration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Human Machine Interface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Archiving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Alarming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Input/output device drivers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….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1671"/>
            <a:ext cx="3471391" cy="108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77" y="1852551"/>
            <a:ext cx="4397615" cy="28871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0636" y="3546377"/>
            <a:ext cx="2714252" cy="1054372"/>
            <a:chOff x="830636" y="3546377"/>
            <a:chExt cx="2714252" cy="10543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Content Placeholder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sp>
        <p:nvSpPr>
          <p:cNvPr id="17" name="Title 4"/>
          <p:cNvSpPr txBox="1">
            <a:spLocks/>
          </p:cNvSpPr>
          <p:nvPr/>
        </p:nvSpPr>
        <p:spPr>
          <a:xfrm>
            <a:off x="573088" y="-504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CODAC Core System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560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ER_Scientific_and_General_Presentation_16/9_N4CUXK_v1_5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12842</TotalTime>
  <Words>1018</Words>
  <Application>Microsoft Office PowerPoint</Application>
  <PresentationFormat>On-screen Show (16:9)</PresentationFormat>
  <Paragraphs>232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ITER_Scientific_and_General_Presentation_16/9_N4CUXK_v1_5</vt:lpstr>
      <vt:lpstr>ITER &amp; CODAC Core System Status Update</vt:lpstr>
      <vt:lpstr>Outline</vt:lpstr>
      <vt:lpstr>Overview and Status</vt:lpstr>
      <vt:lpstr>High Level Requirements</vt:lpstr>
      <vt:lpstr>Architecture</vt:lpstr>
      <vt:lpstr>Architecture</vt:lpstr>
      <vt:lpstr>Interfaces</vt:lpstr>
      <vt:lpstr>Standardization</vt:lpstr>
      <vt:lpstr>PowerPoint Presentation</vt:lpstr>
      <vt:lpstr>PowerPoint Presentation</vt:lpstr>
      <vt:lpstr>Human Machine Interface Standardization</vt:lpstr>
      <vt:lpstr>CODAC Operation Applications</vt:lpstr>
      <vt:lpstr>Infrastructure</vt:lpstr>
      <vt:lpstr>Infrastructure</vt:lpstr>
      <vt:lpstr>Schedule</vt:lpstr>
      <vt:lpstr>Control with no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</vt:lpstr>
      <vt:lpstr>Example: Nuclear Safety</vt:lpstr>
      <vt:lpstr>Example: Cubicles and Buildings</vt:lpstr>
      <vt:lpstr>Thank you ps. Check out the drone flight videos!</vt:lpstr>
    </vt:vector>
  </TitlesOfParts>
  <Company>Urban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and CODAC Core System - Status Update</dc:title>
  <dc:creator>Ralph.Lange@iter.org;Anders.Wallander@iter.org</dc:creator>
  <cp:lastModifiedBy>Lange Ralph</cp:lastModifiedBy>
  <cp:revision>238</cp:revision>
  <cp:lastPrinted>2017-02-17T16:29:57Z</cp:lastPrinted>
  <dcterms:created xsi:type="dcterms:W3CDTF">2014-11-05T12:34:09Z</dcterms:created>
  <dcterms:modified xsi:type="dcterms:W3CDTF">2018-06-12T23:02:52Z</dcterms:modified>
</cp:coreProperties>
</file>