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1"/>
  </p:notesMasterIdLst>
  <p:handoutMasterIdLst>
    <p:handoutMasterId r:id="rId22"/>
  </p:handoutMasterIdLst>
  <p:sldIdLst>
    <p:sldId id="326" r:id="rId3"/>
    <p:sldId id="463" r:id="rId4"/>
    <p:sldId id="550" r:id="rId5"/>
    <p:sldId id="551" r:id="rId6"/>
    <p:sldId id="574" r:id="rId7"/>
    <p:sldId id="577" r:id="rId8"/>
    <p:sldId id="576" r:id="rId9"/>
    <p:sldId id="578" r:id="rId10"/>
    <p:sldId id="580" r:id="rId11"/>
    <p:sldId id="581" r:id="rId12"/>
    <p:sldId id="595" r:id="rId13"/>
    <p:sldId id="583" r:id="rId14"/>
    <p:sldId id="585" r:id="rId15"/>
    <p:sldId id="579" r:id="rId16"/>
    <p:sldId id="592" r:id="rId17"/>
    <p:sldId id="593" r:id="rId18"/>
    <p:sldId id="572" r:id="rId19"/>
    <p:sldId id="573" r:id="rId2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6699FF"/>
    <a:srgbClr val="CCECFF"/>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2" autoAdjust="0"/>
    <p:restoredTop sz="85812" autoAdjust="0"/>
  </p:normalViewPr>
  <p:slideViewPr>
    <p:cSldViewPr>
      <p:cViewPr varScale="1">
        <p:scale>
          <a:sx n="111" d="100"/>
          <a:sy n="111" d="100"/>
        </p:scale>
        <p:origin x="12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368" tIns="48185" rIns="96368" bIns="48185" numCol="1" anchor="t" anchorCtr="0" compatLnSpc="1">
            <a:prstTxWarp prst="textNoShape">
              <a:avLst/>
            </a:prstTxWarp>
          </a:bodyPr>
          <a:lstStyle>
            <a:lvl1pPr defTabSz="964386">
              <a:defRPr sz="1300"/>
            </a:lvl1pPr>
          </a:lstStyle>
          <a:p>
            <a:pPr>
              <a:defRPr/>
            </a:pPr>
            <a:endParaRPr lang="en-US"/>
          </a:p>
        </p:txBody>
      </p:sp>
      <p:sp>
        <p:nvSpPr>
          <p:cNvPr id="44035"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368" tIns="48185" rIns="96368" bIns="48185" numCol="1" anchor="t" anchorCtr="0" compatLnSpc="1">
            <a:prstTxWarp prst="textNoShape">
              <a:avLst/>
            </a:prstTxWarp>
          </a:bodyPr>
          <a:lstStyle>
            <a:lvl1pPr algn="r" defTabSz="964386">
              <a:defRPr sz="1300"/>
            </a:lvl1pPr>
          </a:lstStyle>
          <a:p>
            <a:pPr>
              <a:defRPr/>
            </a:pPr>
            <a:endParaRPr lang="en-US"/>
          </a:p>
        </p:txBody>
      </p:sp>
      <p:sp>
        <p:nvSpPr>
          <p:cNvPr id="44036"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368" tIns="48185" rIns="96368" bIns="48185" numCol="1" anchor="b" anchorCtr="0" compatLnSpc="1">
            <a:prstTxWarp prst="textNoShape">
              <a:avLst/>
            </a:prstTxWarp>
          </a:bodyPr>
          <a:lstStyle>
            <a:lvl1pPr defTabSz="964386">
              <a:defRPr sz="1300"/>
            </a:lvl1pPr>
          </a:lstStyle>
          <a:p>
            <a:pPr>
              <a:defRPr/>
            </a:pPr>
            <a:endParaRPr lang="en-US"/>
          </a:p>
        </p:txBody>
      </p:sp>
      <p:sp>
        <p:nvSpPr>
          <p:cNvPr id="44037"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368" tIns="48185" rIns="96368" bIns="48185" numCol="1" anchor="b" anchorCtr="0" compatLnSpc="1">
            <a:prstTxWarp prst="textNoShape">
              <a:avLst/>
            </a:prstTxWarp>
          </a:bodyPr>
          <a:lstStyle>
            <a:lvl1pPr algn="r" defTabSz="964386">
              <a:defRPr sz="1300"/>
            </a:lvl1pPr>
          </a:lstStyle>
          <a:p>
            <a:pPr>
              <a:defRPr/>
            </a:pPr>
            <a:fld id="{05B13CFE-56A9-4982-BD89-E9A3C13A3958}" type="slidenum">
              <a:rPr lang="en-US"/>
              <a:pPr>
                <a:defRPr/>
              </a:pPr>
              <a:t>‹#›</a:t>
            </a:fld>
            <a:endParaRPr lang="en-US"/>
          </a:p>
        </p:txBody>
      </p:sp>
    </p:spTree>
    <p:extLst>
      <p:ext uri="{BB962C8B-B14F-4D97-AF65-F5344CB8AC3E}">
        <p14:creationId xmlns:p14="http://schemas.microsoft.com/office/powerpoint/2010/main" val="406585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4159250" cy="366713"/>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lvl1pPr defTabSz="951061">
              <a:defRPr sz="1300"/>
            </a:lvl1pPr>
          </a:lstStyle>
          <a:p>
            <a:pPr>
              <a:defRPr/>
            </a:pPr>
            <a:endParaRPr lang="en-US"/>
          </a:p>
        </p:txBody>
      </p:sp>
      <p:sp>
        <p:nvSpPr>
          <p:cNvPr id="175107" name="Rectangle 3"/>
          <p:cNvSpPr>
            <a:spLocks noGrp="1" noChangeArrowheads="1"/>
          </p:cNvSpPr>
          <p:nvPr>
            <p:ph type="dt" idx="1"/>
          </p:nvPr>
        </p:nvSpPr>
        <p:spPr bwMode="auto">
          <a:xfrm>
            <a:off x="5440363" y="0"/>
            <a:ext cx="4159250" cy="366713"/>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lvl1pPr algn="r" defTabSz="951061">
              <a:defRPr sz="13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974975" y="550863"/>
            <a:ext cx="3652838" cy="2740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5"/>
          <p:cNvSpPr>
            <a:spLocks noGrp="1" noChangeArrowheads="1"/>
          </p:cNvSpPr>
          <p:nvPr>
            <p:ph type="body" sz="quarter" idx="3"/>
          </p:nvPr>
        </p:nvSpPr>
        <p:spPr bwMode="auto">
          <a:xfrm>
            <a:off x="958850" y="3475038"/>
            <a:ext cx="7683500" cy="3289300"/>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5110" name="Rectangle 6"/>
          <p:cNvSpPr>
            <a:spLocks noGrp="1" noChangeArrowheads="1"/>
          </p:cNvSpPr>
          <p:nvPr>
            <p:ph type="ftr" sz="quarter" idx="4"/>
          </p:nvPr>
        </p:nvSpPr>
        <p:spPr bwMode="auto">
          <a:xfrm>
            <a:off x="0" y="6946900"/>
            <a:ext cx="4159250" cy="366713"/>
          </a:xfrm>
          <a:prstGeom prst="rect">
            <a:avLst/>
          </a:prstGeom>
          <a:noFill/>
          <a:ln w="9525">
            <a:noFill/>
            <a:miter lim="800000"/>
            <a:headEnd/>
            <a:tailEnd/>
          </a:ln>
          <a:effectLst/>
        </p:spPr>
        <p:txBody>
          <a:bodyPr vert="horz" wrap="square" lIns="95047" tIns="47524" rIns="95047" bIns="47524" numCol="1" anchor="b" anchorCtr="0" compatLnSpc="1">
            <a:prstTxWarp prst="textNoShape">
              <a:avLst/>
            </a:prstTxWarp>
          </a:bodyPr>
          <a:lstStyle>
            <a:lvl1pPr defTabSz="951061">
              <a:defRPr sz="1300"/>
            </a:lvl1pPr>
          </a:lstStyle>
          <a:p>
            <a:pPr>
              <a:defRPr/>
            </a:pPr>
            <a:endParaRPr lang="en-US"/>
          </a:p>
        </p:txBody>
      </p:sp>
      <p:sp>
        <p:nvSpPr>
          <p:cNvPr id="175111" name="Rectangle 7"/>
          <p:cNvSpPr>
            <a:spLocks noGrp="1" noChangeArrowheads="1"/>
          </p:cNvSpPr>
          <p:nvPr>
            <p:ph type="sldNum" sz="quarter" idx="5"/>
          </p:nvPr>
        </p:nvSpPr>
        <p:spPr bwMode="auto">
          <a:xfrm>
            <a:off x="5440363" y="6946900"/>
            <a:ext cx="4159250" cy="366713"/>
          </a:xfrm>
          <a:prstGeom prst="rect">
            <a:avLst/>
          </a:prstGeom>
          <a:noFill/>
          <a:ln w="9525">
            <a:noFill/>
            <a:miter lim="800000"/>
            <a:headEnd/>
            <a:tailEnd/>
          </a:ln>
          <a:effectLst/>
        </p:spPr>
        <p:txBody>
          <a:bodyPr vert="horz" wrap="square" lIns="95047" tIns="47524" rIns="95047" bIns="47524" numCol="1" anchor="b" anchorCtr="0" compatLnSpc="1">
            <a:prstTxWarp prst="textNoShape">
              <a:avLst/>
            </a:prstTxWarp>
          </a:bodyPr>
          <a:lstStyle>
            <a:lvl1pPr algn="r" defTabSz="951061">
              <a:defRPr sz="1300"/>
            </a:lvl1pPr>
          </a:lstStyle>
          <a:p>
            <a:pPr>
              <a:defRPr/>
            </a:pPr>
            <a:fld id="{16AE6020-DD58-442F-BED1-FA43BEBE1895}" type="slidenum">
              <a:rPr lang="en-US"/>
              <a:pPr>
                <a:defRPr/>
              </a:pPr>
              <a:t>‹#›</a:t>
            </a:fld>
            <a:endParaRPr lang="en-US"/>
          </a:p>
        </p:txBody>
      </p:sp>
    </p:spTree>
    <p:extLst>
      <p:ext uri="{BB962C8B-B14F-4D97-AF65-F5344CB8AC3E}">
        <p14:creationId xmlns:p14="http://schemas.microsoft.com/office/powerpoint/2010/main" val="2362838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00A1352C-B36A-48CF-97A1-82BBD1527D3A}" type="slidenum">
              <a:rPr lang="en-US" altLang="en-US" sz="1300" smtClean="0"/>
              <a:pPr/>
              <a:t>1</a:t>
            </a:fld>
            <a:endParaRPr lang="en-US" altLang="en-US"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11</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8579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12</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6160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13</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9697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14</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7264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anose="02020603050405020304" pitchFamily="18" charset="0"/>
              </a:defRPr>
            </a:lvl1pPr>
            <a:lvl2pPr marL="742950" indent="-285750" defTabSz="950913">
              <a:defRPr sz="2400">
                <a:solidFill>
                  <a:schemeClr val="tx1"/>
                </a:solidFill>
                <a:latin typeface="Times New Roman" panose="02020603050405020304" pitchFamily="18" charset="0"/>
              </a:defRPr>
            </a:lvl2pPr>
            <a:lvl3pPr marL="1143000" indent="-228600" defTabSz="950913">
              <a:defRPr sz="2400">
                <a:solidFill>
                  <a:schemeClr val="tx1"/>
                </a:solidFill>
                <a:latin typeface="Times New Roman" panose="02020603050405020304" pitchFamily="18" charset="0"/>
              </a:defRPr>
            </a:lvl3pPr>
            <a:lvl4pPr marL="1600200" indent="-228600" defTabSz="950913">
              <a:defRPr sz="2400">
                <a:solidFill>
                  <a:schemeClr val="tx1"/>
                </a:solidFill>
                <a:latin typeface="Times New Roman" panose="02020603050405020304" pitchFamily="18" charset="0"/>
              </a:defRPr>
            </a:lvl4pPr>
            <a:lvl5pPr marL="2057400" indent="-228600" defTabSz="950913">
              <a:defRPr sz="2400">
                <a:solidFill>
                  <a:schemeClr val="tx1"/>
                </a:solidFill>
                <a:latin typeface="Times New Roman" panose="02020603050405020304" pitchFamily="18" charset="0"/>
              </a:defRPr>
            </a:lvl5pPr>
            <a:lvl6pPr marL="2514600" indent="-228600" defTabSz="9509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09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09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0913" eaLnBrk="0" fontAlgn="base" hangingPunct="0">
              <a:spcBef>
                <a:spcPct val="0"/>
              </a:spcBef>
              <a:spcAft>
                <a:spcPct val="0"/>
              </a:spcAft>
              <a:defRPr sz="2400">
                <a:solidFill>
                  <a:schemeClr val="tx1"/>
                </a:solidFill>
                <a:latin typeface="Times New Roman" panose="02020603050405020304" pitchFamily="18" charset="0"/>
              </a:defRPr>
            </a:lvl9pPr>
          </a:lstStyle>
          <a:p>
            <a:fld id="{B0BC15DC-22D4-4F04-9AFB-6F7FD992957B}" type="slidenum">
              <a:rPr lang="en-US" altLang="en-US" sz="1300" smtClean="0"/>
              <a:pPr/>
              <a:t>15</a:t>
            </a:fld>
            <a:endParaRPr lang="en-US" altLang="en-US" sz="13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92846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16</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0281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00A2CB8A-3C16-407D-99D8-12B8700E70E4}" type="slidenum">
              <a:rPr lang="en-US" altLang="en-US" sz="1300" smtClean="0"/>
              <a:pPr/>
              <a:t>17</a:t>
            </a:fld>
            <a:endParaRPr lang="en-US" altLang="en-US" sz="13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4F19F3A8-DC1D-4339-88BD-CC1855B364DA}" type="slidenum">
              <a:rPr lang="en-US" altLang="en-US" sz="1300" smtClean="0"/>
              <a:pPr/>
              <a:t>18</a:t>
            </a:fld>
            <a:endParaRPr lang="en-US" altLang="en-US" sz="13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E2EF73D8-246D-430B-BA76-89C02C17351E}" type="slidenum">
              <a:rPr lang="en-US" altLang="en-US" sz="1300" smtClean="0"/>
              <a:pPr/>
              <a:t>2</a:t>
            </a:fld>
            <a:endParaRPr lang="en-US" altLang="en-US" sz="13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3</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4</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5</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6764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6</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6123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7</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3439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9</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6679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10</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6205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4734D-14D6-4B8B-86E9-B84F5EFA3579}" type="slidenum">
              <a:rPr lang="en-US"/>
              <a:pPr>
                <a:defRPr/>
              </a:pPr>
              <a:t>‹#›</a:t>
            </a:fld>
            <a:endParaRPr lang="en-US"/>
          </a:p>
        </p:txBody>
      </p:sp>
    </p:spTree>
    <p:extLst>
      <p:ext uri="{BB962C8B-B14F-4D97-AF65-F5344CB8AC3E}">
        <p14:creationId xmlns:p14="http://schemas.microsoft.com/office/powerpoint/2010/main" val="53868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7CC55-F2FD-48A0-80FD-8CA0E03F4209}" type="slidenum">
              <a:rPr lang="en-US"/>
              <a:pPr>
                <a:defRPr/>
              </a:pPr>
              <a:t>‹#›</a:t>
            </a:fld>
            <a:endParaRPr lang="en-US"/>
          </a:p>
        </p:txBody>
      </p:sp>
    </p:spTree>
    <p:extLst>
      <p:ext uri="{BB962C8B-B14F-4D97-AF65-F5344CB8AC3E}">
        <p14:creationId xmlns:p14="http://schemas.microsoft.com/office/powerpoint/2010/main" val="326043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CA5F3-1ABC-41B0-BA29-AFD9A5BD14AF}" type="slidenum">
              <a:rPr lang="en-US"/>
              <a:pPr>
                <a:defRPr/>
              </a:pPr>
              <a:t>‹#›</a:t>
            </a:fld>
            <a:endParaRPr lang="en-US"/>
          </a:p>
        </p:txBody>
      </p:sp>
    </p:spTree>
    <p:extLst>
      <p:ext uri="{BB962C8B-B14F-4D97-AF65-F5344CB8AC3E}">
        <p14:creationId xmlns:p14="http://schemas.microsoft.com/office/powerpoint/2010/main" val="262843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56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60435"/>
            <a:ext cx="799752" cy="261040"/>
          </a:xfrm>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a:xfrm>
            <a:off x="1414071" y="6460435"/>
            <a:ext cx="6592451" cy="26104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7096" y="6460435"/>
            <a:ext cx="529704" cy="261040"/>
          </a:xfrm>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3"/>
          <p:cNvSpPr>
            <a:spLocks noGrp="1"/>
          </p:cNvSpPr>
          <p:nvPr>
            <p:ph type="body" sz="quarter" idx="13" hasCustomPrompt="1"/>
          </p:nvPr>
        </p:nvSpPr>
        <p:spPr>
          <a:xfrm>
            <a:off x="1049130" y="139700"/>
            <a:ext cx="6957392" cy="302039"/>
          </a:xfrm>
        </p:spPr>
        <p:txBody>
          <a:bodyPr>
            <a:no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16750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7"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214045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8"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21942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10"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7379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318807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5"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055711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78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0DE14-7DD6-467F-9A63-69BBC643F676}" type="slidenum">
              <a:rPr lang="en-US"/>
              <a:pPr>
                <a:defRPr/>
              </a:pPr>
              <a:t>‹#›</a:t>
            </a:fld>
            <a:endParaRPr lang="en-US"/>
          </a:p>
        </p:txBody>
      </p:sp>
    </p:spTree>
    <p:extLst>
      <p:ext uri="{BB962C8B-B14F-4D97-AF65-F5344CB8AC3E}">
        <p14:creationId xmlns:p14="http://schemas.microsoft.com/office/powerpoint/2010/main" val="134014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89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93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97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14267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781500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lstStyle/>
          <a:p>
            <a:r>
              <a:rPr lang="en-US" smtClean="0"/>
              <a:t>Click to edit Master title style</a:t>
            </a:r>
            <a:endParaRPr lang="en-US"/>
          </a:p>
        </p:txBody>
      </p:sp>
      <p:sp>
        <p:nvSpPr>
          <p:cNvPr id="3" name="Content Placeholder 2"/>
          <p:cNvSpPr>
            <a:spLocks noGrp="1"/>
          </p:cNvSpPr>
          <p:nvPr>
            <p:ph idx="1"/>
          </p:nvPr>
        </p:nvSpPr>
        <p:spPr>
          <a:xfrm>
            <a:off x="170424" y="1026652"/>
            <a:ext cx="8760543" cy="4995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91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D9DBDD"/>
        </a:solidFill>
        <a:effectLst/>
      </p:bgPr>
    </p:bg>
    <p:spTree>
      <p:nvGrpSpPr>
        <p:cNvPr id="1" name=""/>
        <p:cNvGrpSpPr/>
        <p:nvPr/>
      </p:nvGrpSpPr>
      <p:grpSpPr>
        <a:xfrm>
          <a:off x="0" y="0"/>
          <a:ext cx="0" cy="0"/>
          <a:chOff x="0" y="0"/>
          <a:chExt cx="0" cy="0"/>
        </a:xfrm>
      </p:grpSpPr>
      <p:sp>
        <p:nvSpPr>
          <p:cNvPr id="33" name="Shape 33"/>
          <p:cNvSpPr>
            <a:spLocks noGrp="1"/>
          </p:cNvSpPr>
          <p:nvPr>
            <p:ph type="body" sz="quarter" idx="13"/>
          </p:nvPr>
        </p:nvSpPr>
        <p:spPr>
          <a:xfrm>
            <a:off x="1339453" y="2017629"/>
            <a:ext cx="6465094" cy="2751305"/>
          </a:xfrm>
          <a:prstGeom prst="rect">
            <a:avLst/>
          </a:prstGeom>
        </p:spPr>
        <p:txBody>
          <a:bodyPr lIns="35717" tIns="35717" rIns="35717" bIns="35717" anchor="ctr">
            <a:spAutoFit/>
          </a:bodyPr>
          <a:lstStyle>
            <a:lvl1pPr algn="ctr" defTabSz="410751">
              <a:lnSpc>
                <a:spcPts val="4219"/>
              </a:lnSpc>
              <a:defRPr sz="2500">
                <a:solidFill>
                  <a:srgbClr val="4B4141"/>
                </a:solidFill>
                <a:latin typeface="+mj-lt"/>
                <a:ea typeface="+mj-ea"/>
                <a:cs typeface="+mj-cs"/>
                <a:sym typeface="Avenir Next Condensed"/>
              </a:defRPr>
            </a:lvl1pPr>
          </a:lstStyle>
          <a:p>
            <a:r>
              <a:t>Duis autem vel eum iriure dolor in hendrerit in vulputate velit esse molestie consequat, vel illum dolore eu feugiat nulla facilisis at vero eros et accumsan et iusto odio dignissim qui blandit praesent </a:t>
            </a:r>
          </a:p>
        </p:txBody>
      </p:sp>
      <p:sp>
        <p:nvSpPr>
          <p:cNvPr id="34" name="Shape 34"/>
          <p:cNvSpPr>
            <a:spLocks noGrp="1"/>
          </p:cNvSpPr>
          <p:nvPr>
            <p:ph type="pic" sz="quarter" idx="14"/>
          </p:nvPr>
        </p:nvSpPr>
        <p:spPr>
          <a:xfrm>
            <a:off x="3870517" y="1278433"/>
            <a:ext cx="1409145" cy="884040"/>
          </a:xfrm>
          <a:prstGeom prst="rect">
            <a:avLst/>
          </a:prstGeom>
        </p:spPr>
        <p:txBody>
          <a:bodyPr lIns="64291" tIns="32145" rIns="64291" bIns="32145">
            <a:noAutofit/>
          </a:bodyPr>
          <a:lstStyle/>
          <a:p>
            <a:endParaRPr/>
          </a:p>
        </p:txBody>
      </p:sp>
      <p:sp>
        <p:nvSpPr>
          <p:cNvPr id="35" name="Shape 35"/>
          <p:cNvSpPr/>
          <p:nvPr/>
        </p:nvSpPr>
        <p:spPr>
          <a:xfrm>
            <a:off x="36463" y="764512"/>
            <a:ext cx="910567" cy="441463"/>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defRPr sz="1200">
                <a:solidFill>
                  <a:srgbClr val="4B4141"/>
                </a:solidFill>
                <a:latin typeface="+mn-lt"/>
                <a:ea typeface="+mn-ea"/>
                <a:cs typeface="+mn-cs"/>
                <a:sym typeface="Gill Sans"/>
              </a:defRPr>
            </a:lvl1pPr>
          </a:lstStyle>
          <a:p>
            <a:pPr defTabSz="457200" eaLnBrk="1" fontAlgn="auto" hangingPunct="1">
              <a:spcBef>
                <a:spcPts val="0"/>
              </a:spcBef>
              <a:spcAft>
                <a:spcPts val="0"/>
              </a:spcAft>
            </a:pPr>
            <a:r>
              <a:t>Fritz-Haber-Institut</a:t>
            </a:r>
          </a:p>
        </p:txBody>
      </p:sp>
      <p:pic>
        <p:nvPicPr>
          <p:cNvPr id="36" name="unknown-filtered.png"/>
          <p:cNvPicPr>
            <a:picLocks noChangeAspect="1"/>
          </p:cNvPicPr>
          <p:nvPr/>
        </p:nvPicPr>
        <p:blipFill>
          <a:blip r:embed="rId2">
            <a:extLst/>
          </a:blip>
          <a:stretch>
            <a:fillRect/>
          </a:stretch>
        </p:blipFill>
        <p:spPr>
          <a:xfrm>
            <a:off x="104179" y="110133"/>
            <a:ext cx="767954" cy="833229"/>
          </a:xfrm>
          <a:prstGeom prst="rect">
            <a:avLst/>
          </a:prstGeom>
          <a:ln w="12700">
            <a:miter lim="400000"/>
          </a:ln>
        </p:spPr>
      </p:pic>
      <p:sp>
        <p:nvSpPr>
          <p:cNvPr id="37" name="Shape 37"/>
          <p:cNvSpPr>
            <a:spLocks noGrp="1"/>
          </p:cNvSpPr>
          <p:nvPr>
            <p:ph idx="3"/>
          </p:nvPr>
        </p:nvSpPr>
        <p:spPr>
          <a:xfrm>
            <a:off x="1321594" y="2098476"/>
            <a:ext cx="6491883" cy="4009430"/>
          </a:xfrm>
          <a:prstGeom prst="rect">
            <a:avLst/>
          </a:prstGeom>
        </p:spPr>
        <p:txBody>
          <a:bodyPr lIns="35717" tIns="35717" rIns="35717" bIns="35717" anchor="b">
            <a:noAutofit/>
          </a:bodyPr>
          <a:lstStyle>
            <a:lvl1pPr algn="ctr" defTabSz="410751">
              <a:lnSpc>
                <a:spcPct val="100000"/>
              </a:lnSpc>
              <a:defRPr sz="4000">
                <a:latin typeface="+mn-lt"/>
                <a:ea typeface="+mn-ea"/>
                <a:cs typeface="+mn-cs"/>
                <a:sym typeface="Gill Sans"/>
              </a:defRPr>
            </a:lvl1pPr>
          </a:lstStyle>
          <a:p>
            <a:pPr algn="ctr" defTabSz="584200">
              <a:lnSpc>
                <a:spcPct val="100000"/>
              </a:lnSpc>
              <a:defRPr sz="4000">
                <a:latin typeface="+mn-lt"/>
                <a:ea typeface="+mn-ea"/>
                <a:cs typeface="+mn-cs"/>
                <a:sym typeface="Gill Sans"/>
              </a:defRPr>
            </a:pPr>
            <a:endParaRPr/>
          </a:p>
        </p:txBody>
      </p:sp>
      <p:sp>
        <p:nvSpPr>
          <p:cNvPr id="38" name="Shape 38"/>
          <p:cNvSpPr>
            <a:spLocks noGrp="1"/>
          </p:cNvSpPr>
          <p:nvPr>
            <p:ph type="body" sz="quarter" idx="15"/>
          </p:nvPr>
        </p:nvSpPr>
        <p:spPr>
          <a:xfrm>
            <a:off x="4010150" y="244471"/>
            <a:ext cx="1123702" cy="564574"/>
          </a:xfrm>
          <a:prstGeom prst="rect">
            <a:avLst/>
          </a:prstGeom>
        </p:spPr>
        <p:txBody>
          <a:bodyPr wrap="none" lIns="35717" tIns="35717" rIns="35717" bIns="35717" anchor="ctr">
            <a:spAutoFit/>
          </a:bodyPr>
          <a:lstStyle>
            <a:lvl1pPr algn="ctr" defTabSz="410751">
              <a:lnSpc>
                <a:spcPct val="100000"/>
              </a:lnSpc>
              <a:defRPr sz="3200">
                <a:solidFill>
                  <a:srgbClr val="4B4141"/>
                </a:solidFill>
                <a:latin typeface="+mj-lt"/>
                <a:ea typeface="+mj-ea"/>
                <a:cs typeface="+mj-cs"/>
                <a:sym typeface="Avenir Next Condensed"/>
              </a:defRPr>
            </a:lvl1pPr>
          </a:lstStyle>
          <a:p>
            <a:r>
              <a:t>Title</a:t>
            </a:r>
          </a:p>
        </p:txBody>
      </p:sp>
      <p:sp>
        <p:nvSpPr>
          <p:cNvPr id="39" name="Shape 39"/>
          <p:cNvSpPr/>
          <p:nvPr/>
        </p:nvSpPr>
        <p:spPr>
          <a:xfrm>
            <a:off x="1130583" y="995399"/>
            <a:ext cx="7875830" cy="1"/>
          </a:xfrm>
          <a:prstGeom prst="line">
            <a:avLst/>
          </a:prstGeom>
          <a:ln w="25400">
            <a:solidFill>
              <a:srgbClr val="4B4141"/>
            </a:solidFill>
            <a:miter lim="400000"/>
            <a:tailEnd type="triangle" len="sm"/>
          </a:ln>
        </p:spPr>
        <p:txBody>
          <a:bodyPr lIns="35717" tIns="35717" rIns="35717" bIns="35717" anchor="ctr"/>
          <a:lstStyle/>
          <a:p>
            <a:pPr defTabSz="457200" eaLnBrk="1" fontAlgn="auto" hangingPunct="1">
              <a:spcBef>
                <a:spcPts val="0"/>
              </a:spcBef>
              <a:spcAft>
                <a:spcPts val="0"/>
              </a:spcAft>
              <a:defRPr sz="4000">
                <a:effectLst>
                  <a:outerShdw blurRad="38100" dist="12700" dir="5400000" rotWithShape="0">
                    <a:srgbClr val="000000">
                      <a:alpha val="50000"/>
                    </a:srgbClr>
                  </a:outerShdw>
                </a:effectLst>
                <a:latin typeface="+mn-lt"/>
                <a:ea typeface="+mn-ea"/>
                <a:cs typeface="+mn-cs"/>
                <a:sym typeface="Gill Sans"/>
              </a:defRPr>
            </a:pPr>
            <a:endParaRPr sz="4000">
              <a:solidFill>
                <a:prstClr val="black"/>
              </a:solidFill>
              <a:effectLst>
                <a:outerShdw blurRad="38100" dist="12700" dir="5400000" rotWithShape="0">
                  <a:srgbClr val="000000">
                    <a:alpha val="50000"/>
                  </a:srgbClr>
                </a:outerShdw>
              </a:effectLst>
              <a:latin typeface="Calibri"/>
              <a:sym typeface="Gill Sans"/>
            </a:endParaRPr>
          </a:p>
        </p:txBody>
      </p:sp>
      <p:pic>
        <p:nvPicPr>
          <p:cNvPr id="40" name="pasted-image.tiff"/>
          <p:cNvPicPr>
            <a:picLocks noChangeAspect="1"/>
          </p:cNvPicPr>
          <p:nvPr/>
        </p:nvPicPr>
        <p:blipFill>
          <a:blip r:embed="rId3">
            <a:extLst/>
          </a:blip>
          <a:stretch>
            <a:fillRect/>
          </a:stretch>
        </p:blipFill>
        <p:spPr>
          <a:xfrm>
            <a:off x="8276332" y="237771"/>
            <a:ext cx="621480" cy="577976"/>
          </a:xfrm>
          <a:prstGeom prst="rect">
            <a:avLst/>
          </a:prstGeom>
          <a:ln w="12700">
            <a:solidFill>
              <a:srgbClr val="000000"/>
            </a:solidFill>
            <a:miter lim="400000"/>
          </a:ln>
        </p:spPr>
      </p:pic>
      <p:sp>
        <p:nvSpPr>
          <p:cNvPr id="41" name="Shape 41"/>
          <p:cNvSpPr/>
          <p:nvPr/>
        </p:nvSpPr>
        <p:spPr>
          <a:xfrm>
            <a:off x="7110442" y="290639"/>
            <a:ext cx="1578892" cy="47224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600">
                <a:solidFill>
                  <a:srgbClr val="000000"/>
                </a:solidFill>
                <a:latin typeface="Times New Roman"/>
                <a:ea typeface="Times New Roman"/>
                <a:cs typeface="Times New Roman"/>
                <a:sym typeface="Times New Roman"/>
              </a:defRPr>
            </a:lvl1pPr>
          </a:lstStyle>
          <a:p>
            <a:pPr defTabSz="457200" eaLnBrk="1" fontAlgn="auto" hangingPunct="1">
              <a:spcBef>
                <a:spcPts val="0"/>
              </a:spcBef>
              <a:spcAft>
                <a:spcPts val="0"/>
              </a:spcAft>
            </a:pPr>
            <a:r>
              <a:t>CRYVISIL</a:t>
            </a:r>
          </a:p>
        </p:txBody>
      </p:sp>
      <p:sp>
        <p:nvSpPr>
          <p:cNvPr id="42" name="Shape 42"/>
          <p:cNvSpPr>
            <a:spLocks noGrp="1"/>
          </p:cNvSpPr>
          <p:nvPr>
            <p:ph type="sldNum" sz="quarter" idx="2"/>
          </p:nvPr>
        </p:nvSpPr>
        <p:spPr>
          <a:xfrm>
            <a:off x="8733234" y="6509742"/>
            <a:ext cx="241102" cy="258961"/>
          </a:xfrm>
          <a:prstGeom prst="rect">
            <a:avLst/>
          </a:prstGeom>
        </p:spPr>
        <p:txBody>
          <a:bodyPr lIns="35717" tIns="35717" rIns="35717" bIns="35717"/>
          <a:lstStyle>
            <a:lvl1pPr algn="ctr" defTabSz="410751">
              <a:defRPr sz="1300">
                <a:solidFill>
                  <a:srgbClr val="4B4141"/>
                </a:solidFill>
                <a:latin typeface="+mn-lt"/>
                <a:ea typeface="+mn-ea"/>
                <a:cs typeface="+mn-c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val="12242317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AECC0-04F3-4EA3-A907-A3B76E07ED52}" type="slidenum">
              <a:rPr lang="en-US"/>
              <a:pPr>
                <a:defRPr/>
              </a:pPr>
              <a:t>‹#›</a:t>
            </a:fld>
            <a:endParaRPr lang="en-US"/>
          </a:p>
        </p:txBody>
      </p:sp>
    </p:spTree>
    <p:extLst>
      <p:ext uri="{BB962C8B-B14F-4D97-AF65-F5344CB8AC3E}">
        <p14:creationId xmlns:p14="http://schemas.microsoft.com/office/powerpoint/2010/main" val="166978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01DE8F-844F-49AE-B889-FA8E27C93DC1}" type="slidenum">
              <a:rPr lang="en-US"/>
              <a:pPr>
                <a:defRPr/>
              </a:pPr>
              <a:t>‹#›</a:t>
            </a:fld>
            <a:endParaRPr lang="en-US"/>
          </a:p>
        </p:txBody>
      </p:sp>
    </p:spTree>
    <p:extLst>
      <p:ext uri="{BB962C8B-B14F-4D97-AF65-F5344CB8AC3E}">
        <p14:creationId xmlns:p14="http://schemas.microsoft.com/office/powerpoint/2010/main" val="26341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30BBDB-74B3-491F-9F09-0790085A8C8F}" type="slidenum">
              <a:rPr lang="en-US"/>
              <a:pPr>
                <a:defRPr/>
              </a:pPr>
              <a:t>‹#›</a:t>
            </a:fld>
            <a:endParaRPr lang="en-US"/>
          </a:p>
        </p:txBody>
      </p:sp>
    </p:spTree>
    <p:extLst>
      <p:ext uri="{BB962C8B-B14F-4D97-AF65-F5344CB8AC3E}">
        <p14:creationId xmlns:p14="http://schemas.microsoft.com/office/powerpoint/2010/main" val="162916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4CB3F0-2E25-4A8A-9E50-6047653739D9}" type="slidenum">
              <a:rPr lang="en-US"/>
              <a:pPr>
                <a:defRPr/>
              </a:pPr>
              <a:t>‹#›</a:t>
            </a:fld>
            <a:endParaRPr lang="en-US"/>
          </a:p>
        </p:txBody>
      </p:sp>
    </p:spTree>
    <p:extLst>
      <p:ext uri="{BB962C8B-B14F-4D97-AF65-F5344CB8AC3E}">
        <p14:creationId xmlns:p14="http://schemas.microsoft.com/office/powerpoint/2010/main" val="40652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56DF0E-34C4-4C2E-9D39-63ABE28EBDC7}" type="slidenum">
              <a:rPr lang="en-US"/>
              <a:pPr>
                <a:defRPr/>
              </a:pPr>
              <a:t>‹#›</a:t>
            </a:fld>
            <a:endParaRPr lang="en-US"/>
          </a:p>
        </p:txBody>
      </p:sp>
    </p:spTree>
    <p:extLst>
      <p:ext uri="{BB962C8B-B14F-4D97-AF65-F5344CB8AC3E}">
        <p14:creationId xmlns:p14="http://schemas.microsoft.com/office/powerpoint/2010/main" val="240794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F15F2-DD1B-4413-84D0-56D3442A34FD}" type="slidenum">
              <a:rPr lang="en-US"/>
              <a:pPr>
                <a:defRPr/>
              </a:pPr>
              <a:t>‹#›</a:t>
            </a:fld>
            <a:endParaRPr lang="en-US"/>
          </a:p>
        </p:txBody>
      </p:sp>
    </p:spTree>
    <p:extLst>
      <p:ext uri="{BB962C8B-B14F-4D97-AF65-F5344CB8AC3E}">
        <p14:creationId xmlns:p14="http://schemas.microsoft.com/office/powerpoint/2010/main" val="116471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899879-D262-466C-A724-480BAC0F5CFE}" type="slidenum">
              <a:rPr lang="en-US"/>
              <a:pPr>
                <a:defRPr/>
              </a:pPr>
              <a:t>‹#›</a:t>
            </a:fld>
            <a:endParaRPr lang="en-US"/>
          </a:p>
        </p:txBody>
      </p:sp>
    </p:spTree>
    <p:extLst>
      <p:ext uri="{BB962C8B-B14F-4D97-AF65-F5344CB8AC3E}">
        <p14:creationId xmlns:p14="http://schemas.microsoft.com/office/powerpoint/2010/main" val="309097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33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564D525-2E7C-4615-8906-43D70D4BA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3105"/>
            <a:ext cx="8229600" cy="5430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4174"/>
            <a:ext cx="8229600" cy="50137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0435"/>
            <a:ext cx="2133600" cy="26104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22D10A77-330A-4047-8525-B757989F675E}" type="datetimeFigureOut">
              <a:rPr lang="en-US" smtClean="0">
                <a:solidFill>
                  <a:prstClr val="black">
                    <a:tint val="75000"/>
                  </a:prstClr>
                </a:solidFill>
                <a:latin typeface="Calibri"/>
              </a:rPr>
              <a:pPr defTabSz="457200" eaLnBrk="1" fontAlgn="auto" hangingPunct="1">
                <a:spcBef>
                  <a:spcPts val="0"/>
                </a:spcBef>
                <a:spcAft>
                  <a:spcPts val="0"/>
                </a:spcAft>
              </a:pPr>
              <a:t>6/12/2018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460435"/>
            <a:ext cx="2895600" cy="26104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en-US" smtClean="0">
                <a:solidFill>
                  <a:prstClr val="black">
                    <a:tint val="75000"/>
                  </a:prstClr>
                </a:solidFill>
                <a:latin typeface="Calibri"/>
              </a:rPr>
              <a:t>Greg White, Timo Korhonen for EPICS V4</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60435"/>
            <a:ext cx="2133600" cy="26104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A433CA8D-977F-BF4F-9ADC-1C1D0ACF65BD}"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669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partial_earth_blk2"/>
          <p:cNvPicPr>
            <a:picLocks noChangeAspect="1" noChangeArrowheads="1"/>
          </p:cNvPicPr>
          <p:nvPr/>
        </p:nvPicPr>
        <p:blipFill>
          <a:blip r:embed="rId3">
            <a:extLst>
              <a:ext uri="{28A0092B-C50C-407E-A947-70E740481C1C}">
                <a14:useLocalDpi xmlns:a14="http://schemas.microsoft.com/office/drawing/2010/main" val="0"/>
              </a:ext>
            </a:extLst>
          </a:blip>
          <a:srcRect l="8888" t="8893" r="11111" b="18340"/>
          <a:stretch>
            <a:fillRect/>
          </a:stretch>
        </p:blipFill>
        <p:spPr bwMode="auto">
          <a:xfrm>
            <a:off x="0" y="302895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457200" y="381000"/>
            <a:ext cx="8229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hangingPunct="1">
              <a:spcBef>
                <a:spcPct val="50000"/>
              </a:spcBef>
              <a:buFontTx/>
              <a:buNone/>
            </a:pPr>
            <a:r>
              <a:rPr lang="en-US" altLang="en-US" sz="4400" b="1" dirty="0" err="1" smtClean="0">
                <a:solidFill>
                  <a:srgbClr val="FFFF00"/>
                </a:solidFill>
              </a:rPr>
              <a:t>areaDetector</a:t>
            </a:r>
            <a:endParaRPr lang="en-US" altLang="en-US" sz="4400" b="1" dirty="0">
              <a:solidFill>
                <a:srgbClr val="FFFF00"/>
              </a:solidFill>
            </a:endParaRPr>
          </a:p>
          <a:p>
            <a:pPr algn="ctr" eaLnBrk="1" hangingPunct="1">
              <a:spcBef>
                <a:spcPct val="50000"/>
              </a:spcBef>
              <a:buFontTx/>
              <a:buNone/>
            </a:pPr>
            <a:r>
              <a:rPr lang="en-US" altLang="en-US" sz="4400" b="1" dirty="0" smtClean="0">
                <a:solidFill>
                  <a:srgbClr val="FFFF00"/>
                </a:solidFill>
              </a:rPr>
              <a:t>What’s New and What’s Next</a:t>
            </a:r>
            <a:endParaRPr lang="en-US" altLang="en-US" sz="4400" b="1" dirty="0">
              <a:solidFill>
                <a:srgbClr val="FFFF00"/>
              </a:solidFill>
            </a:endParaRPr>
          </a:p>
        </p:txBody>
      </p:sp>
      <p:sp>
        <p:nvSpPr>
          <p:cNvPr id="2052" name="Text Box 4"/>
          <p:cNvSpPr txBox="1">
            <a:spLocks noChangeArrowheads="1"/>
          </p:cNvSpPr>
          <p:nvPr/>
        </p:nvSpPr>
        <p:spPr bwMode="auto">
          <a:xfrm>
            <a:off x="1574800" y="2486025"/>
            <a:ext cx="619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hangingPunct="1">
              <a:spcBef>
                <a:spcPct val="50000"/>
              </a:spcBef>
              <a:buFontTx/>
              <a:buNone/>
            </a:pPr>
            <a:r>
              <a:rPr lang="en-US" altLang="en-US" dirty="0">
                <a:solidFill>
                  <a:schemeClr val="bg1"/>
                </a:solidFill>
              </a:rPr>
              <a:t>Mark Rivers </a:t>
            </a:r>
          </a:p>
          <a:p>
            <a:pPr algn="ctr" eaLnBrk="1" hangingPunct="1">
              <a:spcBef>
                <a:spcPct val="50000"/>
              </a:spcBef>
              <a:buFontTx/>
              <a:buNone/>
            </a:pPr>
            <a:r>
              <a:rPr lang="en-US" altLang="en-US" dirty="0">
                <a:solidFill>
                  <a:schemeClr val="bg1"/>
                </a:solidFill>
              </a:rPr>
              <a:t>GeoSoilEnviroCARS, Advanced Photon Source</a:t>
            </a:r>
          </a:p>
          <a:p>
            <a:pPr algn="ctr" eaLnBrk="1" hangingPunct="1">
              <a:spcBef>
                <a:spcPct val="50000"/>
              </a:spcBef>
              <a:buFontTx/>
              <a:buNone/>
            </a:pPr>
            <a:r>
              <a:rPr lang="en-US" altLang="en-US" dirty="0">
                <a:solidFill>
                  <a:schemeClr val="bg1"/>
                </a:solidFill>
              </a:rPr>
              <a:t>University of Chicago</a:t>
            </a:r>
          </a:p>
        </p:txBody>
      </p:sp>
      <p:sp>
        <p:nvSpPr>
          <p:cNvPr id="2054" name="Rectangle 6"/>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NDPluginProcess (R3-3)</a:t>
            </a:r>
          </a:p>
        </p:txBody>
      </p:sp>
      <p:sp>
        <p:nvSpPr>
          <p:cNvPr id="5" name="Rectangle 3"/>
          <p:cNvSpPr txBox="1">
            <a:spLocks noChangeArrowheads="1"/>
          </p:cNvSpPr>
          <p:nvPr/>
        </p:nvSpPr>
        <p:spPr bwMode="auto">
          <a:xfrm>
            <a:off x="457200" y="9906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a:t>Load a dedicated TIFF plugin for the NDPluginProcess plugin in commonPlugins.cmd. </a:t>
            </a:r>
            <a:endParaRPr lang="en-US" dirty="0" smtClean="0"/>
          </a:p>
          <a:p>
            <a:pPr marL="800100" lvl="1" indent="-342900">
              <a:buFont typeface="Arial" panose="020B0604020202020204" pitchFamily="34" charset="0"/>
              <a:buChar char="•"/>
            </a:pPr>
            <a:r>
              <a:rPr lang="en-US" sz="2000" dirty="0" smtClean="0"/>
              <a:t>Used for </a:t>
            </a:r>
            <a:r>
              <a:rPr lang="en-US" sz="2000" dirty="0"/>
              <a:t>reading background or </a:t>
            </a:r>
            <a:r>
              <a:rPr lang="en-US" sz="2000" dirty="0" err="1"/>
              <a:t>flatfield</a:t>
            </a:r>
            <a:r>
              <a:rPr lang="en-US" sz="2000" dirty="0"/>
              <a:t> TIFF files.</a:t>
            </a:r>
          </a:p>
          <a:p>
            <a:pPr marL="342900" indent="-342900">
              <a:buFont typeface="Arial" panose="020B0604020202020204" pitchFamily="34" charset="0"/>
              <a:buChar char="•"/>
            </a:pPr>
            <a:r>
              <a:rPr lang="en-US" dirty="0"/>
              <a:t>Add an </a:t>
            </a:r>
            <a:r>
              <a:rPr lang="en-US" dirty="0" err="1"/>
              <a:t>sseq</a:t>
            </a:r>
            <a:r>
              <a:rPr lang="en-US" dirty="0"/>
              <a:t> record to load the background image from a TIFF file. E</a:t>
            </a:r>
            <a:r>
              <a:rPr lang="en-US" dirty="0" smtClean="0"/>
              <a:t>xecutes </a:t>
            </a:r>
            <a:r>
              <a:rPr lang="en-US" dirty="0"/>
              <a:t>all the following steps:</a:t>
            </a:r>
          </a:p>
          <a:p>
            <a:pPr marL="914400" lvl="1" indent="-457200">
              <a:buFont typeface="+mj-lt"/>
              <a:buAutoNum type="arabicPeriod"/>
            </a:pPr>
            <a:r>
              <a:rPr lang="en-US" sz="2000" dirty="0"/>
              <a:t>Saves the current </a:t>
            </a:r>
            <a:r>
              <a:rPr lang="en-US" sz="2000" dirty="0" err="1"/>
              <a:t>NDArrayPort</a:t>
            </a:r>
            <a:r>
              <a:rPr lang="en-US" sz="2000" dirty="0"/>
              <a:t> </a:t>
            </a:r>
            <a:r>
              <a:rPr lang="en-US" sz="2000" dirty="0" err="1"/>
              <a:t>fo</a:t>
            </a:r>
            <a:r>
              <a:rPr lang="en-US" sz="2000" dirty="0"/>
              <a:t> the Process plugin to a temporary location</a:t>
            </a:r>
          </a:p>
          <a:p>
            <a:pPr marL="914400" lvl="1" indent="-457200">
              <a:buFont typeface="+mj-lt"/>
              <a:buAutoNum type="arabicPeriod"/>
            </a:pPr>
            <a:r>
              <a:rPr lang="en-US" sz="2000" dirty="0"/>
              <a:t>Sets the </a:t>
            </a:r>
            <a:r>
              <a:rPr lang="en-US" sz="2000" dirty="0" err="1"/>
              <a:t>NDArrayPort</a:t>
            </a:r>
            <a:r>
              <a:rPr lang="en-US" sz="2000" dirty="0"/>
              <a:t> to the TIFF plugin.</a:t>
            </a:r>
          </a:p>
          <a:p>
            <a:pPr marL="914400" lvl="1" indent="-457200">
              <a:buFont typeface="+mj-lt"/>
              <a:buAutoNum type="arabicPeriod"/>
            </a:pPr>
            <a:r>
              <a:rPr lang="en-US" sz="2000" dirty="0"/>
              <a:t>Enables </a:t>
            </a:r>
            <a:r>
              <a:rPr lang="en-US" sz="2000" dirty="0" err="1"/>
              <a:t>ArrayCallbacks</a:t>
            </a:r>
            <a:r>
              <a:rPr lang="en-US" sz="2000" dirty="0"/>
              <a:t> for the TIFF plugin in case they were disabled.</a:t>
            </a:r>
          </a:p>
          <a:p>
            <a:pPr marL="914400" lvl="1" indent="-457200">
              <a:buFont typeface="+mj-lt"/>
              <a:buAutoNum type="arabicPeriod"/>
            </a:pPr>
            <a:r>
              <a:rPr lang="en-US" sz="2000" dirty="0"/>
              <a:t>Process the </a:t>
            </a:r>
            <a:r>
              <a:rPr lang="en-US" sz="2000" dirty="0" err="1"/>
              <a:t>ReadFile</a:t>
            </a:r>
            <a:r>
              <a:rPr lang="en-US" sz="2000" dirty="0"/>
              <a:t> record in the TIFF plugin. This reads the TIFF file and does callback to the Process plugin.</a:t>
            </a:r>
          </a:p>
          <a:p>
            <a:pPr marL="914400" lvl="1" indent="-457200">
              <a:buFont typeface="+mj-lt"/>
              <a:buAutoNum type="arabicPeriod"/>
            </a:pPr>
            <a:r>
              <a:rPr lang="en-US" sz="2000" dirty="0"/>
              <a:t>Loads the </a:t>
            </a:r>
            <a:r>
              <a:rPr lang="en-US" sz="2000" dirty="0" err="1"/>
              <a:t>NDArray</a:t>
            </a:r>
            <a:r>
              <a:rPr lang="en-US" sz="2000" dirty="0"/>
              <a:t> from the callback into the background image.</a:t>
            </a:r>
          </a:p>
          <a:p>
            <a:pPr marL="914400" lvl="1" indent="-457200">
              <a:buFont typeface="+mj-lt"/>
              <a:buAutoNum type="arabicPeriod"/>
            </a:pPr>
            <a:r>
              <a:rPr lang="en-US" sz="2000" dirty="0"/>
              <a:t>Restores the previous </a:t>
            </a:r>
            <a:r>
              <a:rPr lang="en-US" sz="2000" dirty="0" err="1"/>
              <a:t>NDArrayPort</a:t>
            </a:r>
            <a:r>
              <a:rPr lang="en-US" sz="2000" dirty="0"/>
              <a:t> from the temporary location.</a:t>
            </a:r>
          </a:p>
          <a:p>
            <a:pPr marL="342900" indent="-342900">
              <a:buFont typeface="Arial" panose="020B0604020202020204" pitchFamily="34" charset="0"/>
              <a:buChar char="•"/>
            </a:pPr>
            <a:r>
              <a:rPr lang="en-US" dirty="0"/>
              <a:t>Add an </a:t>
            </a:r>
            <a:r>
              <a:rPr lang="en-US" dirty="0" err="1"/>
              <a:t>sseq</a:t>
            </a:r>
            <a:r>
              <a:rPr lang="en-US" dirty="0"/>
              <a:t> record to load the </a:t>
            </a:r>
            <a:r>
              <a:rPr lang="en-US" dirty="0" err="1"/>
              <a:t>flatfile</a:t>
            </a:r>
            <a:r>
              <a:rPr lang="en-US" dirty="0"/>
              <a:t> from a TIFF file. </a:t>
            </a:r>
            <a:endParaRPr lang="en-US" dirty="0" smtClean="0"/>
          </a:p>
          <a:p>
            <a:pPr marL="800100" lvl="1" indent="-342900">
              <a:buFont typeface="Arial" panose="020B0604020202020204" pitchFamily="34" charset="0"/>
              <a:buChar char="•"/>
            </a:pPr>
            <a:r>
              <a:rPr lang="en-US" sz="2000" dirty="0"/>
              <a:t>E</a:t>
            </a:r>
            <a:r>
              <a:rPr lang="en-US" sz="2000" dirty="0" smtClean="0"/>
              <a:t>xecutes </a:t>
            </a:r>
            <a:r>
              <a:rPr lang="en-US" sz="2000" dirty="0"/>
              <a:t>the same steps as for the background above, except that in step 5 it loads the </a:t>
            </a:r>
            <a:r>
              <a:rPr lang="en-US" sz="2000" dirty="0" err="1"/>
              <a:t>NDArray</a:t>
            </a:r>
            <a:r>
              <a:rPr lang="en-US" sz="2000" dirty="0"/>
              <a:t> into the </a:t>
            </a:r>
            <a:r>
              <a:rPr lang="en-US" sz="2000" dirty="0" err="1"/>
              <a:t>flatfile</a:t>
            </a:r>
            <a:r>
              <a:rPr lang="en-US" sz="2000" dirty="0"/>
              <a:t> image.</a:t>
            </a:r>
            <a:endParaRPr lang="en-US" sz="1800" dirty="0"/>
          </a:p>
        </p:txBody>
      </p:sp>
    </p:spTree>
    <p:extLst>
      <p:ext uri="{BB962C8B-B14F-4D97-AF65-F5344CB8AC3E}">
        <p14:creationId xmlns:p14="http://schemas.microsoft.com/office/powerpoint/2010/main" val="329007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76200"/>
            <a:ext cx="7620000" cy="533400"/>
          </a:xfrm>
        </p:spPr>
        <p:txBody>
          <a:bodyPr/>
          <a:lstStyle/>
          <a:p>
            <a:r>
              <a:rPr lang="en-US" altLang="en-US" b="1" dirty="0" smtClean="0">
                <a:solidFill>
                  <a:srgbClr val="0066FF"/>
                </a:solidFill>
              </a:rPr>
              <a:t>NDPluginProcess (R3-3)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396" y="682597"/>
            <a:ext cx="5029200" cy="30210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733801"/>
            <a:ext cx="5029200" cy="2964976"/>
          </a:xfrm>
          <a:prstGeom prst="rect">
            <a:avLst/>
          </a:prstGeom>
        </p:spPr>
      </p:pic>
      <p:sp>
        <p:nvSpPr>
          <p:cNvPr id="5" name="Rectangle 4"/>
          <p:cNvSpPr/>
          <p:nvPr/>
        </p:nvSpPr>
        <p:spPr bwMode="auto">
          <a:xfrm>
            <a:off x="3733800" y="1325880"/>
            <a:ext cx="1524000" cy="11887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457200" y="632688"/>
            <a:ext cx="1371600" cy="369332"/>
          </a:xfrm>
          <a:prstGeom prst="rect">
            <a:avLst/>
          </a:prstGeom>
          <a:noFill/>
        </p:spPr>
        <p:txBody>
          <a:bodyPr wrap="square" rtlCol="0">
            <a:spAutoFit/>
          </a:bodyPr>
          <a:lstStyle/>
          <a:p>
            <a:r>
              <a:rPr lang="en-US" sz="1800" dirty="0" smtClean="0">
                <a:solidFill>
                  <a:srgbClr val="FF0000"/>
                </a:solidFill>
              </a:rPr>
              <a:t>New records</a:t>
            </a:r>
            <a:endParaRPr lang="en-US" sz="1800" dirty="0">
              <a:solidFill>
                <a:srgbClr val="FF0000"/>
              </a:solidFill>
            </a:endParaRPr>
          </a:p>
        </p:txBody>
      </p:sp>
      <p:sp>
        <p:nvSpPr>
          <p:cNvPr id="7" name="Rectangle 6"/>
          <p:cNvSpPr/>
          <p:nvPr/>
        </p:nvSpPr>
        <p:spPr bwMode="auto">
          <a:xfrm>
            <a:off x="3733800" y="1905000"/>
            <a:ext cx="1524000" cy="11887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8" name="Straight Arrow Connector 7"/>
          <p:cNvCxnSpPr>
            <a:stCxn id="6" idx="3"/>
            <a:endCxn id="5" idx="1"/>
          </p:cNvCxnSpPr>
          <p:nvPr/>
        </p:nvCxnSpPr>
        <p:spPr bwMode="auto">
          <a:xfrm>
            <a:off x="1828800" y="817354"/>
            <a:ext cx="1905000" cy="567962"/>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p:spPr>
      </p:cxnSp>
      <p:cxnSp>
        <p:nvCxnSpPr>
          <p:cNvPr id="11" name="Straight Arrow Connector 10"/>
          <p:cNvCxnSpPr>
            <a:stCxn id="6" idx="3"/>
            <a:endCxn id="7" idx="1"/>
          </p:cNvCxnSpPr>
          <p:nvPr/>
        </p:nvCxnSpPr>
        <p:spPr bwMode="auto">
          <a:xfrm>
            <a:off x="1828800" y="817354"/>
            <a:ext cx="1905000" cy="1147082"/>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3585372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NDFileHDF5 (R3-2)</a:t>
            </a:r>
          </a:p>
        </p:txBody>
      </p:sp>
      <p:sp>
        <p:nvSpPr>
          <p:cNvPr id="5" name="Rectangle 3"/>
          <p:cNvSpPr txBox="1">
            <a:spLocks noChangeArrowheads="1"/>
          </p:cNvSpPr>
          <p:nvPr/>
        </p:nvSpPr>
        <p:spPr bwMode="auto">
          <a:xfrm>
            <a:off x="457200" y="12192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a:t>Added support for </a:t>
            </a:r>
            <a:r>
              <a:rPr lang="en-US" dirty="0" err="1"/>
              <a:t>blosc</a:t>
            </a:r>
            <a:r>
              <a:rPr lang="en-US" dirty="0"/>
              <a:t> compression library. </a:t>
            </a:r>
            <a:endParaRPr lang="en-US" dirty="0" smtClean="0"/>
          </a:p>
          <a:p>
            <a:pPr marL="800100" lvl="1" indent="-342900">
              <a:buFont typeface="Arial" panose="020B0604020202020204" pitchFamily="34" charset="0"/>
              <a:buChar char="•"/>
            </a:pPr>
            <a:r>
              <a:rPr lang="en-US" sz="2000" dirty="0"/>
              <a:t>C</a:t>
            </a:r>
            <a:r>
              <a:rPr lang="en-US" sz="2000" dirty="0" smtClean="0"/>
              <a:t>ompressors </a:t>
            </a:r>
            <a:r>
              <a:rPr lang="en-US" sz="2000" dirty="0"/>
              <a:t>include </a:t>
            </a:r>
            <a:r>
              <a:rPr lang="en-US" sz="2000" dirty="0" err="1"/>
              <a:t>blosclz</a:t>
            </a:r>
            <a:r>
              <a:rPr lang="en-US" sz="2000" dirty="0"/>
              <a:t>, lz4, lz4hc, snappy, </a:t>
            </a:r>
            <a:r>
              <a:rPr lang="en-US" sz="2000" dirty="0" err="1"/>
              <a:t>zlib</a:t>
            </a:r>
            <a:r>
              <a:rPr lang="en-US" sz="2000" dirty="0"/>
              <a:t>, and </a:t>
            </a:r>
            <a:r>
              <a:rPr lang="en-US" sz="2000" dirty="0" err="1"/>
              <a:t>zstd</a:t>
            </a:r>
            <a:r>
              <a:rPr lang="en-US" sz="2000" dirty="0"/>
              <a:t>. </a:t>
            </a:r>
            <a:endParaRPr lang="en-US" sz="2000" dirty="0" smtClean="0"/>
          </a:p>
          <a:p>
            <a:pPr marL="800100" lvl="1" indent="-342900">
              <a:buFont typeface="Arial" panose="020B0604020202020204" pitchFamily="34" charset="0"/>
              <a:buChar char="•"/>
            </a:pPr>
            <a:r>
              <a:rPr lang="en-US" sz="2000" dirty="0" smtClean="0"/>
              <a:t>Also </a:t>
            </a:r>
            <a:r>
              <a:rPr lang="en-US" sz="2000" dirty="0"/>
              <a:t>support for </a:t>
            </a:r>
            <a:r>
              <a:rPr lang="en-US" sz="2000" dirty="0" err="1"/>
              <a:t>ByteSuffle</a:t>
            </a:r>
            <a:r>
              <a:rPr lang="en-US" sz="2000" dirty="0"/>
              <a:t> and </a:t>
            </a:r>
            <a:r>
              <a:rPr lang="en-US" sz="2000" dirty="0" err="1"/>
              <a:t>BitShuffle</a:t>
            </a:r>
            <a:r>
              <a:rPr lang="en-US" sz="2000" dirty="0"/>
              <a:t>. </a:t>
            </a:r>
            <a:endParaRPr lang="en-US" sz="2000" dirty="0" smtClean="0"/>
          </a:p>
          <a:p>
            <a:pPr marL="800100" lvl="1" indent="-342900">
              <a:buFont typeface="Arial" panose="020B0604020202020204" pitchFamily="34" charset="0"/>
              <a:buChar char="•"/>
            </a:pPr>
            <a:r>
              <a:rPr lang="en-US" sz="2000" dirty="0" err="1" smtClean="0"/>
              <a:t>ADSupport</a:t>
            </a:r>
            <a:r>
              <a:rPr lang="en-US" sz="2000" dirty="0" smtClean="0"/>
              <a:t> </a:t>
            </a:r>
            <a:r>
              <a:rPr lang="en-US" sz="2000" dirty="0"/>
              <a:t>now contains the </a:t>
            </a:r>
            <a:r>
              <a:rPr lang="en-US" sz="2000" dirty="0" err="1"/>
              <a:t>blosc</a:t>
            </a:r>
            <a:r>
              <a:rPr lang="en-US" sz="2000" dirty="0"/>
              <a:t> library, so it is available for most architectures.</a:t>
            </a:r>
          </a:p>
          <a:p>
            <a:pPr marL="800100" lvl="1" indent="-342900">
              <a:buFont typeface="Arial" panose="020B0604020202020204" pitchFamily="34" charset="0"/>
              <a:buChar char="•"/>
            </a:pPr>
            <a:r>
              <a:rPr lang="en-US" sz="2000" dirty="0"/>
              <a:t>The build flags WITH_BLOSC, BLOSC_EXTERNAL, and BLOSC_LIB have been added, similar to other optional libraries. Thanks to </a:t>
            </a:r>
            <a:r>
              <a:rPr lang="en-US" sz="2000" dirty="0" err="1"/>
              <a:t>Xiaoqiang</a:t>
            </a:r>
            <a:r>
              <a:rPr lang="en-US" sz="2000" dirty="0"/>
              <a:t> Wang for this addition.</a:t>
            </a:r>
          </a:p>
          <a:p>
            <a:pPr marL="342900" indent="-342900">
              <a:buFont typeface="Arial" panose="020B0604020202020204" pitchFamily="34" charset="0"/>
              <a:buChar char="•"/>
            </a:pPr>
            <a:r>
              <a:rPr lang="en-US" dirty="0"/>
              <a:t>Changed all output records in </a:t>
            </a:r>
            <a:r>
              <a:rPr lang="en-US" dirty="0" err="1"/>
              <a:t>NDFileHDF.template</a:t>
            </a:r>
            <a:r>
              <a:rPr lang="en-US" dirty="0"/>
              <a:t> to have PINI=YES. This is how other plugins all work.</a:t>
            </a:r>
            <a:endParaRPr lang="en-US" sz="2000" dirty="0"/>
          </a:p>
        </p:txBody>
      </p:sp>
    </p:spTree>
    <p:extLst>
      <p:ext uri="{BB962C8B-B14F-4D97-AF65-F5344CB8AC3E}">
        <p14:creationId xmlns:p14="http://schemas.microsoft.com/office/powerpoint/2010/main" val="1204313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924800" cy="762000"/>
          </a:xfrm>
        </p:spPr>
        <p:txBody>
          <a:bodyPr/>
          <a:lstStyle/>
          <a:p>
            <a:r>
              <a:rPr lang="en-US" altLang="en-US" b="1" dirty="0">
                <a:solidFill>
                  <a:srgbClr val="0066FF"/>
                </a:solidFill>
              </a:rPr>
              <a:t>Operator displays </a:t>
            </a:r>
            <a:r>
              <a:rPr lang="en-US" altLang="en-US" sz="2800" b="1" dirty="0" smtClean="0">
                <a:solidFill>
                  <a:srgbClr val="0066FF"/>
                </a:solidFill>
              </a:rPr>
              <a:t/>
            </a:r>
            <a:br>
              <a:rPr lang="en-US" altLang="en-US" sz="2800" b="1" dirty="0" smtClean="0">
                <a:solidFill>
                  <a:srgbClr val="0066FF"/>
                </a:solidFill>
              </a:rPr>
            </a:br>
            <a:r>
              <a:rPr lang="en-US" altLang="en-US" sz="2800" b="1" dirty="0" err="1" smtClean="0">
                <a:solidFill>
                  <a:srgbClr val="0066FF"/>
                </a:solidFill>
              </a:rPr>
              <a:t>medm</a:t>
            </a:r>
            <a:r>
              <a:rPr lang="en-US" altLang="en-US" sz="2800" b="1" dirty="0">
                <a:solidFill>
                  <a:srgbClr val="0066FF"/>
                </a:solidFill>
              </a:rPr>
              <a:t>, </a:t>
            </a:r>
            <a:r>
              <a:rPr lang="en-US" altLang="en-US" sz="2800" b="1" dirty="0" err="1">
                <a:solidFill>
                  <a:srgbClr val="0066FF"/>
                </a:solidFill>
              </a:rPr>
              <a:t>edm</a:t>
            </a:r>
            <a:r>
              <a:rPr lang="en-US" altLang="en-US" sz="2800" b="1" dirty="0">
                <a:solidFill>
                  <a:srgbClr val="0066FF"/>
                </a:solidFill>
              </a:rPr>
              <a:t>, </a:t>
            </a:r>
            <a:r>
              <a:rPr lang="en-US" altLang="en-US" sz="2800" b="1" dirty="0" err="1">
                <a:solidFill>
                  <a:srgbClr val="0066FF"/>
                </a:solidFill>
              </a:rPr>
              <a:t>caQtDM</a:t>
            </a:r>
            <a:r>
              <a:rPr lang="en-US" altLang="en-US" sz="2800" b="1" dirty="0">
                <a:solidFill>
                  <a:srgbClr val="0066FF"/>
                </a:solidFill>
              </a:rPr>
              <a:t>, </a:t>
            </a:r>
            <a:r>
              <a:rPr lang="en-US" altLang="en-US" sz="2800" b="1" dirty="0" smtClean="0">
                <a:solidFill>
                  <a:srgbClr val="0066FF"/>
                </a:solidFill>
              </a:rPr>
              <a:t>CSS-BOY (R3-2)</a:t>
            </a:r>
          </a:p>
        </p:txBody>
      </p:sp>
      <p:sp>
        <p:nvSpPr>
          <p:cNvPr id="5" name="Rectangle 3"/>
          <p:cNvSpPr txBox="1">
            <a:spLocks noChangeArrowheads="1"/>
          </p:cNvSpPr>
          <p:nvPr/>
        </p:nvSpPr>
        <p:spPr bwMode="auto">
          <a:xfrm>
            <a:off x="457200" y="990600"/>
            <a:ext cx="83820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000" dirty="0"/>
              <a:t>Added </a:t>
            </a:r>
            <a:r>
              <a:rPr lang="en-US" sz="2000" dirty="0" err="1"/>
              <a:t>ADApp</a:t>
            </a:r>
            <a:r>
              <a:rPr lang="en-US" sz="2000" dirty="0"/>
              <a:t>/op/</a:t>
            </a:r>
            <a:r>
              <a:rPr lang="en-US" sz="2000" dirty="0" err="1"/>
              <a:t>Makefile</a:t>
            </a:r>
            <a:r>
              <a:rPr lang="en-US" sz="2000" dirty="0"/>
              <a:t>. </a:t>
            </a:r>
          </a:p>
          <a:p>
            <a:pPr marL="800100" lvl="1" indent="-342900">
              <a:buFont typeface="Arial" panose="020B0604020202020204" pitchFamily="34" charset="0"/>
              <a:buChar char="•"/>
            </a:pPr>
            <a:r>
              <a:rPr lang="en-US" sz="1800" dirty="0" smtClean="0"/>
              <a:t>Runs </a:t>
            </a:r>
            <a:r>
              <a:rPr lang="en-US" sz="1800" dirty="0"/>
              <a:t>the conversion tools to convert the </a:t>
            </a:r>
            <a:r>
              <a:rPr lang="en-US" sz="1800" dirty="0" err="1"/>
              <a:t>medm</a:t>
            </a:r>
            <a:r>
              <a:rPr lang="en-US" sz="1800" dirty="0"/>
              <a:t> </a:t>
            </a:r>
            <a:r>
              <a:rPr lang="en-US" sz="1800" dirty="0" err="1"/>
              <a:t>adl</a:t>
            </a:r>
            <a:r>
              <a:rPr lang="en-US" sz="1800" dirty="0"/>
              <a:t> files to </a:t>
            </a:r>
            <a:r>
              <a:rPr lang="en-US" sz="1800" dirty="0" err="1"/>
              <a:t>edl</a:t>
            </a:r>
            <a:r>
              <a:rPr lang="en-US" sz="1800" dirty="0"/>
              <a:t> for </a:t>
            </a:r>
            <a:r>
              <a:rPr lang="en-US" sz="1800" dirty="0" err="1"/>
              <a:t>edm</a:t>
            </a:r>
            <a:r>
              <a:rPr lang="en-US" sz="1800" dirty="0"/>
              <a:t>, </a:t>
            </a:r>
            <a:r>
              <a:rPr lang="en-US" sz="1800" dirty="0" err="1"/>
              <a:t>ui</a:t>
            </a:r>
            <a:r>
              <a:rPr lang="en-US" sz="1800" dirty="0"/>
              <a:t> for </a:t>
            </a:r>
            <a:r>
              <a:rPr lang="en-US" sz="1800" dirty="0" err="1"/>
              <a:t>caQtDM</a:t>
            </a:r>
            <a:r>
              <a:rPr lang="en-US" sz="1800" dirty="0"/>
              <a:t>, and </a:t>
            </a:r>
            <a:r>
              <a:rPr lang="en-US" sz="1800" dirty="0" err="1"/>
              <a:t>opi</a:t>
            </a:r>
            <a:r>
              <a:rPr lang="en-US" sz="1800" dirty="0"/>
              <a:t> for CSS-BOY. </a:t>
            </a:r>
            <a:endParaRPr lang="en-US" sz="1800" dirty="0" smtClean="0"/>
          </a:p>
          <a:p>
            <a:pPr marL="342900" indent="-342900">
              <a:buFont typeface="Arial" panose="020B0604020202020204" pitchFamily="34" charset="0"/>
              <a:buChar char="•"/>
            </a:pPr>
            <a:r>
              <a:rPr lang="en-US" sz="2000" dirty="0" smtClean="0"/>
              <a:t>Lightning talk on this later today.</a:t>
            </a:r>
            <a:endParaRPr lang="en-US" sz="1800" dirty="0" smtClean="0"/>
          </a:p>
        </p:txBody>
      </p:sp>
      <p:grpSp>
        <p:nvGrpSpPr>
          <p:cNvPr id="2" name="Group 1"/>
          <p:cNvGrpSpPr/>
          <p:nvPr/>
        </p:nvGrpSpPr>
        <p:grpSpPr>
          <a:xfrm>
            <a:off x="1447800" y="2362200"/>
            <a:ext cx="5851585" cy="4343400"/>
            <a:chOff x="304800" y="304800"/>
            <a:chExt cx="8382001" cy="6184443"/>
          </a:xfrm>
        </p:grpSpPr>
        <p:sp>
          <p:nvSpPr>
            <p:cNvPr id="8" name="Rectangle 3"/>
            <p:cNvSpPr txBox="1">
              <a:spLocks noChangeArrowheads="1"/>
            </p:cNvSpPr>
            <p:nvPr/>
          </p:nvSpPr>
          <p:spPr bwMode="auto">
            <a:xfrm>
              <a:off x="4952998" y="304800"/>
              <a:ext cx="3210699"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b="1" kern="0" dirty="0" smtClean="0">
                  <a:solidFill>
                    <a:srgbClr val="0066FF"/>
                  </a:solidFill>
                </a:rPr>
                <a:t>CSS-BOY</a:t>
              </a:r>
              <a:endParaRPr lang="en-US" altLang="en-US" b="1" kern="0" dirty="0" smtClean="0">
                <a:solidFill>
                  <a:srgbClr val="0066FF"/>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892658"/>
              <a:ext cx="4114800" cy="559658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892657"/>
              <a:ext cx="4114800" cy="5463444"/>
            </a:xfrm>
            <a:prstGeom prst="rect">
              <a:avLst/>
            </a:prstGeom>
          </p:spPr>
        </p:pic>
        <p:sp>
          <p:nvSpPr>
            <p:cNvPr id="11" name="Rectangle 3"/>
            <p:cNvSpPr txBox="1">
              <a:spLocks noChangeArrowheads="1"/>
            </p:cNvSpPr>
            <p:nvPr/>
          </p:nvSpPr>
          <p:spPr bwMode="auto">
            <a:xfrm>
              <a:off x="1066800" y="304800"/>
              <a:ext cx="274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b="1" kern="0" dirty="0" err="1" smtClean="0">
                  <a:solidFill>
                    <a:srgbClr val="0066FF"/>
                  </a:solidFill>
                </a:rPr>
                <a:t>medm</a:t>
              </a:r>
              <a:endParaRPr lang="en-US" altLang="en-US" b="1" kern="0" dirty="0" smtClean="0">
                <a:solidFill>
                  <a:srgbClr val="0066FF"/>
                </a:solidFill>
              </a:endParaRPr>
            </a:p>
          </p:txBody>
        </p:sp>
      </p:grpSp>
    </p:spTree>
    <p:extLst>
      <p:ext uri="{BB962C8B-B14F-4D97-AF65-F5344CB8AC3E}">
        <p14:creationId xmlns:p14="http://schemas.microsoft.com/office/powerpoint/2010/main" val="3653304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Other Changes (R3-3)</a:t>
            </a:r>
          </a:p>
        </p:txBody>
      </p:sp>
      <p:sp>
        <p:nvSpPr>
          <p:cNvPr id="5" name="Rectangle 3"/>
          <p:cNvSpPr txBox="1">
            <a:spLocks noChangeArrowheads="1"/>
          </p:cNvSpPr>
          <p:nvPr/>
        </p:nvSpPr>
        <p:spPr bwMode="auto">
          <a:xfrm>
            <a:off x="457200" y="12192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smtClean="0"/>
              <a:t>NDArrayPool Enhancements</a:t>
            </a:r>
          </a:p>
          <a:p>
            <a:pPr marL="800100" lvl="1" indent="-342900">
              <a:buFont typeface="Arial" panose="020B0604020202020204" pitchFamily="34" charset="0"/>
              <a:buChar char="•"/>
            </a:pPr>
            <a:r>
              <a:rPr lang="en-US" sz="2000" dirty="0" smtClean="0"/>
              <a:t>Changes to allow inheriting it from derived classes.  Thanks to </a:t>
            </a:r>
            <a:r>
              <a:rPr lang="en-US" sz="2000" dirty="0" err="1" smtClean="0"/>
              <a:t>Sinesa</a:t>
            </a:r>
            <a:r>
              <a:rPr lang="en-US" sz="2000" dirty="0" smtClean="0"/>
              <a:t> </a:t>
            </a:r>
            <a:r>
              <a:rPr lang="en-US" sz="2000" dirty="0" err="1" smtClean="0"/>
              <a:t>Veseli</a:t>
            </a:r>
            <a:r>
              <a:rPr lang="en-US" sz="2000" dirty="0" smtClean="0"/>
              <a:t> for this.</a:t>
            </a:r>
          </a:p>
          <a:p>
            <a:pPr marL="800100" lvl="1" indent="-342900">
              <a:buFont typeface="Arial" panose="020B0604020202020204" pitchFamily="34" charset="0"/>
              <a:buChar char="•"/>
            </a:pPr>
            <a:r>
              <a:rPr lang="en-US" sz="2000" dirty="0" smtClean="0"/>
              <a:t>Optimization to memory allocation mechanism.  Original work by Michael </a:t>
            </a:r>
            <a:r>
              <a:rPr lang="en-US" sz="2000" dirty="0" err="1" smtClean="0"/>
              <a:t>Huth</a:t>
            </a:r>
            <a:r>
              <a:rPr lang="en-US" sz="2000" dirty="0" smtClean="0"/>
              <a:t>.  I am currently modifying to use </a:t>
            </a:r>
            <a:r>
              <a:rPr lang="en-US" sz="2000" dirty="0" err="1" smtClean="0"/>
              <a:t>std</a:t>
            </a:r>
            <a:r>
              <a:rPr lang="en-US" sz="2000" dirty="0" smtClean="0"/>
              <a:t>::multiset, same as used for plugin output sorting.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smtClean="0"/>
              <a:t>ntndArrayConverter.cpp</a:t>
            </a:r>
            <a:endParaRPr lang="en-US" dirty="0"/>
          </a:p>
          <a:p>
            <a:pPr marL="800100" lvl="1" indent="-342900">
              <a:buFont typeface="Arial" panose="020B0604020202020204" pitchFamily="34" charset="0"/>
              <a:buChar char="•"/>
            </a:pPr>
            <a:r>
              <a:rPr lang="en-US" sz="2000" dirty="0"/>
              <a:t>Added conversion of the </a:t>
            </a:r>
            <a:r>
              <a:rPr lang="en-US" sz="2000" dirty="0" err="1"/>
              <a:t>NDArray.timeStamp</a:t>
            </a:r>
            <a:r>
              <a:rPr lang="en-US" sz="2000" dirty="0"/>
              <a:t> and </a:t>
            </a:r>
            <a:r>
              <a:rPr lang="en-US" sz="2000" dirty="0" err="1"/>
              <a:t>NDArray.epicsTS</a:t>
            </a:r>
            <a:r>
              <a:rPr lang="en-US" sz="2000" dirty="0"/>
              <a:t> fields from EPICS epoch (Jan. 1 1990) to </a:t>
            </a:r>
            <a:r>
              <a:rPr lang="en-US" sz="2000" dirty="0" err="1"/>
              <a:t>Posix</a:t>
            </a:r>
            <a:r>
              <a:rPr lang="en-US" sz="2000" dirty="0"/>
              <a:t> epoch (Jan. 1, 1970). </a:t>
            </a:r>
            <a:endParaRPr lang="en-US" sz="2000" dirty="0" smtClean="0"/>
          </a:p>
          <a:p>
            <a:pPr marL="800100" lvl="1" indent="-342900">
              <a:buFont typeface="Arial" panose="020B0604020202020204" pitchFamily="34" charset="0"/>
              <a:buChar char="•"/>
            </a:pPr>
            <a:r>
              <a:rPr lang="en-US" sz="2000" dirty="0" smtClean="0"/>
              <a:t>Needed </a:t>
            </a:r>
            <a:r>
              <a:rPr lang="en-US" sz="2000" dirty="0"/>
              <a:t>because </a:t>
            </a:r>
            <a:r>
              <a:rPr lang="en-US" sz="2000" dirty="0" err="1"/>
              <a:t>NDArrays</a:t>
            </a:r>
            <a:r>
              <a:rPr lang="en-US" sz="2000" dirty="0"/>
              <a:t> use EPICS epoch but </a:t>
            </a:r>
            <a:r>
              <a:rPr lang="en-US" sz="2000" dirty="0" err="1"/>
              <a:t>pvAccess</a:t>
            </a:r>
            <a:r>
              <a:rPr lang="en-US" sz="2000" dirty="0"/>
              <a:t> uses </a:t>
            </a:r>
            <a:r>
              <a:rPr lang="en-US" sz="2000" dirty="0" err="1"/>
              <a:t>Posix</a:t>
            </a:r>
            <a:r>
              <a:rPr lang="en-US" sz="2000" dirty="0"/>
              <a:t> epoch and the timestamps shown by </a:t>
            </a:r>
            <a:r>
              <a:rPr lang="en-US" sz="2000" dirty="0" err="1"/>
              <a:t>pvGet</a:t>
            </a:r>
            <a:r>
              <a:rPr lang="en-US" sz="2000" dirty="0"/>
              <a:t> were incorrect for the </a:t>
            </a:r>
            <a:r>
              <a:rPr lang="en-US" sz="2000" dirty="0" err="1"/>
              <a:t>NTNDArrays</a:t>
            </a:r>
            <a:r>
              <a:rPr lang="en-US" sz="2000" dirty="0"/>
              <a:t>.</a:t>
            </a:r>
          </a:p>
        </p:txBody>
      </p:sp>
    </p:spTree>
    <p:extLst>
      <p:ext uri="{BB962C8B-B14F-4D97-AF65-F5344CB8AC3E}">
        <p14:creationId xmlns:p14="http://schemas.microsoft.com/office/powerpoint/2010/main" val="4216025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066800"/>
            <a:ext cx="8534400" cy="3886200"/>
          </a:xfrm>
        </p:spPr>
        <p:txBody>
          <a:bodyPr/>
          <a:lstStyle/>
          <a:p>
            <a:pPr marL="285750" indent="-228600">
              <a:defRPr/>
            </a:pPr>
            <a:r>
              <a:rPr lang="en-US" altLang="en-US" dirty="0" smtClean="0"/>
              <a:t>2448 x 2048 global shutter CMOS</a:t>
            </a:r>
          </a:p>
          <a:p>
            <a:pPr marL="285750" indent="-228600">
              <a:defRPr/>
            </a:pPr>
            <a:r>
              <a:rPr lang="en-US" dirty="0" smtClean="0"/>
              <a:t>Sony IMX250 2/3”</a:t>
            </a:r>
          </a:p>
          <a:p>
            <a:pPr marL="285750" indent="-228600">
              <a:defRPr/>
            </a:pPr>
            <a:r>
              <a:rPr lang="en-US" dirty="0" smtClean="0"/>
              <a:t>Dynamic </a:t>
            </a:r>
            <a:r>
              <a:rPr lang="en-US" dirty="0"/>
              <a:t>range of </a:t>
            </a:r>
            <a:r>
              <a:rPr lang="en-US" dirty="0" smtClean="0"/>
              <a:t>72 dB</a:t>
            </a:r>
          </a:p>
          <a:p>
            <a:pPr marL="285750" indent="-228600">
              <a:defRPr/>
            </a:pPr>
            <a:r>
              <a:rPr lang="en-US" dirty="0" smtClean="0"/>
              <a:t>Peak </a:t>
            </a:r>
            <a:r>
              <a:rPr lang="en-US" dirty="0"/>
              <a:t>QE of </a:t>
            </a:r>
            <a:r>
              <a:rPr lang="en-US" dirty="0" smtClean="0"/>
              <a:t>62%</a:t>
            </a:r>
          </a:p>
          <a:p>
            <a:pPr marL="285750" indent="-228600">
              <a:defRPr/>
            </a:pPr>
            <a:r>
              <a:rPr lang="en-US" dirty="0" smtClean="0"/>
              <a:t>Read </a:t>
            </a:r>
            <a:r>
              <a:rPr lang="en-US" dirty="0"/>
              <a:t>noise of </a:t>
            </a:r>
            <a:r>
              <a:rPr lang="en-US" dirty="0" smtClean="0"/>
              <a:t>2.2e-</a:t>
            </a:r>
          </a:p>
          <a:p>
            <a:pPr marL="285750" indent="-228600">
              <a:defRPr/>
            </a:pPr>
            <a:r>
              <a:rPr lang="en-US" dirty="0" smtClean="0"/>
              <a:t>12-bit, 10-bit, or 8-bit data</a:t>
            </a:r>
            <a:endParaRPr lang="en-US" dirty="0"/>
          </a:p>
          <a:p>
            <a:pPr marL="285750" indent="-228600">
              <a:defRPr/>
            </a:pPr>
            <a:r>
              <a:rPr lang="en-US" dirty="0" smtClean="0"/>
              <a:t>Max </a:t>
            </a:r>
            <a:r>
              <a:rPr lang="en-US" dirty="0"/>
              <a:t>frame rate of </a:t>
            </a:r>
            <a:r>
              <a:rPr lang="en-US" dirty="0" smtClean="0"/>
              <a:t>162 fps </a:t>
            </a:r>
          </a:p>
          <a:p>
            <a:pPr marL="685800" lvl="1" indent="-228600">
              <a:defRPr/>
            </a:pPr>
            <a:r>
              <a:rPr lang="en-US" dirty="0" smtClean="0"/>
              <a:t>779 MB/S,  &gt;8X faster than GigE</a:t>
            </a:r>
          </a:p>
          <a:p>
            <a:pPr marL="285750" indent="-228600">
              <a:defRPr/>
            </a:pPr>
            <a:r>
              <a:rPr lang="en-US" dirty="0" smtClean="0"/>
              <a:t>$1,875</a:t>
            </a:r>
          </a:p>
          <a:p>
            <a:pPr marL="228600" indent="-228600">
              <a:buFontTx/>
              <a:buNone/>
              <a:defRPr/>
            </a:pPr>
            <a:endParaRPr lang="en-US" altLang="en-US" sz="1200" dirty="0" smtClean="0">
              <a:latin typeface="Courier New" pitchFamily="49" charset="0"/>
              <a:cs typeface="Courier New" pitchFamily="49" charset="0"/>
            </a:endParaRPr>
          </a:p>
          <a:p>
            <a:pPr marL="228600" indent="-228600">
              <a:buFontTx/>
              <a:buNone/>
              <a:defRPr/>
            </a:pPr>
            <a:endParaRPr lang="en-US" altLang="en-US" dirty="0" smtClean="0"/>
          </a:p>
        </p:txBody>
      </p:sp>
      <p:sp>
        <p:nvSpPr>
          <p:cNvPr id="45059" name="Rectangle 3"/>
          <p:cNvSpPr>
            <a:spLocks noGrp="1" noChangeArrowheads="1"/>
          </p:cNvSpPr>
          <p:nvPr>
            <p:ph type="title"/>
          </p:nvPr>
        </p:nvSpPr>
        <p:spPr>
          <a:xfrm>
            <a:off x="228600" y="152400"/>
            <a:ext cx="8763000" cy="990600"/>
          </a:xfrm>
        </p:spPr>
        <p:txBody>
          <a:bodyPr/>
          <a:lstStyle/>
          <a:p>
            <a:r>
              <a:rPr lang="en-US" altLang="en-US" b="1" dirty="0" smtClean="0">
                <a:solidFill>
                  <a:srgbClr val="0066FF"/>
                </a:solidFill>
              </a:rPr>
              <a:t>Point Grey 10-Gbit Ethernet Camera</a:t>
            </a:r>
            <a:br>
              <a:rPr lang="en-US" altLang="en-US" b="1" dirty="0" smtClean="0">
                <a:solidFill>
                  <a:srgbClr val="0066FF"/>
                </a:solidFill>
              </a:rPr>
            </a:br>
            <a:r>
              <a:rPr lang="en-US" altLang="en-US" b="1" dirty="0" smtClean="0">
                <a:solidFill>
                  <a:srgbClr val="0066FF"/>
                </a:solidFill>
              </a:rPr>
              <a:t>Oryx ORX-10G-51S5C-C</a:t>
            </a:r>
          </a:p>
        </p:txBody>
      </p:sp>
      <p:pic>
        <p:nvPicPr>
          <p:cNvPr id="2" name="Picture 1"/>
          <p:cNvPicPr>
            <a:picLocks noChangeAspect="1"/>
          </p:cNvPicPr>
          <p:nvPr/>
        </p:nvPicPr>
        <p:blipFill>
          <a:blip r:embed="rId3"/>
          <a:stretch>
            <a:fillRect/>
          </a:stretch>
        </p:blipFill>
        <p:spPr>
          <a:xfrm>
            <a:off x="647224" y="4935673"/>
            <a:ext cx="7734776" cy="1846127"/>
          </a:xfrm>
          <a:prstGeom prst="rect">
            <a:avLst/>
          </a:prstGeom>
        </p:spPr>
      </p:pic>
      <p:pic>
        <p:nvPicPr>
          <p:cNvPr id="6" name="Picture 2" descr="Picture of Oryx 5.0 MP Mono 10GigE (Sony IMX250)"/>
          <p:cNvPicPr>
            <a:picLocks noChangeAspect="1" noChangeArrowheads="1"/>
          </p:cNvPicPr>
          <p:nvPr/>
        </p:nvPicPr>
        <p:blipFill rotWithShape="1">
          <a:blip r:embed="rId4">
            <a:extLst>
              <a:ext uri="{28A0092B-C50C-407E-A947-70E740481C1C}">
                <a14:useLocalDpi xmlns:a14="http://schemas.microsoft.com/office/drawing/2010/main" val="0"/>
              </a:ext>
            </a:extLst>
          </a:blip>
          <a:srcRect l="6844" t="12107" r="50668" b="7112"/>
          <a:stretch/>
        </p:blipFill>
        <p:spPr bwMode="auto">
          <a:xfrm>
            <a:off x="5335227" y="1856056"/>
            <a:ext cx="3029188" cy="22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92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620000" cy="609600"/>
          </a:xfrm>
        </p:spPr>
        <p:txBody>
          <a:bodyPr/>
          <a:lstStyle/>
          <a:p>
            <a:r>
              <a:rPr lang="en-US" altLang="en-US" b="1" dirty="0" err="1" smtClean="0">
                <a:solidFill>
                  <a:srgbClr val="0066FF"/>
                </a:solidFill>
              </a:rPr>
              <a:t>ADSpinnaker</a:t>
            </a:r>
            <a:endParaRPr lang="en-US" altLang="en-US" b="1" dirty="0" smtClean="0">
              <a:solidFill>
                <a:srgbClr val="0066FF"/>
              </a:solidFill>
            </a:endParaRPr>
          </a:p>
        </p:txBody>
      </p:sp>
      <p:sp>
        <p:nvSpPr>
          <p:cNvPr id="5" name="Rectangle 3"/>
          <p:cNvSpPr txBox="1">
            <a:spLocks noChangeArrowheads="1"/>
          </p:cNvSpPr>
          <p:nvPr/>
        </p:nvSpPr>
        <p:spPr bwMode="auto">
          <a:xfrm>
            <a:off x="457200" y="685800"/>
            <a:ext cx="7924800" cy="2514600"/>
          </a:xfrm>
          <a:prstGeom prst="rect">
            <a:avLst/>
          </a:prstGeom>
          <a:noFill/>
          <a:ln w="9525">
            <a:noFill/>
            <a:miter lim="800000"/>
            <a:headEnd/>
            <a:tailEnd/>
          </a:ln>
        </p:spPr>
        <p:txBody>
          <a:bodyPr/>
          <a:lstStyle/>
          <a:p>
            <a:pPr marL="342900" indent="-342900">
              <a:spcBef>
                <a:spcPts val="600"/>
              </a:spcBef>
              <a:buFont typeface="Arial" panose="020B0604020202020204" pitchFamily="34" charset="0"/>
              <a:buChar char="•"/>
            </a:pPr>
            <a:r>
              <a:rPr lang="en-US" dirty="0" smtClean="0"/>
              <a:t>New driver for Point Grey </a:t>
            </a:r>
            <a:r>
              <a:rPr lang="en-US" dirty="0" err="1" smtClean="0"/>
              <a:t>GeniCAM</a:t>
            </a:r>
            <a:r>
              <a:rPr lang="en-US" dirty="0" smtClean="0"/>
              <a:t> cameras using their Spinnaker SDK (10 GigE, GigE, USB-3)</a:t>
            </a:r>
            <a:endParaRPr lang="en-US" sz="2000" dirty="0"/>
          </a:p>
          <a:p>
            <a:pPr marL="800100" lvl="1" indent="-342900">
              <a:spcBef>
                <a:spcPts val="600"/>
              </a:spcBef>
              <a:buFont typeface="Arial" panose="020B0604020202020204" pitchFamily="34" charset="0"/>
              <a:buChar char="•"/>
            </a:pPr>
            <a:r>
              <a:rPr lang="en-US" sz="2000" dirty="0" smtClean="0"/>
              <a:t>Currently working on Windows</a:t>
            </a:r>
          </a:p>
          <a:p>
            <a:pPr marL="800100" lvl="1" indent="-342900">
              <a:spcBef>
                <a:spcPts val="600"/>
              </a:spcBef>
              <a:buFont typeface="Arial" panose="020B0604020202020204" pitchFamily="34" charset="0"/>
              <a:buChar char="•"/>
            </a:pPr>
            <a:r>
              <a:rPr lang="en-US" sz="2000" dirty="0" smtClean="0"/>
              <a:t>Linux requires Ubuntu 16 (</a:t>
            </a:r>
            <a:r>
              <a:rPr lang="en-US" sz="2000" dirty="0" err="1" smtClean="0"/>
              <a:t>gcc</a:t>
            </a:r>
            <a:r>
              <a:rPr lang="en-US" sz="2000" dirty="0" smtClean="0"/>
              <a:t> 5.4, special release of </a:t>
            </a:r>
            <a:r>
              <a:rPr lang="en-US" sz="2000" dirty="0" err="1" smtClean="0"/>
              <a:t>ffmpeg</a:t>
            </a:r>
            <a:r>
              <a:rPr lang="en-US" sz="2000" dirty="0" smtClean="0"/>
              <a:t>)</a:t>
            </a:r>
          </a:p>
          <a:p>
            <a:pPr marL="342900" indent="-342900">
              <a:spcBef>
                <a:spcPts val="600"/>
              </a:spcBef>
              <a:buFont typeface="Arial" panose="020B0604020202020204" pitchFamily="34" charset="0"/>
              <a:buChar char="•"/>
            </a:pPr>
            <a:r>
              <a:rPr lang="en-US" dirty="0" smtClean="0"/>
              <a:t>Some work beginning on </a:t>
            </a:r>
            <a:r>
              <a:rPr lang="en-US" dirty="0" err="1" smtClean="0"/>
              <a:t>aravisGigE</a:t>
            </a:r>
            <a:r>
              <a:rPr lang="en-US" dirty="0" smtClean="0"/>
              <a:t> driver</a:t>
            </a:r>
          </a:p>
          <a:p>
            <a:pPr marL="800100" lvl="1" indent="-342900">
              <a:spcBef>
                <a:spcPts val="600"/>
              </a:spcBef>
              <a:buFont typeface="Arial" panose="020B0604020202020204" pitchFamily="34" charset="0"/>
              <a:buChar char="•"/>
            </a:pPr>
            <a:r>
              <a:rPr lang="en-US" sz="2000" dirty="0" err="1" smtClean="0"/>
              <a:t>Guabao</a:t>
            </a:r>
            <a:r>
              <a:rPr lang="en-US" sz="2000" dirty="0" smtClean="0"/>
              <a:t> Shen at APS and Neil O’Brien at Diamond)</a:t>
            </a:r>
          </a:p>
          <a:p>
            <a:pPr marL="342900" indent="-342900">
              <a:buFont typeface="Arial" panose="020B0604020202020204" pitchFamily="34" charset="0"/>
              <a:buChar char="•"/>
            </a:pPr>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135702"/>
            <a:ext cx="3913526" cy="3493698"/>
          </a:xfrm>
          <a:prstGeom prst="rect">
            <a:avLst/>
          </a:prstGeom>
        </p:spPr>
      </p:pic>
    </p:spTree>
    <p:extLst>
      <p:ext uri="{BB962C8B-B14F-4D97-AF65-F5344CB8AC3E}">
        <p14:creationId xmlns:p14="http://schemas.microsoft.com/office/powerpoint/2010/main" val="3067076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685800" y="152400"/>
            <a:ext cx="7772400" cy="685800"/>
          </a:xfrm>
        </p:spPr>
        <p:txBody>
          <a:bodyPr/>
          <a:lstStyle/>
          <a:p>
            <a:r>
              <a:rPr lang="en-US" altLang="en-US" sz="4000" b="1" dirty="0" smtClean="0">
                <a:solidFill>
                  <a:srgbClr val="0066FF"/>
                </a:solidFill>
              </a:rPr>
              <a:t>Roadmap: </a:t>
            </a:r>
            <a:r>
              <a:rPr lang="en-US" altLang="en-US" sz="4000" b="1" dirty="0" err="1" smtClean="0">
                <a:solidFill>
                  <a:srgbClr val="0066FF"/>
                </a:solidFill>
              </a:rPr>
              <a:t>ADCore</a:t>
            </a:r>
            <a:r>
              <a:rPr lang="en-US" altLang="en-US" sz="4000" b="1" dirty="0" smtClean="0">
                <a:solidFill>
                  <a:srgbClr val="0066FF"/>
                </a:solidFill>
              </a:rPr>
              <a:t> R4-0 ??</a:t>
            </a:r>
          </a:p>
        </p:txBody>
      </p:sp>
      <p:sp>
        <p:nvSpPr>
          <p:cNvPr id="17411" name="Content Placeholder 3"/>
          <p:cNvSpPr>
            <a:spLocks noGrp="1"/>
          </p:cNvSpPr>
          <p:nvPr>
            <p:ph idx="1"/>
          </p:nvPr>
        </p:nvSpPr>
        <p:spPr>
          <a:xfrm>
            <a:off x="685800" y="914400"/>
            <a:ext cx="7772400" cy="4114800"/>
          </a:xfrm>
        </p:spPr>
        <p:txBody>
          <a:bodyPr/>
          <a:lstStyle/>
          <a:p>
            <a:r>
              <a:rPr lang="en-US" altLang="en-US" sz="2800" dirty="0" smtClean="0"/>
              <a:t>Put more functionality into </a:t>
            </a:r>
            <a:r>
              <a:rPr lang="en-US" altLang="en-US" sz="2800" dirty="0" err="1" smtClean="0"/>
              <a:t>ADDriver</a:t>
            </a:r>
            <a:r>
              <a:rPr lang="en-US" altLang="en-US" sz="2800" dirty="0" smtClean="0"/>
              <a:t> base class</a:t>
            </a:r>
          </a:p>
          <a:p>
            <a:pPr lvl="1"/>
            <a:r>
              <a:rPr lang="en-US" altLang="en-US" sz="2400" dirty="0" smtClean="0"/>
              <a:t>Derived class would call </a:t>
            </a:r>
            <a:r>
              <a:rPr lang="en-US" altLang="en-US" sz="2400" dirty="0" err="1" smtClean="0"/>
              <a:t>ADDriver</a:t>
            </a:r>
            <a:r>
              <a:rPr lang="en-US" altLang="en-US" sz="2400" dirty="0" smtClean="0"/>
              <a:t>::</a:t>
            </a:r>
            <a:r>
              <a:rPr lang="en-US" altLang="en-US" sz="2400" dirty="0" err="1" smtClean="0"/>
              <a:t>doPluginCallbacks</a:t>
            </a:r>
            <a:r>
              <a:rPr lang="en-US" altLang="en-US" sz="2400" dirty="0" smtClean="0"/>
              <a:t>(), which would handle setting attributes, getting timestamp, calling plugins, etc.</a:t>
            </a:r>
          </a:p>
          <a:p>
            <a:r>
              <a:rPr lang="en-US" altLang="en-US" sz="2800" dirty="0" smtClean="0"/>
              <a:t>Simplify file saving modes (no more Single, Capture, Stream) and eliminate AutoSave</a:t>
            </a:r>
          </a:p>
          <a:p>
            <a:r>
              <a:rPr lang="en-US" altLang="en-US" sz="2800" dirty="0" smtClean="0"/>
              <a:t>Add flag to prevent overwriting files</a:t>
            </a:r>
          </a:p>
          <a:p>
            <a:r>
              <a:rPr lang="en-US" altLang="en-US" sz="2800" dirty="0" smtClean="0"/>
              <a:t>Support compression in </a:t>
            </a:r>
            <a:r>
              <a:rPr lang="en-US" altLang="en-US" sz="2800" dirty="0" err="1" smtClean="0"/>
              <a:t>NDArrays</a:t>
            </a:r>
            <a:endParaRPr lang="en-US" altLang="en-US" sz="2800" dirty="0" smtClean="0"/>
          </a:p>
        </p:txBody>
      </p:sp>
    </p:spTree>
    <p:extLst>
      <p:ext uri="{BB962C8B-B14F-4D97-AF65-F5344CB8AC3E}">
        <p14:creationId xmlns:p14="http://schemas.microsoft.com/office/powerpoint/2010/main" val="48368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685800" y="152400"/>
            <a:ext cx="7772400" cy="1143000"/>
          </a:xfrm>
        </p:spPr>
        <p:txBody>
          <a:bodyPr/>
          <a:lstStyle/>
          <a:p>
            <a:r>
              <a:rPr lang="en-US" altLang="en-US" sz="4000" b="1" dirty="0" smtClean="0">
                <a:solidFill>
                  <a:srgbClr val="0066FF"/>
                </a:solidFill>
              </a:rPr>
              <a:t>Roadmap: </a:t>
            </a:r>
            <a:r>
              <a:rPr lang="en-US" altLang="en-US" sz="4000" b="1" dirty="0" err="1" smtClean="0">
                <a:solidFill>
                  <a:srgbClr val="0066FF"/>
                </a:solidFill>
              </a:rPr>
              <a:t>ADCore</a:t>
            </a:r>
            <a:r>
              <a:rPr lang="en-US" altLang="en-US" sz="4000" b="1" smtClean="0">
                <a:solidFill>
                  <a:srgbClr val="0066FF"/>
                </a:solidFill>
              </a:rPr>
              <a:t> R5-0 ??</a:t>
            </a:r>
            <a:endParaRPr lang="en-US" altLang="en-US" sz="4000" b="1" dirty="0" smtClean="0">
              <a:solidFill>
                <a:srgbClr val="0066FF"/>
              </a:solidFill>
            </a:endParaRPr>
          </a:p>
        </p:txBody>
      </p:sp>
      <p:sp>
        <p:nvSpPr>
          <p:cNvPr id="20483" name="Content Placeholder 3"/>
          <p:cNvSpPr>
            <a:spLocks noGrp="1"/>
          </p:cNvSpPr>
          <p:nvPr>
            <p:ph idx="1"/>
          </p:nvPr>
        </p:nvSpPr>
        <p:spPr>
          <a:xfrm>
            <a:off x="685800" y="1143000"/>
            <a:ext cx="7772400" cy="4114800"/>
          </a:xfrm>
        </p:spPr>
        <p:txBody>
          <a:bodyPr/>
          <a:lstStyle/>
          <a:p>
            <a:r>
              <a:rPr lang="en-US" altLang="en-US" dirty="0" smtClean="0"/>
              <a:t>Change </a:t>
            </a:r>
            <a:r>
              <a:rPr lang="en-US" altLang="en-US" dirty="0" err="1" smtClean="0"/>
              <a:t>NDArray</a:t>
            </a:r>
            <a:r>
              <a:rPr lang="en-US" altLang="en-US" dirty="0" smtClean="0"/>
              <a:t> to </a:t>
            </a:r>
            <a:r>
              <a:rPr lang="en-US" altLang="en-US" dirty="0" err="1" smtClean="0"/>
              <a:t>NTNDArray</a:t>
            </a:r>
            <a:r>
              <a:rPr lang="en-US" altLang="en-US" dirty="0" smtClean="0"/>
              <a:t> for passing data to plugins</a:t>
            </a:r>
          </a:p>
          <a:p>
            <a:r>
              <a:rPr lang="en-US" altLang="en-US" dirty="0"/>
              <a:t>U</a:t>
            </a:r>
            <a:r>
              <a:rPr lang="en-US" altLang="en-US" dirty="0" smtClean="0"/>
              <a:t>se </a:t>
            </a:r>
            <a:r>
              <a:rPr lang="en-US" altLang="en-US" dirty="0" err="1" smtClean="0"/>
              <a:t>PVDatabase</a:t>
            </a:r>
            <a:endParaRPr lang="en-US" altLang="en-US" dirty="0" smtClean="0"/>
          </a:p>
          <a:p>
            <a:pPr lvl="1"/>
            <a:r>
              <a:rPr lang="en-US" altLang="en-US" dirty="0" smtClean="0"/>
              <a:t>“local” provider within IOC</a:t>
            </a:r>
          </a:p>
          <a:p>
            <a:pPr lvl="1"/>
            <a:r>
              <a:rPr lang="en-US" altLang="en-US" dirty="0" smtClean="0"/>
              <a:t>“</a:t>
            </a:r>
            <a:r>
              <a:rPr lang="en-US" altLang="en-US" dirty="0" err="1" smtClean="0"/>
              <a:t>pva</a:t>
            </a:r>
            <a:r>
              <a:rPr lang="en-US" altLang="en-US" dirty="0" smtClean="0"/>
              <a:t>” provider between IOCs</a:t>
            </a:r>
          </a:p>
          <a:p>
            <a:r>
              <a:rPr lang="en-US" altLang="en-US" dirty="0" smtClean="0"/>
              <a:t>Smart pointers automatically eliminate all unnecessary copying</a:t>
            </a:r>
          </a:p>
          <a:p>
            <a:r>
              <a:rPr lang="en-US" altLang="en-US" dirty="0" smtClean="0"/>
              <a:t>Eliminates need for </a:t>
            </a:r>
            <a:r>
              <a:rPr lang="en-US" altLang="en-US" dirty="0" err="1" smtClean="0"/>
              <a:t>NDPluginPva</a:t>
            </a:r>
            <a:endParaRPr lang="en-US" altLang="en-US" dirty="0" smtClean="0"/>
          </a:p>
          <a:p>
            <a:r>
              <a:rPr lang="en-US" altLang="en-US" dirty="0" smtClean="0"/>
              <a:t>V4 clients can immediately receive data from any point in plugin chain</a:t>
            </a:r>
          </a:p>
          <a:p>
            <a:r>
              <a:rPr lang="en-US" altLang="en-US" dirty="0" smtClean="0"/>
              <a:t>Distribute load to multiple IOCs without </a:t>
            </a:r>
            <a:r>
              <a:rPr lang="en-US" altLang="en-US" dirty="0" err="1" smtClean="0"/>
              <a:t>pvaDriver</a:t>
            </a:r>
            <a:endParaRPr lang="en-US" altLang="en-US" dirty="0" smtClean="0"/>
          </a:p>
          <a:p>
            <a:r>
              <a:rPr lang="en-US" altLang="en-US" dirty="0" smtClean="0"/>
              <a:t>Bruno Martins has demonstrated this working for </a:t>
            </a:r>
            <a:r>
              <a:rPr lang="en-US" altLang="en-US" dirty="0" err="1" smtClean="0"/>
              <a:t>ADSimDetector</a:t>
            </a:r>
            <a:r>
              <a:rPr lang="en-US" altLang="en-US" dirty="0" smtClean="0"/>
              <a:t> and </a:t>
            </a:r>
            <a:r>
              <a:rPr lang="en-US" altLang="en-US" dirty="0" err="1" smtClean="0"/>
              <a:t>NDPluginStats</a:t>
            </a:r>
            <a:endParaRPr lang="en-US" altLang="en-US" dirty="0" smtClean="0"/>
          </a:p>
        </p:txBody>
      </p:sp>
    </p:spTree>
    <p:extLst>
      <p:ext uri="{BB962C8B-B14F-4D97-AF65-F5344CB8AC3E}">
        <p14:creationId xmlns:p14="http://schemas.microsoft.com/office/powerpoint/2010/main" val="16887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219200"/>
            <a:ext cx="8229600" cy="4419600"/>
          </a:xfrm>
        </p:spPr>
        <p:txBody>
          <a:bodyPr/>
          <a:lstStyle/>
          <a:p>
            <a:pPr marL="228600" indent="-228600"/>
            <a:r>
              <a:rPr lang="en-US" altLang="en-US" sz="2800" dirty="0" smtClean="0"/>
              <a:t>Last update was October 2017 at ITER and ICALEPCS in Barcelona</a:t>
            </a:r>
            <a:endParaRPr lang="en-US" altLang="en-US" dirty="0" smtClean="0"/>
          </a:p>
          <a:p>
            <a:pPr marL="628650" lvl="1" indent="-228600"/>
            <a:r>
              <a:rPr lang="en-US" altLang="en-US" sz="2400" dirty="0" err="1" smtClean="0"/>
              <a:t>areaDetector</a:t>
            </a:r>
            <a:r>
              <a:rPr lang="en-US" altLang="en-US" sz="2400" dirty="0" smtClean="0"/>
              <a:t> and </a:t>
            </a:r>
            <a:r>
              <a:rPr lang="en-US" altLang="en-US" sz="2400" dirty="0" err="1" smtClean="0"/>
              <a:t>ADCore</a:t>
            </a:r>
            <a:r>
              <a:rPr lang="en-US" altLang="en-US" sz="2400" dirty="0" smtClean="0"/>
              <a:t> Releases since then: R3-2, R3-3 (soon)</a:t>
            </a:r>
          </a:p>
          <a:p>
            <a:pPr marL="228600" indent="-228600"/>
            <a:r>
              <a:rPr lang="en-US" altLang="en-US" sz="2800" dirty="0" smtClean="0"/>
              <a:t>Brief recap of the top items from R3-0 for those who missed it</a:t>
            </a:r>
          </a:p>
          <a:p>
            <a:pPr marL="228600" indent="-228600"/>
            <a:r>
              <a:rPr lang="en-US" altLang="en-US" sz="2800" dirty="0" smtClean="0"/>
              <a:t>Major new features in 3-2 and 3-3</a:t>
            </a:r>
          </a:p>
          <a:p>
            <a:pPr marL="228600" indent="-228600"/>
            <a:r>
              <a:rPr lang="en-US" altLang="en-US" sz="2800" dirty="0" smtClean="0"/>
              <a:t>Roadmap for R4-0 and R5-0</a:t>
            </a:r>
          </a:p>
        </p:txBody>
      </p:sp>
      <p:sp>
        <p:nvSpPr>
          <p:cNvPr id="3075" name="Rectangle 3"/>
          <p:cNvSpPr>
            <a:spLocks noGrp="1" noChangeArrowheads="1"/>
          </p:cNvSpPr>
          <p:nvPr>
            <p:ph type="title"/>
          </p:nvPr>
        </p:nvSpPr>
        <p:spPr>
          <a:xfrm>
            <a:off x="685800" y="152400"/>
            <a:ext cx="7772400" cy="1143000"/>
          </a:xfrm>
        </p:spPr>
        <p:txBody>
          <a:bodyPr/>
          <a:lstStyle/>
          <a:p>
            <a:r>
              <a:rPr lang="en-US" altLang="en-US" sz="4000" b="1" dirty="0" smtClean="0">
                <a:solidFill>
                  <a:srgbClr val="0066FF"/>
                </a:solidFill>
              </a:rPr>
              <a:t>Outline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609600" y="228600"/>
            <a:ext cx="8077200" cy="685800"/>
          </a:xfrm>
        </p:spPr>
        <p:txBody>
          <a:bodyPr/>
          <a:lstStyle/>
          <a:p>
            <a:r>
              <a:rPr lang="en-US" altLang="en-US" sz="3200" b="1" dirty="0" err="1" smtClean="0">
                <a:solidFill>
                  <a:srgbClr val="0066FF"/>
                </a:solidFill>
              </a:rPr>
              <a:t>EPICS_NTNDA_Viewer</a:t>
            </a:r>
            <a:r>
              <a:rPr lang="en-US" altLang="en-US" sz="3200" b="1" dirty="0" smtClean="0">
                <a:solidFill>
                  <a:srgbClr val="0066FF"/>
                </a:solidFill>
              </a:rPr>
              <a:t> </a:t>
            </a:r>
            <a:r>
              <a:rPr lang="en-US" altLang="en-US" sz="3200" b="1" dirty="0" err="1" smtClean="0">
                <a:solidFill>
                  <a:srgbClr val="0066FF"/>
                </a:solidFill>
              </a:rPr>
              <a:t>ImageJ</a:t>
            </a:r>
            <a:r>
              <a:rPr lang="en-US" altLang="en-US" sz="3200" b="1" dirty="0" smtClean="0">
                <a:solidFill>
                  <a:srgbClr val="0066FF"/>
                </a:solidFill>
              </a:rPr>
              <a:t> plugin</a:t>
            </a:r>
            <a:br>
              <a:rPr lang="en-US" altLang="en-US" sz="3200" b="1" dirty="0" smtClean="0">
                <a:solidFill>
                  <a:srgbClr val="0066FF"/>
                </a:solidFill>
              </a:rPr>
            </a:br>
            <a:r>
              <a:rPr lang="en-US" altLang="en-US" sz="3200" b="1" dirty="0" smtClean="0">
                <a:solidFill>
                  <a:srgbClr val="0066FF"/>
                </a:solidFill>
              </a:rPr>
              <a:t>(</a:t>
            </a:r>
            <a:r>
              <a:rPr lang="en-US" altLang="en-US" sz="3200" b="1" dirty="0" err="1" smtClean="0">
                <a:solidFill>
                  <a:srgbClr val="0066FF"/>
                </a:solidFill>
              </a:rPr>
              <a:t>ADViewers</a:t>
            </a:r>
            <a:r>
              <a:rPr lang="en-US" altLang="en-US" sz="3200" b="1" dirty="0" smtClean="0">
                <a:solidFill>
                  <a:srgbClr val="0066FF"/>
                </a:solidFill>
              </a:rPr>
              <a:t> R1-0)</a:t>
            </a:r>
          </a:p>
        </p:txBody>
      </p:sp>
      <p:sp>
        <p:nvSpPr>
          <p:cNvPr id="2" name="Content Placeholder 1"/>
          <p:cNvSpPr>
            <a:spLocks noGrp="1"/>
          </p:cNvSpPr>
          <p:nvPr>
            <p:ph idx="1"/>
          </p:nvPr>
        </p:nvSpPr>
        <p:spPr>
          <a:xfrm>
            <a:off x="304800" y="1066800"/>
            <a:ext cx="8382000" cy="2133600"/>
          </a:xfrm>
        </p:spPr>
        <p:txBody>
          <a:bodyPr/>
          <a:lstStyle/>
          <a:p>
            <a:r>
              <a:rPr lang="en-US" dirty="0" smtClean="0"/>
              <a:t>New ImageJ plugin </a:t>
            </a:r>
            <a:r>
              <a:rPr lang="en-US" dirty="0"/>
              <a:t>written by Tim </a:t>
            </a:r>
            <a:r>
              <a:rPr lang="en-US" dirty="0" smtClean="0"/>
              <a:t>Madden</a:t>
            </a:r>
            <a:r>
              <a:rPr lang="en-US" dirty="0"/>
              <a:t> </a:t>
            </a:r>
            <a:r>
              <a:rPr lang="en-US" dirty="0" smtClean="0"/>
              <a:t>and Marty </a:t>
            </a:r>
            <a:r>
              <a:rPr lang="en-US" dirty="0" err="1" smtClean="0"/>
              <a:t>Kraimer</a:t>
            </a:r>
            <a:r>
              <a:rPr lang="en-US" dirty="0" smtClean="0"/>
              <a:t> </a:t>
            </a:r>
          </a:p>
          <a:p>
            <a:r>
              <a:rPr lang="en-US" dirty="0" smtClean="0"/>
              <a:t>Essentially </a:t>
            </a:r>
            <a:r>
              <a:rPr lang="en-US" dirty="0"/>
              <a:t>identical to EPICS_AD_Viewer.java except that it displays </a:t>
            </a:r>
            <a:r>
              <a:rPr lang="en-US" dirty="0" err="1"/>
              <a:t>NTNDArrays</a:t>
            </a:r>
            <a:r>
              <a:rPr lang="en-US" dirty="0"/>
              <a:t> from the </a:t>
            </a:r>
            <a:r>
              <a:rPr lang="en-US" dirty="0" err="1"/>
              <a:t>NDPluginPva</a:t>
            </a:r>
            <a:r>
              <a:rPr lang="en-US" dirty="0"/>
              <a:t> plugin, i.e. using </a:t>
            </a:r>
            <a:r>
              <a:rPr lang="en-US" dirty="0" err="1"/>
              <a:t>pvAccess</a:t>
            </a:r>
            <a:r>
              <a:rPr lang="en-US" dirty="0"/>
              <a:t> to transport the images rather than </a:t>
            </a:r>
            <a:r>
              <a:rPr lang="en-US" dirty="0" err="1"/>
              <a:t>NDPluginStdArrays</a:t>
            </a:r>
            <a:r>
              <a:rPr lang="en-US" dirty="0"/>
              <a:t> which uses Channel Access</a:t>
            </a:r>
            <a:r>
              <a:rPr lang="en-US" dirty="0" smtClean="0"/>
              <a: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21" y="3124200"/>
            <a:ext cx="7763958" cy="11050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302211"/>
            <a:ext cx="2387411" cy="2479589"/>
          </a:xfrm>
          <a:prstGeom prst="rect">
            <a:avLst/>
          </a:prstGeom>
        </p:spPr>
      </p:pic>
    </p:spTree>
    <p:extLst>
      <p:ext uri="{BB962C8B-B14F-4D97-AF65-F5344CB8AC3E}">
        <p14:creationId xmlns:p14="http://schemas.microsoft.com/office/powerpoint/2010/main" val="4272468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609600" y="228600"/>
            <a:ext cx="7772400" cy="685800"/>
          </a:xfrm>
        </p:spPr>
        <p:txBody>
          <a:bodyPr/>
          <a:lstStyle/>
          <a:p>
            <a:r>
              <a:rPr lang="en-US" altLang="en-US" b="1" dirty="0" err="1" smtClean="0">
                <a:solidFill>
                  <a:srgbClr val="0066FF"/>
                </a:solidFill>
              </a:rPr>
              <a:t>EPICS_NTNDA_Viewer</a:t>
            </a:r>
            <a:r>
              <a:rPr lang="en-US" altLang="en-US" b="1" dirty="0">
                <a:solidFill>
                  <a:srgbClr val="0066FF"/>
                </a:solidFill>
              </a:rPr>
              <a:t> </a:t>
            </a:r>
            <a:r>
              <a:rPr lang="en-US" altLang="en-US" b="1" dirty="0" smtClean="0">
                <a:solidFill>
                  <a:srgbClr val="0066FF"/>
                </a:solidFill>
              </a:rPr>
              <a:t>Advantages</a:t>
            </a:r>
          </a:p>
        </p:txBody>
      </p:sp>
      <p:sp>
        <p:nvSpPr>
          <p:cNvPr id="2" name="Content Placeholder 1"/>
          <p:cNvSpPr>
            <a:spLocks noGrp="1"/>
          </p:cNvSpPr>
          <p:nvPr>
            <p:ph idx="1"/>
          </p:nvPr>
        </p:nvSpPr>
        <p:spPr>
          <a:xfrm>
            <a:off x="457200" y="1066800"/>
            <a:ext cx="8267700" cy="2438400"/>
          </a:xfrm>
        </p:spPr>
        <p:txBody>
          <a:bodyPr/>
          <a:lstStyle/>
          <a:p>
            <a:r>
              <a:rPr lang="en-US" dirty="0" err="1" smtClean="0"/>
              <a:t>NTNDArray</a:t>
            </a:r>
            <a:r>
              <a:rPr lang="en-US" dirty="0" smtClean="0"/>
              <a:t> </a:t>
            </a:r>
            <a:r>
              <a:rPr lang="en-US" dirty="0"/>
              <a:t>data </a:t>
            </a:r>
            <a:r>
              <a:rPr lang="en-US" dirty="0" smtClean="0"/>
              <a:t>transmitted </a:t>
            </a:r>
            <a:r>
              <a:rPr lang="en-US" dirty="0"/>
              <a:t>"atomically" over the </a:t>
            </a:r>
            <a:r>
              <a:rPr lang="en-US" dirty="0" smtClean="0"/>
              <a:t>network</a:t>
            </a:r>
          </a:p>
          <a:p>
            <a:r>
              <a:rPr lang="en-US" dirty="0" smtClean="0"/>
              <a:t>With </a:t>
            </a:r>
            <a:r>
              <a:rPr lang="en-US" dirty="0"/>
              <a:t>Channel Access </a:t>
            </a:r>
            <a:r>
              <a:rPr lang="en-US" dirty="0" smtClean="0"/>
              <a:t>size and data </a:t>
            </a:r>
            <a:r>
              <a:rPr lang="en-US" dirty="0"/>
              <a:t>type of </a:t>
            </a:r>
            <a:r>
              <a:rPr lang="en-US" dirty="0" smtClean="0"/>
              <a:t>waveform </a:t>
            </a:r>
            <a:r>
              <a:rPr lang="en-US" dirty="0"/>
              <a:t>record is fixed at </a:t>
            </a:r>
            <a:r>
              <a:rPr lang="en-US" dirty="0" err="1"/>
              <a:t>iocInit</a:t>
            </a:r>
            <a:r>
              <a:rPr lang="en-US" dirty="0"/>
              <a:t>, </a:t>
            </a:r>
            <a:r>
              <a:rPr lang="en-US" dirty="0" smtClean="0"/>
              <a:t>cannot </a:t>
            </a:r>
            <a:r>
              <a:rPr lang="en-US" dirty="0"/>
              <a:t>be changed at </a:t>
            </a:r>
            <a:r>
              <a:rPr lang="en-US" dirty="0" smtClean="0"/>
              <a:t>runtime.</a:t>
            </a:r>
          </a:p>
          <a:p>
            <a:pPr lvl="1"/>
            <a:r>
              <a:rPr lang="en-US" dirty="0" smtClean="0"/>
              <a:t>To view both 8-bit and </a:t>
            </a:r>
            <a:r>
              <a:rPr lang="en-US" dirty="0"/>
              <a:t>64-bit double FFT images </a:t>
            </a:r>
            <a:r>
              <a:rPr lang="en-US" dirty="0" smtClean="0"/>
              <a:t>waveform </a:t>
            </a:r>
            <a:r>
              <a:rPr lang="en-US" dirty="0"/>
              <a:t>record </a:t>
            </a:r>
            <a:r>
              <a:rPr lang="en-US" dirty="0" smtClean="0"/>
              <a:t>needs </a:t>
            </a:r>
            <a:r>
              <a:rPr lang="en-US" dirty="0"/>
              <a:t>to be 64-bit double, </a:t>
            </a:r>
            <a:r>
              <a:rPr lang="en-US" dirty="0" smtClean="0"/>
              <a:t> 8X  </a:t>
            </a:r>
            <a:r>
              <a:rPr lang="en-US" dirty="0"/>
              <a:t>network overhead </a:t>
            </a:r>
            <a:r>
              <a:rPr lang="en-US" dirty="0" smtClean="0"/>
              <a:t>for 8-bit. </a:t>
            </a:r>
            <a:r>
              <a:rPr lang="en-US" dirty="0" err="1"/>
              <a:t>pvAccess</a:t>
            </a:r>
            <a:r>
              <a:rPr lang="en-US" dirty="0"/>
              <a:t> changes the data type of the </a:t>
            </a:r>
            <a:r>
              <a:rPr lang="en-US" dirty="0" err="1"/>
              <a:t>NTNDArrays</a:t>
            </a:r>
            <a:r>
              <a:rPr lang="en-US" dirty="0"/>
              <a:t> dynamically at </a:t>
            </a:r>
            <a:r>
              <a:rPr lang="en-US" dirty="0" smtClean="0"/>
              <a:t>run-time.</a:t>
            </a:r>
            <a:endParaRPr lang="en-US" dirty="0"/>
          </a:p>
          <a:p>
            <a:r>
              <a:rPr lang="en-US" dirty="0"/>
              <a:t>Channel Access requires setting EPICS_CA_MAX_ARRAY_BYTES, </a:t>
            </a:r>
            <a:r>
              <a:rPr lang="en-US" dirty="0" smtClean="0"/>
              <a:t>considerable </a:t>
            </a:r>
            <a:r>
              <a:rPr lang="en-US" dirty="0"/>
              <a:t>confusion and frustration for users. </a:t>
            </a:r>
            <a:endParaRPr lang="en-US" dirty="0" smtClean="0"/>
          </a:p>
          <a:p>
            <a:r>
              <a:rPr lang="en-US" dirty="0" err="1" smtClean="0"/>
              <a:t>NDPluginPva</a:t>
            </a:r>
            <a:r>
              <a:rPr lang="en-US" dirty="0" smtClean="0"/>
              <a:t> </a:t>
            </a:r>
            <a:r>
              <a:rPr lang="en-US" dirty="0"/>
              <a:t>is </a:t>
            </a:r>
            <a:r>
              <a:rPr lang="en-US" dirty="0" smtClean="0"/>
              <a:t>5X-10X </a:t>
            </a:r>
            <a:r>
              <a:rPr lang="en-US" dirty="0"/>
              <a:t>faster than </a:t>
            </a:r>
            <a:r>
              <a:rPr lang="en-US" dirty="0" err="1" smtClean="0"/>
              <a:t>NDPluginStdArrays</a:t>
            </a:r>
            <a:endParaRPr lang="en-US" dirty="0" smtClean="0"/>
          </a:p>
          <a:p>
            <a:r>
              <a:rPr lang="en-US" dirty="0" smtClean="0"/>
              <a:t>ImageJ is 1.5-2X faster </a:t>
            </a:r>
            <a:r>
              <a:rPr lang="en-US" dirty="0"/>
              <a:t>with </a:t>
            </a:r>
            <a:r>
              <a:rPr lang="en-US" dirty="0" err="1"/>
              <a:t>pvAccess</a:t>
            </a:r>
            <a:r>
              <a:rPr lang="en-US" dirty="0"/>
              <a:t> than with Channel Access</a:t>
            </a:r>
            <a:r>
              <a:rPr lang="en-US" dirty="0" smtClean="0"/>
              <a:t>.</a:t>
            </a:r>
            <a:endParaRPr lang="en-US" dirty="0"/>
          </a:p>
        </p:txBody>
      </p:sp>
    </p:spTree>
    <p:extLst>
      <p:ext uri="{BB962C8B-B14F-4D97-AF65-F5344CB8AC3E}">
        <p14:creationId xmlns:p14="http://schemas.microsoft.com/office/powerpoint/2010/main" val="103798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76200"/>
            <a:ext cx="8305800" cy="762000"/>
          </a:xfrm>
        </p:spPr>
        <p:txBody>
          <a:bodyPr/>
          <a:lstStyle/>
          <a:p>
            <a:r>
              <a:rPr lang="en-US" altLang="en-US" sz="3200" b="1" dirty="0" smtClean="0">
                <a:solidFill>
                  <a:srgbClr val="0066FF"/>
                </a:solidFill>
              </a:rPr>
              <a:t>NDArrayPool Design Enhancements (R3-3)</a:t>
            </a:r>
          </a:p>
        </p:txBody>
      </p:sp>
      <p:sp>
        <p:nvSpPr>
          <p:cNvPr id="5" name="Rectangle 3"/>
          <p:cNvSpPr txBox="1">
            <a:spLocks noChangeArrowheads="1"/>
          </p:cNvSpPr>
          <p:nvPr/>
        </p:nvSpPr>
        <p:spPr bwMode="auto">
          <a:xfrm>
            <a:off x="457200" y="838200"/>
            <a:ext cx="7924800" cy="5257800"/>
          </a:xfrm>
          <a:prstGeom prst="rect">
            <a:avLst/>
          </a:prstGeom>
          <a:noFill/>
          <a:ln w="9525">
            <a:noFill/>
            <a:miter lim="800000"/>
            <a:headEnd/>
            <a:tailEnd/>
          </a:ln>
        </p:spPr>
        <p:txBody>
          <a:bodyPr/>
          <a:lstStyle/>
          <a:p>
            <a:pPr marL="342900" indent="-342900">
              <a:spcBef>
                <a:spcPts val="600"/>
              </a:spcBef>
              <a:buFont typeface="Arial" panose="020B0604020202020204" pitchFamily="34" charset="0"/>
              <a:buChar char="•"/>
            </a:pPr>
            <a:r>
              <a:rPr lang="en-US" dirty="0"/>
              <a:t>Previously each plugin used its own NDArrayPool. </a:t>
            </a:r>
            <a:endParaRPr lang="en-US" dirty="0" smtClean="0"/>
          </a:p>
          <a:p>
            <a:pPr marL="800100" lvl="1" indent="-342900">
              <a:spcBef>
                <a:spcPts val="600"/>
              </a:spcBef>
              <a:buFont typeface="Arial" panose="020B0604020202020204" pitchFamily="34" charset="0"/>
              <a:buChar char="•"/>
            </a:pPr>
            <a:r>
              <a:rPr lang="en-US" sz="2000" dirty="0" smtClean="0"/>
              <a:t>Problem: not </a:t>
            </a:r>
            <a:r>
              <a:rPr lang="en-US" sz="2000" dirty="0"/>
              <a:t>really possible to enforce the </a:t>
            </a:r>
            <a:r>
              <a:rPr lang="en-US" sz="2000" dirty="0" err="1"/>
              <a:t>maxMemory</a:t>
            </a:r>
            <a:r>
              <a:rPr lang="en-US" sz="2000" dirty="0"/>
              <a:t> limits for the driver and plugin chain. </a:t>
            </a:r>
            <a:endParaRPr lang="en-US" sz="2000" dirty="0" smtClean="0"/>
          </a:p>
          <a:p>
            <a:pPr marL="800100" lvl="1" indent="-342900">
              <a:spcBef>
                <a:spcPts val="600"/>
              </a:spcBef>
              <a:buFont typeface="Arial" panose="020B0604020202020204" pitchFamily="34" charset="0"/>
              <a:buChar char="•"/>
            </a:pPr>
            <a:r>
              <a:rPr lang="en-US" sz="2000" dirty="0" smtClean="0"/>
              <a:t>Sum </a:t>
            </a:r>
            <a:r>
              <a:rPr lang="en-US" sz="2000" dirty="0"/>
              <a:t>of the memory use by the driver and all plugins that matters, not the use by each individual driver and plugin.</a:t>
            </a:r>
          </a:p>
          <a:p>
            <a:pPr marL="342900" indent="-342900">
              <a:spcBef>
                <a:spcPts val="600"/>
              </a:spcBef>
              <a:buFont typeface="Arial" panose="020B0604020202020204" pitchFamily="34" charset="0"/>
              <a:buChar char="•"/>
            </a:pPr>
            <a:r>
              <a:rPr lang="en-US" dirty="0" err="1" smtClean="0"/>
              <a:t>NDPluginDriver</a:t>
            </a:r>
            <a:r>
              <a:rPr lang="en-US" dirty="0" smtClean="0"/>
              <a:t> </a:t>
            </a:r>
            <a:r>
              <a:rPr lang="en-US" dirty="0"/>
              <a:t>base class </a:t>
            </a:r>
            <a:r>
              <a:rPr lang="en-US" dirty="0" smtClean="0"/>
              <a:t>changed </a:t>
            </a:r>
            <a:r>
              <a:rPr lang="en-US" dirty="0"/>
              <a:t>to set its </a:t>
            </a:r>
            <a:r>
              <a:rPr lang="en-US" dirty="0" err="1"/>
              <a:t>pNDArrayPool</a:t>
            </a:r>
            <a:r>
              <a:rPr lang="en-US" dirty="0"/>
              <a:t> pointer to the address passed to it in the </a:t>
            </a:r>
            <a:r>
              <a:rPr lang="en-US" dirty="0" err="1"/>
              <a:t>NDArray.pNDArrayPool</a:t>
            </a:r>
            <a:r>
              <a:rPr lang="en-US" dirty="0"/>
              <a:t> for the </a:t>
            </a:r>
            <a:r>
              <a:rPr lang="en-US" dirty="0" err="1"/>
              <a:t>NDArray</a:t>
            </a:r>
            <a:r>
              <a:rPr lang="en-US" dirty="0"/>
              <a:t> in the callback. </a:t>
            </a:r>
            <a:endParaRPr lang="en-US" dirty="0" smtClean="0"/>
          </a:p>
          <a:p>
            <a:pPr marL="342900" indent="-342900">
              <a:spcBef>
                <a:spcPts val="600"/>
              </a:spcBef>
              <a:buFont typeface="Arial" panose="020B0604020202020204" pitchFamily="34" charset="0"/>
              <a:buChar char="•"/>
            </a:pPr>
            <a:r>
              <a:rPr lang="en-US" dirty="0" smtClean="0"/>
              <a:t>Ultimately </a:t>
            </a:r>
            <a:r>
              <a:rPr lang="en-US" dirty="0"/>
              <a:t>all </a:t>
            </a:r>
            <a:r>
              <a:rPr lang="en-US" dirty="0" err="1"/>
              <a:t>NDArrays</a:t>
            </a:r>
            <a:r>
              <a:rPr lang="en-US" dirty="0"/>
              <a:t> are derived from the driver, either directly, or via the </a:t>
            </a:r>
            <a:r>
              <a:rPr lang="en-US" dirty="0" err="1"/>
              <a:t>NDArrayPool.copy</a:t>
            </a:r>
            <a:r>
              <a:rPr lang="en-US" dirty="0"/>
              <a:t>() or </a:t>
            </a:r>
            <a:r>
              <a:rPr lang="en-US" dirty="0" err="1"/>
              <a:t>NDArrayPool.convert</a:t>
            </a:r>
            <a:r>
              <a:rPr lang="en-US" dirty="0"/>
              <a:t>() methods. </a:t>
            </a:r>
            <a:endParaRPr lang="en-US" dirty="0" smtClean="0"/>
          </a:p>
          <a:p>
            <a:pPr marL="800100" lvl="1" indent="-342900">
              <a:spcBef>
                <a:spcPts val="600"/>
              </a:spcBef>
              <a:buFont typeface="Arial" panose="020B0604020202020204" pitchFamily="34" charset="0"/>
              <a:buChar char="•"/>
            </a:pPr>
            <a:r>
              <a:rPr lang="en-US" sz="2000" dirty="0" smtClean="0"/>
              <a:t>Thus plugins </a:t>
            </a:r>
            <a:r>
              <a:rPr lang="en-US" sz="2000" dirty="0"/>
              <a:t>now allocate </a:t>
            </a:r>
            <a:r>
              <a:rPr lang="en-US" sz="2000" dirty="0" err="1"/>
              <a:t>NDArrays</a:t>
            </a:r>
            <a:r>
              <a:rPr lang="en-US" sz="2000" dirty="0"/>
              <a:t> from the driver's NDArrayPool, not their own. </a:t>
            </a:r>
            <a:endParaRPr lang="en-US" sz="2000" dirty="0" smtClean="0"/>
          </a:p>
        </p:txBody>
      </p:sp>
    </p:spTree>
    <p:extLst>
      <p:ext uri="{BB962C8B-B14F-4D97-AF65-F5344CB8AC3E}">
        <p14:creationId xmlns:p14="http://schemas.microsoft.com/office/powerpoint/2010/main" val="349813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762000"/>
          </a:xfrm>
        </p:spPr>
        <p:txBody>
          <a:bodyPr/>
          <a:lstStyle/>
          <a:p>
            <a:r>
              <a:rPr lang="en-US" altLang="en-US" b="1" dirty="0">
                <a:solidFill>
                  <a:srgbClr val="0066FF"/>
                </a:solidFill>
              </a:rPr>
              <a:t>Active </a:t>
            </a:r>
            <a:r>
              <a:rPr lang="en-US" altLang="en-US" b="1" dirty="0" smtClean="0">
                <a:solidFill>
                  <a:srgbClr val="0066FF"/>
                </a:solidFill>
              </a:rPr>
              <a:t>Plugin Counting </a:t>
            </a:r>
            <a:r>
              <a:rPr lang="en-US" altLang="en-US" b="1" dirty="0">
                <a:solidFill>
                  <a:srgbClr val="0066FF"/>
                </a:solidFill>
              </a:rPr>
              <a:t>and </a:t>
            </a:r>
            <a:r>
              <a:rPr lang="en-US" altLang="en-US" b="1" dirty="0" smtClean="0">
                <a:solidFill>
                  <a:srgbClr val="0066FF"/>
                </a:solidFill>
              </a:rPr>
              <a:t/>
            </a:r>
            <a:br>
              <a:rPr lang="en-US" altLang="en-US" b="1" dirty="0" smtClean="0">
                <a:solidFill>
                  <a:srgbClr val="0066FF"/>
                </a:solidFill>
              </a:rPr>
            </a:br>
            <a:r>
              <a:rPr lang="en-US" altLang="en-US" b="1" dirty="0" smtClean="0">
                <a:solidFill>
                  <a:srgbClr val="0066FF"/>
                </a:solidFill>
              </a:rPr>
              <a:t>Waiting </a:t>
            </a:r>
            <a:r>
              <a:rPr lang="en-US" altLang="en-US" b="1" dirty="0">
                <a:solidFill>
                  <a:srgbClr val="0066FF"/>
                </a:solidFill>
              </a:rPr>
              <a:t>for P</a:t>
            </a:r>
            <a:r>
              <a:rPr lang="en-US" altLang="en-US" b="1" dirty="0" smtClean="0">
                <a:solidFill>
                  <a:srgbClr val="0066FF"/>
                </a:solidFill>
              </a:rPr>
              <a:t>lugins </a:t>
            </a:r>
            <a:r>
              <a:rPr lang="en-US" altLang="en-US" b="1" dirty="0">
                <a:solidFill>
                  <a:srgbClr val="0066FF"/>
                </a:solidFill>
              </a:rPr>
              <a:t>to </a:t>
            </a:r>
            <a:r>
              <a:rPr lang="en-US" altLang="en-US" b="1" dirty="0" smtClean="0">
                <a:solidFill>
                  <a:srgbClr val="0066FF"/>
                </a:solidFill>
              </a:rPr>
              <a:t>Complete (R3-3)</a:t>
            </a:r>
          </a:p>
        </p:txBody>
      </p:sp>
      <p:sp>
        <p:nvSpPr>
          <p:cNvPr id="5" name="Rectangle 3"/>
          <p:cNvSpPr txBox="1">
            <a:spLocks noChangeArrowheads="1"/>
          </p:cNvSpPr>
          <p:nvPr/>
        </p:nvSpPr>
        <p:spPr bwMode="auto">
          <a:xfrm>
            <a:off x="457200" y="13716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000" dirty="0"/>
              <a:t>Previously </a:t>
            </a:r>
            <a:r>
              <a:rPr lang="en-US" sz="2000" dirty="0" smtClean="0"/>
              <a:t>to </a:t>
            </a:r>
            <a:r>
              <a:rPr lang="en-US" sz="2000" dirty="0"/>
              <a:t>wait for plugins to complete before the driver indicated that acquisition was complete then </a:t>
            </a:r>
            <a:r>
              <a:rPr lang="en-US" sz="2000" dirty="0" smtClean="0"/>
              <a:t>needed </a:t>
            </a:r>
            <a:r>
              <a:rPr lang="en-US" sz="2000" dirty="0"/>
              <a:t>to set </a:t>
            </a:r>
            <a:r>
              <a:rPr lang="en-US" sz="2000" dirty="0" err="1"/>
              <a:t>CallbacksBlock</a:t>
            </a:r>
            <a:r>
              <a:rPr lang="en-US" sz="2000" dirty="0"/>
              <a:t>=Yes for each plugin in the chain. </a:t>
            </a:r>
            <a:endParaRPr lang="en-US" sz="2000" dirty="0" smtClean="0"/>
          </a:p>
          <a:p>
            <a:pPr marL="342900" indent="-342900">
              <a:buFont typeface="Arial" panose="020B0604020202020204" pitchFamily="34" charset="0"/>
              <a:buChar char="•"/>
            </a:pPr>
            <a:r>
              <a:rPr lang="en-US" sz="2000" dirty="0" smtClean="0"/>
              <a:t>Waiting </a:t>
            </a:r>
            <a:r>
              <a:rPr lang="en-US" sz="2000" dirty="0"/>
              <a:t>for plugins is needed in cases like the </a:t>
            </a:r>
            <a:r>
              <a:rPr lang="en-US" sz="2000" dirty="0" smtClean="0"/>
              <a:t>following</a:t>
            </a:r>
          </a:p>
          <a:p>
            <a:pPr marL="800100" lvl="1" indent="-342900">
              <a:buFont typeface="Arial" panose="020B0604020202020204" pitchFamily="34" charset="0"/>
              <a:buChar char="•"/>
            </a:pPr>
            <a:r>
              <a:rPr lang="en-US" sz="1800" dirty="0" smtClean="0"/>
              <a:t>Doing </a:t>
            </a:r>
            <a:r>
              <a:rPr lang="en-US" sz="1800" dirty="0"/>
              <a:t>a step scan and one of the counters for the step-scan is a PV from the statistics plugin. </a:t>
            </a:r>
            <a:endParaRPr lang="en-US" sz="1800" dirty="0" smtClean="0"/>
          </a:p>
          <a:p>
            <a:pPr marL="1257300" lvl="2" indent="-342900">
              <a:buFont typeface="Arial" panose="020B0604020202020204" pitchFamily="34" charset="0"/>
              <a:buChar char="•"/>
            </a:pPr>
            <a:r>
              <a:rPr lang="en-US" sz="1800" dirty="0" smtClean="0"/>
              <a:t>Necessary </a:t>
            </a:r>
            <a:r>
              <a:rPr lang="en-US" sz="1800" dirty="0"/>
              <a:t>to wait for the statistics plugin to complete to be sure the PV value is for current </a:t>
            </a:r>
            <a:r>
              <a:rPr lang="en-US" sz="1800" dirty="0" err="1"/>
              <a:t>NDArray</a:t>
            </a:r>
            <a:r>
              <a:rPr lang="en-US" sz="1800" dirty="0"/>
              <a:t> and not the previous one.</a:t>
            </a:r>
          </a:p>
          <a:p>
            <a:pPr marL="800100" lvl="1" indent="-342900">
              <a:buFont typeface="Arial" panose="020B0604020202020204" pitchFamily="34" charset="0"/>
              <a:buChar char="•"/>
            </a:pPr>
            <a:r>
              <a:rPr lang="en-US" sz="1800" dirty="0"/>
              <a:t>D</a:t>
            </a:r>
            <a:r>
              <a:rPr lang="en-US" sz="1800" dirty="0" smtClean="0"/>
              <a:t>oing </a:t>
            </a:r>
            <a:r>
              <a:rPr lang="en-US" sz="1800" dirty="0"/>
              <a:t>a scan and writing the </a:t>
            </a:r>
            <a:r>
              <a:rPr lang="en-US" sz="1800" dirty="0" err="1"/>
              <a:t>NDArrays</a:t>
            </a:r>
            <a:r>
              <a:rPr lang="en-US" sz="1800" dirty="0"/>
              <a:t> to a file with one of the file plugins. </a:t>
            </a:r>
            <a:r>
              <a:rPr lang="en-US" sz="1800" dirty="0" smtClean="0"/>
              <a:t>N</a:t>
            </a:r>
          </a:p>
          <a:p>
            <a:pPr marL="1257300" lvl="2" indent="-342900">
              <a:buFont typeface="Arial" panose="020B0604020202020204" pitchFamily="34" charset="0"/>
              <a:buChar char="•"/>
            </a:pPr>
            <a:r>
              <a:rPr lang="en-US" sz="1800" dirty="0"/>
              <a:t>N</a:t>
            </a:r>
            <a:r>
              <a:rPr lang="en-US" sz="1800" dirty="0" smtClean="0"/>
              <a:t>ecessary </a:t>
            </a:r>
            <a:r>
              <a:rPr lang="en-US" sz="1800" dirty="0"/>
              <a:t>to wait for the file plugin to complete before changing the file name for the next point</a:t>
            </a:r>
            <a:r>
              <a:rPr lang="en-US" sz="1800" dirty="0" smtClean="0"/>
              <a:t>.</a:t>
            </a:r>
          </a:p>
          <a:p>
            <a:pPr marL="342900" indent="-342900">
              <a:buFont typeface="Arial" panose="020B0604020202020204" pitchFamily="34" charset="0"/>
              <a:buChar char="•"/>
            </a:pPr>
            <a:r>
              <a:rPr lang="en-US" sz="2000" dirty="0" smtClean="0"/>
              <a:t>Problems </a:t>
            </a:r>
            <a:r>
              <a:rPr lang="en-US" sz="2000" dirty="0"/>
              <a:t>with setting </a:t>
            </a:r>
            <a:r>
              <a:rPr lang="en-US" sz="2000" dirty="0" err="1"/>
              <a:t>CallbacksBlock</a:t>
            </a:r>
            <a:r>
              <a:rPr lang="en-US" sz="2000" dirty="0"/>
              <a:t>=Yes.</a:t>
            </a:r>
          </a:p>
          <a:p>
            <a:pPr marL="800100" lvl="1" indent="-342900">
              <a:buFont typeface="Arial" panose="020B0604020202020204" pitchFamily="34" charset="0"/>
              <a:buChar char="•"/>
            </a:pPr>
            <a:r>
              <a:rPr lang="en-US" sz="1800" dirty="0"/>
              <a:t>Slows down the driver because the plugin is executing in the driver thread and not in its own thread.</a:t>
            </a:r>
          </a:p>
          <a:p>
            <a:pPr marL="800100" lvl="1" indent="-342900">
              <a:buFont typeface="Arial" panose="020B0604020202020204" pitchFamily="34" charset="0"/>
              <a:buChar char="•"/>
            </a:pPr>
            <a:r>
              <a:rPr lang="en-US" sz="1800" dirty="0"/>
              <a:t>Complicated to change all of the required plugin settings from </a:t>
            </a:r>
            <a:r>
              <a:rPr lang="en-US" sz="1800" dirty="0" err="1"/>
              <a:t>CallbacksBlock</a:t>
            </a:r>
            <a:r>
              <a:rPr lang="en-US" sz="1800" dirty="0"/>
              <a:t>=No to </a:t>
            </a:r>
            <a:r>
              <a:rPr lang="en-US" sz="1800" dirty="0" err="1"/>
              <a:t>CallbacksBlock</a:t>
            </a:r>
            <a:r>
              <a:rPr lang="en-US" sz="1800" dirty="0"/>
              <a:t>=Yes.</a:t>
            </a:r>
          </a:p>
          <a:p>
            <a:pPr marL="1257300" lvl="2"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420728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a:solidFill>
                  <a:srgbClr val="0066FF"/>
                </a:solidFill>
              </a:rPr>
              <a:t>Active </a:t>
            </a:r>
            <a:r>
              <a:rPr lang="en-US" altLang="en-US" b="1" dirty="0" smtClean="0">
                <a:solidFill>
                  <a:srgbClr val="0066FF"/>
                </a:solidFill>
              </a:rPr>
              <a:t>Plugin Counting </a:t>
            </a:r>
            <a:r>
              <a:rPr lang="en-US" altLang="en-US" b="1" dirty="0">
                <a:solidFill>
                  <a:srgbClr val="0066FF"/>
                </a:solidFill>
              </a:rPr>
              <a:t>and </a:t>
            </a:r>
            <a:r>
              <a:rPr lang="en-US" altLang="en-US" b="1" dirty="0" smtClean="0">
                <a:solidFill>
                  <a:srgbClr val="0066FF"/>
                </a:solidFill>
              </a:rPr>
              <a:t/>
            </a:r>
            <a:br>
              <a:rPr lang="en-US" altLang="en-US" b="1" dirty="0" smtClean="0">
                <a:solidFill>
                  <a:srgbClr val="0066FF"/>
                </a:solidFill>
              </a:rPr>
            </a:br>
            <a:r>
              <a:rPr lang="en-US" altLang="en-US" b="1" dirty="0" smtClean="0">
                <a:solidFill>
                  <a:srgbClr val="0066FF"/>
                </a:solidFill>
              </a:rPr>
              <a:t>Waiting </a:t>
            </a:r>
            <a:r>
              <a:rPr lang="en-US" altLang="en-US" b="1" dirty="0">
                <a:solidFill>
                  <a:srgbClr val="0066FF"/>
                </a:solidFill>
              </a:rPr>
              <a:t>for P</a:t>
            </a:r>
            <a:r>
              <a:rPr lang="en-US" altLang="en-US" b="1" dirty="0" smtClean="0">
                <a:solidFill>
                  <a:srgbClr val="0066FF"/>
                </a:solidFill>
              </a:rPr>
              <a:t>lugins </a:t>
            </a:r>
            <a:r>
              <a:rPr lang="en-US" altLang="en-US" b="1" dirty="0">
                <a:solidFill>
                  <a:srgbClr val="0066FF"/>
                </a:solidFill>
              </a:rPr>
              <a:t>to </a:t>
            </a:r>
            <a:r>
              <a:rPr lang="en-US" altLang="en-US" b="1" dirty="0" smtClean="0">
                <a:solidFill>
                  <a:srgbClr val="0066FF"/>
                </a:solidFill>
              </a:rPr>
              <a:t>Complete</a:t>
            </a:r>
          </a:p>
        </p:txBody>
      </p:sp>
      <p:sp>
        <p:nvSpPr>
          <p:cNvPr id="5" name="Rectangle 3"/>
          <p:cNvSpPr txBox="1">
            <a:spLocks noChangeArrowheads="1"/>
          </p:cNvSpPr>
          <p:nvPr/>
        </p:nvSpPr>
        <p:spPr bwMode="auto">
          <a:xfrm>
            <a:off x="457200" y="12192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err="1" smtClean="0"/>
              <a:t>NDPluginDriver</a:t>
            </a:r>
            <a:r>
              <a:rPr lang="en-US" dirty="0" smtClean="0"/>
              <a:t> </a:t>
            </a:r>
            <a:r>
              <a:rPr lang="en-US" dirty="0"/>
              <a:t>base class now </a:t>
            </a:r>
            <a:r>
              <a:rPr lang="en-US" dirty="0" smtClean="0"/>
              <a:t>does the following:</a:t>
            </a:r>
          </a:p>
          <a:p>
            <a:pPr marL="800100" lvl="1" indent="-342900">
              <a:buFont typeface="Arial" panose="020B0604020202020204" pitchFamily="34" charset="0"/>
              <a:buChar char="•"/>
            </a:pPr>
            <a:r>
              <a:rPr lang="en-US" sz="2000" dirty="0"/>
              <a:t>I</a:t>
            </a:r>
            <a:r>
              <a:rPr lang="en-US" sz="2000" dirty="0" smtClean="0"/>
              <a:t>ncrements </a:t>
            </a:r>
            <a:r>
              <a:rPr lang="en-US" sz="2000" dirty="0"/>
              <a:t>a </a:t>
            </a:r>
            <a:r>
              <a:rPr lang="en-US" sz="2000" dirty="0" err="1"/>
              <a:t>NumActivePlugins</a:t>
            </a:r>
            <a:r>
              <a:rPr lang="en-US" sz="2000" dirty="0"/>
              <a:t> counter in the driver that owns each </a:t>
            </a:r>
            <a:r>
              <a:rPr lang="en-US" sz="2000" dirty="0" err="1"/>
              <a:t>NDArray</a:t>
            </a:r>
            <a:r>
              <a:rPr lang="en-US" sz="2000" dirty="0"/>
              <a:t> as it is </a:t>
            </a:r>
            <a:r>
              <a:rPr lang="en-US" sz="2000" dirty="0" smtClean="0"/>
              <a:t>queued</a:t>
            </a:r>
          </a:p>
          <a:p>
            <a:pPr marL="800100" lvl="1" indent="-342900">
              <a:buFont typeface="Arial" panose="020B0604020202020204" pitchFamily="34" charset="0"/>
              <a:buChar char="•"/>
            </a:pPr>
            <a:r>
              <a:rPr lang="en-US" sz="2000" dirty="0"/>
              <a:t>D</a:t>
            </a:r>
            <a:r>
              <a:rPr lang="en-US" sz="2000" dirty="0" smtClean="0"/>
              <a:t>ecrements </a:t>
            </a:r>
            <a:r>
              <a:rPr lang="en-US" sz="2000" dirty="0"/>
              <a:t>the counter after the processing is done.</a:t>
            </a:r>
          </a:p>
          <a:p>
            <a:pPr marL="342900" indent="-342900">
              <a:buFont typeface="Arial" panose="020B0604020202020204" pitchFamily="34" charset="0"/>
              <a:buChar char="•"/>
            </a:pPr>
            <a:r>
              <a:rPr lang="en-US" dirty="0"/>
              <a:t>All drivers have 3 new records:</a:t>
            </a:r>
          </a:p>
          <a:p>
            <a:pPr marL="800100" lvl="1" indent="-342900">
              <a:buFont typeface="Arial" panose="020B0604020202020204" pitchFamily="34" charset="0"/>
              <a:buChar char="•"/>
            </a:pPr>
            <a:r>
              <a:rPr lang="en-US" sz="2000" b="1" dirty="0" err="1"/>
              <a:t>NumActivePlugins</a:t>
            </a:r>
            <a:r>
              <a:rPr lang="en-US" sz="2000" dirty="0"/>
              <a:t>: I</a:t>
            </a:r>
            <a:r>
              <a:rPr lang="en-US" sz="2000" dirty="0" smtClean="0"/>
              <a:t>ndicates </a:t>
            </a:r>
            <a:r>
              <a:rPr lang="en-US" sz="2000" dirty="0"/>
              <a:t>the total number of </a:t>
            </a:r>
            <a:r>
              <a:rPr lang="en-US" sz="2000" dirty="0" err="1"/>
              <a:t>NDArrays</a:t>
            </a:r>
            <a:r>
              <a:rPr lang="en-US" sz="2000" dirty="0"/>
              <a:t> that are currently processing or are queued for processing by this driver.</a:t>
            </a:r>
          </a:p>
          <a:p>
            <a:pPr marL="800100" lvl="1" indent="-342900">
              <a:buFont typeface="Arial" panose="020B0604020202020204" pitchFamily="34" charset="0"/>
              <a:buChar char="•"/>
            </a:pPr>
            <a:r>
              <a:rPr lang="en-US" sz="2000" b="1" dirty="0" err="1"/>
              <a:t>WaitForPlugins</a:t>
            </a:r>
            <a:r>
              <a:rPr lang="en-US" sz="2000" dirty="0"/>
              <a:t>: D</a:t>
            </a:r>
            <a:r>
              <a:rPr lang="en-US" sz="2000" dirty="0" smtClean="0"/>
              <a:t>etermines </a:t>
            </a:r>
            <a:r>
              <a:rPr lang="en-US" sz="2000" dirty="0"/>
              <a:t>whether </a:t>
            </a:r>
            <a:r>
              <a:rPr lang="en-US" sz="2000" dirty="0" err="1"/>
              <a:t>AcquireBusy</a:t>
            </a:r>
            <a:r>
              <a:rPr lang="en-US" sz="2000" dirty="0"/>
              <a:t> waits for </a:t>
            </a:r>
            <a:r>
              <a:rPr lang="en-US" sz="2000" dirty="0" err="1"/>
              <a:t>NumActivePlugins</a:t>
            </a:r>
            <a:r>
              <a:rPr lang="en-US" sz="2000" dirty="0"/>
              <a:t> to go to 0 before changing to 0 when acquisition completes.</a:t>
            </a:r>
          </a:p>
          <a:p>
            <a:pPr marL="800100" lvl="1" indent="-342900">
              <a:buFont typeface="Arial" panose="020B0604020202020204" pitchFamily="34" charset="0"/>
              <a:buChar char="•"/>
            </a:pPr>
            <a:r>
              <a:rPr lang="en-US" sz="2000" b="1" dirty="0" err="1" smtClean="0"/>
              <a:t>AcquireBusy</a:t>
            </a:r>
            <a:r>
              <a:rPr lang="en-US" sz="2000" dirty="0" smtClean="0"/>
              <a:t>: “busy” </a:t>
            </a:r>
            <a:r>
              <a:rPr lang="en-US" sz="2000" dirty="0"/>
              <a:t>record that is set to 1 when Acquire changes to 1. It changes back to 0 when acquisition completes, i.e. when </a:t>
            </a:r>
            <a:r>
              <a:rPr lang="en-US" sz="2000" dirty="0" err="1"/>
              <a:t>Acquire_RBV</a:t>
            </a:r>
            <a:r>
              <a:rPr lang="en-US" sz="2000" dirty="0"/>
              <a:t>=0. </a:t>
            </a:r>
            <a:endParaRPr lang="en-US" sz="2000" dirty="0" smtClean="0"/>
          </a:p>
          <a:p>
            <a:pPr marL="1257300" lvl="2" indent="-342900">
              <a:buFont typeface="Arial" panose="020B0604020202020204" pitchFamily="34" charset="0"/>
              <a:buChar char="•"/>
            </a:pPr>
            <a:r>
              <a:rPr lang="en-US" sz="2000" dirty="0" smtClean="0"/>
              <a:t>If </a:t>
            </a:r>
            <a:r>
              <a:rPr lang="en-US" sz="2000" dirty="0" err="1"/>
              <a:t>WaitForPlugins</a:t>
            </a:r>
            <a:r>
              <a:rPr lang="en-US" sz="2000" dirty="0"/>
              <a:t> is Yes then it also waits for </a:t>
            </a:r>
            <a:r>
              <a:rPr lang="en-US" sz="2000" dirty="0" err="1"/>
              <a:t>NumActivePlugins</a:t>
            </a:r>
            <a:r>
              <a:rPr lang="en-US" sz="2000" dirty="0"/>
              <a:t> to go to 0 before changing to 0.</a:t>
            </a:r>
          </a:p>
          <a:p>
            <a:pPr marL="342900" indent="-342900">
              <a:buFont typeface="Arial" panose="020B0604020202020204" pitchFamily="34" charset="0"/>
              <a:buChar char="•"/>
            </a:pPr>
            <a:r>
              <a:rPr lang="en-US" dirty="0"/>
              <a:t>S</a:t>
            </a:r>
            <a:r>
              <a:rPr lang="en-US" dirty="0" smtClean="0"/>
              <a:t>hould now rarely </a:t>
            </a:r>
            <a:r>
              <a:rPr lang="en-US" dirty="0"/>
              <a:t>be necessary to change plugins to use </a:t>
            </a:r>
            <a:r>
              <a:rPr lang="en-US" dirty="0" err="1"/>
              <a:t>CallbacksBlock</a:t>
            </a:r>
            <a:r>
              <a:rPr lang="en-US" dirty="0"/>
              <a:t>=Yes.</a:t>
            </a:r>
          </a:p>
        </p:txBody>
      </p:sp>
    </p:spTree>
    <p:extLst>
      <p:ext uri="{BB962C8B-B14F-4D97-AF65-F5344CB8AC3E}">
        <p14:creationId xmlns:p14="http://schemas.microsoft.com/office/powerpoint/2010/main" val="1485945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5800" y="152400"/>
            <a:ext cx="4820771" cy="6400800"/>
            <a:chOff x="2133600" y="152400"/>
            <a:chExt cx="4820771" cy="6400800"/>
          </a:xfrm>
        </p:grpSpPr>
        <p:pic>
          <p:nvPicPr>
            <p:cNvPr id="4" name="Picture 3"/>
            <p:cNvPicPr>
              <a:picLocks noChangeAspect="1"/>
            </p:cNvPicPr>
            <p:nvPr/>
          </p:nvPicPr>
          <p:blipFill>
            <a:blip r:embed="rId2"/>
            <a:stretch>
              <a:fillRect/>
            </a:stretch>
          </p:blipFill>
          <p:spPr>
            <a:xfrm>
              <a:off x="2133600" y="152400"/>
              <a:ext cx="4820771" cy="6400800"/>
            </a:xfrm>
            <a:prstGeom prst="rect">
              <a:avLst/>
            </a:prstGeom>
          </p:spPr>
        </p:pic>
        <p:sp>
          <p:nvSpPr>
            <p:cNvPr id="5" name="Rectangle 4"/>
            <p:cNvSpPr/>
            <p:nvPr/>
          </p:nvSpPr>
          <p:spPr bwMode="auto">
            <a:xfrm>
              <a:off x="4543985" y="3429000"/>
              <a:ext cx="2410386" cy="5334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6" name="Oval 5"/>
          <p:cNvSpPr/>
          <p:nvPr/>
        </p:nvSpPr>
        <p:spPr bwMode="auto">
          <a:xfrm>
            <a:off x="4724400" y="3307081"/>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5867400" y="3511034"/>
            <a:ext cx="1371600" cy="369332"/>
          </a:xfrm>
          <a:prstGeom prst="rect">
            <a:avLst/>
          </a:prstGeom>
          <a:noFill/>
        </p:spPr>
        <p:txBody>
          <a:bodyPr wrap="square" rtlCol="0">
            <a:spAutoFit/>
          </a:bodyPr>
          <a:lstStyle/>
          <a:p>
            <a:r>
              <a:rPr lang="en-US" sz="1800" dirty="0" smtClean="0">
                <a:solidFill>
                  <a:srgbClr val="FF0000"/>
                </a:solidFill>
              </a:rPr>
              <a:t>New records</a:t>
            </a:r>
            <a:endParaRPr lang="en-US" sz="1800" dirty="0">
              <a:solidFill>
                <a:srgbClr val="FF0000"/>
              </a:solidFill>
            </a:endParaRPr>
          </a:p>
        </p:txBody>
      </p:sp>
      <p:cxnSp>
        <p:nvCxnSpPr>
          <p:cNvPr id="11" name="Straight Arrow Connector 10"/>
          <p:cNvCxnSpPr>
            <a:stCxn id="8" idx="1"/>
          </p:cNvCxnSpPr>
          <p:nvPr/>
        </p:nvCxnSpPr>
        <p:spPr bwMode="auto">
          <a:xfrm flipH="1">
            <a:off x="5562600" y="3695700"/>
            <a:ext cx="304800" cy="0"/>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186035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620000" cy="762000"/>
          </a:xfrm>
        </p:spPr>
        <p:txBody>
          <a:bodyPr/>
          <a:lstStyle/>
          <a:p>
            <a:r>
              <a:rPr lang="en-US" altLang="en-US" b="1" dirty="0" smtClean="0">
                <a:solidFill>
                  <a:srgbClr val="0066FF"/>
                </a:solidFill>
              </a:rPr>
              <a:t>NDFileTIFF (R3-3)</a:t>
            </a:r>
          </a:p>
        </p:txBody>
      </p:sp>
      <p:sp>
        <p:nvSpPr>
          <p:cNvPr id="5" name="Rectangle 3"/>
          <p:cNvSpPr txBox="1">
            <a:spLocks noChangeArrowheads="1"/>
          </p:cNvSpPr>
          <p:nvPr/>
        </p:nvSpPr>
        <p:spPr bwMode="auto">
          <a:xfrm>
            <a:off x="457200" y="1143000"/>
            <a:ext cx="7924800" cy="5257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dirty="0" smtClean="0"/>
              <a:t>Added support for </a:t>
            </a:r>
            <a:r>
              <a:rPr lang="en-US" dirty="0" err="1" smtClean="0"/>
              <a:t>readFile</a:t>
            </a:r>
            <a:r>
              <a:rPr lang="en-US" dirty="0" smtClean="0"/>
              <a:t>() so it is now possible to read a TIFF file into an </a:t>
            </a:r>
            <a:r>
              <a:rPr lang="en-US" dirty="0" err="1" smtClean="0"/>
              <a:t>NDArray</a:t>
            </a:r>
            <a:r>
              <a:rPr lang="en-US" dirty="0" smtClean="0"/>
              <a:t> using this plugin and do callbacks to downstream plugins.</a:t>
            </a:r>
          </a:p>
          <a:p>
            <a:pPr marL="800100" lvl="1" indent="-342900">
              <a:buFont typeface="Arial" panose="020B0604020202020204" pitchFamily="34" charset="0"/>
              <a:buChar char="•"/>
            </a:pPr>
            <a:r>
              <a:rPr lang="en-US" sz="2000" dirty="0" smtClean="0"/>
              <a:t>All datatypes (</a:t>
            </a:r>
            <a:r>
              <a:rPr lang="en-US" sz="2000" dirty="0" err="1" smtClean="0"/>
              <a:t>NDDataType_t</a:t>
            </a:r>
            <a:r>
              <a:rPr lang="en-US" sz="2000" dirty="0" smtClean="0"/>
              <a:t>) are supported.</a:t>
            </a:r>
          </a:p>
          <a:p>
            <a:pPr marL="800100" lvl="1" indent="-342900">
              <a:buFont typeface="Arial" panose="020B0604020202020204" pitchFamily="34" charset="0"/>
              <a:buChar char="•"/>
            </a:pPr>
            <a:r>
              <a:rPr lang="en-US" sz="2000" dirty="0" smtClean="0"/>
              <a:t>Supports Mono, RGB1, and RGB3 color modes. It also correctly reads files written with RGB2 color mode.</a:t>
            </a:r>
          </a:p>
          <a:p>
            <a:pPr marL="800100" lvl="1" indent="-342900">
              <a:buFont typeface="Arial" panose="020B0604020202020204" pitchFamily="34" charset="0"/>
              <a:buChar char="•"/>
            </a:pPr>
            <a:r>
              <a:rPr lang="en-US" sz="2000" dirty="0" err="1"/>
              <a:t>S</a:t>
            </a:r>
            <a:r>
              <a:rPr lang="en-US" sz="2000" dirty="0" err="1" smtClean="0"/>
              <a:t>estores</a:t>
            </a:r>
            <a:r>
              <a:rPr lang="en-US" sz="2000" dirty="0" smtClean="0"/>
              <a:t> the </a:t>
            </a:r>
            <a:r>
              <a:rPr lang="en-US" sz="2000" dirty="0" err="1" smtClean="0"/>
              <a:t>NDArray</a:t>
            </a:r>
            <a:r>
              <a:rPr lang="en-US" sz="2000" dirty="0" smtClean="0"/>
              <a:t> fields </a:t>
            </a:r>
            <a:r>
              <a:rPr lang="en-US" sz="2000" dirty="0" err="1" smtClean="0"/>
              <a:t>uniqueID</a:t>
            </a:r>
            <a:r>
              <a:rPr lang="en-US" sz="2000" dirty="0" smtClean="0"/>
              <a:t>, </a:t>
            </a:r>
            <a:r>
              <a:rPr lang="en-US" sz="2000" dirty="0" err="1" smtClean="0"/>
              <a:t>timeStamp</a:t>
            </a:r>
            <a:r>
              <a:rPr lang="en-US" sz="2000" dirty="0" smtClean="0"/>
              <a:t>, and </a:t>
            </a:r>
            <a:r>
              <a:rPr lang="en-US" sz="2000" dirty="0" err="1" smtClean="0"/>
              <a:t>epicsTS</a:t>
            </a:r>
            <a:r>
              <a:rPr lang="en-US" sz="2000" dirty="0" smtClean="0"/>
              <a:t> if they are present.</a:t>
            </a:r>
          </a:p>
          <a:p>
            <a:pPr marL="800100" lvl="1" indent="-342900">
              <a:buFont typeface="Arial" panose="020B0604020202020204" pitchFamily="34" charset="0"/>
              <a:buChar char="•"/>
            </a:pPr>
            <a:r>
              <a:rPr lang="en-US" sz="2000" dirty="0"/>
              <a:t>R</a:t>
            </a:r>
            <a:r>
              <a:rPr lang="en-US" sz="2000" dirty="0" smtClean="0"/>
              <a:t>estores all of the </a:t>
            </a:r>
            <a:r>
              <a:rPr lang="en-US" sz="2000" dirty="0" err="1" smtClean="0"/>
              <a:t>NDArray</a:t>
            </a:r>
            <a:r>
              <a:rPr lang="en-US" sz="2000" dirty="0" smtClean="0"/>
              <a:t> </a:t>
            </a:r>
            <a:r>
              <a:rPr lang="en-US" sz="2000" dirty="0" err="1" smtClean="0"/>
              <a:t>NDAttributes</a:t>
            </a:r>
            <a:r>
              <a:rPr lang="en-US" sz="2000" dirty="0" smtClean="0"/>
              <a:t> that were written to the TIFF file.</a:t>
            </a:r>
          </a:p>
          <a:p>
            <a:pPr marL="1257300" lvl="2" indent="-342900">
              <a:buFont typeface="Arial" panose="020B0604020202020204" pitchFamily="34" charset="0"/>
              <a:buChar char="•"/>
            </a:pPr>
            <a:r>
              <a:rPr lang="en-US" sz="1800" dirty="0" smtClean="0"/>
              <a:t>Because of the way the </a:t>
            </a:r>
            <a:r>
              <a:rPr lang="en-US" sz="1800" dirty="0" err="1" smtClean="0"/>
              <a:t>NDAttributes</a:t>
            </a:r>
            <a:r>
              <a:rPr lang="en-US" sz="1800" dirty="0" smtClean="0"/>
              <a:t> are stored in the TIFF file the restored attributes are all of type </a:t>
            </a:r>
            <a:r>
              <a:rPr lang="en-US" sz="1800" dirty="0" err="1" smtClean="0"/>
              <a:t>NDAttrString</a:t>
            </a:r>
            <a:r>
              <a:rPr lang="en-US" sz="1800" dirty="0" smtClean="0"/>
              <a:t>, rather than the numeric data types the attributes may have originally used.</a:t>
            </a:r>
          </a:p>
          <a:p>
            <a:pPr marL="342900" indent="-342900">
              <a:buFont typeface="Arial" panose="020B0604020202020204" pitchFamily="34" charset="0"/>
              <a:buChar char="•"/>
            </a:pPr>
            <a:r>
              <a:rPr lang="en-US" dirty="0" smtClean="0"/>
              <a:t>One motivation is for NDPluginProcess to be able to read TIFF files for the background and flat field images, rather than needing to collect them each time it is used.</a:t>
            </a:r>
            <a:endParaRPr lang="en-US" sz="2000" dirty="0"/>
          </a:p>
        </p:txBody>
      </p:sp>
    </p:spTree>
    <p:extLst>
      <p:ext uri="{BB962C8B-B14F-4D97-AF65-F5344CB8AC3E}">
        <p14:creationId xmlns:p14="http://schemas.microsoft.com/office/powerpoint/2010/main" val="897084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eg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7345</TotalTime>
  <Words>1435</Words>
  <Application>Microsoft Office PowerPoint</Application>
  <PresentationFormat>On-screen Show (4:3)</PresentationFormat>
  <Paragraphs>141</Paragraphs>
  <Slides>18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Avenir Next Condensed</vt:lpstr>
      <vt:lpstr>Calibri</vt:lpstr>
      <vt:lpstr>Courier New</vt:lpstr>
      <vt:lpstr>Gill Sans</vt:lpstr>
      <vt:lpstr>Times New Roman</vt:lpstr>
      <vt:lpstr>Blank Presentation</vt:lpstr>
      <vt:lpstr>GregsTheme</vt:lpstr>
      <vt:lpstr>PowerPoint Presentation</vt:lpstr>
      <vt:lpstr>Outline</vt:lpstr>
      <vt:lpstr>EPICS_NTNDA_Viewer ImageJ plugin (ADViewers R1-0)</vt:lpstr>
      <vt:lpstr>EPICS_NTNDA_Viewer Advantages</vt:lpstr>
      <vt:lpstr>NDArrayPool Design Enhancements (R3-3)</vt:lpstr>
      <vt:lpstr>Active Plugin Counting and  Waiting for Plugins to Complete (R3-3)</vt:lpstr>
      <vt:lpstr>Active Plugin Counting and  Waiting for Plugins to Complete</vt:lpstr>
      <vt:lpstr>PowerPoint Presentation</vt:lpstr>
      <vt:lpstr>NDFileTIFF (R3-3)</vt:lpstr>
      <vt:lpstr>NDPluginProcess (R3-3)</vt:lpstr>
      <vt:lpstr>NDPluginProcess (R3-3)</vt:lpstr>
      <vt:lpstr>NDFileHDF5 (R3-2)</vt:lpstr>
      <vt:lpstr>Operator displays  medm, edm, caQtDM, CSS-BOY (R3-2)</vt:lpstr>
      <vt:lpstr>Other Changes (R3-3)</vt:lpstr>
      <vt:lpstr>Point Grey 10-Gbit Ethernet Camera Oryx ORX-10G-51S5C-C</vt:lpstr>
      <vt:lpstr>ADSpinnaker</vt:lpstr>
      <vt:lpstr>Roadmap: ADCore R4-0 ??</vt:lpstr>
      <vt:lpstr>Roadmap: ADCore R5-0 ??</vt:lpstr>
    </vt:vector>
  </TitlesOfParts>
  <Company>CARS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Loop: Using Feedback in EPICS Mark Rivers, Center for Advanced Radiation Sources</dc:title>
  <dc:creator>MLR Assoc</dc:creator>
  <cp:lastModifiedBy>Mark Rivers</cp:lastModifiedBy>
  <cp:revision>208</cp:revision>
  <dcterms:created xsi:type="dcterms:W3CDTF">2001-01-18T12:19:59Z</dcterms:created>
  <dcterms:modified xsi:type="dcterms:W3CDTF">2018-06-13T03:19:36Z</dcterms:modified>
</cp:coreProperties>
</file>