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75" r:id="rId2"/>
    <p:sldId id="384" r:id="rId3"/>
    <p:sldId id="374" r:id="rId4"/>
    <p:sldId id="381" r:id="rId5"/>
    <p:sldId id="380" r:id="rId6"/>
    <p:sldId id="382" r:id="rId7"/>
    <p:sldId id="388" r:id="rId8"/>
    <p:sldId id="389" r:id="rId9"/>
    <p:sldId id="394" r:id="rId10"/>
    <p:sldId id="391" r:id="rId11"/>
    <p:sldId id="400" r:id="rId12"/>
    <p:sldId id="392" r:id="rId13"/>
    <p:sldId id="395" r:id="rId14"/>
    <p:sldId id="39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598"/>
    <a:srgbClr val="376092"/>
    <a:srgbClr val="333596"/>
    <a:srgbClr val="33359A"/>
    <a:srgbClr val="33359D"/>
    <a:srgbClr val="3335A0"/>
    <a:srgbClr val="3335A3"/>
    <a:srgbClr val="3638A7"/>
    <a:srgbClr val="3335A7"/>
    <a:srgbClr val="373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48" autoAdjust="0"/>
    <p:restoredTop sz="96671" autoAdjust="0"/>
  </p:normalViewPr>
  <p:slideViewPr>
    <p:cSldViewPr snapToGrid="0" snapToObjects="1">
      <p:cViewPr>
        <p:scale>
          <a:sx n="100" d="100"/>
          <a:sy n="100" d="100"/>
        </p:scale>
        <p:origin x="-283" y="3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2381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BE3D0-233B-4CA1-A890-5E584ED79836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7880B-3277-48C8-86FA-F0410D319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18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789CA-D03D-4DD3-8C90-9B850F8C1D67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8F72B-3D01-46D0-A727-27DEC898D4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0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86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0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03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50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5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u="none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199-1716-C44D-B7BE-191DFCC2B5D2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24"/>
              </a:spcBef>
              <a:defRPr/>
            </a:lvl1pPr>
            <a:lvl2pPr marL="342900" indent="-171450">
              <a:buClr>
                <a:schemeClr val="tx2"/>
              </a:buClr>
              <a:defRPr/>
            </a:lvl2pPr>
            <a:lvl3pPr marL="571500" indent="-171450">
              <a:tabLst/>
              <a:defRPr/>
            </a:lvl3pPr>
            <a:lvl4pPr marL="742950" indent="-171450"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6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22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064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u="none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199-1716-C44D-B7BE-191DFCC2B5D2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173038" indent="-173038">
              <a:spcBef>
                <a:spcPts val="24"/>
              </a:spcBef>
              <a:defRPr/>
            </a:lvl1pPr>
            <a:lvl2pPr marL="342900" indent="-171450">
              <a:buClr>
                <a:schemeClr val="tx2"/>
              </a:buClr>
              <a:defRPr/>
            </a:lvl2pPr>
            <a:lvl3pPr marL="571500" indent="-171450">
              <a:tabLst/>
              <a:defRPr/>
            </a:lvl3pPr>
            <a:lvl4pPr marL="742950" indent="-171450"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6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22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589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85" y="274638"/>
            <a:ext cx="8212015" cy="1143000"/>
          </a:xfrm>
        </p:spPr>
        <p:txBody>
          <a:bodyPr/>
          <a:lstStyle>
            <a:lvl1pPr>
              <a:defRPr u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4306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4B9DEA-D37F-6747-A0C3-C8AC2004C2A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9170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199-1716-C44D-B7BE-191DFCC2B5D2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9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2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895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4" name="Group 6"/>
          <p:cNvGrpSpPr>
            <a:grpSpLocks/>
          </p:cNvGrpSpPr>
          <p:nvPr userDrawn="1"/>
        </p:nvGrpSpPr>
        <p:grpSpPr bwMode="auto">
          <a:xfrm>
            <a:off x="369404" y="1364415"/>
            <a:ext cx="8503036" cy="104915"/>
            <a:chOff x="0" y="0"/>
            <a:chExt cx="15424" cy="122"/>
          </a:xfrm>
        </p:grpSpPr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60" y="60"/>
              <a:ext cx="15304" cy="2"/>
              <a:chOff x="60" y="60"/>
              <a:chExt cx="15304" cy="2"/>
            </a:xfrm>
          </p:grpSpPr>
          <p:sp>
            <p:nvSpPr>
              <p:cNvPr id="20" name="Freeform 12"/>
              <p:cNvSpPr>
                <a:spLocks/>
              </p:cNvSpPr>
              <p:nvPr/>
            </p:nvSpPr>
            <p:spPr bwMode="auto">
              <a:xfrm>
                <a:off x="60" y="60"/>
                <a:ext cx="15304" cy="2"/>
              </a:xfrm>
              <a:custGeom>
                <a:avLst/>
                <a:gdLst>
                  <a:gd name="T0" fmla="+- 0 15363 60"/>
                  <a:gd name="T1" fmla="*/ T0 w 15304"/>
                  <a:gd name="T2" fmla="+- 0 60 60"/>
                  <a:gd name="T3" fmla="*/ 60 h 2"/>
                  <a:gd name="T4" fmla="+- 0 60 60"/>
                  <a:gd name="T5" fmla="*/ T4 w 15304"/>
                  <a:gd name="T6" fmla="+- 0 62 60"/>
                  <a:gd name="T7" fmla="*/ 6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5304" h="2">
                    <a:moveTo>
                      <a:pt x="15303" y="0"/>
                    </a:moveTo>
                    <a:lnTo>
                      <a:pt x="0" y="2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9"/>
            <p:cNvGrpSpPr>
              <a:grpSpLocks/>
            </p:cNvGrpSpPr>
            <p:nvPr/>
          </p:nvGrpSpPr>
          <p:grpSpPr bwMode="auto">
            <a:xfrm>
              <a:off x="15363" y="60"/>
              <a:ext cx="2" cy="2"/>
              <a:chOff x="15363" y="60"/>
              <a:chExt cx="2" cy="2"/>
            </a:xfrm>
          </p:grpSpPr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15363" y="6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7"/>
            <p:cNvGrpSpPr>
              <a:grpSpLocks/>
            </p:cNvGrpSpPr>
            <p:nvPr/>
          </p:nvGrpSpPr>
          <p:grpSpPr bwMode="auto">
            <a:xfrm>
              <a:off x="60" y="62"/>
              <a:ext cx="2" cy="2"/>
              <a:chOff x="60" y="62"/>
              <a:chExt cx="2" cy="2"/>
            </a:xfrm>
          </p:grpSpPr>
          <p:sp>
            <p:nvSpPr>
              <p:cNvPr id="18" name="Freeform 8"/>
              <p:cNvSpPr>
                <a:spLocks/>
              </p:cNvSpPr>
              <p:nvPr/>
            </p:nvSpPr>
            <p:spPr bwMode="auto">
              <a:xfrm>
                <a:off x="60" y="6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ED20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680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8199-1716-C44D-B7BE-191DFCC2B5D2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993431" y="992643"/>
            <a:ext cx="5343386" cy="12116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000" u="sng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pPr algn="r"/>
            <a:endParaRPr lang="en-US" sz="33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936017" y="2204266"/>
            <a:ext cx="6400800" cy="1752600"/>
          </a:xfrm>
        </p:spPr>
        <p:txBody>
          <a:bodyPr>
            <a:normAutofit/>
          </a:bodyPr>
          <a:lstStyle>
            <a:lvl1pPr marL="0" indent="0">
              <a:buNone/>
              <a:defRPr i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algn="r"/>
            <a:endParaRPr lang="en-US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5" y="2365131"/>
            <a:ext cx="8357105" cy="31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8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D8199-1716-C44D-B7BE-191DFCC2B5D2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8E077-3101-C549-BE4A-CFD136CD1B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3124200" y="64306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4B9DEA-D37F-6747-A0C3-C8AC2004C2A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2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0" r:id="rId2"/>
    <p:sldLayoutId id="2147483651" r:id="rId3"/>
    <p:sldLayoutId id="2147483669" r:id="rId4"/>
    <p:sldLayoutId id="2147483657" r:id="rId5"/>
    <p:sldLayoutId id="2147483668" r:id="rId6"/>
    <p:sldLayoutId id="2147483649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000" u="sng" kern="1200">
          <a:solidFill>
            <a:srgbClr val="376092"/>
          </a:solidFill>
          <a:latin typeface="Arial"/>
          <a:ea typeface="+mj-ea"/>
          <a:cs typeface="Arial"/>
        </a:defRPr>
      </a:lvl1pPr>
    </p:titleStyle>
    <p:bodyStyle>
      <a:lvl1pPr marL="173038" indent="-173038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tabLst>
          <a:tab pos="173038" algn="l"/>
        </a:tabLst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714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42950" indent="-1714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714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ps/epics/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507" y="492913"/>
            <a:ext cx="8346558" cy="1824984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b="1" u="none" dirty="0"/>
              <a:t>EPICS software upgrade </a:t>
            </a:r>
            <a:r>
              <a:rPr lang="en-US" b="1" u="none" dirty="0" smtClean="0"/>
              <a:t/>
            </a:r>
            <a:br>
              <a:rPr lang="en-US" b="1" u="none" dirty="0" smtClean="0"/>
            </a:br>
            <a:r>
              <a:rPr lang="en-US" b="1" u="none" dirty="0" smtClean="0"/>
              <a:t>and areaDetector-3-2 </a:t>
            </a:r>
            <a:r>
              <a:rPr lang="en-US" b="1" u="none" dirty="0"/>
              <a:t>deployment </a:t>
            </a:r>
            <a:r>
              <a:rPr lang="en-US" b="1" u="none" dirty="0" smtClean="0"/>
              <a:t/>
            </a:r>
            <a:br>
              <a:rPr lang="en-US" b="1" u="none" dirty="0" smtClean="0"/>
            </a:br>
            <a:r>
              <a:rPr lang="en-US" b="1" u="none" dirty="0" smtClean="0"/>
              <a:t>at NSLS2 beamlines </a:t>
            </a:r>
            <a:endParaRPr lang="en-US" b="1" u="none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9730" y="5749595"/>
            <a:ext cx="7975311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000" b="1" i="1" dirty="0" smtClean="0">
                <a:solidFill>
                  <a:srgbClr val="376092"/>
                </a:solidFill>
              </a:rPr>
              <a:t>Oksana </a:t>
            </a:r>
            <a:r>
              <a:rPr lang="en-US" altLang="en-US" sz="2000" b="1" i="1" dirty="0" err="1" smtClean="0">
                <a:solidFill>
                  <a:srgbClr val="376092"/>
                </a:solidFill>
              </a:rPr>
              <a:t>Ivashkevych</a:t>
            </a:r>
            <a:r>
              <a:rPr lang="en-US" altLang="en-US" sz="2000" b="1" i="1" dirty="0" smtClean="0">
                <a:solidFill>
                  <a:srgbClr val="376092"/>
                </a:solidFill>
              </a:rPr>
              <a:t>, 13 June 2018</a:t>
            </a:r>
            <a:endParaRPr lang="en-US" altLang="en-US" sz="2000" b="1" i="1" dirty="0">
              <a:solidFill>
                <a:srgbClr val="376092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1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Training details…</a:t>
            </a:r>
            <a:endParaRPr lang="en-US" dirty="0"/>
          </a:p>
        </p:txBody>
      </p:sp>
      <p:pic>
        <p:nvPicPr>
          <p:cNvPr id="1028" name="Picture 4" descr="C:\Users\oksana\Documents\areaDetectorTraining\pics\IMG_4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7" y="1539239"/>
            <a:ext cx="3509078" cy="467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7" y="5242566"/>
            <a:ext cx="2095682" cy="97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92" y="1539239"/>
            <a:ext cx="4813689" cy="467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3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Successfully deployed new EPICS </a:t>
            </a:r>
            <a:r>
              <a:rPr lang="en-US" dirty="0" err="1" smtClean="0"/>
              <a:t>Debian</a:t>
            </a:r>
            <a:r>
              <a:rPr lang="en-US" dirty="0" smtClean="0"/>
              <a:t> distribution on a new beamline. Overcame a potential barrier of a change. </a:t>
            </a:r>
          </a:p>
          <a:p>
            <a:endParaRPr lang="en-US" dirty="0" smtClean="0"/>
          </a:p>
          <a:p>
            <a:r>
              <a:rPr lang="en-US" dirty="0" smtClean="0"/>
              <a:t>Demonstrated that </a:t>
            </a:r>
            <a:r>
              <a:rPr lang="en-US" dirty="0" err="1" smtClean="0"/>
              <a:t>areaDetector</a:t>
            </a:r>
            <a:r>
              <a:rPr lang="en-US" dirty="0" smtClean="0"/>
              <a:t> can be upgraded no every interested  beamline, running any </a:t>
            </a:r>
            <a:r>
              <a:rPr lang="en-US" dirty="0" err="1" smtClean="0"/>
              <a:t>Debian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By running a training for beamline scientists advertised benefits of keeping EPICS software updated and  did a good job positioning PVA and </a:t>
            </a:r>
            <a:r>
              <a:rPr lang="en-US" smtClean="0"/>
              <a:t>EPICS7.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9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7" y="1735282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Anton Derbenev</a:t>
            </a:r>
            <a:r>
              <a:rPr lang="en-US" dirty="0"/>
              <a:t> for NSLS2 new </a:t>
            </a:r>
            <a:r>
              <a:rPr lang="en-US" dirty="0" err="1"/>
              <a:t>Debian</a:t>
            </a:r>
            <a:r>
              <a:rPr lang="en-US" dirty="0"/>
              <a:t> distribution.</a:t>
            </a:r>
          </a:p>
          <a:p>
            <a:endParaRPr lang="en-US" u="sng" dirty="0" smtClean="0"/>
          </a:p>
          <a:p>
            <a:r>
              <a:rPr lang="en-US" u="sng" dirty="0" smtClean="0"/>
              <a:t>Kay </a:t>
            </a:r>
            <a:r>
              <a:rPr lang="en-US" u="sng" dirty="0" err="1"/>
              <a:t>Kasemir</a:t>
            </a:r>
            <a:r>
              <a:rPr lang="en-US" dirty="0"/>
              <a:t> for </a:t>
            </a:r>
            <a:r>
              <a:rPr lang="en-US" dirty="0" smtClean="0"/>
              <a:t>perfecting </a:t>
            </a:r>
            <a:r>
              <a:rPr lang="en-US" dirty="0"/>
              <a:t>.</a:t>
            </a:r>
            <a:r>
              <a:rPr lang="en-US" dirty="0" err="1"/>
              <a:t>adl</a:t>
            </a:r>
            <a:r>
              <a:rPr lang="en-US" dirty="0"/>
              <a:t> to  .</a:t>
            </a:r>
            <a:r>
              <a:rPr lang="en-US" dirty="0" err="1"/>
              <a:t>opi</a:t>
            </a:r>
            <a:r>
              <a:rPr lang="en-US" dirty="0"/>
              <a:t> translator, and BOY fixes along </a:t>
            </a:r>
            <a:r>
              <a:rPr lang="en-US" dirty="0" smtClean="0"/>
              <a:t>the way.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u="sng" dirty="0" smtClean="0"/>
              <a:t>Leon Flaks </a:t>
            </a:r>
            <a:r>
              <a:rPr lang="en-US" dirty="0" smtClean="0"/>
              <a:t>for </a:t>
            </a:r>
            <a:r>
              <a:rPr lang="en-US" dirty="0" err="1"/>
              <a:t>D</a:t>
            </a:r>
            <a:r>
              <a:rPr lang="en-US" dirty="0" err="1" smtClean="0"/>
              <a:t>ebian</a:t>
            </a:r>
            <a:r>
              <a:rPr lang="en-US" dirty="0" smtClean="0"/>
              <a:t> delivery and admin help.</a:t>
            </a:r>
          </a:p>
          <a:p>
            <a:endParaRPr lang="en-US" dirty="0" smtClean="0"/>
          </a:p>
          <a:p>
            <a:r>
              <a:rPr lang="en-US" u="sng" dirty="0" smtClean="0"/>
              <a:t>John Trunk</a:t>
            </a:r>
            <a:r>
              <a:rPr lang="en-US" dirty="0" smtClean="0"/>
              <a:t> for mounting and focusing 10 cameras for the training labs.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r>
              <a:rPr lang="en-US" u="sng" dirty="0" smtClean="0"/>
              <a:t>Matt Cowan</a:t>
            </a:r>
            <a:r>
              <a:rPr lang="en-US" dirty="0" smtClean="0"/>
              <a:t>, </a:t>
            </a:r>
            <a:r>
              <a:rPr lang="en-US" u="sng" dirty="0" err="1" smtClean="0"/>
              <a:t>Kunal</a:t>
            </a:r>
            <a:r>
              <a:rPr lang="en-US" u="sng" dirty="0" smtClean="0"/>
              <a:t> Shroff</a:t>
            </a:r>
            <a:r>
              <a:rPr lang="en-US" dirty="0" smtClean="0"/>
              <a:t> for help running the areaDetector-3-2 labs.</a:t>
            </a:r>
          </a:p>
          <a:p>
            <a:endParaRPr lang="en-US" dirty="0" smtClean="0"/>
          </a:p>
          <a:p>
            <a:r>
              <a:rPr lang="en-US" u="sng" dirty="0" smtClean="0"/>
              <a:t>Kazimierz Gofron</a:t>
            </a:r>
            <a:r>
              <a:rPr lang="en-US" dirty="0" smtClean="0"/>
              <a:t> for media efforts. Video and text </a:t>
            </a:r>
            <a:r>
              <a:rPr lang="en-US" dirty="0"/>
              <a:t>are available @ </a:t>
            </a:r>
            <a:r>
              <a:rPr lang="en-US" dirty="0" smtClean="0"/>
              <a:t>											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://www.bnl.gov/ps/epics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u="sng" dirty="0" smtClean="0"/>
              <a:t>Richard Farnsworth</a:t>
            </a:r>
            <a:r>
              <a:rPr lang="en-US" dirty="0" smtClean="0"/>
              <a:t> for support including project $$ and Zen </a:t>
            </a:r>
            <a:r>
              <a:rPr lang="en-US" dirty="0"/>
              <a:t>T</a:t>
            </a:r>
            <a:r>
              <a:rPr lang="en-US" dirty="0" smtClean="0"/>
              <a:t>ranquility. </a:t>
            </a:r>
          </a:p>
          <a:p>
            <a:endParaRPr lang="en-US" dirty="0" smtClean="0"/>
          </a:p>
          <a:p>
            <a:r>
              <a:rPr lang="en-US" dirty="0" smtClean="0"/>
              <a:t>AND …..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04" y="273316"/>
            <a:ext cx="1356691" cy="84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oksana\Documents\EPICS2018\JohnTrunk_m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36" y="63374"/>
            <a:ext cx="947940" cy="12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oksana\Documents\EPICS2018\LeonFlaks_mo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73" y="63374"/>
            <a:ext cx="947939" cy="12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ksana\Documents\EPICS2018\MattCowan_mo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10" y="101384"/>
            <a:ext cx="947939" cy="12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2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Rivers for</a:t>
            </a:r>
            <a:endParaRPr lang="en-US" dirty="0"/>
          </a:p>
        </p:txBody>
      </p:sp>
      <p:pic>
        <p:nvPicPr>
          <p:cNvPr id="5122" name="Picture 2" descr="C:\Users\oksana\Documents\areaDetectorTraining\pics\IMG_47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05" y="1600200"/>
            <a:ext cx="3527456" cy="470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431264" y="5785162"/>
            <a:ext cx="1258997" cy="509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3038" indent="-173038" algn="l" defTabSz="457200" rtl="0" eaLnBrk="1" latinLnBrk="0" hangingPunct="1">
              <a:spcBef>
                <a:spcPts val="24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15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Inspirational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collaborator</a:t>
            </a:r>
            <a:endParaRPr lang="en-US" sz="1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16444" y="1600200"/>
            <a:ext cx="3870355" cy="4601424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 Changing </a:t>
            </a:r>
            <a:r>
              <a:rPr lang="en-US" sz="2000" dirty="0" err="1" smtClean="0"/>
              <a:t>areaDetector</a:t>
            </a:r>
            <a:r>
              <a:rPr lang="en-US" sz="2000" dirty="0" smtClean="0"/>
              <a:t> make to work with </a:t>
            </a:r>
            <a:r>
              <a:rPr lang="en-US" sz="2000" dirty="0" err="1" smtClean="0"/>
              <a:t>Debian</a:t>
            </a:r>
            <a:r>
              <a:rPr lang="en-US" sz="2000" dirty="0" smtClean="0"/>
              <a:t> distribution.</a:t>
            </a:r>
          </a:p>
          <a:p>
            <a:endParaRPr lang="en-US" sz="2000" dirty="0" smtClean="0"/>
          </a:p>
          <a:p>
            <a:r>
              <a:rPr lang="en-US" sz="2000" dirty="0" smtClean="0"/>
              <a:t>Translating  </a:t>
            </a:r>
            <a:r>
              <a:rPr lang="en-US" sz="2000" dirty="0" err="1" smtClean="0"/>
              <a:t>areaDetector</a:t>
            </a:r>
            <a:r>
              <a:rPr lang="en-US" sz="2000" dirty="0" smtClean="0"/>
              <a:t> and </a:t>
            </a:r>
            <a:r>
              <a:rPr lang="en-US" sz="2000" dirty="0" err="1" smtClean="0"/>
              <a:t>asyn</a:t>
            </a:r>
            <a:r>
              <a:rPr lang="en-US" sz="2000" dirty="0" smtClean="0"/>
              <a:t> .</a:t>
            </a:r>
            <a:r>
              <a:rPr lang="en-US" sz="2000" dirty="0" err="1" smtClean="0"/>
              <a:t>opi</a:t>
            </a:r>
            <a:r>
              <a:rPr lang="en-US" sz="2000" dirty="0" smtClean="0"/>
              <a:t> screens.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areaDetector</a:t>
            </a:r>
            <a:r>
              <a:rPr lang="en-US" sz="2000" dirty="0" smtClean="0"/>
              <a:t> workshop and beamline’s visits @ NSLS2.</a:t>
            </a:r>
          </a:p>
          <a:p>
            <a:endParaRPr lang="en-US" sz="2000" dirty="0"/>
          </a:p>
          <a:p>
            <a:r>
              <a:rPr lang="en-US" sz="2000" dirty="0" smtClean="0"/>
              <a:t>Adding new features to address NSLS2 needs.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99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31264" y="5785162"/>
            <a:ext cx="1258997" cy="5092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3038" indent="-173038" algn="l" defTabSz="457200" rtl="0" eaLnBrk="1" latinLnBrk="0" hangingPunct="1">
              <a:spcBef>
                <a:spcPts val="24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15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Inspirational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collaborator</a:t>
            </a:r>
            <a:endParaRPr lang="en-US" sz="1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66233" y="2972557"/>
            <a:ext cx="3779822" cy="8872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Thank you ! </a:t>
            </a:r>
          </a:p>
        </p:txBody>
      </p:sp>
    </p:spTree>
    <p:extLst>
      <p:ext uri="{BB962C8B-B14F-4D97-AF65-F5344CB8AC3E}">
        <p14:creationId xmlns:p14="http://schemas.microsoft.com/office/powerpoint/2010/main" val="196719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23501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New EPICS </a:t>
            </a:r>
            <a:r>
              <a:rPr lang="en-US" dirty="0" err="1" smtClean="0"/>
              <a:t>Debian</a:t>
            </a:r>
            <a:r>
              <a:rPr lang="en-US" dirty="0" smtClean="0"/>
              <a:t> distribution deployment at the new beamline.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areaDetector</a:t>
            </a:r>
            <a:r>
              <a:rPr lang="en-US" dirty="0" smtClean="0"/>
              <a:t> training event for beamline scientists.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NSLS2  now</a:t>
            </a:r>
            <a:endParaRPr lang="en-US" u="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Currently NSLS2 is home to 27 beamlines</a:t>
            </a:r>
          </a:p>
          <a:p>
            <a:endParaRPr lang="en-US" dirty="0" smtClean="0"/>
          </a:p>
          <a:p>
            <a:r>
              <a:rPr lang="en-US" dirty="0"/>
              <a:t>+</a:t>
            </a:r>
            <a:r>
              <a:rPr lang="en-US" dirty="0" smtClean="0"/>
              <a:t> 2 will be built this year</a:t>
            </a:r>
          </a:p>
          <a:p>
            <a:endParaRPr lang="en-US" dirty="0" smtClean="0"/>
          </a:p>
          <a:p>
            <a:r>
              <a:rPr lang="en-US" dirty="0" smtClean="0"/>
              <a:t>First 6 beamlines were built 4 years ago, and are taking general users for 3 years</a:t>
            </a:r>
          </a:p>
          <a:p>
            <a:endParaRPr lang="en-US" dirty="0" smtClean="0"/>
          </a:p>
          <a:p>
            <a:r>
              <a:rPr lang="en-US" sz="3100" dirty="0" smtClean="0"/>
              <a:t>∃</a:t>
            </a:r>
            <a:r>
              <a:rPr lang="en-US" dirty="0" smtClean="0"/>
              <a:t> this rule: when something is built, and it works,  don’t touch it.</a:t>
            </a:r>
          </a:p>
          <a:p>
            <a:endParaRPr lang="en-US" dirty="0" smtClean="0"/>
          </a:p>
          <a:p>
            <a:r>
              <a:rPr lang="en-US" dirty="0" err="1" smtClean="0"/>
              <a:t>Debian</a:t>
            </a:r>
            <a:r>
              <a:rPr lang="en-US" dirty="0" smtClean="0"/>
              <a:t> 7 on IOC servers</a:t>
            </a:r>
          </a:p>
          <a:p>
            <a:endParaRPr lang="en-US" dirty="0" smtClean="0"/>
          </a:p>
          <a:p>
            <a:r>
              <a:rPr lang="en-US" dirty="0" smtClean="0"/>
              <a:t>EPICS 3.14 base and areaDetector-1-9 on most beamlines.</a:t>
            </a:r>
          </a:p>
        </p:txBody>
      </p:sp>
    </p:spTree>
    <p:extLst>
      <p:ext uri="{BB962C8B-B14F-4D97-AF65-F5344CB8AC3E}">
        <p14:creationId xmlns:p14="http://schemas.microsoft.com/office/powerpoint/2010/main" val="4969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decision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9810"/>
            <a:ext cx="8229600" cy="4582392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At some point maintaining old software becomes expensive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Need new </a:t>
            </a:r>
            <a:r>
              <a:rPr lang="en-US" dirty="0" err="1" smtClean="0"/>
              <a:t>Debian</a:t>
            </a:r>
            <a:r>
              <a:rPr lang="en-US" dirty="0" smtClean="0"/>
              <a:t> distribution for the very least.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Mid-November 2017 we decided to test new </a:t>
            </a:r>
            <a:r>
              <a:rPr lang="en-US" dirty="0" err="1" smtClean="0"/>
              <a:t>Debian</a:t>
            </a:r>
            <a:r>
              <a:rPr lang="en-US" dirty="0" smtClean="0"/>
              <a:t> distribution on a real system.</a:t>
            </a:r>
          </a:p>
          <a:p>
            <a:endParaRPr lang="en-US" dirty="0"/>
          </a:p>
          <a:p>
            <a:r>
              <a:rPr lang="en-US" dirty="0" smtClean="0"/>
              <a:t>From EPICS community:</a:t>
            </a:r>
          </a:p>
          <a:p>
            <a:pPr lvl="2"/>
            <a:r>
              <a:rPr lang="en-US" dirty="0"/>
              <a:t>Updates pushed to </a:t>
            </a:r>
            <a:r>
              <a:rPr lang="en-US" dirty="0" err="1"/>
              <a:t>epicsdeb</a:t>
            </a:r>
            <a:r>
              <a:rPr lang="en-US" dirty="0"/>
              <a:t> are tested at </a:t>
            </a:r>
            <a:r>
              <a:rPr lang="en-US" dirty="0" smtClean="0"/>
              <a:t>FRIB</a:t>
            </a:r>
          </a:p>
          <a:p>
            <a:endParaRPr lang="en-US" dirty="0" smtClean="0"/>
          </a:p>
          <a:p>
            <a:r>
              <a:rPr lang="en-US" dirty="0" smtClean="0"/>
              <a:t>Need to TEST to obtain credibility for a change. </a:t>
            </a:r>
            <a:endParaRPr lang="en-US" dirty="0"/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easiest path to </a:t>
            </a:r>
            <a:r>
              <a:rPr lang="en-US" dirty="0" smtClean="0"/>
              <a:t>upgrade…is to start from something new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newly constructed beamline 28ID1 PDF</a:t>
            </a:r>
          </a:p>
          <a:p>
            <a:endParaRPr lang="en-US" dirty="0" smtClean="0"/>
          </a:p>
          <a:p>
            <a:r>
              <a:rPr lang="en-US" dirty="0" smtClean="0"/>
              <a:t>The right way is to built 2 parallel control systems:</a:t>
            </a:r>
          </a:p>
          <a:p>
            <a:endParaRPr lang="en-US" dirty="0" smtClean="0"/>
          </a:p>
          <a:p>
            <a:pPr lvl="2"/>
            <a:r>
              <a:rPr lang="en-US" dirty="0" err="1" smtClean="0"/>
              <a:t>Debian</a:t>
            </a:r>
            <a:r>
              <a:rPr lang="en-US" dirty="0" smtClean="0"/>
              <a:t>  7	</a:t>
            </a:r>
            <a:r>
              <a:rPr lang="en-US" dirty="0"/>
              <a:t>			</a:t>
            </a:r>
            <a:r>
              <a:rPr lang="en-US" dirty="0" smtClean="0"/>
              <a:t>Wheezy + old repo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r>
              <a:rPr lang="en-US" dirty="0" err="1" smtClean="0"/>
              <a:t>Debian</a:t>
            </a:r>
            <a:r>
              <a:rPr lang="en-US" dirty="0" smtClean="0"/>
              <a:t>  8				Jessie + new repo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reality resources allowed only one deployment.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15" y="3605002"/>
            <a:ext cx="510363" cy="37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75" y="4350651"/>
            <a:ext cx="446645" cy="44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4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598"/>
                </a:solidFill>
              </a:rPr>
              <a:t>Outcome of the upgrade efforts..</a:t>
            </a:r>
            <a:endParaRPr lang="en-US" dirty="0">
              <a:solidFill>
                <a:srgbClr val="3335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8054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PDF beamline passed IRR with new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Debian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distribution on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Debian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8 built from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epicsdeb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@ NSLS2.</a:t>
            </a: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areaDetector-3-2 was deployed for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prosilica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diagnostic cameras.</a:t>
            </a: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expose new features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new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screens for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asyn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areaDetector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were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deployed.  These screens were auto-</a:t>
            </a:r>
            <a:r>
              <a:rPr lang="en-US" dirty="0" smtClean="0"/>
              <a:t>converted </a:t>
            </a:r>
            <a:r>
              <a:rPr lang="en-US" dirty="0"/>
              <a:t>by Mark Rivers and are available now in </a:t>
            </a:r>
            <a:r>
              <a:rPr lang="en-US" dirty="0" err="1" smtClean="0"/>
              <a:t>github</a:t>
            </a:r>
            <a:r>
              <a:rPr lang="en-US" dirty="0" smtClean="0"/>
              <a:t> in ../</a:t>
            </a:r>
            <a:r>
              <a:rPr lang="en-US" dirty="0" err="1" smtClean="0"/>
              <a:t>autoconvert</a:t>
            </a:r>
            <a:r>
              <a:rPr lang="en-US" dirty="0" smtClean="0"/>
              <a:t>/.</a:t>
            </a:r>
            <a:endParaRPr lang="en-US" dirty="0"/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69" y="3471398"/>
            <a:ext cx="3733150" cy="279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548255"/>
            <a:ext cx="4306432" cy="2381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73038" indent="-173038" algn="l" defTabSz="457200" rtl="0" eaLnBrk="1" latinLnBrk="0" hangingPunct="1">
              <a:spcBef>
                <a:spcPts val="24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New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distribution was tested live, with utmost suspicion and attention to every problem on the top of PDF complexity. </a:t>
            </a:r>
          </a:p>
          <a:p>
            <a:pPr marL="171450" lvl="1" indent="0">
              <a:buNone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EPICS software upgrade way forward  have been established for the interested beamlines. 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51676" y="5930095"/>
            <a:ext cx="3235123" cy="399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3038" indent="-173038" algn="l" defTabSz="457200" rtl="0" eaLnBrk="1" latinLnBrk="0" hangingPunct="1">
              <a:spcBef>
                <a:spcPts val="24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PDF First Light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0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areaDetector-3-2 training for beamline scientists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Goals: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romote </a:t>
            </a:r>
            <a:r>
              <a:rPr lang="en-US" dirty="0"/>
              <a:t>EPICS software </a:t>
            </a:r>
            <a:r>
              <a:rPr lang="en-US" dirty="0" smtClean="0"/>
              <a:t>upgrade</a:t>
            </a:r>
          </a:p>
          <a:p>
            <a:pPr lvl="2"/>
            <a:r>
              <a:rPr lang="en-US" dirty="0" smtClean="0"/>
              <a:t>Advertise PVA and EPICS7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Good timing :</a:t>
            </a:r>
          </a:p>
          <a:p>
            <a:pPr lvl="2"/>
            <a:r>
              <a:rPr lang="en-US" dirty="0" smtClean="0"/>
              <a:t>New </a:t>
            </a:r>
            <a:r>
              <a:rPr lang="en-US" dirty="0" err="1" smtClean="0"/>
              <a:t>Debian</a:t>
            </a:r>
            <a:r>
              <a:rPr lang="en-US" dirty="0" smtClean="0"/>
              <a:t> distribution</a:t>
            </a:r>
          </a:p>
          <a:p>
            <a:pPr lvl="2"/>
            <a:r>
              <a:rPr lang="en-US" dirty="0" smtClean="0"/>
              <a:t>areaDtector-3-2 with latest Epics7 base. </a:t>
            </a:r>
          </a:p>
          <a:p>
            <a:pPr lvl="2"/>
            <a:r>
              <a:rPr lang="en-US" dirty="0" smtClean="0"/>
              <a:t>A real  beamline with all above deployed.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Should be on the real HW and a real beamline.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425543" cy="1827377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 smtClean="0"/>
              <a:t>Lecture</a:t>
            </a:r>
          </a:p>
          <a:p>
            <a:endParaRPr lang="en-US" sz="2200" dirty="0" smtClean="0"/>
          </a:p>
          <a:p>
            <a:r>
              <a:rPr lang="en-US" sz="2200" dirty="0" smtClean="0"/>
              <a:t>Hands On Labs hosted by  </a:t>
            </a:r>
          </a:p>
          <a:p>
            <a:pPr marL="171450" lvl="1" indent="0">
              <a:buNone/>
            </a:pPr>
            <a:r>
              <a:rPr lang="en-US" sz="2000" dirty="0" smtClean="0"/>
              <a:t>28ID1(11 cameras) </a:t>
            </a:r>
          </a:p>
          <a:p>
            <a:pPr marL="171450" lvl="1" indent="0">
              <a:buNone/>
            </a:pPr>
            <a:r>
              <a:rPr lang="en-US" sz="2000" dirty="0" smtClean="0"/>
              <a:t>11ID  (13 cameras)</a:t>
            </a:r>
          </a:p>
          <a:p>
            <a:endParaRPr lang="en-US" sz="2200" dirty="0" smtClean="0"/>
          </a:p>
          <a:p>
            <a:r>
              <a:rPr lang="en-US" sz="2200" dirty="0" smtClean="0"/>
              <a:t>AM + PM (20 + 20)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endParaRPr lang="en-US" sz="2200" dirty="0" smtClean="0"/>
          </a:p>
          <a:p>
            <a:endParaRPr lang="en-US" sz="22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C:\Users\oksana\Documents\areaDetectorTraining\PDF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7578"/>
            <a:ext cx="3780895" cy="283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06013" y="5109327"/>
            <a:ext cx="4365706" cy="1034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457200" rtl="0" eaLnBrk="1" latinLnBrk="0" hangingPunct="1">
              <a:spcBef>
                <a:spcPts val="24"/>
              </a:spcBef>
              <a:buClr>
                <a:schemeClr val="tx2"/>
              </a:buClr>
              <a:buFont typeface="Arial"/>
              <a:buChar char="•"/>
              <a:tabLst>
                <a:tab pos="173038" algn="l"/>
              </a:tabLst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Everyone </a:t>
            </a:r>
            <a:r>
              <a:rPr lang="en-US" sz="2000" dirty="0"/>
              <a:t>had a </a:t>
            </a:r>
            <a:r>
              <a:rPr lang="en-US" sz="2000" dirty="0" err="1"/>
              <a:t>prosilica</a:t>
            </a:r>
            <a:r>
              <a:rPr lang="en-US" sz="2000" dirty="0"/>
              <a:t> camera with IOC at the beamline to play with</a:t>
            </a:r>
            <a:r>
              <a:rPr lang="en-US" sz="2000" dirty="0" smtClean="0"/>
              <a:t>.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2"/>
            <a:ext cx="4528318" cy="281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9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Good bonding time between controls and </a:t>
            </a:r>
            <a:r>
              <a:rPr lang="en-US" dirty="0" smtClean="0"/>
              <a:t>scientists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oksana\Documents\areaDetectorTraining\pics\IMG_4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8" y="1551536"/>
            <a:ext cx="3486715" cy="46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oksana\Documents\areaDetectorTraining\pics\IMG_47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51" y="1551536"/>
            <a:ext cx="3486715" cy="46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0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SLS-II with Log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14920</TotalTime>
  <Words>558</Words>
  <Application>Microsoft Office PowerPoint</Application>
  <PresentationFormat>On-screen Show (4:3)</PresentationFormat>
  <Paragraphs>140</Paragraphs>
  <Slides>14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NSLS-II with Logos</vt:lpstr>
      <vt:lpstr>EPICS software upgrade  and areaDetector-3-2 deployment  at NSLS2 beamlines </vt:lpstr>
      <vt:lpstr>Summary</vt:lpstr>
      <vt:lpstr>NSLS2  now</vt:lpstr>
      <vt:lpstr>Upgrade decision </vt:lpstr>
      <vt:lpstr>The easiest path to upgrade…is to start from something new</vt:lpstr>
      <vt:lpstr>Outcome of the upgrade efforts..</vt:lpstr>
      <vt:lpstr>areaDetector-3-2 training for beamline scientists</vt:lpstr>
      <vt:lpstr>Workshop</vt:lpstr>
      <vt:lpstr>Good bonding time between controls and scientists</vt:lpstr>
      <vt:lpstr>Training details…</vt:lpstr>
      <vt:lpstr>Conclusions</vt:lpstr>
      <vt:lpstr>Credits:</vt:lpstr>
      <vt:lpstr>Mark Rivers for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 Belyavina</dc:creator>
  <cp:lastModifiedBy>Ivashkevych, Oksana</cp:lastModifiedBy>
  <cp:revision>1058</cp:revision>
  <dcterms:created xsi:type="dcterms:W3CDTF">2016-03-10T01:22:40Z</dcterms:created>
  <dcterms:modified xsi:type="dcterms:W3CDTF">2018-06-13T13:23:48Z</dcterms:modified>
</cp:coreProperties>
</file>