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6"/>
  </p:notesMasterIdLst>
  <p:handoutMasterIdLst>
    <p:handoutMasterId r:id="rId27"/>
  </p:handoutMasterIdLst>
  <p:sldIdLst>
    <p:sldId id="256" r:id="rId2"/>
    <p:sldId id="257" r:id="rId3"/>
    <p:sldId id="316" r:id="rId4"/>
    <p:sldId id="310" r:id="rId5"/>
    <p:sldId id="313" r:id="rId6"/>
    <p:sldId id="317" r:id="rId7"/>
    <p:sldId id="311" r:id="rId8"/>
    <p:sldId id="261" r:id="rId9"/>
    <p:sldId id="262" r:id="rId10"/>
    <p:sldId id="304" r:id="rId11"/>
    <p:sldId id="300" r:id="rId12"/>
    <p:sldId id="263" r:id="rId13"/>
    <p:sldId id="264" r:id="rId14"/>
    <p:sldId id="318" r:id="rId15"/>
    <p:sldId id="314" r:id="rId16"/>
    <p:sldId id="271" r:id="rId17"/>
    <p:sldId id="273" r:id="rId18"/>
    <p:sldId id="312" r:id="rId19"/>
    <p:sldId id="319" r:id="rId20"/>
    <p:sldId id="315" r:id="rId21"/>
    <p:sldId id="259" r:id="rId22"/>
    <p:sldId id="269" r:id="rId23"/>
    <p:sldId id="275" r:id="rId24"/>
    <p:sldId id="276" r:id="rId25"/>
  </p:sldIdLst>
  <p:sldSz cx="9144000" cy="6858000" type="screen4x3"/>
  <p:notesSz cx="6858000" cy="9144000"/>
  <p:defaultTextStyle>
    <a:defPPr>
      <a:defRPr lang="en-GB"/>
    </a:defPPr>
    <a:lvl1pPr algn="l" defTabSz="457200" rtl="0" eaLnBrk="0" fontAlgn="base" hangingPunct="0">
      <a:spcBef>
        <a:spcPct val="0"/>
      </a:spcBef>
      <a:spcAft>
        <a:spcPct val="0"/>
      </a:spcAft>
      <a:defRPr sz="2400" kern="1200">
        <a:solidFill>
          <a:schemeClr val="bg1"/>
        </a:solidFill>
        <a:latin typeface="Calibri" charset="0"/>
        <a:ea typeface="ＭＳ Ｐゴシック" charset="-128"/>
        <a:cs typeface="+mn-cs"/>
      </a:defRPr>
    </a:lvl1pPr>
    <a:lvl2pPr marL="742950" indent="-285750" algn="l" defTabSz="457200" rtl="0" eaLnBrk="0" fontAlgn="base" hangingPunct="0">
      <a:spcBef>
        <a:spcPct val="0"/>
      </a:spcBef>
      <a:spcAft>
        <a:spcPct val="0"/>
      </a:spcAft>
      <a:defRPr sz="2400" kern="1200">
        <a:solidFill>
          <a:schemeClr val="bg1"/>
        </a:solidFill>
        <a:latin typeface="Calibri" charset="0"/>
        <a:ea typeface="ＭＳ Ｐゴシック" charset="-128"/>
        <a:cs typeface="+mn-cs"/>
      </a:defRPr>
    </a:lvl2pPr>
    <a:lvl3pPr marL="1143000" indent="-228600" algn="l" defTabSz="457200" rtl="0" eaLnBrk="0" fontAlgn="base" hangingPunct="0">
      <a:spcBef>
        <a:spcPct val="0"/>
      </a:spcBef>
      <a:spcAft>
        <a:spcPct val="0"/>
      </a:spcAft>
      <a:defRPr sz="2400" kern="1200">
        <a:solidFill>
          <a:schemeClr val="bg1"/>
        </a:solidFill>
        <a:latin typeface="Calibri" charset="0"/>
        <a:ea typeface="ＭＳ Ｐゴシック" charset="-128"/>
        <a:cs typeface="+mn-cs"/>
      </a:defRPr>
    </a:lvl3pPr>
    <a:lvl4pPr marL="1600200" indent="-228600" algn="l" defTabSz="457200" rtl="0" eaLnBrk="0" fontAlgn="base" hangingPunct="0">
      <a:spcBef>
        <a:spcPct val="0"/>
      </a:spcBef>
      <a:spcAft>
        <a:spcPct val="0"/>
      </a:spcAft>
      <a:defRPr sz="2400" kern="1200">
        <a:solidFill>
          <a:schemeClr val="bg1"/>
        </a:solidFill>
        <a:latin typeface="Calibri" charset="0"/>
        <a:ea typeface="ＭＳ Ｐゴシック" charset="-128"/>
        <a:cs typeface="+mn-cs"/>
      </a:defRPr>
    </a:lvl4pPr>
    <a:lvl5pPr marL="2057400" indent="-228600" algn="l" defTabSz="457200" rtl="0" eaLnBrk="0" fontAlgn="base" hangingPunct="0">
      <a:spcBef>
        <a:spcPct val="0"/>
      </a:spcBef>
      <a:spcAft>
        <a:spcPct val="0"/>
      </a:spcAft>
      <a:defRPr sz="2400" kern="1200">
        <a:solidFill>
          <a:schemeClr val="bg1"/>
        </a:solidFill>
        <a:latin typeface="Calibri" charset="0"/>
        <a:ea typeface="ＭＳ Ｐゴシック" charset="-128"/>
        <a:cs typeface="+mn-cs"/>
      </a:defRPr>
    </a:lvl5pPr>
    <a:lvl6pPr marL="2286000" algn="l" defTabSz="914400" rtl="0" eaLnBrk="1" latinLnBrk="0" hangingPunct="1">
      <a:defRPr sz="2400" kern="1200">
        <a:solidFill>
          <a:schemeClr val="bg1"/>
        </a:solidFill>
        <a:latin typeface="Calibri" charset="0"/>
        <a:ea typeface="ＭＳ Ｐゴシック" charset="-128"/>
        <a:cs typeface="+mn-cs"/>
      </a:defRPr>
    </a:lvl6pPr>
    <a:lvl7pPr marL="2743200" algn="l" defTabSz="914400" rtl="0" eaLnBrk="1" latinLnBrk="0" hangingPunct="1">
      <a:defRPr sz="2400" kern="1200">
        <a:solidFill>
          <a:schemeClr val="bg1"/>
        </a:solidFill>
        <a:latin typeface="Calibri" charset="0"/>
        <a:ea typeface="ＭＳ Ｐゴシック" charset="-128"/>
        <a:cs typeface="+mn-cs"/>
      </a:defRPr>
    </a:lvl7pPr>
    <a:lvl8pPr marL="3200400" algn="l" defTabSz="914400" rtl="0" eaLnBrk="1" latinLnBrk="0" hangingPunct="1">
      <a:defRPr sz="2400" kern="1200">
        <a:solidFill>
          <a:schemeClr val="bg1"/>
        </a:solidFill>
        <a:latin typeface="Calibri" charset="0"/>
        <a:ea typeface="ＭＳ Ｐゴシック" charset="-128"/>
        <a:cs typeface="+mn-cs"/>
      </a:defRPr>
    </a:lvl8pPr>
    <a:lvl9pPr marL="3657600" algn="l" defTabSz="914400" rtl="0" eaLnBrk="1" latinLnBrk="0" hangingPunct="1">
      <a:defRPr sz="2400" kern="1200">
        <a:solidFill>
          <a:schemeClr val="bg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8F17"/>
    <a:srgbClr val="7030A0"/>
    <a:srgbClr val="00FDFF"/>
    <a:srgbClr val="FF9300"/>
    <a:srgbClr val="FFC000"/>
    <a:srgbClr val="C1D100"/>
    <a:srgbClr val="43CD14"/>
    <a:srgbClr val="10BB3C"/>
    <a:srgbClr val="000000"/>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60"/>
    <p:restoredTop sz="90703"/>
  </p:normalViewPr>
  <p:slideViewPr>
    <p:cSldViewPr>
      <p:cViewPr varScale="1">
        <p:scale>
          <a:sx n="107" d="100"/>
          <a:sy n="107" d="100"/>
        </p:scale>
        <p:origin x="1384" y="16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130" d="100"/>
          <a:sy n="130" d="100"/>
        </p:scale>
        <p:origin x="488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3B7D29-23D4-4A4C-B0F5-6A603A0C31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7568B4-6576-0C4D-B386-1B8D4BAB80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54104D-3012-1845-A779-17C9FC5929DA}" type="datetimeFigureOut">
              <a:rPr lang="en-US" smtClean="0"/>
              <a:t>6/13/18</a:t>
            </a:fld>
            <a:endParaRPr lang="en-US"/>
          </a:p>
        </p:txBody>
      </p:sp>
      <p:sp>
        <p:nvSpPr>
          <p:cNvPr id="4" name="Footer Placeholder 3">
            <a:extLst>
              <a:ext uri="{FF2B5EF4-FFF2-40B4-BE49-F238E27FC236}">
                <a16:creationId xmlns:a16="http://schemas.microsoft.com/office/drawing/2014/main" id="{B7E0B41E-1AA5-564D-8927-C955786F99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B98E423-079A-0344-897E-4B458B0632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9A4962-D793-974C-8F3C-0F6FF4D01FBD}" type="slidenum">
              <a:rPr lang="en-US" smtClean="0"/>
              <a:t>‹#›</a:t>
            </a:fld>
            <a:endParaRPr lang="en-US"/>
          </a:p>
        </p:txBody>
      </p:sp>
    </p:spTree>
    <p:extLst>
      <p:ext uri="{BB962C8B-B14F-4D97-AF65-F5344CB8AC3E}">
        <p14:creationId xmlns:p14="http://schemas.microsoft.com/office/powerpoint/2010/main" val="3302394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charset="0"/>
              <a:buNone/>
            </a:pPr>
            <a:endParaRPr lang="en-US" altLang="en-US"/>
          </a:p>
        </p:txBody>
      </p:sp>
      <p:sp>
        <p:nvSpPr>
          <p:cNvPr id="161795" name="Text Box 2"/>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charset="0"/>
              <a:buNone/>
            </a:pPr>
            <a:endParaRPr lang="en-US" altLang="en-US"/>
          </a:p>
        </p:txBody>
      </p:sp>
      <p:sp>
        <p:nvSpPr>
          <p:cNvPr id="15363" name="Rectangle 3"/>
          <p:cNvSpPr>
            <a:spLocks noGrp="1" noChangeArrowheads="1"/>
          </p:cNvSpPr>
          <p:nvPr>
            <p:ph type="dt"/>
          </p:nvPr>
        </p:nvSpPr>
        <p:spPr bwMode="auto">
          <a:xfrm>
            <a:off x="3884613" y="0"/>
            <a:ext cx="2970212" cy="455613"/>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0000" tIns="46800" rIns="90000" bIns="46800" numCol="1" anchor="t" anchorCtr="0" compatLnSpc="1">
            <a:prstTxWarp prst="textNoShape">
              <a:avLst/>
            </a:prstTxWarp>
          </a:bodyPr>
          <a:lstStyle>
            <a:lvl1pPr algn="r" eaLnBrk="1" hangingPunct="1">
              <a:buClr>
                <a:srgbClr val="000000"/>
              </a:buClr>
              <a:buSzPct val="45000"/>
              <a:buFont typeface="Wingdings" charset="0"/>
              <a:buNone/>
              <a:tabLst>
                <a:tab pos="723900" algn="l"/>
                <a:tab pos="1447800" algn="l"/>
                <a:tab pos="2171700" algn="l"/>
                <a:tab pos="2895600" algn="l"/>
              </a:tabLst>
              <a:defRPr sz="1200">
                <a:solidFill>
                  <a:srgbClr val="000000"/>
                </a:solidFill>
                <a:latin typeface="Times New Roman" charset="0"/>
                <a:ea typeface="ＭＳ Ｐゴシック" charset="0"/>
                <a:cs typeface="DejaVu Sans" charset="0"/>
              </a:defRPr>
            </a:lvl1pPr>
          </a:lstStyle>
          <a:p>
            <a:pPr>
              <a:defRPr/>
            </a:pPr>
            <a:r>
              <a:rPr lang="en-US"/>
              <a:t>10/25/12</a:t>
            </a:r>
          </a:p>
        </p:txBody>
      </p:sp>
      <p:sp>
        <p:nvSpPr>
          <p:cNvPr id="161797"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5" name="Rectangle 5"/>
          <p:cNvSpPr>
            <a:spLocks noGrp="1" noChangeArrowheads="1"/>
          </p:cNvSpPr>
          <p:nvPr>
            <p:ph type="body"/>
          </p:nvPr>
        </p:nvSpPr>
        <p:spPr bwMode="auto">
          <a:xfrm>
            <a:off x="685800" y="4343400"/>
            <a:ext cx="5484813" cy="4113213"/>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0000" tIns="46800" rIns="90000" bIns="46800" numCol="1" anchor="t" anchorCtr="0" compatLnSpc="1">
            <a:prstTxWarp prst="textNoShape">
              <a:avLst/>
            </a:prstTxWarp>
          </a:bodyPr>
          <a:lstStyle/>
          <a:p>
            <a:pPr lvl="0"/>
            <a:endParaRPr lang="en-US" noProof="0"/>
          </a:p>
        </p:txBody>
      </p:sp>
      <p:sp>
        <p:nvSpPr>
          <p:cNvPr id="15366" name="Rectangle 6"/>
          <p:cNvSpPr>
            <a:spLocks noGrp="1" noChangeArrowheads="1"/>
          </p:cNvSpPr>
          <p:nvPr>
            <p:ph type="ftr"/>
          </p:nvPr>
        </p:nvSpPr>
        <p:spPr bwMode="auto">
          <a:xfrm>
            <a:off x="0" y="8501063"/>
            <a:ext cx="2970213" cy="639762"/>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0000" tIns="46800" rIns="90000" bIns="46800" numCol="1" anchor="b" anchorCtr="0" compatLnSpc="1">
            <a:prstTxWarp prst="textNoShape">
              <a:avLst/>
            </a:prstTxWarp>
          </a:bodyPr>
          <a:lstStyle>
            <a:lvl1pPr eaLnBrk="1" hangingPunct="1">
              <a:buClr>
                <a:srgbClr val="000000"/>
              </a:buClr>
              <a:buSzPct val="45000"/>
              <a:buFont typeface="Wingdings" charset="2"/>
              <a:buNone/>
              <a:tabLst>
                <a:tab pos="723900" algn="l"/>
                <a:tab pos="1447800" algn="l"/>
                <a:tab pos="2171700" algn="l"/>
                <a:tab pos="2895600" algn="l"/>
              </a:tabLst>
              <a:defRPr sz="1200" smtClean="0">
                <a:solidFill>
                  <a:srgbClr val="000000"/>
                </a:solidFill>
                <a:latin typeface="Times New Roman" charset="0"/>
              </a:defRPr>
            </a:lvl1pPr>
          </a:lstStyle>
          <a:p>
            <a:pPr>
              <a:defRPr/>
            </a:pPr>
            <a:r>
              <a:rPr lang="en-US" altLang="en-US"/>
              <a:t>Go to ”Insert (View) | Header and Footer" to add your organization, sponsor, meeting name here; then, click "Apply to All"</a:t>
            </a:r>
          </a:p>
        </p:txBody>
      </p:sp>
      <p:sp>
        <p:nvSpPr>
          <p:cNvPr id="15367" name="Rectangle 7"/>
          <p:cNvSpPr>
            <a:spLocks noGrp="1" noChangeArrowheads="1"/>
          </p:cNvSpPr>
          <p:nvPr>
            <p:ph type="sldNum"/>
          </p:nvPr>
        </p:nvSpPr>
        <p:spPr bwMode="auto">
          <a:xfrm>
            <a:off x="3884613" y="8685213"/>
            <a:ext cx="2970212" cy="455612"/>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0000" tIns="46800" rIns="90000" bIns="46800" numCol="1" anchor="b" anchorCtr="0" compatLnSpc="1">
            <a:prstTxWarp prst="textNoShape">
              <a:avLst/>
            </a:prstTxWarp>
          </a:bodyPr>
          <a:lstStyle>
            <a:lvl1pPr algn="r" eaLnBrk="1" hangingPunct="1">
              <a:buClr>
                <a:srgbClr val="000000"/>
              </a:buClr>
              <a:buSzPct val="45000"/>
              <a:buFont typeface="Wingdings" charset="2"/>
              <a:buNone/>
              <a:tabLst>
                <a:tab pos="723900" algn="l"/>
                <a:tab pos="1447800" algn="l"/>
                <a:tab pos="2171700" algn="l"/>
                <a:tab pos="2895600" algn="l"/>
              </a:tabLst>
              <a:defRPr sz="1200" smtClean="0">
                <a:solidFill>
                  <a:srgbClr val="000000"/>
                </a:solidFill>
                <a:latin typeface="Times New Roman" charset="0"/>
              </a:defRPr>
            </a:lvl1pPr>
          </a:lstStyle>
          <a:p>
            <a:pPr>
              <a:defRPr/>
            </a:pPr>
            <a:fld id="{8F805EEA-4043-8B49-A594-F50A61DEB0F3}" type="slidenum">
              <a:rPr lang="en-US" altLang="en-US"/>
              <a:pPr>
                <a:defRPr/>
              </a:pPr>
              <a:t>‹#›</a:t>
            </a:fld>
            <a:endParaRPr lang="en-US" altLang="en-US"/>
          </a:p>
        </p:txBody>
      </p:sp>
    </p:spTree>
    <p:extLst>
      <p:ext uri="{BB962C8B-B14F-4D97-AF65-F5344CB8AC3E}">
        <p14:creationId xmlns:p14="http://schemas.microsoft.com/office/powerpoint/2010/main" val="1016892909"/>
      </p:ext>
    </p:extLst>
  </p:cSld>
  <p:clrMap bg1="lt1" tx1="dk1" bg2="lt2" tx2="dk2" accent1="accent1" accent2="accent2" accent3="accent3" accent4="accent4" accent5="accent5" accent6="accent6" hlink="hlink" folHlink="folHlink"/>
  <p:hf hdr="0"/>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controls system has been used for over 20 years</a:t>
            </a:r>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4</a:t>
            </a:fld>
            <a:endParaRPr lang="en-US" altLang="en-US"/>
          </a:p>
        </p:txBody>
      </p:sp>
    </p:spTree>
    <p:extLst>
      <p:ext uri="{BB962C8B-B14F-4D97-AF65-F5344CB8AC3E}">
        <p14:creationId xmlns:p14="http://schemas.microsoft.com/office/powerpoint/2010/main" val="688267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20</a:t>
            </a:fld>
            <a:endParaRPr lang="en-US" altLang="en-US"/>
          </a:p>
        </p:txBody>
      </p:sp>
    </p:spTree>
    <p:extLst>
      <p:ext uri="{BB962C8B-B14F-4D97-AF65-F5344CB8AC3E}">
        <p14:creationId xmlns:p14="http://schemas.microsoft.com/office/powerpoint/2010/main" val="2078216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Date Placeholder 3">
            <a:extLst>
              <a:ext uri="{FF2B5EF4-FFF2-40B4-BE49-F238E27FC236}">
                <a16:creationId xmlns:a16="http://schemas.microsoft.com/office/drawing/2014/main" id="{16F94676-A99D-0144-BF55-BAC1FB814141}"/>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1pPr>
            <a:lvl2pPr>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2pPr>
            <a:lvl3pPr>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3pPr>
            <a:lvl4pPr>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4pPr>
            <a:lvl5pPr>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sz="2400">
                <a:solidFill>
                  <a:schemeClr val="bg1"/>
                </a:solidFill>
                <a:latin typeface="Calibri" panose="020F0502020204030204" pitchFamily="34" charset="0"/>
                <a:ea typeface="ＭＳ Ｐゴシック" panose="020B0600070205080204" pitchFamily="34" charset="-128"/>
              </a:defRPr>
            </a:lvl9pPr>
          </a:lstStyle>
          <a:p>
            <a:pPr>
              <a:buFont typeface="Wingdings" pitchFamily="2" charset="2"/>
              <a:buNone/>
            </a:pPr>
            <a:r>
              <a:rPr lang="en-US" altLang="en-US" sz="1200">
                <a:solidFill>
                  <a:srgbClr val="000000"/>
                </a:solidFill>
                <a:latin typeface="Times New Roman" panose="02020603050405020304" pitchFamily="18" charset="0"/>
                <a:ea typeface="DejaVu Sans"/>
                <a:cs typeface="DejaVu Sans"/>
              </a:rPr>
              <a:t>10/25/12</a:t>
            </a:r>
          </a:p>
        </p:txBody>
      </p:sp>
      <p:sp>
        <p:nvSpPr>
          <p:cNvPr id="173059" name="Rectangle 6">
            <a:extLst>
              <a:ext uri="{FF2B5EF4-FFF2-40B4-BE49-F238E27FC236}">
                <a16:creationId xmlns:a16="http://schemas.microsoft.com/office/drawing/2014/main" id="{D77EB706-F3C6-0442-8BBF-971C3B8F33C5}"/>
              </a:ext>
            </a:extLst>
          </p:cNvPr>
          <p:cNvSpPr>
            <a:spLocks noGrp="1" noChangeArrowheads="1"/>
          </p:cNvSpPr>
          <p:nvPr>
            <p:ph type="ft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SzPct val="45000"/>
              <a:buFont typeface="Wingdings" pitchFamily="2" charset="2"/>
              <a:buNone/>
            </a:pPr>
            <a:r>
              <a:rPr lang="en-US" altLang="en-US"/>
              <a:t>Go to ”Insert (View) | Header and Footer" to add your organization, sponsor, meeting name here; then, click "Apply to All"</a:t>
            </a:r>
          </a:p>
        </p:txBody>
      </p:sp>
      <p:sp>
        <p:nvSpPr>
          <p:cNvPr id="173060" name="Rectangle 7">
            <a:extLst>
              <a:ext uri="{FF2B5EF4-FFF2-40B4-BE49-F238E27FC236}">
                <a16:creationId xmlns:a16="http://schemas.microsoft.com/office/drawing/2014/main" id="{A0B3098A-5EF1-9B41-B944-7A07159FBF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SzPct val="45000"/>
              <a:buFont typeface="Wingdings" pitchFamily="2" charset="2"/>
              <a:buNone/>
            </a:pPr>
            <a:fld id="{2513F587-B20F-1A4E-8066-1232AE5F596F}" type="slidenum">
              <a:rPr lang="en-US" altLang="en-US" smtClean="0"/>
              <a:pPr>
                <a:spcBef>
                  <a:spcPct val="0"/>
                </a:spcBef>
                <a:buSzPct val="45000"/>
                <a:buFont typeface="Wingdings" pitchFamily="2" charset="2"/>
                <a:buNone/>
              </a:pPr>
              <a:t>21</a:t>
            </a:fld>
            <a:endParaRPr lang="en-US" altLang="en-US"/>
          </a:p>
        </p:txBody>
      </p:sp>
      <p:sp>
        <p:nvSpPr>
          <p:cNvPr id="173061" name="Text Box 1">
            <a:extLst>
              <a:ext uri="{FF2B5EF4-FFF2-40B4-BE49-F238E27FC236}">
                <a16:creationId xmlns:a16="http://schemas.microsoft.com/office/drawing/2014/main" id="{E25DBF60-6A04-CB46-8A1E-061C17F6C1A7}"/>
              </a:ext>
            </a:extLst>
          </p:cNvPr>
          <p:cNvSpPr>
            <a:spLocks noGrp="1" noRot="1" noChangeAspect="1" noChangeArrowheads="1" noTextEdit="1"/>
          </p:cNvSpPr>
          <p:nvPr>
            <p:ph type="sldImg"/>
          </p:nvPr>
        </p:nvSpPr>
        <p:spPr>
          <a:xfrm>
            <a:off x="1143000" y="685800"/>
            <a:ext cx="4572000" cy="3429000"/>
          </a:xfrm>
          <a:solidFill>
            <a:srgbClr val="FFFFFF"/>
          </a:solidFill>
          <a:ln/>
        </p:spPr>
      </p:sp>
      <p:sp>
        <p:nvSpPr>
          <p:cNvPr id="34818" name="Text Box 2">
            <a:extLst>
              <a:ext uri="{FF2B5EF4-FFF2-40B4-BE49-F238E27FC236}">
                <a16:creationId xmlns:a16="http://schemas.microsoft.com/office/drawing/2014/main" id="{B5B10743-C6BB-B646-9DEB-8E3FD7CC45A8}"/>
              </a:ext>
            </a:extLst>
          </p:cNvPr>
          <p:cNvSpPr txBox="1">
            <a:spLocks noGrp="1" noChangeArrowheads="1"/>
          </p:cNvSpPr>
          <p:nvPr>
            <p:ph type="body" idx="1"/>
          </p:nvPr>
        </p:nvSpPr>
        <p:spPr>
          <a:xfrm>
            <a:off x="685800" y="4343400"/>
            <a:ext cx="5486400" cy="4114800"/>
          </a:xfrm>
          <a:ln/>
          <a:extLst>
            <a:ext uri="{AF507438-7753-43e0-B8FC-AC1667EBCBE1}"/>
          </a:extLst>
        </p:spPr>
        <p:txBody>
          <a:bodyPr wrap="none" anchor="ctr"/>
          <a:lstStyle/>
          <a:p>
            <a:pPr>
              <a:defRPr/>
            </a:pPr>
            <a:r>
              <a:rPr lang="en-US" dirty="0">
                <a:cs typeface="+mn-cs"/>
              </a:rPr>
              <a:t>Performance Notes:</a:t>
            </a:r>
          </a:p>
          <a:p>
            <a:pPr>
              <a:defRPr/>
            </a:pPr>
            <a:r>
              <a:rPr lang="en-US" altLang="en-US" sz="1800" dirty="0">
                <a:solidFill>
                  <a:srgbClr val="303030"/>
                </a:solidFill>
                <a:cs typeface="+mn-cs"/>
              </a:rPr>
              <a:t>  - </a:t>
            </a:r>
            <a:r>
              <a:rPr lang="en-US" altLang="en-US" sz="1800" dirty="0">
                <a:solidFill>
                  <a:srgbClr val="303030"/>
                </a:solidFill>
              </a:rPr>
              <a:t>Faster initial monitor connections result in faster application startup and dynamic addition of new channels </a:t>
            </a:r>
          </a:p>
          <a:p>
            <a:pPr>
              <a:defRPr/>
            </a:pPr>
            <a:r>
              <a:rPr lang="en-US" altLang="en-US" sz="1800" dirty="0">
                <a:solidFill>
                  <a:srgbClr val="303030"/>
                </a:solidFill>
              </a:rPr>
              <a:t>  - Monitors connect automatically when channels come online</a:t>
            </a:r>
          </a:p>
          <a:p>
            <a:pPr>
              <a:defRPr/>
            </a:pPr>
            <a:r>
              <a:rPr lang="en-US" altLang="en-US" sz="1800" dirty="0">
                <a:solidFill>
                  <a:srgbClr val="303030"/>
                </a:solidFill>
              </a:rPr>
              <a:t>  - Significant improvements in scalability and robustness: </a:t>
            </a:r>
            <a:r>
              <a:rPr lang="en-US" altLang="en-US" sz="1800" dirty="0" err="1">
                <a:solidFill>
                  <a:srgbClr val="303030"/>
                </a:solidFill>
              </a:rPr>
              <a:t>PvaPy</a:t>
            </a:r>
            <a:r>
              <a:rPr lang="en-US" altLang="en-US" sz="1800" dirty="0">
                <a:solidFill>
                  <a:srgbClr val="303030"/>
                </a:solidFill>
              </a:rPr>
              <a:t> can now monitor up to 80000 1Hz channels in a single Python application   </a:t>
            </a:r>
          </a:p>
          <a:p>
            <a:pPr>
              <a:defRPr/>
            </a:pPr>
            <a:endParaRPr lang="en-US" dirty="0">
              <a:cs typeface="+mn-cs"/>
            </a:endParaRPr>
          </a:p>
        </p:txBody>
      </p:sp>
    </p:spTree>
    <p:extLst>
      <p:ext uri="{BB962C8B-B14F-4D97-AF65-F5344CB8AC3E}">
        <p14:creationId xmlns:p14="http://schemas.microsoft.com/office/powerpoint/2010/main" val="392190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APS is upgrading the last IOC to R3.14</a:t>
            </a:r>
          </a:p>
          <a:p>
            <a:r>
              <a:rPr lang="en-US" dirty="0"/>
              <a:t>APSU will be all on EPICS7 IOC</a:t>
            </a:r>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5</a:t>
            </a:fld>
            <a:endParaRPr lang="en-US" altLang="en-US"/>
          </a:p>
        </p:txBody>
      </p:sp>
    </p:spTree>
    <p:extLst>
      <p:ext uri="{BB962C8B-B14F-4D97-AF65-F5344CB8AC3E}">
        <p14:creationId xmlns:p14="http://schemas.microsoft.com/office/powerpoint/2010/main" val="372704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7</a:t>
            </a:fld>
            <a:endParaRPr lang="en-US" altLang="en-US"/>
          </a:p>
        </p:txBody>
      </p:sp>
    </p:spTree>
    <p:extLst>
      <p:ext uri="{BB962C8B-B14F-4D97-AF65-F5344CB8AC3E}">
        <p14:creationId xmlns:p14="http://schemas.microsoft.com/office/powerpoint/2010/main" val="45300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b="0" i="0" kern="1200" dirty="0">
                <a:solidFill>
                  <a:srgbClr val="000000"/>
                </a:solidFill>
                <a:effectLst/>
                <a:latin typeface="Times New Roman" charset="0"/>
                <a:ea typeface="ＭＳ Ｐゴシック" charset="0"/>
                <a:cs typeface="ＭＳ Ｐゴシック" charset="0"/>
              </a:rPr>
              <a:t>The DAQ software interfaces with several technical subsystems to provide time-correlated and synchronously sampled data that can be used for commissioning, troubleshooting, performance monitoring and early fault detection. The key features of the system include capability to acquire data from multiple subsystems at various sample rates, support for continuous data acquisition, and ability to route the data to any number of applications.</a:t>
            </a:r>
            <a:endParaRPr lang="en-US" sz="1200" kern="1200" dirty="0">
              <a:solidFill>
                <a:srgbClr val="000000"/>
              </a:solidFill>
              <a:latin typeface="Times New Roman" charset="0"/>
              <a:ea typeface="ＭＳ Ｐゴシック" charset="0"/>
              <a:cs typeface="ＭＳ Ｐゴシック" charset="0"/>
            </a:endParaRPr>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8</a:t>
            </a:fld>
            <a:endParaRPr lang="en-US" altLang="en-US"/>
          </a:p>
        </p:txBody>
      </p:sp>
    </p:spTree>
    <p:extLst>
      <p:ext uri="{BB962C8B-B14F-4D97-AF65-F5344CB8AC3E}">
        <p14:creationId xmlns:p14="http://schemas.microsoft.com/office/powerpoint/2010/main" val="236132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1pPr>
            <a:lvl2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2pPr>
            <a:lvl3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3pPr>
            <a:lvl4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4pPr>
            <a:lvl5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9pPr>
          </a:lstStyle>
          <a:p>
            <a:pPr>
              <a:buSzPct val="45000"/>
              <a:buFont typeface="Wingdings" charset="2"/>
              <a:buNone/>
            </a:pPr>
            <a:r>
              <a:rPr lang="en-US" altLang="en-US" sz="1200">
                <a:solidFill>
                  <a:srgbClr val="000000"/>
                </a:solidFill>
                <a:latin typeface="Times New Roman" charset="0"/>
                <a:ea typeface="DejaVu Sans" charset="0"/>
              </a:rPr>
              <a:t>10/25/12</a:t>
            </a:r>
          </a:p>
        </p:txBody>
      </p:sp>
      <p:sp>
        <p:nvSpPr>
          <p:cNvPr id="174083" name="Footer Placeholder 6"/>
          <p:cNvSpPr>
            <a:spLocks noGrp="1" noChangeArrowheads="1"/>
          </p:cNvSpPr>
          <p:nvPr>
            <p:ph type="ft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US" altLang="en-US">
                <a:ea typeface="MS PGothic" charset="-128"/>
                <a:cs typeface="MS PGothic" charset="-128"/>
              </a:rPr>
              <a:t>Go to ”Insert (View) | Header and Footer" to add your organization, sponsor, meeting name here; then, click "Apply to All"</a:t>
            </a:r>
          </a:p>
        </p:txBody>
      </p:sp>
      <p:sp>
        <p:nvSpPr>
          <p:cNvPr id="174084" name="Slide Number Placeholder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53CCF2B2-5FCB-BB43-81B2-905571EB143E}" type="slidenum">
              <a:rPr lang="en-US" altLang="en-US">
                <a:ea typeface="MS PGothic" charset="-128"/>
                <a:cs typeface="MS PGothic" charset="-128"/>
              </a:rPr>
              <a:pPr>
                <a:spcBef>
                  <a:spcPct val="0"/>
                </a:spcBef>
                <a:buSzPct val="45000"/>
                <a:buFont typeface="Wingdings" charset="2"/>
                <a:buNone/>
              </a:pPr>
              <a:t>10</a:t>
            </a:fld>
            <a:endParaRPr lang="en-US" altLang="en-US">
              <a:ea typeface="MS PGothic" charset="-128"/>
              <a:cs typeface="MS PGothic" charset="-128"/>
            </a:endParaRPr>
          </a:p>
        </p:txBody>
      </p:sp>
      <p:sp>
        <p:nvSpPr>
          <p:cNvPr id="174085"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35842" name="Text Box 2"/>
          <p:cNvSpPr txBox="1">
            <a:spLocks noGrp="1" noChangeArrowheads="1"/>
          </p:cNvSpPr>
          <p:nvPr>
            <p:ph type="body" idx="1"/>
          </p:nvPr>
        </p:nvSpPr>
        <p:spPr>
          <a:xfrm>
            <a:off x="685800" y="4343400"/>
            <a:ext cx="5486400" cy="4114800"/>
          </a:xfrm>
          <a:ln/>
          <a:extLst>
            <a:ext uri="{AF507438-7753-43e0-B8FC-AC1667EBCBE1}"/>
          </a:extLst>
        </p:spPr>
        <p:txBody>
          <a:bodyPr wrap="none" anchor="ctr"/>
          <a:lstStyle/>
          <a:p>
            <a:pPr eaLnBrk="1" hangingPunct="1">
              <a:spcBef>
                <a:spcPts val="450"/>
              </a:spcBef>
              <a:buClr>
                <a:srgbClr val="1F497D"/>
              </a:buClr>
              <a:buSzPct val="100000"/>
              <a:buFont typeface="Wingdings" charset="0"/>
              <a:buChar char=""/>
              <a:defRPr/>
            </a:pPr>
            <a:r>
              <a:rPr lang="en-US" sz="2000" dirty="0">
                <a:solidFill>
                  <a:srgbClr val="000000"/>
                </a:solidFill>
                <a:sym typeface="Wingdings"/>
              </a:rPr>
              <a:t>How do we use SDDS tools effectively within the real-time processing framework?  How do we easily visualize and share with other applications results of SDDS processing scripts?</a:t>
            </a:r>
          </a:p>
          <a:p>
            <a:pPr eaLnBrk="1" hangingPunct="1">
              <a:spcBef>
                <a:spcPts val="450"/>
              </a:spcBef>
              <a:buClr>
                <a:srgbClr val="1F497D"/>
              </a:buClr>
              <a:buSzPct val="100000"/>
              <a:buFont typeface="Wingdings" charset="0"/>
              <a:buChar char=""/>
              <a:defRPr/>
            </a:pPr>
            <a:r>
              <a:rPr lang="en-US" sz="2000" dirty="0">
                <a:solidFill>
                  <a:srgbClr val="000000"/>
                </a:solidFill>
                <a:sym typeface="Wingdings"/>
              </a:rPr>
              <a:t>SDDS To PV Object Service: converts SDDS file (parameters and data) into an equivalent PV Data (EPICS v4) structure, and exposes that structure via a PV Access channel</a:t>
            </a:r>
          </a:p>
          <a:p>
            <a:pPr eaLnBrk="1" hangingPunct="1">
              <a:spcBef>
                <a:spcPts val="450"/>
              </a:spcBef>
              <a:buClr>
                <a:srgbClr val="1F497D"/>
              </a:buClr>
              <a:buSzPct val="100000"/>
              <a:buFont typeface="Wingdings" charset="0"/>
              <a:buChar char=""/>
              <a:defRPr/>
            </a:pPr>
            <a:r>
              <a:rPr lang="en-US" sz="2000" dirty="0">
                <a:solidFill>
                  <a:srgbClr val="000000"/>
                </a:solidFill>
                <a:sym typeface="Wingdings"/>
              </a:rPr>
              <a:t>Resulting PV structure can be retrieved and monitored via standard EPICS v4 CLI tools and APIs</a:t>
            </a:r>
          </a:p>
          <a:p>
            <a:pPr eaLnBrk="1" hangingPunct="1">
              <a:spcBef>
                <a:spcPts val="450"/>
              </a:spcBef>
              <a:buClr>
                <a:srgbClr val="1F497D"/>
              </a:buClr>
              <a:buSzPct val="100000"/>
              <a:buFont typeface="Wingdings" charset="0"/>
              <a:buChar char=""/>
              <a:defRPr/>
            </a:pPr>
            <a:r>
              <a:rPr lang="en-US" sz="2000" dirty="0">
                <a:solidFill>
                  <a:srgbClr val="000000"/>
                </a:solidFill>
                <a:sym typeface="Wingdings"/>
              </a:rPr>
              <a:t>Service can be accessed using EPICS v4 APIs, or using DAQ command line interface:</a:t>
            </a:r>
          </a:p>
          <a:p>
            <a:pPr marL="400050" lvl="1" indent="0" eaLnBrk="1" hangingPunct="1">
              <a:spcBef>
                <a:spcPts val="450"/>
              </a:spcBef>
              <a:buClr>
                <a:srgbClr val="1F497D"/>
              </a:buClr>
              <a:buSzPct val="100000"/>
              <a:defRPr/>
            </a:pPr>
            <a:r>
              <a:rPr lang="en-US" sz="1600" b="1" dirty="0" err="1">
                <a:solidFill>
                  <a:srgbClr val="000000"/>
                </a:solidFill>
                <a:latin typeface="Courier New" panose="02070309020205020404" pitchFamily="49" charset="0"/>
                <a:cs typeface="Courier New" panose="02070309020205020404" pitchFamily="49" charset="0"/>
                <a:sym typeface="Wingdings"/>
              </a:rPr>
              <a:t>daq</a:t>
            </a:r>
            <a:r>
              <a:rPr lang="en-US" sz="1600" b="1" dirty="0">
                <a:solidFill>
                  <a:srgbClr val="000000"/>
                </a:solidFill>
                <a:latin typeface="Courier New" panose="02070309020205020404" pitchFamily="49" charset="0"/>
                <a:cs typeface="Courier New" panose="02070309020205020404" pitchFamily="49" charset="0"/>
                <a:sym typeface="Wingdings"/>
              </a:rPr>
              <a:t>-</a:t>
            </a:r>
            <a:r>
              <a:rPr lang="en-US" sz="1600" b="1" dirty="0" err="1">
                <a:solidFill>
                  <a:srgbClr val="000000"/>
                </a:solidFill>
                <a:latin typeface="Courier New" panose="02070309020205020404" pitchFamily="49" charset="0"/>
                <a:cs typeface="Courier New" panose="02070309020205020404" pitchFamily="49" charset="0"/>
                <a:sym typeface="Wingdings"/>
              </a:rPr>
              <a:t>sdds</a:t>
            </a:r>
            <a:r>
              <a:rPr lang="en-US" sz="1600" b="1" dirty="0">
                <a:solidFill>
                  <a:srgbClr val="000000"/>
                </a:solidFill>
                <a:latin typeface="Courier New" panose="02070309020205020404" pitchFamily="49" charset="0"/>
                <a:cs typeface="Courier New" panose="02070309020205020404" pitchFamily="49" charset="0"/>
                <a:sym typeface="Wingdings"/>
              </a:rPr>
              <a:t>-to-</a:t>
            </a:r>
            <a:r>
              <a:rPr lang="en-US" sz="1600" b="1" dirty="0" err="1">
                <a:solidFill>
                  <a:srgbClr val="000000"/>
                </a:solidFill>
                <a:latin typeface="Courier New" panose="02070309020205020404" pitchFamily="49" charset="0"/>
                <a:cs typeface="Courier New" panose="02070309020205020404" pitchFamily="49" charset="0"/>
                <a:sym typeface="Wingdings"/>
              </a:rPr>
              <a:t>pv</a:t>
            </a:r>
            <a:r>
              <a:rPr lang="en-US" sz="1600" b="1" dirty="0">
                <a:solidFill>
                  <a:srgbClr val="000000"/>
                </a:solidFill>
                <a:latin typeface="Courier New" panose="02070309020205020404" pitchFamily="49" charset="0"/>
                <a:cs typeface="Courier New" panose="02070309020205020404" pitchFamily="49" charset="0"/>
                <a:sym typeface="Wingdings"/>
              </a:rPr>
              <a:t>-object --channel-name </a:t>
            </a:r>
            <a:r>
              <a:rPr lang="en-US" sz="1600" b="1" dirty="0" err="1">
                <a:solidFill>
                  <a:srgbClr val="000000"/>
                </a:solidFill>
                <a:latin typeface="Courier New" panose="02070309020205020404" pitchFamily="49" charset="0"/>
                <a:cs typeface="Courier New" panose="02070309020205020404" pitchFamily="49" charset="0"/>
                <a:sym typeface="Wingdings"/>
              </a:rPr>
              <a:t>xyz</a:t>
            </a:r>
            <a:r>
              <a:rPr lang="en-US" sz="1600" b="1" dirty="0">
                <a:solidFill>
                  <a:srgbClr val="000000"/>
                </a:solidFill>
                <a:latin typeface="Courier New" panose="02070309020205020404" pitchFamily="49" charset="0"/>
                <a:cs typeface="Courier New" panose="02070309020205020404" pitchFamily="49" charset="0"/>
                <a:sym typeface="Wingdings"/>
              </a:rPr>
              <a:t> --channel-</a:t>
            </a:r>
            <a:r>
              <a:rPr lang="en-US" sz="1600" b="1" dirty="0" err="1">
                <a:solidFill>
                  <a:srgbClr val="000000"/>
                </a:solidFill>
                <a:latin typeface="Courier New" panose="02070309020205020404" pitchFamily="49" charset="0"/>
                <a:cs typeface="Courier New" panose="02070309020205020404" pitchFamily="49" charset="0"/>
                <a:sym typeface="Wingdings"/>
              </a:rPr>
              <a:t>ttl</a:t>
            </a:r>
            <a:r>
              <a:rPr lang="en-US" sz="1600" b="1" dirty="0">
                <a:solidFill>
                  <a:srgbClr val="000000"/>
                </a:solidFill>
                <a:latin typeface="Courier New" panose="02070309020205020404" pitchFamily="49" charset="0"/>
                <a:cs typeface="Courier New" panose="02070309020205020404" pitchFamily="49" charset="0"/>
                <a:sym typeface="Wingdings"/>
              </a:rPr>
              <a:t> 3600 </a:t>
            </a:r>
          </a:p>
          <a:p>
            <a:pPr marL="400050" lvl="1" indent="0" eaLnBrk="1" hangingPunct="1">
              <a:spcBef>
                <a:spcPts val="450"/>
              </a:spcBef>
              <a:buClr>
                <a:srgbClr val="1F497D"/>
              </a:buClr>
              <a:buSzPct val="100000"/>
              <a:defRPr/>
            </a:pPr>
            <a:r>
              <a:rPr lang="en-US" sz="1600" b="1" dirty="0">
                <a:solidFill>
                  <a:srgbClr val="000000"/>
                </a:solidFill>
                <a:latin typeface="Courier New" panose="02070309020205020404" pitchFamily="49" charset="0"/>
                <a:cs typeface="Courier New" panose="02070309020205020404" pitchFamily="49" charset="0"/>
                <a:sym typeface="Wingdings"/>
              </a:rPr>
              <a:t>--file-path /net/</a:t>
            </a:r>
            <a:r>
              <a:rPr lang="en-US" sz="1600" b="1" dirty="0" err="1">
                <a:solidFill>
                  <a:srgbClr val="000000"/>
                </a:solidFill>
                <a:latin typeface="Courier New" panose="02070309020205020404" pitchFamily="49" charset="0"/>
                <a:cs typeface="Courier New" panose="02070309020205020404" pitchFamily="49" charset="0"/>
                <a:sym typeface="Wingdings"/>
              </a:rPr>
              <a:t>helios</a:t>
            </a:r>
            <a:r>
              <a:rPr lang="en-US" sz="1600" b="1" dirty="0">
                <a:solidFill>
                  <a:srgbClr val="000000"/>
                </a:solidFill>
                <a:latin typeface="Courier New" panose="02070309020205020404" pitchFamily="49" charset="0"/>
                <a:cs typeface="Courier New" panose="02070309020205020404" pitchFamily="49" charset="0"/>
                <a:sym typeface="Wingdings"/>
              </a:rPr>
              <a:t>/ctlsdaq1/…/</a:t>
            </a:r>
            <a:r>
              <a:rPr lang="en-US" sz="1600" b="1" dirty="0" err="1">
                <a:solidFill>
                  <a:srgbClr val="000000"/>
                </a:solidFill>
                <a:latin typeface="Courier New" panose="02070309020205020404" pitchFamily="49" charset="0"/>
                <a:cs typeface="Courier New" panose="02070309020205020404" pitchFamily="49" charset="0"/>
                <a:sym typeface="Wingdings"/>
              </a:rPr>
              <a:t>rtfbStream</a:t>
            </a:r>
            <a:r>
              <a:rPr lang="en-US" sz="1600" b="1" dirty="0">
                <a:solidFill>
                  <a:srgbClr val="000000"/>
                </a:solidFill>
                <a:latin typeface="Courier New" panose="02070309020205020404" pitchFamily="49" charset="0"/>
                <a:cs typeface="Courier New" panose="02070309020205020404" pitchFamily="49" charset="0"/>
                <a:sym typeface="Wingdings"/>
              </a:rPr>
              <a:t>….</a:t>
            </a:r>
            <a:r>
              <a:rPr lang="en-US" sz="1600" b="1" dirty="0" err="1">
                <a:solidFill>
                  <a:srgbClr val="000000"/>
                </a:solidFill>
                <a:latin typeface="Courier New" panose="02070309020205020404" pitchFamily="49" charset="0"/>
                <a:cs typeface="Courier New" panose="02070309020205020404" pitchFamily="49" charset="0"/>
                <a:sym typeface="Wingdings"/>
              </a:rPr>
              <a:t>sdds</a:t>
            </a:r>
            <a:endParaRPr lang="en-US" sz="2000" dirty="0">
              <a:solidFill>
                <a:srgbClr val="000000"/>
              </a:solidFill>
              <a:sym typeface="Wingdings"/>
            </a:endParaRPr>
          </a:p>
          <a:p>
            <a:pPr eaLnBrk="1" hangingPunct="1">
              <a:spcBef>
                <a:spcPts val="450"/>
              </a:spcBef>
              <a:buClr>
                <a:srgbClr val="1F497D"/>
              </a:buClr>
              <a:buSzPct val="100000"/>
              <a:buFont typeface="Wingdings" charset="0"/>
              <a:buChar char=""/>
              <a:defRPr/>
            </a:pPr>
            <a:r>
              <a:rPr lang="en-US" sz="2000" dirty="0">
                <a:solidFill>
                  <a:srgbClr val="000000"/>
                </a:solidFill>
                <a:sym typeface="Wingdings"/>
              </a:rPr>
              <a:t>Possible Uses:</a:t>
            </a:r>
          </a:p>
          <a:p>
            <a:pPr marL="800100" lvl="1" indent="-342900" eaLnBrk="1" hangingPunct="1">
              <a:spcBef>
                <a:spcPts val="450"/>
              </a:spcBef>
              <a:buClr>
                <a:srgbClr val="1F497D"/>
              </a:buClr>
              <a:buSzPct val="100000"/>
              <a:buFont typeface="Helvetica" pitchFamily="2" charset="0"/>
              <a:buChar char="−"/>
              <a:defRPr/>
            </a:pPr>
            <a:r>
              <a:rPr lang="en-US" sz="2000" dirty="0">
                <a:solidFill>
                  <a:srgbClr val="000000"/>
                </a:solidFill>
                <a:sym typeface="Wingdings"/>
              </a:rPr>
              <a:t>Quickly visualize set of SDDS files with the same structure</a:t>
            </a:r>
          </a:p>
          <a:p>
            <a:pPr marL="800100" lvl="1" indent="-342900" eaLnBrk="1" hangingPunct="1">
              <a:spcBef>
                <a:spcPts val="450"/>
              </a:spcBef>
              <a:buClr>
                <a:srgbClr val="1F497D"/>
              </a:buClr>
              <a:buSzPct val="100000"/>
              <a:buFont typeface="Helvetica" pitchFamily="2" charset="0"/>
              <a:buChar char="−"/>
              <a:defRPr/>
            </a:pPr>
            <a:r>
              <a:rPr lang="en-US" sz="2000" dirty="0">
                <a:solidFill>
                  <a:srgbClr val="000000"/>
                </a:solidFill>
                <a:sym typeface="Wingdings"/>
              </a:rPr>
              <a:t>Distribute results of real-time processing to any interested applications (for example, within DM processing framework)</a:t>
            </a:r>
          </a:p>
        </p:txBody>
      </p:sp>
      <p:sp>
        <p:nvSpPr>
          <p:cNvPr id="174087" name="Text Box 3"/>
          <p:cNvSpPr txBox="1">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9pPr>
          </a:lstStyle>
          <a:p>
            <a:pPr eaLnBrk="1" hangingPunct="1">
              <a:spcBef>
                <a:spcPct val="0"/>
              </a:spcBef>
              <a:buClrTx/>
              <a:buFontTx/>
              <a:buNone/>
            </a:pPr>
            <a:r>
              <a:rPr lang="en-US" altLang="en-US">
                <a:solidFill>
                  <a:srgbClr val="616161"/>
                </a:solidFill>
                <a:latin typeface="Calibri" charset="0"/>
                <a:ea typeface="MS PGothic" charset="-128"/>
                <a:cs typeface="MS PGothic" charset="-128"/>
              </a:rPr>
              <a:t>Go to ”Insert (View) | Header and Footer" to add your organization, sponsor, meeting name here; then, click "Apply to All"</a:t>
            </a:r>
          </a:p>
        </p:txBody>
      </p:sp>
      <p:sp>
        <p:nvSpPr>
          <p:cNvPr id="174088" name="Text Box 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9pPr>
          </a:lstStyle>
          <a:p>
            <a:pPr algn="r" eaLnBrk="1" hangingPunct="1">
              <a:spcBef>
                <a:spcPct val="0"/>
              </a:spcBef>
              <a:buClrTx/>
              <a:buFontTx/>
              <a:buNone/>
            </a:pPr>
            <a:fld id="{6530EA31-9C39-184E-9D5D-8E099936C31C}" type="slidenum">
              <a:rPr lang="en-US" altLang="en-US">
                <a:solidFill>
                  <a:srgbClr val="616161"/>
                </a:solidFill>
                <a:latin typeface="Calibri" charset="0"/>
                <a:ea typeface="MS PGothic" charset="-128"/>
                <a:cs typeface="MS PGothic" charset="-128"/>
              </a:rPr>
              <a:pPr algn="r" eaLnBrk="1" hangingPunct="1">
                <a:spcBef>
                  <a:spcPct val="0"/>
                </a:spcBef>
                <a:buClrTx/>
                <a:buFontTx/>
                <a:buNone/>
              </a:pPr>
              <a:t>10</a:t>
            </a:fld>
            <a:endParaRPr lang="en-US" altLang="en-US">
              <a:solidFill>
                <a:srgbClr val="616161"/>
              </a:solidFill>
              <a:latin typeface="Calibri" charset="0"/>
              <a:ea typeface="MS PGothic" charset="-128"/>
              <a:cs typeface="MS PGothic" charset="-128"/>
            </a:endParaRPr>
          </a:p>
        </p:txBody>
      </p:sp>
    </p:spTree>
    <p:extLst>
      <p:ext uri="{BB962C8B-B14F-4D97-AF65-F5344CB8AC3E}">
        <p14:creationId xmlns:p14="http://schemas.microsoft.com/office/powerpoint/2010/main" val="19456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1pPr>
            <a:lvl2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2pPr>
            <a:lvl3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3pPr>
            <a:lvl4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4pPr>
            <a:lvl5pPr>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5pPr>
            <a:lvl6pPr marL="25146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6pPr>
            <a:lvl7pPr marL="29718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7pPr>
            <a:lvl8pPr marL="34290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8pPr>
            <a:lvl9pPr marL="3886200" indent="-228600" defTabSz="457200" eaLnBrk="0" fontAlgn="base" hangingPunct="0">
              <a:spcBef>
                <a:spcPct val="0"/>
              </a:spcBef>
              <a:spcAft>
                <a:spcPct val="0"/>
              </a:spcAft>
              <a:buClr>
                <a:srgbClr val="000000"/>
              </a:buClr>
              <a:buSzPct val="100000"/>
              <a:buFont typeface="Times New Roman" charset="0"/>
              <a:tabLst>
                <a:tab pos="723900" algn="l"/>
                <a:tab pos="1447800" algn="l"/>
                <a:tab pos="2171700" algn="l"/>
                <a:tab pos="2895600" algn="l"/>
              </a:tabLst>
              <a:defRPr sz="2400">
                <a:solidFill>
                  <a:schemeClr val="bg1"/>
                </a:solidFill>
                <a:latin typeface="Calibri" charset="0"/>
                <a:ea typeface="ＭＳ Ｐゴシック" charset="-128"/>
              </a:defRPr>
            </a:lvl9pPr>
          </a:lstStyle>
          <a:p>
            <a:pPr>
              <a:buSzPct val="45000"/>
              <a:buFont typeface="Wingdings" charset="2"/>
              <a:buNone/>
            </a:pPr>
            <a:r>
              <a:rPr lang="en-US" altLang="en-US" sz="1200">
                <a:solidFill>
                  <a:srgbClr val="000000"/>
                </a:solidFill>
                <a:latin typeface="Times New Roman" charset="0"/>
                <a:ea typeface="DejaVu Sans" charset="0"/>
              </a:rPr>
              <a:t>10/25/12</a:t>
            </a:r>
          </a:p>
        </p:txBody>
      </p:sp>
      <p:sp>
        <p:nvSpPr>
          <p:cNvPr id="174083" name="Footer Placeholder 6"/>
          <p:cNvSpPr>
            <a:spLocks noGrp="1" noChangeArrowheads="1"/>
          </p:cNvSpPr>
          <p:nvPr>
            <p:ph type="ft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r>
              <a:rPr lang="en-US" altLang="en-US">
                <a:ea typeface="MS PGothic" charset="-128"/>
                <a:cs typeface="MS PGothic" charset="-128"/>
              </a:rPr>
              <a:t>Go to ”Insert (View) | Header and Footer" to add your organization, sponsor, meeting name here; then, click "Apply to All"</a:t>
            </a:r>
          </a:p>
        </p:txBody>
      </p:sp>
      <p:sp>
        <p:nvSpPr>
          <p:cNvPr id="174084" name="Slide Number Placeholder 7"/>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Lst>
              <a:defRPr sz="1200">
                <a:solidFill>
                  <a:srgbClr val="000000"/>
                </a:solidFill>
                <a:latin typeface="Times New Roman" charset="0"/>
                <a:ea typeface="ＭＳ Ｐゴシック" charset="-128"/>
              </a:defRPr>
            </a:lvl9pPr>
          </a:lstStyle>
          <a:p>
            <a:pPr>
              <a:spcBef>
                <a:spcPct val="0"/>
              </a:spcBef>
              <a:buSzPct val="45000"/>
              <a:buFont typeface="Wingdings" charset="2"/>
              <a:buNone/>
            </a:pPr>
            <a:fld id="{53CCF2B2-5FCB-BB43-81B2-905571EB143E}" type="slidenum">
              <a:rPr lang="en-US" altLang="en-US">
                <a:ea typeface="MS PGothic" charset="-128"/>
                <a:cs typeface="MS PGothic" charset="-128"/>
              </a:rPr>
              <a:pPr>
                <a:spcBef>
                  <a:spcPct val="0"/>
                </a:spcBef>
                <a:buSzPct val="45000"/>
                <a:buFont typeface="Wingdings" charset="2"/>
                <a:buNone/>
              </a:pPr>
              <a:t>11</a:t>
            </a:fld>
            <a:endParaRPr lang="en-US" altLang="en-US">
              <a:ea typeface="MS PGothic" charset="-128"/>
              <a:cs typeface="MS PGothic" charset="-128"/>
            </a:endParaRPr>
          </a:p>
        </p:txBody>
      </p:sp>
      <p:sp>
        <p:nvSpPr>
          <p:cNvPr id="174085"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35842" name="Text Box 2"/>
          <p:cNvSpPr txBox="1">
            <a:spLocks noGrp="1" noChangeArrowheads="1"/>
          </p:cNvSpPr>
          <p:nvPr>
            <p:ph type="body" idx="1"/>
          </p:nvPr>
        </p:nvSpPr>
        <p:spPr>
          <a:xfrm>
            <a:off x="685800" y="4343400"/>
            <a:ext cx="5486400" cy="4114800"/>
          </a:xfrm>
          <a:ln/>
          <a:extLst>
            <a:ext uri="{AF507438-7753-43e0-B8FC-AC1667EBCBE1}"/>
          </a:extLst>
        </p:spPr>
        <p:txBody>
          <a:bodyPr wrap="none" anchor="ctr"/>
          <a:lstStyle/>
          <a:p>
            <a:pPr>
              <a:defRPr/>
            </a:pPr>
            <a:r>
              <a:rPr lang="en-US" baseline="0" dirty="0">
                <a:cs typeface="+mn-cs"/>
              </a:rPr>
              <a:t>Data source from current RTFB IOC using DAQ</a:t>
            </a:r>
          </a:p>
          <a:p>
            <a:pPr marL="0" indent="0" eaLnBrk="1" hangingPunct="1">
              <a:spcBef>
                <a:spcPts val="450"/>
              </a:spcBef>
              <a:buClr>
                <a:srgbClr val="1F497D"/>
              </a:buClr>
              <a:buSzPct val="100000"/>
              <a:defRPr/>
            </a:pPr>
            <a:r>
              <a:rPr lang="en-US" dirty="0">
                <a:solidFill>
                  <a:srgbClr val="000000"/>
                </a:solidFill>
              </a:rPr>
              <a:t>Sequence of events:</a:t>
            </a:r>
          </a:p>
          <a:p>
            <a:pPr marL="857250" lvl="1" indent="-457200" eaLnBrk="1" hangingPunct="1">
              <a:spcBef>
                <a:spcPts val="450"/>
              </a:spcBef>
              <a:buClr>
                <a:srgbClr val="1F497D"/>
              </a:buClr>
              <a:buSzPct val="100000"/>
              <a:buFont typeface="+mj-lt"/>
              <a:buAutoNum type="arabicParenR"/>
              <a:defRPr/>
            </a:pPr>
            <a:r>
              <a:rPr lang="en-US" dirty="0">
                <a:solidFill>
                  <a:srgbClr val="000000"/>
                </a:solidFill>
              </a:rPr>
              <a:t>Iterate over group of SDDS files, sending requests to update record on a specified PV Access channel </a:t>
            </a:r>
          </a:p>
          <a:p>
            <a:pPr marL="857250" lvl="1" indent="-457200" eaLnBrk="1" hangingPunct="1">
              <a:spcBef>
                <a:spcPts val="450"/>
              </a:spcBef>
              <a:buClr>
                <a:srgbClr val="1F497D"/>
              </a:buClr>
              <a:buSzPct val="100000"/>
              <a:buFont typeface="+mj-lt"/>
              <a:buAutoNum type="arabicParenR"/>
              <a:defRPr/>
            </a:pPr>
            <a:r>
              <a:rPr lang="en-US" dirty="0">
                <a:solidFill>
                  <a:srgbClr val="000000"/>
                </a:solidFill>
              </a:rPr>
              <a:t>Use </a:t>
            </a:r>
            <a:r>
              <a:rPr lang="en-US" dirty="0" err="1">
                <a:solidFill>
                  <a:srgbClr val="000000"/>
                </a:solidFill>
              </a:rPr>
              <a:t>daq</a:t>
            </a:r>
            <a:r>
              <a:rPr lang="en-US" dirty="0">
                <a:solidFill>
                  <a:srgbClr val="000000"/>
                </a:solidFill>
              </a:rPr>
              <a:t>-scope utility to observe waveform changes for one of the data arrays available as part of the PV structure </a:t>
            </a:r>
          </a:p>
          <a:p>
            <a:pPr>
              <a:defRPr/>
            </a:pPr>
            <a:endParaRPr lang="en-US" dirty="0">
              <a:cs typeface="+mn-cs"/>
            </a:endParaRPr>
          </a:p>
        </p:txBody>
      </p:sp>
      <p:sp>
        <p:nvSpPr>
          <p:cNvPr id="174087" name="Text Box 3"/>
          <p:cNvSpPr txBox="1">
            <a:spLocks noChangeArrowheads="1"/>
          </p:cNvSpPr>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9pPr>
          </a:lstStyle>
          <a:p>
            <a:pPr eaLnBrk="1" hangingPunct="1">
              <a:spcBef>
                <a:spcPct val="0"/>
              </a:spcBef>
              <a:buClrTx/>
              <a:buFontTx/>
              <a:buNone/>
            </a:pPr>
            <a:r>
              <a:rPr lang="en-US" altLang="en-US">
                <a:solidFill>
                  <a:srgbClr val="616161"/>
                </a:solidFill>
                <a:latin typeface="Calibri" charset="0"/>
                <a:ea typeface="MS PGothic" charset="-128"/>
                <a:cs typeface="MS PGothic" charset="-128"/>
              </a:rPr>
              <a:t>Go to ”Insert (View) | Header and Footer" to add your organization, sponsor, meeting name here; then, click "Apply to All"</a:t>
            </a:r>
          </a:p>
        </p:txBody>
      </p:sp>
      <p:sp>
        <p:nvSpPr>
          <p:cNvPr id="174088" name="Text Box 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1pPr>
            <a:lvl2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2pPr>
            <a:lvl3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3pPr>
            <a:lvl4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4pPr>
            <a:lvl5pPr>
              <a:spcBef>
                <a:spcPct val="300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5pPr>
            <a:lvl6pPr marL="25146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6pPr>
            <a:lvl7pPr marL="29718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7pPr>
            <a:lvl8pPr marL="34290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8pPr>
            <a:lvl9pPr marL="3886200" indent="-228600" defTabSz="457200" eaLnBrk="0" fontAlgn="base" hangingPunct="0">
              <a:spcBef>
                <a:spcPct val="3000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charset="0"/>
                <a:ea typeface="ＭＳ Ｐゴシック" charset="-128"/>
              </a:defRPr>
            </a:lvl9pPr>
          </a:lstStyle>
          <a:p>
            <a:pPr algn="r" eaLnBrk="1" hangingPunct="1">
              <a:spcBef>
                <a:spcPct val="0"/>
              </a:spcBef>
              <a:buClrTx/>
              <a:buFontTx/>
              <a:buNone/>
            </a:pPr>
            <a:fld id="{6530EA31-9C39-184E-9D5D-8E099936C31C}" type="slidenum">
              <a:rPr lang="en-US" altLang="en-US">
                <a:solidFill>
                  <a:srgbClr val="616161"/>
                </a:solidFill>
                <a:latin typeface="Calibri" charset="0"/>
                <a:ea typeface="MS PGothic" charset="-128"/>
                <a:cs typeface="MS PGothic" charset="-128"/>
              </a:rPr>
              <a:pPr algn="r" eaLnBrk="1" hangingPunct="1">
                <a:spcBef>
                  <a:spcPct val="0"/>
                </a:spcBef>
                <a:buClrTx/>
                <a:buFontTx/>
                <a:buNone/>
              </a:pPr>
              <a:t>11</a:t>
            </a:fld>
            <a:endParaRPr lang="en-US" altLang="en-US">
              <a:solidFill>
                <a:srgbClr val="616161"/>
              </a:solidFill>
              <a:latin typeface="Calibri" charset="0"/>
              <a:ea typeface="MS PGothic" charset="-128"/>
              <a:cs typeface="MS PGothic" charset="-128"/>
            </a:endParaRPr>
          </a:p>
        </p:txBody>
      </p:sp>
    </p:spTree>
    <p:extLst>
      <p:ext uri="{BB962C8B-B14F-4D97-AF65-F5344CB8AC3E}">
        <p14:creationId xmlns:p14="http://schemas.microsoft.com/office/powerpoint/2010/main" val="244205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rgbClr val="000000"/>
                </a:solidFill>
                <a:latin typeface="Times New Roman" charset="0"/>
                <a:ea typeface="ＭＳ Ｐゴシック" charset="0"/>
                <a:cs typeface="ＭＳ Ｐゴシック" charset="0"/>
              </a:rPr>
              <a:t>TBT Data: 4libera</a:t>
            </a:r>
            <a:r>
              <a:rPr lang="en-US" sz="1200" kern="1200" baseline="0" dirty="0">
                <a:solidFill>
                  <a:srgbClr val="000000"/>
                </a:solidFill>
                <a:latin typeface="Times New Roman" charset="0"/>
                <a:ea typeface="ＭＳ Ｐゴシック" charset="0"/>
                <a:cs typeface="ＭＳ Ｐゴシック" charset="0"/>
              </a:rPr>
              <a:t> boxes per sector, each managing </a:t>
            </a:r>
            <a:r>
              <a:rPr lang="en-US" sz="1200" kern="1200" dirty="0">
                <a:solidFill>
                  <a:srgbClr val="000000"/>
                </a:solidFill>
                <a:latin typeface="Times New Roman" charset="0"/>
                <a:ea typeface="ＭＳ Ｐゴシック" charset="0"/>
                <a:cs typeface="ＭＳ Ｐゴシック" charset="0"/>
              </a:rPr>
              <a:t>4 BPMs (16 BPMs per sector), at</a:t>
            </a:r>
            <a:r>
              <a:rPr lang="en-US" sz="1200" kern="1200" baseline="0" dirty="0">
                <a:solidFill>
                  <a:srgbClr val="000000"/>
                </a:solidFill>
                <a:latin typeface="Times New Roman" charset="0"/>
                <a:ea typeface="ＭＳ Ｐゴシック" charset="0"/>
                <a:cs typeface="ＭＳ Ｐゴシック" charset="0"/>
              </a:rPr>
              <a:t> minimum we need </a:t>
            </a:r>
            <a:r>
              <a:rPr lang="en-US" sz="1200" kern="1200" baseline="0" dirty="0" err="1">
                <a:solidFill>
                  <a:srgbClr val="000000"/>
                </a:solidFill>
                <a:latin typeface="Times New Roman" charset="0"/>
                <a:ea typeface="ＭＳ Ｐゴシック" charset="0"/>
                <a:cs typeface="ＭＳ Ｐゴシック" charset="0"/>
              </a:rPr>
              <a:t>x&amp;y</a:t>
            </a:r>
            <a:r>
              <a:rPr lang="en-US" sz="1200" kern="1200" baseline="0" dirty="0">
                <a:solidFill>
                  <a:srgbClr val="000000"/>
                </a:solidFill>
                <a:latin typeface="Times New Roman" charset="0"/>
                <a:ea typeface="ＭＳ Ｐゴシック" charset="0"/>
                <a:cs typeface="ＭＳ Ｐゴシック" charset="0"/>
              </a:rPr>
              <a:t> plus timestamp @ 271kHZ: 4 </a:t>
            </a:r>
            <a:r>
              <a:rPr lang="en-US" sz="1200" kern="1200" baseline="0" dirty="0" err="1">
                <a:solidFill>
                  <a:srgbClr val="000000"/>
                </a:solidFill>
                <a:latin typeface="Times New Roman" charset="0"/>
                <a:ea typeface="ＭＳ Ｐゴシック" charset="0"/>
                <a:cs typeface="ＭＳ Ｐゴシック" charset="0"/>
              </a:rPr>
              <a:t>liberas</a:t>
            </a:r>
            <a:r>
              <a:rPr lang="en-US" sz="1200" kern="1200" baseline="0" dirty="0">
                <a:solidFill>
                  <a:srgbClr val="000000"/>
                </a:solidFill>
                <a:latin typeface="Times New Roman" charset="0"/>
                <a:ea typeface="ＭＳ Ｐゴシック" charset="0"/>
                <a:cs typeface="ＭＳ Ｐゴシック" charset="0"/>
              </a:rPr>
              <a:t> *(4 </a:t>
            </a:r>
            <a:r>
              <a:rPr lang="en-US" sz="1200" kern="1200" baseline="0" dirty="0" err="1">
                <a:solidFill>
                  <a:srgbClr val="000000"/>
                </a:solidFill>
                <a:latin typeface="Times New Roman" charset="0"/>
                <a:ea typeface="ＭＳ Ｐゴシック" charset="0"/>
                <a:cs typeface="ＭＳ Ｐゴシック" charset="0"/>
              </a:rPr>
              <a:t>bpms</a:t>
            </a:r>
            <a:r>
              <a:rPr lang="en-US" sz="1200" kern="1200" baseline="0" dirty="0">
                <a:solidFill>
                  <a:srgbClr val="000000"/>
                </a:solidFill>
                <a:latin typeface="Times New Roman" charset="0"/>
                <a:ea typeface="ＭＳ Ｐゴシック" charset="0"/>
                <a:cs typeface="ＭＳ Ｐゴシック" charset="0"/>
              </a:rPr>
              <a:t> *8bytes of x&amp;y+4bytes timestamp)*271000=37.2MB/s</a:t>
            </a:r>
          </a:p>
          <a:p>
            <a:pPr>
              <a:defRPr/>
            </a:pPr>
            <a:r>
              <a:rPr lang="en-US" sz="1200" kern="1200" baseline="0" dirty="0">
                <a:solidFill>
                  <a:srgbClr val="000000"/>
                </a:solidFill>
                <a:latin typeface="Times New Roman" charset="0"/>
                <a:ea typeface="ＭＳ Ｐゴシック" charset="0"/>
                <a:cs typeface="ＭＳ Ｐゴシック" charset="0"/>
              </a:rPr>
              <a:t>For 40 sectors, the system would produce at minimum of 1.5GB/s of TBT data</a:t>
            </a:r>
          </a:p>
          <a:p>
            <a:pPr>
              <a:defRPr/>
            </a:pPr>
            <a:endParaRPr lang="en-US" sz="1200" kern="1200" dirty="0">
              <a:solidFill>
                <a:srgbClr val="000000"/>
              </a:solidFill>
              <a:latin typeface="Times New Roman" charset="0"/>
              <a:ea typeface="ＭＳ Ｐゴシック" charset="0"/>
              <a:cs typeface="ＭＳ Ｐゴシック" charset="0"/>
            </a:endParaRPr>
          </a:p>
          <a:p>
            <a:endParaRPr lang="en-US" dirty="0"/>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13</a:t>
            </a:fld>
            <a:endParaRPr lang="en-US" altLang="en-US"/>
          </a:p>
        </p:txBody>
      </p:sp>
    </p:spTree>
    <p:extLst>
      <p:ext uri="{BB962C8B-B14F-4D97-AF65-F5344CB8AC3E}">
        <p14:creationId xmlns:p14="http://schemas.microsoft.com/office/powerpoint/2010/main" val="1931381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15</a:t>
            </a:fld>
            <a:endParaRPr lang="en-US" altLang="en-US"/>
          </a:p>
        </p:txBody>
      </p:sp>
    </p:spTree>
    <p:extLst>
      <p:ext uri="{BB962C8B-B14F-4D97-AF65-F5344CB8AC3E}">
        <p14:creationId xmlns:p14="http://schemas.microsoft.com/office/powerpoint/2010/main" val="177415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a:t>10/25/12</a:t>
            </a:r>
          </a:p>
        </p:txBody>
      </p:sp>
      <p:sp>
        <p:nvSpPr>
          <p:cNvPr id="5" name="Footer Placeholder 4"/>
          <p:cNvSpPr>
            <a:spLocks noGrp="1"/>
          </p:cNvSpPr>
          <p:nvPr>
            <p:ph type="ftr" idx="11"/>
          </p:nvPr>
        </p:nvSpPr>
        <p:spPr/>
        <p:txBody>
          <a:bodyPr/>
          <a:lstStyle/>
          <a:p>
            <a:pPr>
              <a:defRPr/>
            </a:pPr>
            <a:r>
              <a:rPr lang="en-US" altLang="en-US"/>
              <a:t>Go to ”Insert (View) | Header and Footer" to add your organization, sponsor, meeting name here; then, click "Apply to All"</a:t>
            </a:r>
          </a:p>
        </p:txBody>
      </p:sp>
      <p:sp>
        <p:nvSpPr>
          <p:cNvPr id="6" name="Slide Number Placeholder 5"/>
          <p:cNvSpPr>
            <a:spLocks noGrp="1"/>
          </p:cNvSpPr>
          <p:nvPr>
            <p:ph type="sldNum" idx="12"/>
          </p:nvPr>
        </p:nvSpPr>
        <p:spPr/>
        <p:txBody>
          <a:bodyPr/>
          <a:lstStyle/>
          <a:p>
            <a:pPr>
              <a:defRPr/>
            </a:pPr>
            <a:fld id="{8F805EEA-4043-8B49-A594-F50A61DEB0F3}" type="slidenum">
              <a:rPr lang="en-US" altLang="en-US" smtClean="0"/>
              <a:pPr>
                <a:defRPr/>
              </a:pPr>
              <a:t>17</a:t>
            </a:fld>
            <a:endParaRPr lang="en-US" altLang="en-US"/>
          </a:p>
        </p:txBody>
      </p:sp>
    </p:spTree>
    <p:extLst>
      <p:ext uri="{BB962C8B-B14F-4D97-AF65-F5344CB8AC3E}">
        <p14:creationId xmlns:p14="http://schemas.microsoft.com/office/powerpoint/2010/main" val="302591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6006EFBF-97C5-4649-ACC8-0C0BF35769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62200" y="1258888"/>
            <a:ext cx="5029200"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ftr" idx="10"/>
          </p:nvPr>
        </p:nvSpPr>
        <p:spPr>
          <a:ln/>
        </p:spPr>
        <p:txBody>
          <a:bodyPr/>
          <a:lstStyle>
            <a:lvl1pPr>
              <a:defRPr/>
            </a:lvl1pPr>
          </a:lstStyle>
          <a:p>
            <a:pPr>
              <a:defRPr/>
            </a:pPr>
            <a:r>
              <a:rPr lang="en-US"/>
              <a:t>June 2018 EPICS Collaboration Meeting, G. Shen</a:t>
            </a:r>
            <a:endParaRPr lang="en-US" dirty="0"/>
          </a:p>
        </p:txBody>
      </p:sp>
      <p:sp>
        <p:nvSpPr>
          <p:cNvPr id="5" name="Rectangle 5"/>
          <p:cNvSpPr>
            <a:spLocks noGrp="1" noChangeArrowheads="1"/>
          </p:cNvSpPr>
          <p:nvPr>
            <p:ph type="sldNum" idx="11"/>
          </p:nvPr>
        </p:nvSpPr>
        <p:spPr>
          <a:ln/>
        </p:spPr>
        <p:txBody>
          <a:bodyPr/>
          <a:lstStyle>
            <a:lvl1pPr>
              <a:defRPr/>
            </a:lvl1pPr>
          </a:lstStyle>
          <a:p>
            <a:pPr>
              <a:defRPr/>
            </a:pPr>
            <a:fld id="{5FFEF25E-49EE-C447-8E20-DC5D28D340C3}" type="slidenum">
              <a:rPr lang="en-US" altLang="en-US"/>
              <a:pPr>
                <a:defRPr/>
              </a:pPr>
              <a:t>‹#›</a:t>
            </a:fld>
            <a:endParaRPr lang="en-US" altLang="en-US"/>
          </a:p>
        </p:txBody>
      </p:sp>
    </p:spTree>
    <p:extLst>
      <p:ext uri="{BB962C8B-B14F-4D97-AF65-F5344CB8AC3E}">
        <p14:creationId xmlns:p14="http://schemas.microsoft.com/office/powerpoint/2010/main" val="76089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 typeface="Arial" panose="020B0604020202020204" pitchFamily="34" charset="0"/>
              <a:buChar char="•"/>
              <a:defRPr/>
            </a:lvl1pPr>
            <a:lvl2pP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idx="10"/>
          </p:nvPr>
        </p:nvSpPr>
        <p:spPr>
          <a:ln/>
        </p:spPr>
        <p:txBody>
          <a:bodyPr/>
          <a:lstStyle>
            <a:lvl1pPr>
              <a:defRPr/>
            </a:lvl1pPr>
          </a:lstStyle>
          <a:p>
            <a:pPr>
              <a:defRPr/>
            </a:pPr>
            <a:r>
              <a:rPr lang="en-US"/>
              <a:t>June 2018 EPICS Collaboration Meeting, G. Shen</a:t>
            </a:r>
            <a:endParaRPr lang="en-US" dirty="0"/>
          </a:p>
        </p:txBody>
      </p:sp>
      <p:sp>
        <p:nvSpPr>
          <p:cNvPr id="5" name="Rectangle 5"/>
          <p:cNvSpPr>
            <a:spLocks noGrp="1" noChangeArrowheads="1"/>
          </p:cNvSpPr>
          <p:nvPr>
            <p:ph type="sldNum" idx="11"/>
          </p:nvPr>
        </p:nvSpPr>
        <p:spPr>
          <a:ln/>
        </p:spPr>
        <p:txBody>
          <a:bodyPr/>
          <a:lstStyle>
            <a:lvl1pPr>
              <a:defRPr/>
            </a:lvl1pPr>
          </a:lstStyle>
          <a:p>
            <a:pPr>
              <a:defRPr/>
            </a:pPr>
            <a:fld id="{DAC2A227-9D21-0C42-807D-6A90AB6A8603}" type="slidenum">
              <a:rPr lang="en-US" altLang="en-US"/>
              <a:pPr>
                <a:defRPr/>
              </a:pPr>
              <a:t>‹#›</a:t>
            </a:fld>
            <a:endParaRPr lang="en-US" altLang="en-US"/>
          </a:p>
        </p:txBody>
      </p:sp>
    </p:spTree>
    <p:extLst>
      <p:ext uri="{BB962C8B-B14F-4D97-AF65-F5344CB8AC3E}">
        <p14:creationId xmlns:p14="http://schemas.microsoft.com/office/powerpoint/2010/main" val="7107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idx="10"/>
          </p:nvPr>
        </p:nvSpPr>
        <p:spPr>
          <a:ln/>
        </p:spPr>
        <p:txBody>
          <a:bodyPr/>
          <a:lstStyle>
            <a:lvl1pPr>
              <a:defRPr/>
            </a:lvl1pPr>
          </a:lstStyle>
          <a:p>
            <a:pPr>
              <a:defRPr/>
            </a:pPr>
            <a:r>
              <a:rPr lang="en-US"/>
              <a:t>June 2018 EPICS Collaboration Meeting, G. Shen</a:t>
            </a:r>
            <a:endParaRPr lang="en-US" dirty="0"/>
          </a:p>
        </p:txBody>
      </p:sp>
      <p:sp>
        <p:nvSpPr>
          <p:cNvPr id="5" name="Rectangle 5"/>
          <p:cNvSpPr>
            <a:spLocks noGrp="1" noChangeArrowheads="1"/>
          </p:cNvSpPr>
          <p:nvPr>
            <p:ph type="sldNum" idx="11"/>
          </p:nvPr>
        </p:nvSpPr>
        <p:spPr>
          <a:ln/>
        </p:spPr>
        <p:txBody>
          <a:bodyPr/>
          <a:lstStyle>
            <a:lvl1pPr>
              <a:defRPr/>
            </a:lvl1pPr>
          </a:lstStyle>
          <a:p>
            <a:pPr>
              <a:defRPr/>
            </a:pPr>
            <a:fld id="{6377A8AA-1137-2B4E-AEA5-26E038B8D045}" type="slidenum">
              <a:rPr lang="en-US" altLang="en-US"/>
              <a:pPr>
                <a:defRPr/>
              </a:pPr>
              <a:t>‹#›</a:t>
            </a:fld>
            <a:endParaRPr lang="en-US" altLang="en-US"/>
          </a:p>
        </p:txBody>
      </p:sp>
    </p:spTree>
    <p:extLst>
      <p:ext uri="{BB962C8B-B14F-4D97-AF65-F5344CB8AC3E}">
        <p14:creationId xmlns:p14="http://schemas.microsoft.com/office/powerpoint/2010/main" val="63154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idx="10"/>
          </p:nvPr>
        </p:nvSpPr>
        <p:spPr>
          <a:ln/>
        </p:spPr>
        <p:txBody>
          <a:bodyPr/>
          <a:lstStyle>
            <a:lvl1pPr>
              <a:defRPr/>
            </a:lvl1pPr>
          </a:lstStyle>
          <a:p>
            <a:pPr>
              <a:defRPr/>
            </a:pPr>
            <a:r>
              <a:rPr lang="en-US"/>
              <a:t>June 2018 EPICS Collaboration Meeting, G. Shen</a:t>
            </a:r>
            <a:endParaRPr lang="en-US" dirty="0"/>
          </a:p>
        </p:txBody>
      </p:sp>
      <p:sp>
        <p:nvSpPr>
          <p:cNvPr id="6" name="Rectangle 5"/>
          <p:cNvSpPr>
            <a:spLocks noGrp="1" noChangeArrowheads="1"/>
          </p:cNvSpPr>
          <p:nvPr>
            <p:ph type="sldNum" idx="11"/>
          </p:nvPr>
        </p:nvSpPr>
        <p:spPr>
          <a:ln/>
        </p:spPr>
        <p:txBody>
          <a:bodyPr/>
          <a:lstStyle>
            <a:lvl1pPr>
              <a:defRPr/>
            </a:lvl1pPr>
          </a:lstStyle>
          <a:p>
            <a:pPr>
              <a:defRPr/>
            </a:pPr>
            <a:fld id="{2CA3ED2A-801F-9441-9105-7BEE4B320F76}" type="slidenum">
              <a:rPr lang="en-US" altLang="en-US"/>
              <a:pPr>
                <a:defRPr/>
              </a:pPr>
              <a:t>‹#›</a:t>
            </a:fld>
            <a:endParaRPr lang="en-US" altLang="en-US"/>
          </a:p>
        </p:txBody>
      </p:sp>
    </p:spTree>
    <p:extLst>
      <p:ext uri="{BB962C8B-B14F-4D97-AF65-F5344CB8AC3E}">
        <p14:creationId xmlns:p14="http://schemas.microsoft.com/office/powerpoint/2010/main" val="1476899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idx="10"/>
          </p:nvPr>
        </p:nvSpPr>
        <p:spPr>
          <a:ln/>
        </p:spPr>
        <p:txBody>
          <a:bodyPr/>
          <a:lstStyle>
            <a:lvl1pPr>
              <a:defRPr/>
            </a:lvl1pPr>
          </a:lstStyle>
          <a:p>
            <a:pPr>
              <a:defRPr/>
            </a:pPr>
            <a:r>
              <a:rPr lang="en-US"/>
              <a:t>June 2018 EPICS Collaboration Meeting, G. Shen</a:t>
            </a:r>
            <a:endParaRPr lang="en-US" dirty="0"/>
          </a:p>
        </p:txBody>
      </p:sp>
      <p:sp>
        <p:nvSpPr>
          <p:cNvPr id="8" name="Rectangle 5"/>
          <p:cNvSpPr>
            <a:spLocks noGrp="1" noChangeArrowheads="1"/>
          </p:cNvSpPr>
          <p:nvPr>
            <p:ph type="sldNum" idx="11"/>
          </p:nvPr>
        </p:nvSpPr>
        <p:spPr>
          <a:ln/>
        </p:spPr>
        <p:txBody>
          <a:bodyPr/>
          <a:lstStyle>
            <a:lvl1pPr>
              <a:defRPr/>
            </a:lvl1pPr>
          </a:lstStyle>
          <a:p>
            <a:pPr>
              <a:defRPr/>
            </a:pPr>
            <a:fld id="{A6B6FBC8-4EE6-B746-A2A8-C423265DF2DA}" type="slidenum">
              <a:rPr lang="en-US" altLang="en-US"/>
              <a:pPr>
                <a:defRPr/>
              </a:pPr>
              <a:t>‹#›</a:t>
            </a:fld>
            <a:endParaRPr lang="en-US" altLang="en-US"/>
          </a:p>
        </p:txBody>
      </p:sp>
    </p:spTree>
    <p:extLst>
      <p:ext uri="{BB962C8B-B14F-4D97-AF65-F5344CB8AC3E}">
        <p14:creationId xmlns:p14="http://schemas.microsoft.com/office/powerpoint/2010/main" val="1639686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6"/>
          <p:cNvSpPr>
            <a:spLocks noGrp="1" noChangeArrowheads="1"/>
          </p:cNvSpPr>
          <p:nvPr>
            <p:ph type="sldNum" idx="11"/>
          </p:nvPr>
        </p:nvSpPr>
        <p:spPr>
          <a:ln/>
        </p:spPr>
        <p:txBody>
          <a:bodyPr/>
          <a:lstStyle>
            <a:lvl1pPr>
              <a:defRPr/>
            </a:lvl1pPr>
          </a:lstStyle>
          <a:p>
            <a:pPr>
              <a:defRPr/>
            </a:pPr>
            <a:fld id="{12DADDD0-4254-844A-9CD7-8F44D9CFB070}" type="slidenum">
              <a:rPr lang="en-US" altLang="en-US"/>
              <a:pPr>
                <a:defRPr/>
              </a:pPr>
              <a:t>‹#›</a:t>
            </a:fld>
            <a:endParaRPr lang="en-US" altLang="en-US"/>
          </a:p>
        </p:txBody>
      </p:sp>
      <p:sp>
        <p:nvSpPr>
          <p:cNvPr id="4" name="Title 1">
            <a:extLst>
              <a:ext uri="{FF2B5EF4-FFF2-40B4-BE49-F238E27FC236}">
                <a16:creationId xmlns:a16="http://schemas.microsoft.com/office/drawing/2014/main" id="{AC1D08D2-24CA-9242-BB9B-A6CAEDE96CB0}"/>
              </a:ext>
            </a:extLst>
          </p:cNvPr>
          <p:cNvSpPr>
            <a:spLocks noGrp="1"/>
          </p:cNvSpPr>
          <p:nvPr>
            <p:ph type="title"/>
          </p:nvPr>
        </p:nvSpPr>
        <p:spPr>
          <a:xfrm>
            <a:off x="457200" y="274638"/>
            <a:ext cx="8228013" cy="1141412"/>
          </a:xfrm>
        </p:spPr>
        <p:txBody>
          <a:bodyPr/>
          <a:lstStyle/>
          <a:p>
            <a:r>
              <a:rPr lang="en-US"/>
              <a:t>Click to edit Master title style</a:t>
            </a:r>
          </a:p>
        </p:txBody>
      </p:sp>
      <p:sp>
        <p:nvSpPr>
          <p:cNvPr id="5" name="Rectangle 3">
            <a:extLst>
              <a:ext uri="{FF2B5EF4-FFF2-40B4-BE49-F238E27FC236}">
                <a16:creationId xmlns:a16="http://schemas.microsoft.com/office/drawing/2014/main" id="{E5418FDF-5BDD-6144-89CC-F140AC3EAC04}"/>
              </a:ext>
            </a:extLst>
          </p:cNvPr>
          <p:cNvSpPr>
            <a:spLocks noGrp="1" noChangeArrowheads="1"/>
          </p:cNvSpPr>
          <p:nvPr>
            <p:ph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a:p>
            <a:pPr lvl="4"/>
            <a:r>
              <a:rPr lang="en-GB" altLang="en-US" dirty="0"/>
              <a:t>Eighth Outline Level</a:t>
            </a:r>
          </a:p>
          <a:p>
            <a:pPr lvl="4"/>
            <a:r>
              <a:rPr lang="en-GB" altLang="en-US" dirty="0"/>
              <a:t>Ninth Outline Level</a:t>
            </a:r>
          </a:p>
        </p:txBody>
      </p:sp>
    </p:spTree>
    <p:extLst>
      <p:ext uri="{BB962C8B-B14F-4D97-AF65-F5344CB8AC3E}">
        <p14:creationId xmlns:p14="http://schemas.microsoft.com/office/powerpoint/2010/main" val="109572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F2AA1D3-4A3C-4141-A60D-C74A411A7862}"/>
              </a:ext>
            </a:extLst>
          </p:cNvPr>
          <p:cNvSpPr>
            <a:spLocks noGrp="1" noChangeArrowheads="1"/>
          </p:cNvSpPr>
          <p:nvPr>
            <p:ph type="ftr" idx="10"/>
          </p:nvPr>
        </p:nvSpPr>
        <p:spPr>
          <a:ln/>
        </p:spPr>
        <p:txBody>
          <a:bodyPr/>
          <a:lstStyle>
            <a:lvl1pPr>
              <a:defRPr/>
            </a:lvl1pPr>
          </a:lstStyle>
          <a:p>
            <a:pPr>
              <a:defRPr/>
            </a:pPr>
            <a:r>
              <a:rPr lang="en-US"/>
              <a:t>June 2018 EPICS Collaboration Meeting, G. Shen</a:t>
            </a:r>
          </a:p>
        </p:txBody>
      </p:sp>
      <p:sp>
        <p:nvSpPr>
          <p:cNvPr id="3" name="Rectangle 6">
            <a:extLst>
              <a:ext uri="{FF2B5EF4-FFF2-40B4-BE49-F238E27FC236}">
                <a16:creationId xmlns:a16="http://schemas.microsoft.com/office/drawing/2014/main" id="{C0CAADC4-79E3-EC4B-B68C-B0F755366F38}"/>
              </a:ext>
            </a:extLst>
          </p:cNvPr>
          <p:cNvSpPr>
            <a:spLocks noGrp="1" noChangeArrowheads="1"/>
          </p:cNvSpPr>
          <p:nvPr>
            <p:ph type="sldNum" idx="11"/>
          </p:nvPr>
        </p:nvSpPr>
        <p:spPr>
          <a:ln/>
        </p:spPr>
        <p:txBody>
          <a:bodyPr/>
          <a:lstStyle>
            <a:lvl1pPr>
              <a:defRPr/>
            </a:lvl1pPr>
          </a:lstStyle>
          <a:p>
            <a:pPr>
              <a:defRPr/>
            </a:pPr>
            <a:fld id="{FB864FE6-BF67-5F43-9B1C-0982911730C4}" type="slidenum">
              <a:rPr lang="en-US" altLang="en-US"/>
              <a:pPr>
                <a:defRPr/>
              </a:pPr>
              <a:t>‹#›</a:t>
            </a:fld>
            <a:endParaRPr lang="en-US" altLang="en-US"/>
          </a:p>
        </p:txBody>
      </p:sp>
    </p:spTree>
    <p:extLst>
      <p:ext uri="{BB962C8B-B14F-4D97-AF65-F5344CB8AC3E}">
        <p14:creationId xmlns:p14="http://schemas.microsoft.com/office/powerpoint/2010/main" val="302519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324600"/>
            <a:ext cx="9144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en-US"/>
              <a:t>Click to edit the title text format</a:t>
            </a:r>
          </a:p>
        </p:txBody>
      </p:sp>
      <p:sp>
        <p:nvSpPr>
          <p:cNvPr id="13316" name="Rectangle 3"/>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052" name="Rectangle 4"/>
          <p:cNvSpPr>
            <a:spLocks noGrp="1" noChangeArrowheads="1"/>
          </p:cNvSpPr>
          <p:nvPr>
            <p:ph type="ftr"/>
          </p:nvPr>
        </p:nvSpPr>
        <p:spPr bwMode="auto">
          <a:xfrm>
            <a:off x="657225" y="6307138"/>
            <a:ext cx="5940425" cy="230187"/>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723900" algn="l"/>
                <a:tab pos="1447800" algn="l"/>
                <a:tab pos="2171700" algn="l"/>
                <a:tab pos="2895600" algn="l"/>
                <a:tab pos="3619500" algn="l"/>
                <a:tab pos="4343400" algn="l"/>
                <a:tab pos="5067300" algn="l"/>
                <a:tab pos="5791200" algn="l"/>
              </a:tabLst>
              <a:defRPr sz="900">
                <a:solidFill>
                  <a:srgbClr val="404040"/>
                </a:solidFill>
                <a:latin typeface="Times New Roman" charset="0"/>
                <a:ea typeface="ＭＳ Ｐゴシック" charset="0"/>
                <a:cs typeface="DejaVu Sans" charset="0"/>
              </a:defRPr>
            </a:lvl1pPr>
          </a:lstStyle>
          <a:p>
            <a:pPr>
              <a:defRPr/>
            </a:pPr>
            <a:r>
              <a:rPr lang="en-US"/>
              <a:t>June 2018 EPICS Collaboration Meeting, G. Shen</a:t>
            </a:r>
            <a:endParaRPr lang="en-US" dirty="0"/>
          </a:p>
        </p:txBody>
      </p:sp>
      <p:sp>
        <p:nvSpPr>
          <p:cNvPr id="2053" name="Rectangle 5"/>
          <p:cNvSpPr>
            <a:spLocks noGrp="1" noChangeArrowheads="1"/>
          </p:cNvSpPr>
          <p:nvPr>
            <p:ph type="sldNum"/>
          </p:nvPr>
        </p:nvSpPr>
        <p:spPr bwMode="auto">
          <a:xfrm>
            <a:off x="8610600" y="6489700"/>
            <a:ext cx="382588" cy="363538"/>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defRPr sz="900" smtClean="0">
                <a:solidFill>
                  <a:srgbClr val="404040"/>
                </a:solidFill>
                <a:latin typeface="Times New Roman" charset="0"/>
              </a:defRPr>
            </a:lvl1pPr>
          </a:lstStyle>
          <a:p>
            <a:pPr>
              <a:defRPr/>
            </a:pPr>
            <a:fld id="{3166CF80-2760-154C-A706-02C8784DBFE4}" type="slidenum">
              <a:rPr lang="en-US" altLang="en-US"/>
              <a:pPr>
                <a:defRPr/>
              </a:pPr>
              <a:t>‹#›</a:t>
            </a:fld>
            <a:endParaRPr lang="en-US" altLang="en-US"/>
          </a:p>
        </p:txBody>
      </p:sp>
      <p:pic>
        <p:nvPicPr>
          <p:cNvPr id="13319"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dt="0"/>
  <p:txStyles>
    <p:titleStyle>
      <a:lvl1pPr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2pPr>
      <a:lvl3pPr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3pPr>
      <a:lvl4pPr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4pPr>
      <a:lvl5pPr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2600" b="1">
          <a:solidFill>
            <a:srgbClr val="1F497D"/>
          </a:solidFill>
          <a:latin typeface="Trebuchet MS" charset="0"/>
          <a:ea typeface="ＭＳ Ｐゴシック" charset="0"/>
          <a:cs typeface="MS PGothic" charset="0"/>
        </a:defRPr>
      </a:lvl9pPr>
    </p:titleStyle>
    <p:bodyStyle>
      <a:lvl1pPr marL="342900" indent="-342900" algn="l" defTabSz="457200" rtl="0" eaLnBrk="0" fontAlgn="base" hangingPunct="0">
        <a:spcBef>
          <a:spcPts val="450"/>
        </a:spcBef>
        <a:spcAft>
          <a:spcPct val="0"/>
        </a:spcAft>
        <a:buClr>
          <a:srgbClr val="000000"/>
        </a:buClr>
        <a:buSzPct val="100000"/>
        <a:buFont typeface="Times New Roman" charset="0"/>
        <a:defRPr>
          <a:solidFill>
            <a:srgbClr val="404040"/>
          </a:solidFill>
          <a:latin typeface="+mn-lt"/>
          <a:ea typeface="+mn-ea"/>
          <a:cs typeface="+mn-cs"/>
        </a:defRPr>
      </a:lvl1pPr>
      <a:lvl2pPr marL="742950" indent="-285750" algn="l" defTabSz="457200" rtl="0" eaLnBrk="0" fontAlgn="base" hangingPunct="0">
        <a:spcBef>
          <a:spcPts val="400"/>
        </a:spcBef>
        <a:spcAft>
          <a:spcPct val="0"/>
        </a:spcAft>
        <a:buClr>
          <a:srgbClr val="000000"/>
        </a:buClr>
        <a:buSzPct val="100000"/>
        <a:buFont typeface="Times New Roman" charset="0"/>
        <a:defRPr sz="1600">
          <a:solidFill>
            <a:srgbClr val="404040"/>
          </a:solidFill>
          <a:latin typeface="+mn-lt"/>
          <a:ea typeface="+mn-ea"/>
          <a:cs typeface="+mn-cs"/>
        </a:defRPr>
      </a:lvl2pPr>
      <a:lvl3pPr marL="11430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3pPr>
      <a:lvl4pPr marL="16002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4pPr>
      <a:lvl5pPr marL="20574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5pPr>
      <a:lvl6pPr marL="25146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6pPr>
      <a:lvl7pPr marL="29718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7pPr>
      <a:lvl8pPr marL="34290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8pPr>
      <a:lvl9pPr marL="3886200" indent="-228600" algn="l" defTabSz="457200" rtl="0" eaLnBrk="0" fontAlgn="base" hangingPunct="0">
        <a:spcBef>
          <a:spcPts val="350"/>
        </a:spcBef>
        <a:spcAft>
          <a:spcPct val="0"/>
        </a:spcAft>
        <a:buClr>
          <a:srgbClr val="000000"/>
        </a:buClr>
        <a:buSzPct val="100000"/>
        <a:buFont typeface="Times New Roman" charset="0"/>
        <a:defRPr sz="1400">
          <a:solidFill>
            <a:srgbClr val="40404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10" Type="http://schemas.openxmlformats.org/officeDocument/2006/relationships/image" Target="../media/image20.tiff"/><Relationship Id="rId4" Type="http://schemas.openxmlformats.org/officeDocument/2006/relationships/image" Target="../media/image14.tiff"/><Relationship Id="rId9" Type="http://schemas.openxmlformats.org/officeDocument/2006/relationships/image" Target="../media/image19.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19.tiff"/><Relationship Id="rId7" Type="http://schemas.openxmlformats.org/officeDocument/2006/relationships/image" Target="../media/image13.tif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22.emf"/><Relationship Id="rId10" Type="http://schemas.openxmlformats.org/officeDocument/2006/relationships/image" Target="../media/image16.tiff"/><Relationship Id="rId4" Type="http://schemas.openxmlformats.org/officeDocument/2006/relationships/image" Target="../media/image20.tiff"/><Relationship Id="rId9" Type="http://schemas.openxmlformats.org/officeDocument/2006/relationships/image" Target="../media/image1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2FCAA-69FB-5E4B-9E92-08349CB6F6B0}"/>
              </a:ext>
            </a:extLst>
          </p:cNvPr>
          <p:cNvSpPr>
            <a:spLocks noGrp="1"/>
          </p:cNvSpPr>
          <p:nvPr>
            <p:ph type="ctrTitle"/>
          </p:nvPr>
        </p:nvSpPr>
        <p:spPr/>
        <p:txBody>
          <a:bodyPr/>
          <a:lstStyle/>
          <a:p>
            <a:pPr algn="ctr"/>
            <a:r>
              <a:rPr lang="en-US" altLang="en-US" sz="3200" dirty="0">
                <a:latin typeface="Trebuchet MS" charset="0"/>
              </a:rPr>
              <a:t>EPICS7 at APS</a:t>
            </a:r>
            <a:endParaRPr lang="en-US" sz="3200" dirty="0"/>
          </a:p>
        </p:txBody>
      </p:sp>
      <p:sp>
        <p:nvSpPr>
          <p:cNvPr id="3" name="Subtitle 2">
            <a:extLst>
              <a:ext uri="{FF2B5EF4-FFF2-40B4-BE49-F238E27FC236}">
                <a16:creationId xmlns:a16="http://schemas.microsoft.com/office/drawing/2014/main" id="{642C283F-B3C8-BD4F-B038-B9BEE1997125}"/>
              </a:ext>
            </a:extLst>
          </p:cNvPr>
          <p:cNvSpPr>
            <a:spLocks noGrp="1"/>
          </p:cNvSpPr>
          <p:nvPr>
            <p:ph type="subTitle" idx="1"/>
          </p:nvPr>
        </p:nvSpPr>
        <p:spPr>
          <a:xfrm>
            <a:off x="657224" y="4191000"/>
            <a:ext cx="7572375" cy="1752600"/>
          </a:xfrm>
        </p:spPr>
        <p:txBody>
          <a:bodyPr/>
          <a:lstStyle/>
          <a:p>
            <a:pPr eaLnBrk="1" hangingPunct="1">
              <a:spcBef>
                <a:spcPct val="0"/>
              </a:spcBef>
              <a:buClrTx/>
            </a:pPr>
            <a:r>
              <a:rPr lang="en-US" altLang="en-US" sz="2000" b="1" dirty="0">
                <a:solidFill>
                  <a:srgbClr val="202020"/>
                </a:solidFill>
                <a:latin typeface="Trebuchet MS" charset="0"/>
              </a:rPr>
              <a:t>Guobao Shen, </a:t>
            </a:r>
            <a:r>
              <a:rPr lang="en-US" sz="2000" dirty="0"/>
              <a:t>Tom </a:t>
            </a:r>
            <a:r>
              <a:rPr lang="en-US" sz="2000" dirty="0" err="1"/>
              <a:t>Fors</a:t>
            </a:r>
            <a:r>
              <a:rPr lang="en-US" sz="2000" dirty="0"/>
              <a:t>, Andrew Johnson, </a:t>
            </a:r>
            <a:r>
              <a:rPr lang="en-US" sz="2000" dirty="0" err="1"/>
              <a:t>Sinisa</a:t>
            </a:r>
            <a:r>
              <a:rPr lang="en-US" sz="2000" dirty="0"/>
              <a:t> </a:t>
            </a:r>
            <a:r>
              <a:rPr lang="en-US" sz="2000" dirty="0" err="1"/>
              <a:t>Veseli</a:t>
            </a:r>
            <a:r>
              <a:rPr lang="en-US" sz="2000" dirty="0"/>
              <a:t>, Ned Arnold</a:t>
            </a:r>
            <a:endParaRPr lang="en-US" altLang="en-US" sz="2000" b="1" dirty="0">
              <a:solidFill>
                <a:srgbClr val="202020"/>
              </a:solidFill>
              <a:latin typeface="Trebuchet MS" charset="0"/>
            </a:endParaRPr>
          </a:p>
          <a:p>
            <a:pPr eaLnBrk="1" hangingPunct="1">
              <a:spcBef>
                <a:spcPct val="0"/>
              </a:spcBef>
              <a:buClrTx/>
            </a:pPr>
            <a:r>
              <a:rPr lang="en-US" altLang="en-US" dirty="0">
                <a:latin typeface="Trebuchet MS" charset="0"/>
              </a:rPr>
              <a:t>Argonne National Laboratory</a:t>
            </a:r>
          </a:p>
          <a:p>
            <a:pPr eaLnBrk="1" hangingPunct="1">
              <a:spcBef>
                <a:spcPct val="0"/>
              </a:spcBef>
              <a:buClrTx/>
            </a:pPr>
            <a:endParaRPr lang="en-US" altLang="en-US" dirty="0">
              <a:solidFill>
                <a:srgbClr val="202020"/>
              </a:solidFill>
              <a:latin typeface="Trebuchet MS" charset="0"/>
            </a:endParaRPr>
          </a:p>
          <a:p>
            <a:pPr eaLnBrk="1" hangingPunct="1">
              <a:spcBef>
                <a:spcPct val="0"/>
              </a:spcBef>
              <a:buClrTx/>
            </a:pPr>
            <a:r>
              <a:rPr lang="en-US" altLang="en-US" dirty="0">
                <a:solidFill>
                  <a:srgbClr val="202020"/>
                </a:solidFill>
                <a:latin typeface="Trebuchet MS" charset="0"/>
              </a:rPr>
              <a:t>June 2018 EPICS Collaboration Meeting</a:t>
            </a:r>
          </a:p>
          <a:p>
            <a:pPr eaLnBrk="1" hangingPunct="1">
              <a:spcBef>
                <a:spcPct val="0"/>
              </a:spcBef>
              <a:buClrTx/>
            </a:pPr>
            <a:r>
              <a:rPr lang="en-US" altLang="en-US" dirty="0">
                <a:solidFill>
                  <a:srgbClr val="202020"/>
                </a:solidFill>
                <a:latin typeface="Trebuchet MS" charset="0"/>
              </a:rPr>
              <a:t>2018-06-13</a:t>
            </a:r>
          </a:p>
        </p:txBody>
      </p:sp>
    </p:spTree>
    <p:extLst>
      <p:ext uri="{BB962C8B-B14F-4D97-AF65-F5344CB8AC3E}">
        <p14:creationId xmlns:p14="http://schemas.microsoft.com/office/powerpoint/2010/main" val="2795217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8610600" y="6489700"/>
            <a:ext cx="384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4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616161"/>
                </a:solidFill>
                <a:latin typeface="Calibri" charset="0"/>
                <a:ea typeface="ＭＳ Ｐゴシック" charset="-128"/>
                <a:cs typeface="MS PGothic" charset="-128"/>
              </a:defRPr>
            </a:lvl1pPr>
            <a:lvl2pPr>
              <a:spcBef>
                <a:spcPts val="4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616161"/>
                </a:solidFill>
                <a:latin typeface="Calibri" charset="0"/>
                <a:ea typeface="ＭＳ Ｐゴシック" charset="-128"/>
                <a:cs typeface="MS PGothic" charset="-128"/>
              </a:defRPr>
            </a:lvl2pPr>
            <a:lvl3pPr>
              <a:spcBef>
                <a:spcPts val="3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3pPr>
            <a:lvl4pPr>
              <a:spcBef>
                <a:spcPts val="3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4pPr>
            <a:lvl5pPr>
              <a:spcBef>
                <a:spcPts val="3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5pPr>
            <a:lvl6pPr marL="25146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6pPr>
            <a:lvl7pPr marL="29718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7pPr>
            <a:lvl8pPr marL="34290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8pPr>
            <a:lvl9pPr marL="38862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9pPr>
          </a:lstStyle>
          <a:p>
            <a:pPr algn="r" eaLnBrk="1" hangingPunct="1">
              <a:spcBef>
                <a:spcPct val="0"/>
              </a:spcBef>
              <a:buClrTx/>
              <a:buFontTx/>
              <a:buNone/>
            </a:pPr>
            <a:fld id="{FF56D67F-D1F2-634F-9560-48ECAC23FB7E}" type="slidenum">
              <a:rPr lang="en-US" altLang="en-US" sz="900"/>
              <a:pPr algn="r" eaLnBrk="1" hangingPunct="1">
                <a:spcBef>
                  <a:spcPct val="0"/>
                </a:spcBef>
                <a:buClrTx/>
                <a:buFontTx/>
                <a:buNone/>
              </a:pPr>
              <a:t>10</a:t>
            </a:fld>
            <a:endParaRPr lang="en-US" altLang="en-US" sz="900"/>
          </a:p>
        </p:txBody>
      </p:sp>
      <p:pic>
        <p:nvPicPr>
          <p:cNvPr id="3" name="Picture 2">
            <a:extLst>
              <a:ext uri="{FF2B5EF4-FFF2-40B4-BE49-F238E27FC236}">
                <a16:creationId xmlns:a16="http://schemas.microsoft.com/office/drawing/2014/main" id="{8C8A1A55-D74C-774F-BAB8-284700BDB80E}"/>
              </a:ext>
            </a:extLst>
          </p:cNvPr>
          <p:cNvPicPr>
            <a:picLocks noChangeAspect="1"/>
          </p:cNvPicPr>
          <p:nvPr/>
        </p:nvPicPr>
        <p:blipFill>
          <a:blip r:embed="rId3"/>
          <a:stretch>
            <a:fillRect/>
          </a:stretch>
        </p:blipFill>
        <p:spPr>
          <a:xfrm>
            <a:off x="0" y="1524000"/>
            <a:ext cx="9144000" cy="3756837"/>
          </a:xfrm>
          <a:prstGeom prst="rect">
            <a:avLst/>
          </a:prstGeom>
        </p:spPr>
      </p:pic>
      <p:sp>
        <p:nvSpPr>
          <p:cNvPr id="7" name="Title 1">
            <a:extLst>
              <a:ext uri="{FF2B5EF4-FFF2-40B4-BE49-F238E27FC236}">
                <a16:creationId xmlns:a16="http://schemas.microsoft.com/office/drawing/2014/main" id="{1F3A4ECC-9704-3D44-8234-9CFFBF680DD8}"/>
              </a:ext>
            </a:extLst>
          </p:cNvPr>
          <p:cNvSpPr>
            <a:spLocks noGrp="1"/>
          </p:cNvSpPr>
          <p:nvPr>
            <p:ph type="title"/>
          </p:nvPr>
        </p:nvSpPr>
        <p:spPr>
          <a:xfrm>
            <a:off x="457200" y="274638"/>
            <a:ext cx="8228013" cy="1141412"/>
          </a:xfrm>
        </p:spPr>
        <p:txBody>
          <a:bodyPr/>
          <a:lstStyle/>
          <a:p>
            <a:r>
              <a:rPr lang="en-US" dirty="0"/>
              <a:t>EPICS7 and High Performance DAQ</a:t>
            </a:r>
            <a:br>
              <a:rPr lang="en-US" dirty="0"/>
            </a:br>
            <a:r>
              <a:rPr lang="en-US" sz="2000" dirty="0"/>
              <a:t>(</a:t>
            </a:r>
            <a:r>
              <a:rPr lang="en-US" altLang="en-US" sz="2000" dirty="0">
                <a:latin typeface="Trebuchet MS" charset="0"/>
              </a:rPr>
              <a:t>Use Case: Automated Real-Time Processing)</a:t>
            </a:r>
            <a:endParaRPr lang="en-US" sz="2000" dirty="0"/>
          </a:p>
        </p:txBody>
      </p:sp>
      <p:sp>
        <p:nvSpPr>
          <p:cNvPr id="2" name="Slide Number Placeholder 1">
            <a:extLst>
              <a:ext uri="{FF2B5EF4-FFF2-40B4-BE49-F238E27FC236}">
                <a16:creationId xmlns:a16="http://schemas.microsoft.com/office/drawing/2014/main" id="{5E3A2103-1D88-1646-88D6-A614161E050E}"/>
              </a:ext>
            </a:extLst>
          </p:cNvPr>
          <p:cNvSpPr>
            <a:spLocks noGrp="1"/>
          </p:cNvSpPr>
          <p:nvPr>
            <p:ph type="sldNum" idx="11"/>
          </p:nvPr>
        </p:nvSpPr>
        <p:spPr/>
        <p:txBody>
          <a:bodyPr/>
          <a:lstStyle/>
          <a:p>
            <a:pPr>
              <a:defRPr/>
            </a:pPr>
            <a:fld id="{12DADDD0-4254-844A-9CD7-8F44D9CFB070}" type="slidenum">
              <a:rPr lang="en-US" altLang="en-US" smtClean="0"/>
              <a:pPr>
                <a:defRPr/>
              </a:pPr>
              <a:t>10</a:t>
            </a:fld>
            <a:endParaRPr lang="en-US" altLang="en-US"/>
          </a:p>
        </p:txBody>
      </p:sp>
    </p:spTree>
    <p:extLst>
      <p:ext uri="{BB962C8B-B14F-4D97-AF65-F5344CB8AC3E}">
        <p14:creationId xmlns:p14="http://schemas.microsoft.com/office/powerpoint/2010/main" val="10932407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8610600" y="6489700"/>
            <a:ext cx="384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4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616161"/>
                </a:solidFill>
                <a:latin typeface="Calibri" charset="0"/>
                <a:ea typeface="ＭＳ Ｐゴシック" charset="-128"/>
                <a:cs typeface="MS PGothic" charset="-128"/>
              </a:defRPr>
            </a:lvl1pPr>
            <a:lvl2pPr>
              <a:spcBef>
                <a:spcPts val="40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616161"/>
                </a:solidFill>
                <a:latin typeface="Calibri" charset="0"/>
                <a:ea typeface="ＭＳ Ｐゴシック" charset="-128"/>
                <a:cs typeface="MS PGothic" charset="-128"/>
              </a:defRPr>
            </a:lvl2pPr>
            <a:lvl3pPr>
              <a:spcBef>
                <a:spcPts val="3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3pPr>
            <a:lvl4pPr>
              <a:spcBef>
                <a:spcPts val="3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4pPr>
            <a:lvl5pPr>
              <a:spcBef>
                <a:spcPts val="350"/>
              </a:spcBef>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5pPr>
            <a:lvl6pPr marL="25146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6pPr>
            <a:lvl7pPr marL="29718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7pPr>
            <a:lvl8pPr marL="34290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8pPr>
            <a:lvl9pPr marL="3886200" indent="-228600" defTabSz="457200" eaLnBrk="0" fontAlgn="base" hangingPunct="0">
              <a:spcBef>
                <a:spcPts val="35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charset="0"/>
                <a:ea typeface="ＭＳ Ｐゴシック" charset="-128"/>
                <a:cs typeface="MS PGothic" charset="-128"/>
              </a:defRPr>
            </a:lvl9pPr>
          </a:lstStyle>
          <a:p>
            <a:pPr algn="r" eaLnBrk="1" hangingPunct="1">
              <a:spcBef>
                <a:spcPct val="0"/>
              </a:spcBef>
              <a:buClrTx/>
              <a:buFontTx/>
              <a:buNone/>
            </a:pPr>
            <a:fld id="{FF56D67F-D1F2-634F-9560-48ECAC23FB7E}" type="slidenum">
              <a:rPr lang="en-US" altLang="en-US" sz="900"/>
              <a:pPr algn="r" eaLnBrk="1" hangingPunct="1">
                <a:spcBef>
                  <a:spcPct val="0"/>
                </a:spcBef>
                <a:buClrTx/>
                <a:buFontTx/>
                <a:buNone/>
              </a:pPr>
              <a:t>11</a:t>
            </a:fld>
            <a:endParaRPr lang="en-US" altLang="en-US" sz="900"/>
          </a:p>
        </p:txBody>
      </p:sp>
      <p:pic>
        <p:nvPicPr>
          <p:cNvPr id="3" name="Picture 2">
            <a:extLst>
              <a:ext uri="{FF2B5EF4-FFF2-40B4-BE49-F238E27FC236}">
                <a16:creationId xmlns:a16="http://schemas.microsoft.com/office/drawing/2014/main" id="{64B30A05-8B32-534D-8A95-0419A2764CC5}"/>
              </a:ext>
            </a:extLst>
          </p:cNvPr>
          <p:cNvPicPr>
            <a:picLocks noChangeAspect="1"/>
          </p:cNvPicPr>
          <p:nvPr/>
        </p:nvPicPr>
        <p:blipFill>
          <a:blip r:embed="rId3"/>
          <a:stretch>
            <a:fillRect/>
          </a:stretch>
        </p:blipFill>
        <p:spPr>
          <a:xfrm>
            <a:off x="198738" y="1219200"/>
            <a:ext cx="4297062" cy="3313303"/>
          </a:xfrm>
          <a:prstGeom prst="rect">
            <a:avLst/>
          </a:prstGeom>
        </p:spPr>
      </p:pic>
      <p:pic>
        <p:nvPicPr>
          <p:cNvPr id="5" name="Picture 4">
            <a:extLst>
              <a:ext uri="{FF2B5EF4-FFF2-40B4-BE49-F238E27FC236}">
                <a16:creationId xmlns:a16="http://schemas.microsoft.com/office/drawing/2014/main" id="{8298659D-2B49-0F41-A0F5-0BC16739FC9F}"/>
              </a:ext>
            </a:extLst>
          </p:cNvPr>
          <p:cNvPicPr>
            <a:picLocks noChangeAspect="1"/>
          </p:cNvPicPr>
          <p:nvPr/>
        </p:nvPicPr>
        <p:blipFill>
          <a:blip r:embed="rId4"/>
          <a:stretch>
            <a:fillRect/>
          </a:stretch>
        </p:blipFill>
        <p:spPr>
          <a:xfrm>
            <a:off x="4572000" y="3651250"/>
            <a:ext cx="3763574" cy="2901950"/>
          </a:xfrm>
          <a:prstGeom prst="rect">
            <a:avLst/>
          </a:prstGeom>
        </p:spPr>
      </p:pic>
      <p:sp>
        <p:nvSpPr>
          <p:cNvPr id="10" name="Text Box 2">
            <a:extLst>
              <a:ext uri="{FF2B5EF4-FFF2-40B4-BE49-F238E27FC236}">
                <a16:creationId xmlns:a16="http://schemas.microsoft.com/office/drawing/2014/main" id="{81862D33-3806-6542-AA95-AC495DA7C549}"/>
              </a:ext>
            </a:extLst>
          </p:cNvPr>
          <p:cNvSpPr txBox="1">
            <a:spLocks noChangeArrowheads="1"/>
          </p:cNvSpPr>
          <p:nvPr/>
        </p:nvSpPr>
        <p:spPr bwMode="auto">
          <a:xfrm>
            <a:off x="4495800" y="1447800"/>
            <a:ext cx="4038600" cy="1524000"/>
          </a:xfrm>
          <a:prstGeom prst="rect">
            <a:avLst/>
          </a:prstGeom>
          <a:noFill/>
          <a:ln w="9525">
            <a:noFill/>
            <a:round/>
            <a:headEnd/>
            <a:tailEnd/>
          </a:ln>
          <a:effectLst/>
          <a:extLst>
            <a:ext uri="{909E8E84-426E-40dd-AFC4-6F175D3DCCD1}"/>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marL="342900" indent="-342900" eaLnBrk="1" hangingPunct="1">
              <a:spcBef>
                <a:spcPts val="450"/>
              </a:spcBef>
              <a:buClr>
                <a:srgbClr val="1F497D"/>
              </a:buClr>
              <a:buSzPct val="100000"/>
              <a:buFont typeface="Arial" panose="020B0604020202020204" pitchFamily="34" charset="0"/>
              <a:buChar char="•"/>
              <a:defRPr/>
            </a:pPr>
            <a:r>
              <a:rPr lang="en-US" sz="1400" dirty="0">
                <a:solidFill>
                  <a:srgbClr val="000000"/>
                </a:solidFill>
              </a:rPr>
              <a:t>Suppression of 147Hz vibration source in the ring using the DAQ system + post-processing with FFT</a:t>
            </a:r>
            <a:endParaRPr lang="en-US" sz="1400" dirty="0">
              <a:solidFill>
                <a:srgbClr val="000000"/>
              </a:solidFill>
              <a:sym typeface="Wingdings"/>
            </a:endParaRPr>
          </a:p>
          <a:p>
            <a:pPr marL="342900" indent="-342900" eaLnBrk="1" hangingPunct="1">
              <a:spcBef>
                <a:spcPts val="450"/>
              </a:spcBef>
              <a:buClr>
                <a:srgbClr val="1F497D"/>
              </a:buClr>
              <a:buSzPct val="100000"/>
              <a:buFont typeface="Arial" panose="020B0604020202020204" pitchFamily="34" charset="0"/>
              <a:buChar char="•"/>
              <a:defRPr/>
            </a:pPr>
            <a:r>
              <a:rPr lang="en-US" sz="1400" dirty="0">
                <a:solidFill>
                  <a:srgbClr val="000000"/>
                </a:solidFill>
                <a:sym typeface="Wingdings"/>
              </a:rPr>
              <a:t>Vacuum chamber was vibrating and introduced a </a:t>
            </a:r>
            <a:r>
              <a:rPr lang="en-US" sz="1400" dirty="0" err="1">
                <a:solidFill>
                  <a:srgbClr val="000000"/>
                </a:solidFill>
                <a:sym typeface="Wingdings"/>
              </a:rPr>
              <a:t>Bx</a:t>
            </a:r>
            <a:r>
              <a:rPr lang="en-US" sz="1400" dirty="0">
                <a:solidFill>
                  <a:srgbClr val="000000"/>
                </a:solidFill>
                <a:sym typeface="Wingdings"/>
              </a:rPr>
              <a:t> field; shims were inserted between poles and vacuum chamber (S37AQ3, S37AQ2)</a:t>
            </a:r>
            <a:endParaRPr lang="en-US" sz="2000" dirty="0">
              <a:solidFill>
                <a:srgbClr val="000000"/>
              </a:solidFill>
            </a:endParaRPr>
          </a:p>
        </p:txBody>
      </p:sp>
      <p:sp>
        <p:nvSpPr>
          <p:cNvPr id="11" name="Text Box 2">
            <a:extLst>
              <a:ext uri="{FF2B5EF4-FFF2-40B4-BE49-F238E27FC236}">
                <a16:creationId xmlns:a16="http://schemas.microsoft.com/office/drawing/2014/main" id="{FA95B49A-4BDD-2A4F-9F47-CA17A93F018D}"/>
              </a:ext>
            </a:extLst>
          </p:cNvPr>
          <p:cNvSpPr txBox="1">
            <a:spLocks noChangeArrowheads="1"/>
          </p:cNvSpPr>
          <p:nvPr/>
        </p:nvSpPr>
        <p:spPr bwMode="auto">
          <a:xfrm>
            <a:off x="327968" y="4616658"/>
            <a:ext cx="4244032" cy="2012742"/>
          </a:xfrm>
          <a:prstGeom prst="rect">
            <a:avLst/>
          </a:prstGeom>
          <a:noFill/>
          <a:ln w="9525">
            <a:noFill/>
            <a:round/>
            <a:headEnd/>
            <a:tailEnd/>
          </a:ln>
          <a:effectLst/>
          <a:extLst>
            <a:ext uri="{909E8E84-426E-40dd-AFC4-6F175D3DCCD1}"/>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marL="741363" indent="-28416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marL="342900" indent="-342900" eaLnBrk="1" hangingPunct="1">
              <a:spcBef>
                <a:spcPts val="450"/>
              </a:spcBef>
              <a:buClr>
                <a:srgbClr val="1F497D"/>
              </a:buClr>
              <a:buSzPct val="100000"/>
              <a:buFont typeface="Arial" panose="020B0604020202020204" pitchFamily="34" charset="0"/>
              <a:buChar char="•"/>
              <a:defRPr/>
            </a:pPr>
            <a:r>
              <a:rPr lang="en-US" sz="1400" dirty="0">
                <a:solidFill>
                  <a:srgbClr val="000000"/>
                </a:solidFill>
              </a:rPr>
              <a:t>Identification of the nearest quadrupoles required 400 channels, 20 seconds of continuous DAQ data to get 0.5Hz precision</a:t>
            </a:r>
          </a:p>
          <a:p>
            <a:pPr marL="342900" indent="-342900" eaLnBrk="1" hangingPunct="1">
              <a:spcBef>
                <a:spcPts val="450"/>
              </a:spcBef>
              <a:buClr>
                <a:srgbClr val="1F497D"/>
              </a:buClr>
              <a:buSzPct val="100000"/>
              <a:buFont typeface="Arial" panose="020B0604020202020204" pitchFamily="34" charset="0"/>
              <a:buChar char="•"/>
              <a:defRPr/>
            </a:pPr>
            <a:r>
              <a:rPr lang="en-US" sz="1400" dirty="0">
                <a:solidFill>
                  <a:srgbClr val="000000"/>
                </a:solidFill>
              </a:rPr>
              <a:t>This allowed separating line frequencies of 20 pumps</a:t>
            </a:r>
          </a:p>
          <a:p>
            <a:pPr marL="342900" indent="-342900" eaLnBrk="1" hangingPunct="1">
              <a:spcBef>
                <a:spcPts val="450"/>
              </a:spcBef>
              <a:buClr>
                <a:srgbClr val="1F497D"/>
              </a:buClr>
              <a:buSzPct val="100000"/>
              <a:buFont typeface="Arial" panose="020B0604020202020204" pitchFamily="34" charset="0"/>
              <a:buChar char="•"/>
              <a:defRPr/>
            </a:pPr>
            <a:r>
              <a:rPr lang="en-US" sz="1400" dirty="0">
                <a:solidFill>
                  <a:srgbClr val="000000"/>
                </a:solidFill>
              </a:rPr>
              <a:t>Figure on the top is showing data before shimming, while  the one on the right is showing results after shimming</a:t>
            </a:r>
            <a:endParaRPr lang="en-US" sz="2000" dirty="0">
              <a:solidFill>
                <a:srgbClr val="000000"/>
              </a:solidFill>
            </a:endParaRPr>
          </a:p>
        </p:txBody>
      </p:sp>
      <p:sp>
        <p:nvSpPr>
          <p:cNvPr id="12" name="Title 1">
            <a:extLst>
              <a:ext uri="{FF2B5EF4-FFF2-40B4-BE49-F238E27FC236}">
                <a16:creationId xmlns:a16="http://schemas.microsoft.com/office/drawing/2014/main" id="{CCD65BCD-4370-2748-9025-581AD5F86FAE}"/>
              </a:ext>
            </a:extLst>
          </p:cNvPr>
          <p:cNvSpPr>
            <a:spLocks noGrp="1"/>
          </p:cNvSpPr>
          <p:nvPr>
            <p:ph type="title"/>
          </p:nvPr>
        </p:nvSpPr>
        <p:spPr>
          <a:xfrm>
            <a:off x="457200" y="274638"/>
            <a:ext cx="8228013" cy="1141412"/>
          </a:xfrm>
        </p:spPr>
        <p:txBody>
          <a:bodyPr/>
          <a:lstStyle/>
          <a:p>
            <a:r>
              <a:rPr lang="en-US" dirty="0"/>
              <a:t>EPICS7 and High Performance DAQ</a:t>
            </a:r>
          </a:p>
        </p:txBody>
      </p:sp>
      <p:sp>
        <p:nvSpPr>
          <p:cNvPr id="13" name="Content Placeholder 2">
            <a:extLst>
              <a:ext uri="{FF2B5EF4-FFF2-40B4-BE49-F238E27FC236}">
                <a16:creationId xmlns:a16="http://schemas.microsoft.com/office/drawing/2014/main" id="{C0E513DF-8A4C-0B48-80F5-653C06851D5D}"/>
              </a:ext>
            </a:extLst>
          </p:cNvPr>
          <p:cNvSpPr>
            <a:spLocks noGrp="1"/>
          </p:cNvSpPr>
          <p:nvPr>
            <p:ph idx="1"/>
          </p:nvPr>
        </p:nvSpPr>
        <p:spPr>
          <a:xfrm>
            <a:off x="457200" y="885825"/>
            <a:ext cx="8228013" cy="4524375"/>
          </a:xfrm>
        </p:spPr>
        <p:txBody>
          <a:bodyPr/>
          <a:lstStyle/>
          <a:p>
            <a:r>
              <a:rPr lang="en-US" altLang="en-US" sz="2400" dirty="0">
                <a:solidFill>
                  <a:srgbClr val="1F497D"/>
                </a:solidFill>
                <a:latin typeface="Trebuchet MS" charset="0"/>
              </a:rPr>
              <a:t>DAQ Usage Example (L. Emery)</a:t>
            </a:r>
          </a:p>
        </p:txBody>
      </p:sp>
      <p:sp>
        <p:nvSpPr>
          <p:cNvPr id="2" name="Slide Number Placeholder 1">
            <a:extLst>
              <a:ext uri="{FF2B5EF4-FFF2-40B4-BE49-F238E27FC236}">
                <a16:creationId xmlns:a16="http://schemas.microsoft.com/office/drawing/2014/main" id="{251F23DF-8A57-0045-BE63-69DDC5515319}"/>
              </a:ext>
            </a:extLst>
          </p:cNvPr>
          <p:cNvSpPr>
            <a:spLocks noGrp="1"/>
          </p:cNvSpPr>
          <p:nvPr>
            <p:ph type="sldNum" idx="11"/>
          </p:nvPr>
        </p:nvSpPr>
        <p:spPr/>
        <p:txBody>
          <a:bodyPr/>
          <a:lstStyle/>
          <a:p>
            <a:pPr>
              <a:defRPr/>
            </a:pPr>
            <a:fld id="{12DADDD0-4254-844A-9CD7-8F44D9CFB070}" type="slidenum">
              <a:rPr lang="en-US" altLang="en-US" smtClean="0"/>
              <a:pPr>
                <a:defRPr/>
              </a:pPr>
              <a:t>11</a:t>
            </a:fld>
            <a:endParaRPr lang="en-US" altLang="en-US"/>
          </a:p>
        </p:txBody>
      </p:sp>
    </p:spTree>
    <p:extLst>
      <p:ext uri="{BB962C8B-B14F-4D97-AF65-F5344CB8AC3E}">
        <p14:creationId xmlns:p14="http://schemas.microsoft.com/office/powerpoint/2010/main" val="7131732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8D1E-6E36-1342-B1F9-79BD03F0CC8D}"/>
              </a:ext>
            </a:extLst>
          </p:cNvPr>
          <p:cNvSpPr>
            <a:spLocks noGrp="1"/>
          </p:cNvSpPr>
          <p:nvPr>
            <p:ph type="title"/>
          </p:nvPr>
        </p:nvSpPr>
        <p:spPr/>
        <p:txBody>
          <a:bodyPr/>
          <a:lstStyle/>
          <a:p>
            <a:r>
              <a:rPr lang="en-US" dirty="0"/>
              <a:t>EPICS7 and High Performance DAQ</a:t>
            </a:r>
          </a:p>
        </p:txBody>
      </p:sp>
      <p:sp>
        <p:nvSpPr>
          <p:cNvPr id="3" name="Content Placeholder 2">
            <a:extLst>
              <a:ext uri="{FF2B5EF4-FFF2-40B4-BE49-F238E27FC236}">
                <a16:creationId xmlns:a16="http://schemas.microsoft.com/office/drawing/2014/main" id="{0C2E2C2C-4EFF-A04C-BDFA-AF174A683D99}"/>
              </a:ext>
            </a:extLst>
          </p:cNvPr>
          <p:cNvSpPr>
            <a:spLocks noGrp="1"/>
          </p:cNvSpPr>
          <p:nvPr>
            <p:ph idx="1"/>
          </p:nvPr>
        </p:nvSpPr>
        <p:spPr>
          <a:xfrm>
            <a:off x="304800" y="914400"/>
            <a:ext cx="8228013" cy="4524375"/>
          </a:xfrm>
        </p:spPr>
        <p:txBody>
          <a:bodyPr/>
          <a:lstStyle/>
          <a:p>
            <a:r>
              <a:rPr lang="en-US" sz="2400" dirty="0">
                <a:latin typeface="Arial" panose="020B0604020202020204" pitchFamily="34" charset="0"/>
                <a:cs typeface="Arial" panose="020B0604020202020204" pitchFamily="34" charset="0"/>
              </a:rPr>
              <a:t>DAQ and Data Management Integration</a:t>
            </a:r>
          </a:p>
        </p:txBody>
      </p:sp>
      <p:sp>
        <p:nvSpPr>
          <p:cNvPr id="4" name="Footer Placeholder 3">
            <a:extLst>
              <a:ext uri="{FF2B5EF4-FFF2-40B4-BE49-F238E27FC236}">
                <a16:creationId xmlns:a16="http://schemas.microsoft.com/office/drawing/2014/main" id="{AD75A236-3C95-C347-BD39-25EC42CBA22F}"/>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C0F50EBF-7070-E84C-BB2D-66B3CB00C72C}"/>
              </a:ext>
            </a:extLst>
          </p:cNvPr>
          <p:cNvSpPr>
            <a:spLocks noGrp="1"/>
          </p:cNvSpPr>
          <p:nvPr>
            <p:ph type="sldNum" idx="11"/>
          </p:nvPr>
        </p:nvSpPr>
        <p:spPr/>
        <p:txBody>
          <a:bodyPr/>
          <a:lstStyle/>
          <a:p>
            <a:pPr>
              <a:defRPr/>
            </a:pPr>
            <a:fld id="{DAC2A227-9D21-0C42-807D-6A90AB6A8603}" type="slidenum">
              <a:rPr lang="en-US" altLang="en-US" smtClean="0"/>
              <a:pPr>
                <a:defRPr/>
              </a:pPr>
              <a:t>12</a:t>
            </a:fld>
            <a:endParaRPr lang="en-US" altLang="en-US"/>
          </a:p>
        </p:txBody>
      </p:sp>
      <p:pic>
        <p:nvPicPr>
          <p:cNvPr id="6" name="Picture 5">
            <a:extLst>
              <a:ext uri="{FF2B5EF4-FFF2-40B4-BE49-F238E27FC236}">
                <a16:creationId xmlns:a16="http://schemas.microsoft.com/office/drawing/2014/main" id="{447476AB-17EA-6143-9637-814D55680792}"/>
              </a:ext>
            </a:extLst>
          </p:cNvPr>
          <p:cNvPicPr>
            <a:picLocks noChangeAspect="1"/>
          </p:cNvPicPr>
          <p:nvPr/>
        </p:nvPicPr>
        <p:blipFill>
          <a:blip r:embed="rId2"/>
          <a:stretch>
            <a:fillRect/>
          </a:stretch>
        </p:blipFill>
        <p:spPr>
          <a:xfrm>
            <a:off x="762000" y="1322112"/>
            <a:ext cx="8153400" cy="5535888"/>
          </a:xfrm>
          <a:prstGeom prst="rect">
            <a:avLst/>
          </a:prstGeom>
        </p:spPr>
      </p:pic>
    </p:spTree>
    <p:extLst>
      <p:ext uri="{BB962C8B-B14F-4D97-AF65-F5344CB8AC3E}">
        <p14:creationId xmlns:p14="http://schemas.microsoft.com/office/powerpoint/2010/main" val="19570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9F6C97-71F2-0C48-9BF0-2862AA291E4C}"/>
              </a:ext>
            </a:extLst>
          </p:cNvPr>
          <p:cNvPicPr>
            <a:picLocks noChangeAspect="1"/>
          </p:cNvPicPr>
          <p:nvPr/>
        </p:nvPicPr>
        <p:blipFill>
          <a:blip r:embed="rId3"/>
          <a:stretch>
            <a:fillRect/>
          </a:stretch>
        </p:blipFill>
        <p:spPr>
          <a:xfrm>
            <a:off x="304800" y="609600"/>
            <a:ext cx="8382000" cy="3357306"/>
          </a:xfrm>
          <a:prstGeom prst="rect">
            <a:avLst/>
          </a:prstGeom>
        </p:spPr>
      </p:pic>
      <p:sp>
        <p:nvSpPr>
          <p:cNvPr id="7" name="TextBox 6">
            <a:extLst>
              <a:ext uri="{FF2B5EF4-FFF2-40B4-BE49-F238E27FC236}">
                <a16:creationId xmlns:a16="http://schemas.microsoft.com/office/drawing/2014/main" id="{A8F29BF8-34DA-8845-AE4C-112591740C50}"/>
              </a:ext>
            </a:extLst>
          </p:cNvPr>
          <p:cNvSpPr txBox="1"/>
          <p:nvPr/>
        </p:nvSpPr>
        <p:spPr>
          <a:xfrm>
            <a:off x="1600200" y="762000"/>
            <a:ext cx="5638800" cy="461665"/>
          </a:xfrm>
          <a:prstGeom prst="rect">
            <a:avLst/>
          </a:prstGeom>
          <a:solidFill>
            <a:srgbClr val="FFFFFF"/>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AC548D1E-6E36-1342-B1F9-79BD03F0CC8D}"/>
              </a:ext>
            </a:extLst>
          </p:cNvPr>
          <p:cNvSpPr>
            <a:spLocks noGrp="1"/>
          </p:cNvSpPr>
          <p:nvPr>
            <p:ph type="title"/>
          </p:nvPr>
        </p:nvSpPr>
        <p:spPr/>
        <p:txBody>
          <a:bodyPr/>
          <a:lstStyle/>
          <a:p>
            <a:r>
              <a:rPr lang="en-US" dirty="0"/>
              <a:t>EPICS7 and High Performance DAQ</a:t>
            </a:r>
          </a:p>
        </p:txBody>
      </p:sp>
      <p:sp>
        <p:nvSpPr>
          <p:cNvPr id="3" name="Content Placeholder 2">
            <a:extLst>
              <a:ext uri="{FF2B5EF4-FFF2-40B4-BE49-F238E27FC236}">
                <a16:creationId xmlns:a16="http://schemas.microsoft.com/office/drawing/2014/main" id="{0C2E2C2C-4EFF-A04C-BDFA-AF174A683D99}"/>
              </a:ext>
            </a:extLst>
          </p:cNvPr>
          <p:cNvSpPr>
            <a:spLocks noGrp="1"/>
          </p:cNvSpPr>
          <p:nvPr>
            <p:ph idx="1"/>
          </p:nvPr>
        </p:nvSpPr>
        <p:spPr>
          <a:xfrm>
            <a:off x="457200" y="914400"/>
            <a:ext cx="8228013" cy="4524375"/>
          </a:xfrm>
        </p:spPr>
        <p:txBody>
          <a:bodyPr/>
          <a:lstStyle/>
          <a:p>
            <a:r>
              <a:rPr lang="en-US" altLang="en-US" sz="2400" dirty="0">
                <a:solidFill>
                  <a:srgbClr val="1F497D"/>
                </a:solidFill>
                <a:latin typeface="Arial" panose="020B0604020202020204" pitchFamily="34" charset="0"/>
                <a:cs typeface="Arial" panose="020B0604020202020204" pitchFamily="34" charset="0"/>
              </a:rPr>
              <a:t>Estimated Data Rates</a:t>
            </a:r>
          </a:p>
          <a:p>
            <a:endParaRPr lang="en-US" altLang="en-US" sz="2400" dirty="0">
              <a:solidFill>
                <a:srgbClr val="1F497D"/>
              </a:solidFill>
              <a:latin typeface="Arial" panose="020B0604020202020204" pitchFamily="34" charset="0"/>
              <a:cs typeface="Arial" panose="020B0604020202020204" pitchFamily="34" charset="0"/>
            </a:endParaRPr>
          </a:p>
          <a:p>
            <a:endParaRPr lang="en-US" altLang="en-US" sz="2400" dirty="0">
              <a:solidFill>
                <a:srgbClr val="1F497D"/>
              </a:solidFill>
              <a:latin typeface="Arial" panose="020B0604020202020204" pitchFamily="34" charset="0"/>
              <a:cs typeface="Arial" panose="020B0604020202020204" pitchFamily="34" charset="0"/>
            </a:endParaRPr>
          </a:p>
          <a:p>
            <a:endParaRPr lang="en-US" altLang="en-US" sz="2400" dirty="0">
              <a:solidFill>
                <a:srgbClr val="1F497D"/>
              </a:solidFill>
              <a:latin typeface="Arial" panose="020B0604020202020204" pitchFamily="34" charset="0"/>
              <a:cs typeface="Arial" panose="020B0604020202020204" pitchFamily="34" charset="0"/>
            </a:endParaRPr>
          </a:p>
          <a:p>
            <a:endParaRPr lang="en-US" altLang="en-US" sz="2400" dirty="0">
              <a:solidFill>
                <a:srgbClr val="1F497D"/>
              </a:solidFill>
              <a:latin typeface="Arial" panose="020B0604020202020204" pitchFamily="34" charset="0"/>
              <a:cs typeface="Arial" panose="020B0604020202020204" pitchFamily="34" charset="0"/>
            </a:endParaRPr>
          </a:p>
          <a:p>
            <a:endParaRPr lang="en-US" altLang="en-US" sz="2400" dirty="0">
              <a:solidFill>
                <a:srgbClr val="1F497D"/>
              </a:solidFill>
              <a:latin typeface="Arial" panose="020B0604020202020204" pitchFamily="34" charset="0"/>
              <a:cs typeface="Arial" panose="020B0604020202020204" pitchFamily="34" charset="0"/>
            </a:endParaRPr>
          </a:p>
          <a:p>
            <a:r>
              <a:rPr lang="en-US" altLang="en-US" sz="2400" dirty="0">
                <a:solidFill>
                  <a:srgbClr val="1F497D"/>
                </a:solidFill>
                <a:latin typeface="Arial" panose="020B0604020202020204" pitchFamily="34" charset="0"/>
                <a:cs typeface="Arial" panose="020B0604020202020204" pitchFamily="34" charset="0"/>
              </a:rPr>
              <a:t>Current Status &amp; Near Term Plan</a:t>
            </a:r>
          </a:p>
          <a:p>
            <a:pPr lvl="1"/>
            <a:r>
              <a:rPr lang="en-US" altLang="en-US" sz="1800" dirty="0">
                <a:solidFill>
                  <a:srgbClr val="1F497D"/>
                </a:solidFill>
                <a:latin typeface="Arial" panose="020B0604020202020204" pitchFamily="34" charset="0"/>
                <a:cs typeface="Arial" panose="020B0604020202020204" pitchFamily="34" charset="0"/>
              </a:rPr>
              <a:t>Production deployment for over year</a:t>
            </a:r>
          </a:p>
          <a:p>
            <a:pPr lvl="1"/>
            <a:r>
              <a:rPr lang="en-US" altLang="en-US" sz="1800" dirty="0">
                <a:solidFill>
                  <a:srgbClr val="1F497D"/>
                </a:solidFill>
                <a:latin typeface="Arial" panose="020B0604020202020204" pitchFamily="34" charset="0"/>
                <a:cs typeface="Arial" panose="020B0604020202020204" pitchFamily="34" charset="0"/>
              </a:rPr>
              <a:t>Software upgrade all in place, tested, ready for production deployment</a:t>
            </a:r>
          </a:p>
          <a:p>
            <a:endParaRPr lang="en-US" altLang="en-US" sz="2400" dirty="0">
              <a:solidFill>
                <a:srgbClr val="1F497D"/>
              </a:solidFill>
              <a:latin typeface="Arial" panose="020B0604020202020204" pitchFamily="34" charset="0"/>
              <a:cs typeface="Arial" panose="020B0604020202020204" pitchFamily="34" charset="0"/>
            </a:endParaRPr>
          </a:p>
          <a:p>
            <a:endParaRPr lang="en-US" altLang="en-US" sz="2400" dirty="0">
              <a:solidFill>
                <a:srgbClr val="1F497D"/>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AD75A236-3C95-C347-BD39-25EC42CBA22F}"/>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C0F50EBF-7070-E84C-BB2D-66B3CB00C72C}"/>
              </a:ext>
            </a:extLst>
          </p:cNvPr>
          <p:cNvSpPr>
            <a:spLocks noGrp="1"/>
          </p:cNvSpPr>
          <p:nvPr>
            <p:ph type="sldNum" idx="11"/>
          </p:nvPr>
        </p:nvSpPr>
        <p:spPr/>
        <p:txBody>
          <a:bodyPr/>
          <a:lstStyle/>
          <a:p>
            <a:pPr>
              <a:defRPr/>
            </a:pPr>
            <a:fld id="{DAC2A227-9D21-0C42-807D-6A90AB6A8603}" type="slidenum">
              <a:rPr lang="en-US" altLang="en-US" smtClean="0"/>
              <a:pPr>
                <a:defRPr/>
              </a:pPr>
              <a:t>13</a:t>
            </a:fld>
            <a:endParaRPr lang="en-US" altLang="en-US"/>
          </a:p>
        </p:txBody>
      </p:sp>
      <p:graphicFrame>
        <p:nvGraphicFramePr>
          <p:cNvPr id="9" name="Table 8">
            <a:extLst>
              <a:ext uri="{FF2B5EF4-FFF2-40B4-BE49-F238E27FC236}">
                <a16:creationId xmlns:a16="http://schemas.microsoft.com/office/drawing/2014/main" id="{8EEF4F93-157A-3548-A1A2-5BB133FC2C1C}"/>
              </a:ext>
            </a:extLst>
          </p:cNvPr>
          <p:cNvGraphicFramePr>
            <a:graphicFrameLocks noGrp="1"/>
          </p:cNvGraphicFramePr>
          <p:nvPr>
            <p:extLst>
              <p:ext uri="{D42A27DB-BD31-4B8C-83A1-F6EECF244321}">
                <p14:modId xmlns:p14="http://schemas.microsoft.com/office/powerpoint/2010/main" val="3551034238"/>
              </p:ext>
            </p:extLst>
          </p:nvPr>
        </p:nvGraphicFramePr>
        <p:xfrm>
          <a:off x="1371600" y="4598262"/>
          <a:ext cx="7010401" cy="2225040"/>
        </p:xfrm>
        <a:graphic>
          <a:graphicData uri="http://schemas.openxmlformats.org/drawingml/2006/table">
            <a:tbl>
              <a:tblPr firstRow="1" bandRow="1">
                <a:tableStyleId>{5C22544A-7EE6-4342-B048-85BDC9FD1C3A}</a:tableStyleId>
              </a:tblPr>
              <a:tblGrid>
                <a:gridCol w="1238479">
                  <a:extLst>
                    <a:ext uri="{9D8B030D-6E8A-4147-A177-3AD203B41FA5}">
                      <a16:colId xmlns:a16="http://schemas.microsoft.com/office/drawing/2014/main" val="1911174114"/>
                    </a:ext>
                  </a:extLst>
                </a:gridCol>
                <a:gridCol w="963110">
                  <a:extLst>
                    <a:ext uri="{9D8B030D-6E8A-4147-A177-3AD203B41FA5}">
                      <a16:colId xmlns:a16="http://schemas.microsoft.com/office/drawing/2014/main" val="3475973847"/>
                    </a:ext>
                  </a:extLst>
                </a:gridCol>
                <a:gridCol w="2065611">
                  <a:extLst>
                    <a:ext uri="{9D8B030D-6E8A-4147-A177-3AD203B41FA5}">
                      <a16:colId xmlns:a16="http://schemas.microsoft.com/office/drawing/2014/main" val="4140939954"/>
                    </a:ext>
                  </a:extLst>
                </a:gridCol>
                <a:gridCol w="2743201">
                  <a:extLst>
                    <a:ext uri="{9D8B030D-6E8A-4147-A177-3AD203B41FA5}">
                      <a16:colId xmlns:a16="http://schemas.microsoft.com/office/drawing/2014/main" val="1834207106"/>
                    </a:ext>
                  </a:extLst>
                </a:gridCol>
              </a:tblGrid>
              <a:tr h="370840">
                <a:tc>
                  <a:txBody>
                    <a:bodyPr/>
                    <a:lstStyle/>
                    <a:p>
                      <a:pPr algn="l"/>
                      <a:endParaRPr lang="en-US" dirty="0"/>
                    </a:p>
                  </a:txBody>
                  <a:tcPr/>
                </a:tc>
                <a:tc>
                  <a:txBody>
                    <a:bodyPr/>
                    <a:lstStyle/>
                    <a:p>
                      <a:pPr algn="ctr"/>
                      <a:endParaRPr lang="en-US"/>
                    </a:p>
                  </a:txBody>
                  <a:tcPr/>
                </a:tc>
                <a:tc>
                  <a:txBody>
                    <a:bodyPr/>
                    <a:lstStyle/>
                    <a:p>
                      <a:pPr algn="ctr"/>
                      <a:r>
                        <a:rPr lang="en-US" dirty="0"/>
                        <a:t>Production</a:t>
                      </a:r>
                    </a:p>
                  </a:txBody>
                  <a:tcPr/>
                </a:tc>
                <a:tc>
                  <a:txBody>
                    <a:bodyPr/>
                    <a:lstStyle/>
                    <a:p>
                      <a:pPr algn="ctr"/>
                      <a:r>
                        <a:rPr lang="en-US" dirty="0"/>
                        <a:t>Near Term Upgrade</a:t>
                      </a:r>
                    </a:p>
                  </a:txBody>
                  <a:tcPr/>
                </a:tc>
                <a:extLst>
                  <a:ext uri="{0D108BD9-81ED-4DB2-BD59-A6C34878D82A}">
                    <a16:rowId xmlns:a16="http://schemas.microsoft.com/office/drawing/2014/main" val="1902556179"/>
                  </a:ext>
                </a:extLst>
              </a:tr>
              <a:tr h="370840">
                <a:tc rowSpan="2">
                  <a:txBody>
                    <a:bodyPr/>
                    <a:lstStyle/>
                    <a:p>
                      <a:pPr algn="l"/>
                      <a:r>
                        <a:rPr lang="en-US" dirty="0"/>
                        <a:t>EPICS7</a:t>
                      </a:r>
                    </a:p>
                  </a:txBody>
                  <a:tcPr anchor="ctr"/>
                </a:tc>
                <a:tc>
                  <a:txBody>
                    <a:bodyPr/>
                    <a:lstStyle/>
                    <a:p>
                      <a:pPr algn="ctr"/>
                      <a:r>
                        <a:rPr lang="en-US" dirty="0"/>
                        <a:t>Base</a:t>
                      </a:r>
                    </a:p>
                  </a:txBody>
                  <a:tcPr/>
                </a:tc>
                <a:tc>
                  <a:txBody>
                    <a:bodyPr/>
                    <a:lstStyle/>
                    <a:p>
                      <a:pPr algn="ctr"/>
                      <a:r>
                        <a:rPr lang="en-US" dirty="0"/>
                        <a:t>3.15.4</a:t>
                      </a:r>
                    </a:p>
                  </a:txBody>
                  <a:tcPr/>
                </a:tc>
                <a:tc rowSpan="2">
                  <a:txBody>
                    <a:bodyPr/>
                    <a:lstStyle/>
                    <a:p>
                      <a:pPr algn="ctr"/>
                      <a:r>
                        <a:rPr lang="en-US" dirty="0"/>
                        <a:t>7.0.1.1</a:t>
                      </a:r>
                    </a:p>
                  </a:txBody>
                  <a:tcPr anchor="ctr"/>
                </a:tc>
                <a:extLst>
                  <a:ext uri="{0D108BD9-81ED-4DB2-BD59-A6C34878D82A}">
                    <a16:rowId xmlns:a16="http://schemas.microsoft.com/office/drawing/2014/main" val="2734495913"/>
                  </a:ext>
                </a:extLst>
              </a:tr>
              <a:tr h="370840">
                <a:tc vMerge="1">
                  <a:txBody>
                    <a:bodyPr/>
                    <a:lstStyle/>
                    <a:p>
                      <a:endParaRPr lang="en-US" dirty="0"/>
                    </a:p>
                  </a:txBody>
                  <a:tcPr/>
                </a:tc>
                <a:tc>
                  <a:txBody>
                    <a:bodyPr/>
                    <a:lstStyle/>
                    <a:p>
                      <a:pPr algn="ctr"/>
                      <a:r>
                        <a:rPr lang="en-US" dirty="0"/>
                        <a:t>V4</a:t>
                      </a:r>
                    </a:p>
                  </a:txBody>
                  <a:tcPr/>
                </a:tc>
                <a:tc>
                  <a:txBody>
                    <a:bodyPr/>
                    <a:lstStyle/>
                    <a:p>
                      <a:pPr algn="ctr"/>
                      <a:r>
                        <a:rPr lang="en-US" dirty="0"/>
                        <a:t>4.6.0</a:t>
                      </a:r>
                    </a:p>
                  </a:txBody>
                  <a:tcPr/>
                </a:tc>
                <a:tc vMerge="1">
                  <a:txBody>
                    <a:bodyPr/>
                    <a:lstStyle/>
                    <a:p>
                      <a:endParaRPr lang="en-US" dirty="0"/>
                    </a:p>
                  </a:txBody>
                  <a:tcPr/>
                </a:tc>
                <a:extLst>
                  <a:ext uri="{0D108BD9-81ED-4DB2-BD59-A6C34878D82A}">
                    <a16:rowId xmlns:a16="http://schemas.microsoft.com/office/drawing/2014/main" val="3346298375"/>
                  </a:ext>
                </a:extLst>
              </a:tr>
              <a:tr h="370840">
                <a:tc gridSpan="2">
                  <a:txBody>
                    <a:bodyPr/>
                    <a:lstStyle/>
                    <a:p>
                      <a:pPr algn="l"/>
                      <a:r>
                        <a:rPr lang="en-US" dirty="0" err="1"/>
                        <a:t>pvaPy</a:t>
                      </a:r>
                      <a:endParaRPr lang="en-US" dirty="0"/>
                    </a:p>
                  </a:txBody>
                  <a:tcPr/>
                </a:tc>
                <a:tc hMerge="1">
                  <a:txBody>
                    <a:bodyPr/>
                    <a:lstStyle/>
                    <a:p>
                      <a:endParaRPr lang="en-US" dirty="0"/>
                    </a:p>
                  </a:txBody>
                  <a:tcPr/>
                </a:tc>
                <a:tc>
                  <a:txBody>
                    <a:bodyPr/>
                    <a:lstStyle/>
                    <a:p>
                      <a:pPr algn="ctr"/>
                      <a:r>
                        <a:rPr lang="en-US" dirty="0"/>
                        <a:t>0.9</a:t>
                      </a:r>
                    </a:p>
                  </a:txBody>
                  <a:tcPr/>
                </a:tc>
                <a:tc>
                  <a:txBody>
                    <a:bodyPr/>
                    <a:lstStyle/>
                    <a:p>
                      <a:pPr algn="ctr"/>
                      <a:r>
                        <a:rPr lang="en-US" dirty="0"/>
                        <a:t>1.1.x</a:t>
                      </a:r>
                    </a:p>
                  </a:txBody>
                  <a:tcPr/>
                </a:tc>
                <a:extLst>
                  <a:ext uri="{0D108BD9-81ED-4DB2-BD59-A6C34878D82A}">
                    <a16:rowId xmlns:a16="http://schemas.microsoft.com/office/drawing/2014/main" val="4139917839"/>
                  </a:ext>
                </a:extLst>
              </a:tr>
              <a:tr h="370840">
                <a:tc gridSpan="2">
                  <a:txBody>
                    <a:bodyPr/>
                    <a:lstStyle/>
                    <a:p>
                      <a:pPr algn="l"/>
                      <a:r>
                        <a:rPr lang="en-US" dirty="0"/>
                        <a:t>Area Detector</a:t>
                      </a:r>
                    </a:p>
                  </a:txBody>
                  <a:tcPr/>
                </a:tc>
                <a:tc hMerge="1">
                  <a:txBody>
                    <a:bodyPr/>
                    <a:lstStyle/>
                    <a:p>
                      <a:endParaRPr lang="en-US" dirty="0"/>
                    </a:p>
                  </a:txBody>
                  <a:tcPr/>
                </a:tc>
                <a:tc>
                  <a:txBody>
                    <a:bodyPr/>
                    <a:lstStyle/>
                    <a:p>
                      <a:pPr algn="ctr"/>
                      <a:r>
                        <a:rPr lang="en-US" dirty="0"/>
                        <a:t>2.5</a:t>
                      </a:r>
                    </a:p>
                  </a:txBody>
                  <a:tcPr/>
                </a:tc>
                <a:tc>
                  <a:txBody>
                    <a:bodyPr/>
                    <a:lstStyle/>
                    <a:p>
                      <a:pPr algn="ctr"/>
                      <a:r>
                        <a:rPr lang="en-US" dirty="0"/>
                        <a:t>3.2</a:t>
                      </a:r>
                    </a:p>
                  </a:txBody>
                  <a:tcPr/>
                </a:tc>
                <a:extLst>
                  <a:ext uri="{0D108BD9-81ED-4DB2-BD59-A6C34878D82A}">
                    <a16:rowId xmlns:a16="http://schemas.microsoft.com/office/drawing/2014/main" val="2492870438"/>
                  </a:ext>
                </a:extLst>
              </a:tr>
              <a:tr h="370840">
                <a:tc gridSpan="2">
                  <a:txBody>
                    <a:bodyPr/>
                    <a:lstStyle/>
                    <a:p>
                      <a:pPr algn="l"/>
                      <a:r>
                        <a:rPr lang="en-US" dirty="0" err="1"/>
                        <a:t>Asyn</a:t>
                      </a:r>
                      <a:endParaRPr lang="en-US" dirty="0"/>
                    </a:p>
                  </a:txBody>
                  <a:tcPr/>
                </a:tc>
                <a:tc hMerge="1">
                  <a:txBody>
                    <a:bodyPr/>
                    <a:lstStyle/>
                    <a:p>
                      <a:endParaRPr lang="en-US" dirty="0"/>
                    </a:p>
                  </a:txBody>
                  <a:tcPr/>
                </a:tc>
                <a:tc>
                  <a:txBody>
                    <a:bodyPr/>
                    <a:lstStyle/>
                    <a:p>
                      <a:pPr algn="ctr"/>
                      <a:r>
                        <a:rPr lang="en-US" dirty="0"/>
                        <a:t>4-29</a:t>
                      </a:r>
                    </a:p>
                  </a:txBody>
                  <a:tcPr/>
                </a:tc>
                <a:tc>
                  <a:txBody>
                    <a:bodyPr/>
                    <a:lstStyle/>
                    <a:p>
                      <a:pPr algn="ctr"/>
                      <a:r>
                        <a:rPr lang="en-US" dirty="0"/>
                        <a:t>4-33</a:t>
                      </a:r>
                    </a:p>
                  </a:txBody>
                  <a:tcPr/>
                </a:tc>
                <a:extLst>
                  <a:ext uri="{0D108BD9-81ED-4DB2-BD59-A6C34878D82A}">
                    <a16:rowId xmlns:a16="http://schemas.microsoft.com/office/drawing/2014/main" val="1889726787"/>
                  </a:ext>
                </a:extLst>
              </a:tr>
            </a:tbl>
          </a:graphicData>
        </a:graphic>
      </p:graphicFrame>
    </p:spTree>
    <p:extLst>
      <p:ext uri="{BB962C8B-B14F-4D97-AF65-F5344CB8AC3E}">
        <p14:creationId xmlns:p14="http://schemas.microsoft.com/office/powerpoint/2010/main" val="145801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05411-8F64-B54C-B46A-B87552404CAF}"/>
              </a:ext>
            </a:extLst>
          </p:cNvPr>
          <p:cNvSpPr>
            <a:spLocks noGrp="1"/>
          </p:cNvSpPr>
          <p:nvPr>
            <p:ph type="title"/>
          </p:nvPr>
        </p:nvSpPr>
        <p:spPr/>
        <p:txBody>
          <a:bodyPr/>
          <a:lstStyle/>
          <a:p>
            <a:r>
              <a:rPr lang="en-US" sz="3200" dirty="0"/>
              <a:t>EPICS7 and Digital Video System</a:t>
            </a:r>
          </a:p>
        </p:txBody>
      </p:sp>
      <p:sp>
        <p:nvSpPr>
          <p:cNvPr id="7" name="Text Placeholder 6">
            <a:extLst>
              <a:ext uri="{FF2B5EF4-FFF2-40B4-BE49-F238E27FC236}">
                <a16:creationId xmlns:a16="http://schemas.microsoft.com/office/drawing/2014/main" id="{D2619824-D6F3-CC40-96FE-5E96BA87053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5607F14-ACBF-2E41-8C91-94B04EEFF789}"/>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C29A882-50E2-264B-8FA5-06631F476B69}"/>
              </a:ext>
            </a:extLst>
          </p:cNvPr>
          <p:cNvSpPr>
            <a:spLocks noGrp="1"/>
          </p:cNvSpPr>
          <p:nvPr>
            <p:ph type="sldNum" idx="11"/>
          </p:nvPr>
        </p:nvSpPr>
        <p:spPr/>
        <p:txBody>
          <a:bodyPr/>
          <a:lstStyle/>
          <a:p>
            <a:pPr>
              <a:defRPr/>
            </a:pPr>
            <a:fld id="{DAC2A227-9D21-0C42-807D-6A90AB6A8603}" type="slidenum">
              <a:rPr lang="en-US" altLang="en-US" smtClean="0"/>
              <a:pPr>
                <a:defRPr/>
              </a:pPr>
              <a:t>14</a:t>
            </a:fld>
            <a:endParaRPr lang="en-US" altLang="en-US"/>
          </a:p>
        </p:txBody>
      </p:sp>
    </p:spTree>
    <p:extLst>
      <p:ext uri="{BB962C8B-B14F-4D97-AF65-F5344CB8AC3E}">
        <p14:creationId xmlns:p14="http://schemas.microsoft.com/office/powerpoint/2010/main" val="1193168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432E24-7FD7-4943-8E92-2A514645B547}"/>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DBB4CBD-F4E8-B344-A72D-2D09DAD7791E}"/>
              </a:ext>
            </a:extLst>
          </p:cNvPr>
          <p:cNvSpPr>
            <a:spLocks noGrp="1"/>
          </p:cNvSpPr>
          <p:nvPr>
            <p:ph type="sldNum" idx="11"/>
          </p:nvPr>
        </p:nvSpPr>
        <p:spPr/>
        <p:txBody>
          <a:bodyPr/>
          <a:lstStyle/>
          <a:p>
            <a:pPr>
              <a:defRPr/>
            </a:pPr>
            <a:fld id="{DAC2A227-9D21-0C42-807D-6A90AB6A8603}" type="slidenum">
              <a:rPr lang="en-US" altLang="en-US" smtClean="0"/>
              <a:pPr>
                <a:defRPr/>
              </a:pPr>
              <a:t>15</a:t>
            </a:fld>
            <a:endParaRPr lang="en-US" altLang="en-US"/>
          </a:p>
        </p:txBody>
      </p:sp>
      <p:pic>
        <p:nvPicPr>
          <p:cNvPr id="6" name="Picture 5">
            <a:extLst>
              <a:ext uri="{FF2B5EF4-FFF2-40B4-BE49-F238E27FC236}">
                <a16:creationId xmlns:a16="http://schemas.microsoft.com/office/drawing/2014/main" id="{4377D12C-C833-D34F-8982-652963074E49}"/>
              </a:ext>
            </a:extLst>
          </p:cNvPr>
          <p:cNvPicPr>
            <a:picLocks noChangeAspect="1"/>
          </p:cNvPicPr>
          <p:nvPr/>
        </p:nvPicPr>
        <p:blipFill>
          <a:blip r:embed="rId3"/>
          <a:stretch>
            <a:fillRect/>
          </a:stretch>
        </p:blipFill>
        <p:spPr>
          <a:xfrm rot="5400000">
            <a:off x="1152413" y="-1133587"/>
            <a:ext cx="6858000" cy="9125174"/>
          </a:xfrm>
          <a:prstGeom prst="rect">
            <a:avLst/>
          </a:prstGeom>
          <a:solidFill>
            <a:srgbClr val="FFFFFF"/>
          </a:solidFill>
        </p:spPr>
      </p:pic>
      <p:sp>
        <p:nvSpPr>
          <p:cNvPr id="15" name="Rectangle 14">
            <a:extLst>
              <a:ext uri="{FF2B5EF4-FFF2-40B4-BE49-F238E27FC236}">
                <a16:creationId xmlns:a16="http://schemas.microsoft.com/office/drawing/2014/main" id="{CBE57767-E368-BD48-8339-D92EF40D4BFB}"/>
              </a:ext>
            </a:extLst>
          </p:cNvPr>
          <p:cNvSpPr/>
          <p:nvPr/>
        </p:nvSpPr>
        <p:spPr>
          <a:xfrm>
            <a:off x="0" y="4694464"/>
            <a:ext cx="9144000" cy="2158774"/>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03FECC-4998-3348-AED4-CFC8E896F438}"/>
              </a:ext>
            </a:extLst>
          </p:cNvPr>
          <p:cNvSpPr/>
          <p:nvPr/>
        </p:nvSpPr>
        <p:spPr>
          <a:xfrm>
            <a:off x="0" y="0"/>
            <a:ext cx="9144000" cy="3225574"/>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E82D90-882B-C74C-AD32-6133EDB60F3C}"/>
              </a:ext>
            </a:extLst>
          </p:cNvPr>
          <p:cNvSpPr/>
          <p:nvPr/>
        </p:nvSpPr>
        <p:spPr>
          <a:xfrm>
            <a:off x="4495576" y="3225574"/>
            <a:ext cx="4648200" cy="1464127"/>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934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B87C2-7DD0-5242-A04C-5E1127E03F41}"/>
              </a:ext>
            </a:extLst>
          </p:cNvPr>
          <p:cNvSpPr>
            <a:spLocks noGrp="1"/>
          </p:cNvSpPr>
          <p:nvPr>
            <p:ph type="title"/>
          </p:nvPr>
        </p:nvSpPr>
        <p:spPr/>
        <p:txBody>
          <a:bodyPr/>
          <a:lstStyle/>
          <a:p>
            <a:r>
              <a:rPr lang="en-US" dirty="0"/>
              <a:t>EPICS7 and Digital Video System</a:t>
            </a:r>
          </a:p>
        </p:txBody>
      </p:sp>
      <p:sp>
        <p:nvSpPr>
          <p:cNvPr id="5" name="Slide Number Placeholder 4">
            <a:extLst>
              <a:ext uri="{FF2B5EF4-FFF2-40B4-BE49-F238E27FC236}">
                <a16:creationId xmlns:a16="http://schemas.microsoft.com/office/drawing/2014/main" id="{54E29D7C-83F9-9648-B733-2DC95E5EBEAB}"/>
              </a:ext>
            </a:extLst>
          </p:cNvPr>
          <p:cNvSpPr>
            <a:spLocks noGrp="1"/>
          </p:cNvSpPr>
          <p:nvPr>
            <p:ph type="sldNum" idx="11"/>
          </p:nvPr>
        </p:nvSpPr>
        <p:spPr/>
        <p:txBody>
          <a:bodyPr/>
          <a:lstStyle/>
          <a:p>
            <a:pPr>
              <a:defRPr/>
            </a:pPr>
            <a:fld id="{DAC2A227-9D21-0C42-807D-6A90AB6A8603}" type="slidenum">
              <a:rPr lang="en-US" altLang="en-US" smtClean="0"/>
              <a:pPr>
                <a:defRPr/>
              </a:pPr>
              <a:t>16</a:t>
            </a:fld>
            <a:endParaRPr lang="en-US" altLang="en-US"/>
          </a:p>
        </p:txBody>
      </p:sp>
      <p:sp>
        <p:nvSpPr>
          <p:cNvPr id="6" name="Content Placeholder 2">
            <a:extLst>
              <a:ext uri="{FF2B5EF4-FFF2-40B4-BE49-F238E27FC236}">
                <a16:creationId xmlns:a16="http://schemas.microsoft.com/office/drawing/2014/main" id="{40341E27-6E70-1D4E-971D-0F17AF721F08}"/>
              </a:ext>
            </a:extLst>
          </p:cNvPr>
          <p:cNvSpPr>
            <a:spLocks noGrp="1"/>
          </p:cNvSpPr>
          <p:nvPr>
            <p:ph idx="1"/>
          </p:nvPr>
        </p:nvSpPr>
        <p:spPr>
          <a:xfrm>
            <a:off x="457200" y="857680"/>
            <a:ext cx="8228013" cy="4857320"/>
          </a:xfrm>
        </p:spPr>
        <p:txBody>
          <a:bodyPr/>
          <a:lstStyle/>
          <a:p>
            <a:r>
              <a:rPr lang="en-US" sz="2400" dirty="0"/>
              <a:t>APS diagnostics digital camera system requirements</a:t>
            </a:r>
          </a:p>
          <a:p>
            <a:pPr lvl="1"/>
            <a:r>
              <a:rPr lang="en-US" sz="2000" dirty="0"/>
              <a:t>Canonical needs like most diagnostic camera instruments</a:t>
            </a:r>
          </a:p>
          <a:p>
            <a:pPr lvl="1"/>
            <a:r>
              <a:rPr lang="en-US" sz="2000" dirty="0"/>
              <a:t>Or high frame rate to observe beam damping time</a:t>
            </a:r>
          </a:p>
          <a:p>
            <a:pPr lvl="1"/>
            <a:r>
              <a:rPr lang="en-US" sz="2000" dirty="0"/>
              <a:t>Or extreme low e</a:t>
            </a:r>
            <a:r>
              <a:rPr lang="en-US" sz="2000" baseline="30000" dirty="0"/>
              <a:t>- </a:t>
            </a:r>
            <a:r>
              <a:rPr lang="en-US" sz="2000" dirty="0"/>
              <a:t>read noise</a:t>
            </a:r>
          </a:p>
          <a:p>
            <a:r>
              <a:rPr lang="en-US" sz="2200" dirty="0"/>
              <a:t>System architecture</a:t>
            </a:r>
          </a:p>
        </p:txBody>
      </p:sp>
      <p:sp>
        <p:nvSpPr>
          <p:cNvPr id="166" name="Footer Placeholder 3">
            <a:extLst>
              <a:ext uri="{FF2B5EF4-FFF2-40B4-BE49-F238E27FC236}">
                <a16:creationId xmlns:a16="http://schemas.microsoft.com/office/drawing/2014/main" id="{C1AD4C8C-4E12-F441-8B62-0C1F0078A7ED}"/>
              </a:ext>
            </a:extLst>
          </p:cNvPr>
          <p:cNvSpPr>
            <a:spLocks noGrp="1"/>
          </p:cNvSpPr>
          <p:nvPr>
            <p:ph type="ftr" idx="10"/>
          </p:nvPr>
        </p:nvSpPr>
        <p:spPr>
          <a:xfrm>
            <a:off x="657225" y="6307138"/>
            <a:ext cx="5940425" cy="230187"/>
          </a:xfrm>
        </p:spPr>
        <p:txBody>
          <a:bodyPr/>
          <a:lstStyle/>
          <a:p>
            <a:pPr>
              <a:defRPr/>
            </a:pPr>
            <a:r>
              <a:rPr lang="en-US"/>
              <a:t>June 2018 EPICS Collaboration Meeting, G. Shen</a:t>
            </a:r>
            <a:endParaRPr lang="en-US" dirty="0"/>
          </a:p>
        </p:txBody>
      </p:sp>
      <p:grpSp>
        <p:nvGrpSpPr>
          <p:cNvPr id="178" name="Group 177">
            <a:extLst>
              <a:ext uri="{FF2B5EF4-FFF2-40B4-BE49-F238E27FC236}">
                <a16:creationId xmlns:a16="http://schemas.microsoft.com/office/drawing/2014/main" id="{9805D13A-4BC1-5C47-A58C-F0271221A5C8}"/>
              </a:ext>
            </a:extLst>
          </p:cNvPr>
          <p:cNvGrpSpPr/>
          <p:nvPr/>
        </p:nvGrpSpPr>
        <p:grpSpPr>
          <a:xfrm>
            <a:off x="768606" y="2743200"/>
            <a:ext cx="7613394" cy="3581400"/>
            <a:chOff x="423662" y="1979846"/>
            <a:chExt cx="8637532" cy="4268554"/>
          </a:xfrm>
        </p:grpSpPr>
        <p:pic>
          <p:nvPicPr>
            <p:cNvPr id="179" name="Picture 178">
              <a:extLst>
                <a:ext uri="{FF2B5EF4-FFF2-40B4-BE49-F238E27FC236}">
                  <a16:creationId xmlns:a16="http://schemas.microsoft.com/office/drawing/2014/main" id="{7F6AEC27-33E7-A341-8132-1FA288AC3663}"/>
                </a:ext>
              </a:extLst>
            </p:cNvPr>
            <p:cNvPicPr>
              <a:picLocks noChangeAspect="1"/>
            </p:cNvPicPr>
            <p:nvPr/>
          </p:nvPicPr>
          <p:blipFill>
            <a:blip r:embed="rId2"/>
            <a:stretch>
              <a:fillRect/>
            </a:stretch>
          </p:blipFill>
          <p:spPr>
            <a:xfrm flipH="1">
              <a:off x="7363771" y="5594492"/>
              <a:ext cx="771544" cy="567665"/>
            </a:xfrm>
            <a:prstGeom prst="rect">
              <a:avLst/>
            </a:prstGeom>
          </p:spPr>
        </p:pic>
        <p:sp>
          <p:nvSpPr>
            <p:cNvPr id="180" name="TextBox 179">
              <a:extLst>
                <a:ext uri="{FF2B5EF4-FFF2-40B4-BE49-F238E27FC236}">
                  <a16:creationId xmlns:a16="http://schemas.microsoft.com/office/drawing/2014/main" id="{C9C26164-B743-3041-8A35-110862D98465}"/>
                </a:ext>
              </a:extLst>
            </p:cNvPr>
            <p:cNvSpPr txBox="1"/>
            <p:nvPr/>
          </p:nvSpPr>
          <p:spPr>
            <a:xfrm>
              <a:off x="4309502" y="5249377"/>
              <a:ext cx="696024" cy="307777"/>
            </a:xfrm>
            <a:prstGeom prst="rect">
              <a:avLst/>
            </a:prstGeom>
            <a:noFill/>
          </p:spPr>
          <p:txBody>
            <a:bodyPr wrap="none" rtlCol="0">
              <a:spAutoFit/>
            </a:bodyPr>
            <a:lstStyle/>
            <a:p>
              <a:r>
                <a:rPr lang="en-US" sz="1400" dirty="0">
                  <a:solidFill>
                    <a:schemeClr val="tx1"/>
                  </a:solidFill>
                </a:rPr>
                <a:t>10GigE</a:t>
              </a:r>
            </a:p>
          </p:txBody>
        </p:sp>
        <p:pic>
          <p:nvPicPr>
            <p:cNvPr id="181" name="Picture 180">
              <a:extLst>
                <a:ext uri="{FF2B5EF4-FFF2-40B4-BE49-F238E27FC236}">
                  <a16:creationId xmlns:a16="http://schemas.microsoft.com/office/drawing/2014/main" id="{F0C1DB2A-F1AE-CC4F-974A-2D04C80CC0CF}"/>
                </a:ext>
              </a:extLst>
            </p:cNvPr>
            <p:cNvPicPr>
              <a:picLocks noChangeAspect="1"/>
            </p:cNvPicPr>
            <p:nvPr/>
          </p:nvPicPr>
          <p:blipFill>
            <a:blip r:embed="rId3"/>
            <a:stretch>
              <a:fillRect/>
            </a:stretch>
          </p:blipFill>
          <p:spPr>
            <a:xfrm>
              <a:off x="423662" y="5594492"/>
              <a:ext cx="724477" cy="511786"/>
            </a:xfrm>
            <a:prstGeom prst="rect">
              <a:avLst/>
            </a:prstGeom>
          </p:spPr>
        </p:pic>
        <p:pic>
          <p:nvPicPr>
            <p:cNvPr id="182" name="Picture 181">
              <a:extLst>
                <a:ext uri="{FF2B5EF4-FFF2-40B4-BE49-F238E27FC236}">
                  <a16:creationId xmlns:a16="http://schemas.microsoft.com/office/drawing/2014/main" id="{1E741978-D76F-9942-B364-561D44E4687E}"/>
                </a:ext>
              </a:extLst>
            </p:cNvPr>
            <p:cNvPicPr>
              <a:picLocks noChangeAspect="1"/>
            </p:cNvPicPr>
            <p:nvPr/>
          </p:nvPicPr>
          <p:blipFill>
            <a:blip r:embed="rId3"/>
            <a:stretch>
              <a:fillRect/>
            </a:stretch>
          </p:blipFill>
          <p:spPr>
            <a:xfrm>
              <a:off x="1016809" y="5594492"/>
              <a:ext cx="724477" cy="511786"/>
            </a:xfrm>
            <a:prstGeom prst="rect">
              <a:avLst/>
            </a:prstGeom>
          </p:spPr>
        </p:pic>
        <p:pic>
          <p:nvPicPr>
            <p:cNvPr id="183" name="Picture 182">
              <a:extLst>
                <a:ext uri="{FF2B5EF4-FFF2-40B4-BE49-F238E27FC236}">
                  <a16:creationId xmlns:a16="http://schemas.microsoft.com/office/drawing/2014/main" id="{916B0E11-A4F2-9242-9404-FE8F7B43828E}"/>
                </a:ext>
              </a:extLst>
            </p:cNvPr>
            <p:cNvPicPr>
              <a:picLocks noChangeAspect="1"/>
            </p:cNvPicPr>
            <p:nvPr/>
          </p:nvPicPr>
          <p:blipFill>
            <a:blip r:embed="rId3"/>
            <a:stretch>
              <a:fillRect/>
            </a:stretch>
          </p:blipFill>
          <p:spPr>
            <a:xfrm>
              <a:off x="1760681" y="5594492"/>
              <a:ext cx="724477" cy="511786"/>
            </a:xfrm>
            <a:prstGeom prst="rect">
              <a:avLst/>
            </a:prstGeom>
          </p:spPr>
        </p:pic>
        <p:cxnSp>
          <p:nvCxnSpPr>
            <p:cNvPr id="184" name="Elbow Connector 183">
              <a:extLst>
                <a:ext uri="{FF2B5EF4-FFF2-40B4-BE49-F238E27FC236}">
                  <a16:creationId xmlns:a16="http://schemas.microsoft.com/office/drawing/2014/main" id="{D40A0B56-DA1B-B04B-B7B4-C96B1CACDC94}"/>
                </a:ext>
              </a:extLst>
            </p:cNvPr>
            <p:cNvCxnSpPr>
              <a:cxnSpLocks/>
              <a:endCxn id="190" idx="2"/>
            </p:cNvCxnSpPr>
            <p:nvPr/>
          </p:nvCxnSpPr>
          <p:spPr bwMode="auto">
            <a:xfrm rot="5400000" flipH="1" flipV="1">
              <a:off x="826349" y="5351230"/>
              <a:ext cx="411187" cy="295189"/>
            </a:xfrm>
            <a:prstGeom prst="bentConnector3">
              <a:avLst>
                <a:gd name="adj1" fmla="val 6250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5" name="Straight Connector 184">
              <a:extLst>
                <a:ext uri="{FF2B5EF4-FFF2-40B4-BE49-F238E27FC236}">
                  <a16:creationId xmlns:a16="http://schemas.microsoft.com/office/drawing/2014/main" id="{6A91DC5E-17CD-0343-8C2B-DA8C6C02885E}"/>
                </a:ext>
              </a:extLst>
            </p:cNvPr>
            <p:cNvCxnSpPr>
              <a:cxnSpLocks/>
              <a:endCxn id="192" idx="2"/>
            </p:cNvCxnSpPr>
            <p:nvPr/>
          </p:nvCxnSpPr>
          <p:spPr bwMode="auto">
            <a:xfrm flipV="1">
              <a:off x="2200570" y="5293230"/>
              <a:ext cx="0" cy="411187"/>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86" name="TextBox 185">
              <a:extLst>
                <a:ext uri="{FF2B5EF4-FFF2-40B4-BE49-F238E27FC236}">
                  <a16:creationId xmlns:a16="http://schemas.microsoft.com/office/drawing/2014/main" id="{7F3474B1-BBF2-1D4C-8E74-E5B6B7FE5803}"/>
                </a:ext>
              </a:extLst>
            </p:cNvPr>
            <p:cNvSpPr txBox="1"/>
            <p:nvPr/>
          </p:nvSpPr>
          <p:spPr>
            <a:xfrm>
              <a:off x="884347" y="5388720"/>
              <a:ext cx="570990" cy="307777"/>
            </a:xfrm>
            <a:prstGeom prst="rect">
              <a:avLst/>
            </a:prstGeom>
            <a:noFill/>
          </p:spPr>
          <p:txBody>
            <a:bodyPr wrap="none" rtlCol="0">
              <a:spAutoFit/>
            </a:bodyPr>
            <a:lstStyle/>
            <a:p>
              <a:r>
                <a:rPr lang="en-US" sz="1400" dirty="0">
                  <a:solidFill>
                    <a:schemeClr val="tx1"/>
                  </a:solidFill>
                </a:rPr>
                <a:t>USB3</a:t>
              </a:r>
            </a:p>
          </p:txBody>
        </p:sp>
        <p:pic>
          <p:nvPicPr>
            <p:cNvPr id="187" name="Picture 186">
              <a:extLst>
                <a:ext uri="{FF2B5EF4-FFF2-40B4-BE49-F238E27FC236}">
                  <a16:creationId xmlns:a16="http://schemas.microsoft.com/office/drawing/2014/main" id="{9E1CD11C-4CED-234F-92C2-AD9D3804658E}"/>
                </a:ext>
              </a:extLst>
            </p:cNvPr>
            <p:cNvPicPr>
              <a:picLocks noChangeAspect="1"/>
            </p:cNvPicPr>
            <p:nvPr/>
          </p:nvPicPr>
          <p:blipFill>
            <a:blip r:embed="rId4"/>
            <a:stretch>
              <a:fillRect/>
            </a:stretch>
          </p:blipFill>
          <p:spPr>
            <a:xfrm flipH="1">
              <a:off x="4643969" y="5568155"/>
              <a:ext cx="774086" cy="571593"/>
            </a:xfrm>
            <a:prstGeom prst="rect">
              <a:avLst/>
            </a:prstGeom>
          </p:spPr>
        </p:pic>
        <p:pic>
          <p:nvPicPr>
            <p:cNvPr id="188" name="Picture 187">
              <a:extLst>
                <a:ext uri="{FF2B5EF4-FFF2-40B4-BE49-F238E27FC236}">
                  <a16:creationId xmlns:a16="http://schemas.microsoft.com/office/drawing/2014/main" id="{F7B2B443-104D-8C40-8BC3-21ECD8D58DC3}"/>
                </a:ext>
              </a:extLst>
            </p:cNvPr>
            <p:cNvPicPr>
              <a:picLocks noChangeAspect="1"/>
            </p:cNvPicPr>
            <p:nvPr/>
          </p:nvPicPr>
          <p:blipFill>
            <a:blip r:embed="rId5"/>
            <a:stretch>
              <a:fillRect/>
            </a:stretch>
          </p:blipFill>
          <p:spPr>
            <a:xfrm>
              <a:off x="5910062" y="5617199"/>
              <a:ext cx="622526" cy="619048"/>
            </a:xfrm>
            <a:prstGeom prst="rect">
              <a:avLst/>
            </a:prstGeom>
          </p:spPr>
        </p:pic>
        <p:pic>
          <p:nvPicPr>
            <p:cNvPr id="189" name="Picture 188">
              <a:extLst>
                <a:ext uri="{FF2B5EF4-FFF2-40B4-BE49-F238E27FC236}">
                  <a16:creationId xmlns:a16="http://schemas.microsoft.com/office/drawing/2014/main" id="{23EAFEF3-3D36-1444-9695-227E94641F5D}"/>
                </a:ext>
              </a:extLst>
            </p:cNvPr>
            <p:cNvPicPr>
              <a:picLocks noChangeAspect="1"/>
            </p:cNvPicPr>
            <p:nvPr/>
          </p:nvPicPr>
          <p:blipFill>
            <a:blip r:embed="rId6"/>
            <a:stretch>
              <a:fillRect/>
            </a:stretch>
          </p:blipFill>
          <p:spPr>
            <a:xfrm>
              <a:off x="1033709" y="3833576"/>
              <a:ext cx="1218753" cy="237900"/>
            </a:xfrm>
            <a:prstGeom prst="rect">
              <a:avLst/>
            </a:prstGeom>
          </p:spPr>
        </p:pic>
        <p:pic>
          <p:nvPicPr>
            <p:cNvPr id="190" name="Picture 189">
              <a:extLst>
                <a:ext uri="{FF2B5EF4-FFF2-40B4-BE49-F238E27FC236}">
                  <a16:creationId xmlns:a16="http://schemas.microsoft.com/office/drawing/2014/main" id="{F5D348F7-0CAC-8C4E-A323-E3DEBE19A652}"/>
                </a:ext>
              </a:extLst>
            </p:cNvPr>
            <p:cNvPicPr>
              <a:picLocks noChangeAspect="1"/>
            </p:cNvPicPr>
            <p:nvPr/>
          </p:nvPicPr>
          <p:blipFill>
            <a:blip r:embed="rId7"/>
            <a:stretch>
              <a:fillRect/>
            </a:stretch>
          </p:blipFill>
          <p:spPr>
            <a:xfrm>
              <a:off x="1073861" y="4440393"/>
              <a:ext cx="211353" cy="852837"/>
            </a:xfrm>
            <a:prstGeom prst="rect">
              <a:avLst/>
            </a:prstGeom>
          </p:spPr>
        </p:pic>
        <p:cxnSp>
          <p:nvCxnSpPr>
            <p:cNvPr id="191" name="Elbow Connector 190">
              <a:extLst>
                <a:ext uri="{FF2B5EF4-FFF2-40B4-BE49-F238E27FC236}">
                  <a16:creationId xmlns:a16="http://schemas.microsoft.com/office/drawing/2014/main" id="{E882BB5A-FBA2-5C46-950F-266F21947C2D}"/>
                </a:ext>
              </a:extLst>
            </p:cNvPr>
            <p:cNvCxnSpPr>
              <a:cxnSpLocks/>
              <a:endCxn id="190" idx="2"/>
            </p:cNvCxnSpPr>
            <p:nvPr/>
          </p:nvCxnSpPr>
          <p:spPr bwMode="auto">
            <a:xfrm rot="16200000" flipV="1">
              <a:off x="1154363" y="5318406"/>
              <a:ext cx="375237" cy="324885"/>
            </a:xfrm>
            <a:prstGeom prst="bentConnector3">
              <a:avLst>
                <a:gd name="adj1" fmla="val 59463"/>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92" name="Picture 191">
              <a:extLst>
                <a:ext uri="{FF2B5EF4-FFF2-40B4-BE49-F238E27FC236}">
                  <a16:creationId xmlns:a16="http://schemas.microsoft.com/office/drawing/2014/main" id="{FB0A6B04-BA8F-034F-850D-A8736DD37F9A}"/>
                </a:ext>
              </a:extLst>
            </p:cNvPr>
            <p:cNvPicPr>
              <a:picLocks noChangeAspect="1"/>
            </p:cNvPicPr>
            <p:nvPr/>
          </p:nvPicPr>
          <p:blipFill>
            <a:blip r:embed="rId7"/>
            <a:stretch>
              <a:fillRect/>
            </a:stretch>
          </p:blipFill>
          <p:spPr>
            <a:xfrm>
              <a:off x="2094893" y="4440393"/>
              <a:ext cx="211353" cy="852837"/>
            </a:xfrm>
            <a:prstGeom prst="rect">
              <a:avLst/>
            </a:prstGeom>
          </p:spPr>
        </p:pic>
        <p:sp>
          <p:nvSpPr>
            <p:cNvPr id="193" name="TextBox 192">
              <a:extLst>
                <a:ext uri="{FF2B5EF4-FFF2-40B4-BE49-F238E27FC236}">
                  <a16:creationId xmlns:a16="http://schemas.microsoft.com/office/drawing/2014/main" id="{99DBFE2B-D43C-4D4C-9596-A8339B110C8C}"/>
                </a:ext>
              </a:extLst>
            </p:cNvPr>
            <p:cNvSpPr txBox="1"/>
            <p:nvPr/>
          </p:nvSpPr>
          <p:spPr>
            <a:xfrm>
              <a:off x="1633966" y="5340197"/>
              <a:ext cx="570990" cy="307777"/>
            </a:xfrm>
            <a:prstGeom prst="rect">
              <a:avLst/>
            </a:prstGeom>
            <a:noFill/>
          </p:spPr>
          <p:txBody>
            <a:bodyPr wrap="none" rtlCol="0">
              <a:spAutoFit/>
            </a:bodyPr>
            <a:lstStyle/>
            <a:p>
              <a:r>
                <a:rPr lang="en-US" sz="1400" dirty="0">
                  <a:solidFill>
                    <a:schemeClr val="tx1"/>
                  </a:solidFill>
                </a:rPr>
                <a:t>USB3</a:t>
              </a:r>
            </a:p>
          </p:txBody>
        </p:sp>
        <p:pic>
          <p:nvPicPr>
            <p:cNvPr id="194" name="Picture 193">
              <a:extLst>
                <a:ext uri="{FF2B5EF4-FFF2-40B4-BE49-F238E27FC236}">
                  <a16:creationId xmlns:a16="http://schemas.microsoft.com/office/drawing/2014/main" id="{6C43AE22-1C58-C44E-BBE7-D6DDDDD82A53}"/>
                </a:ext>
              </a:extLst>
            </p:cNvPr>
            <p:cNvPicPr>
              <a:picLocks noChangeAspect="1"/>
            </p:cNvPicPr>
            <p:nvPr/>
          </p:nvPicPr>
          <p:blipFill>
            <a:blip r:embed="rId3"/>
            <a:stretch>
              <a:fillRect/>
            </a:stretch>
          </p:blipFill>
          <p:spPr>
            <a:xfrm>
              <a:off x="2466683" y="5594492"/>
              <a:ext cx="724477" cy="511786"/>
            </a:xfrm>
            <a:prstGeom prst="rect">
              <a:avLst/>
            </a:prstGeom>
          </p:spPr>
        </p:pic>
        <p:pic>
          <p:nvPicPr>
            <p:cNvPr id="195" name="Picture 194">
              <a:extLst>
                <a:ext uri="{FF2B5EF4-FFF2-40B4-BE49-F238E27FC236}">
                  <a16:creationId xmlns:a16="http://schemas.microsoft.com/office/drawing/2014/main" id="{3D493B9B-DBC2-F745-8725-674D1D934B14}"/>
                </a:ext>
              </a:extLst>
            </p:cNvPr>
            <p:cNvPicPr>
              <a:picLocks noChangeAspect="1"/>
            </p:cNvPicPr>
            <p:nvPr/>
          </p:nvPicPr>
          <p:blipFill>
            <a:blip r:embed="rId3"/>
            <a:stretch>
              <a:fillRect/>
            </a:stretch>
          </p:blipFill>
          <p:spPr>
            <a:xfrm>
              <a:off x="3059830" y="5594492"/>
              <a:ext cx="724477" cy="511786"/>
            </a:xfrm>
            <a:prstGeom prst="rect">
              <a:avLst/>
            </a:prstGeom>
          </p:spPr>
        </p:pic>
        <p:pic>
          <p:nvPicPr>
            <p:cNvPr id="196" name="Picture 195">
              <a:extLst>
                <a:ext uri="{FF2B5EF4-FFF2-40B4-BE49-F238E27FC236}">
                  <a16:creationId xmlns:a16="http://schemas.microsoft.com/office/drawing/2014/main" id="{B97CB1DF-BFE3-9B41-90A7-3EC7DDC25CE3}"/>
                </a:ext>
              </a:extLst>
            </p:cNvPr>
            <p:cNvPicPr>
              <a:picLocks noChangeAspect="1"/>
            </p:cNvPicPr>
            <p:nvPr/>
          </p:nvPicPr>
          <p:blipFill>
            <a:blip r:embed="rId3"/>
            <a:stretch>
              <a:fillRect/>
            </a:stretch>
          </p:blipFill>
          <p:spPr>
            <a:xfrm>
              <a:off x="3803702" y="5594492"/>
              <a:ext cx="724477" cy="511786"/>
            </a:xfrm>
            <a:prstGeom prst="rect">
              <a:avLst/>
            </a:prstGeom>
          </p:spPr>
        </p:pic>
        <p:cxnSp>
          <p:nvCxnSpPr>
            <p:cNvPr id="197" name="Elbow Connector 196">
              <a:extLst>
                <a:ext uri="{FF2B5EF4-FFF2-40B4-BE49-F238E27FC236}">
                  <a16:creationId xmlns:a16="http://schemas.microsoft.com/office/drawing/2014/main" id="{4A21BF46-E300-9346-B53B-8C844D5485DD}"/>
                </a:ext>
              </a:extLst>
            </p:cNvPr>
            <p:cNvCxnSpPr>
              <a:cxnSpLocks/>
              <a:endCxn id="200" idx="2"/>
            </p:cNvCxnSpPr>
            <p:nvPr/>
          </p:nvCxnSpPr>
          <p:spPr bwMode="auto">
            <a:xfrm rot="5400000" flipH="1" flipV="1">
              <a:off x="2827820" y="5309679"/>
              <a:ext cx="411187" cy="378289"/>
            </a:xfrm>
            <a:prstGeom prst="bentConnector3">
              <a:avLst>
                <a:gd name="adj1" fmla="val 6250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8" name="Straight Connector 197">
              <a:extLst>
                <a:ext uri="{FF2B5EF4-FFF2-40B4-BE49-F238E27FC236}">
                  <a16:creationId xmlns:a16="http://schemas.microsoft.com/office/drawing/2014/main" id="{9E5C6036-10CD-2A40-9FE7-DCE14B341130}"/>
                </a:ext>
              </a:extLst>
            </p:cNvPr>
            <p:cNvCxnSpPr>
              <a:cxnSpLocks/>
              <a:endCxn id="202" idx="2"/>
            </p:cNvCxnSpPr>
            <p:nvPr/>
          </p:nvCxnSpPr>
          <p:spPr bwMode="auto">
            <a:xfrm flipV="1">
              <a:off x="4243591" y="5293230"/>
              <a:ext cx="0" cy="411187"/>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99" name="TextBox 198">
              <a:extLst>
                <a:ext uri="{FF2B5EF4-FFF2-40B4-BE49-F238E27FC236}">
                  <a16:creationId xmlns:a16="http://schemas.microsoft.com/office/drawing/2014/main" id="{6121F5B7-D5EF-AC46-935B-AE3A0CFC7350}"/>
                </a:ext>
              </a:extLst>
            </p:cNvPr>
            <p:cNvSpPr txBox="1"/>
            <p:nvPr/>
          </p:nvSpPr>
          <p:spPr>
            <a:xfrm>
              <a:off x="2930720" y="5395701"/>
              <a:ext cx="570990" cy="307777"/>
            </a:xfrm>
            <a:prstGeom prst="rect">
              <a:avLst/>
            </a:prstGeom>
            <a:noFill/>
          </p:spPr>
          <p:txBody>
            <a:bodyPr wrap="none" rtlCol="0">
              <a:spAutoFit/>
            </a:bodyPr>
            <a:lstStyle/>
            <a:p>
              <a:r>
                <a:rPr lang="en-US" sz="1400" dirty="0">
                  <a:solidFill>
                    <a:schemeClr val="tx1"/>
                  </a:solidFill>
                </a:rPr>
                <a:t>USB3</a:t>
              </a:r>
            </a:p>
          </p:txBody>
        </p:sp>
        <p:pic>
          <p:nvPicPr>
            <p:cNvPr id="200" name="Picture 199">
              <a:extLst>
                <a:ext uri="{FF2B5EF4-FFF2-40B4-BE49-F238E27FC236}">
                  <a16:creationId xmlns:a16="http://schemas.microsoft.com/office/drawing/2014/main" id="{681D2AAE-AA40-F04D-929F-7E106B6FB36E}"/>
                </a:ext>
              </a:extLst>
            </p:cNvPr>
            <p:cNvPicPr>
              <a:picLocks noChangeAspect="1"/>
            </p:cNvPicPr>
            <p:nvPr/>
          </p:nvPicPr>
          <p:blipFill>
            <a:blip r:embed="rId7"/>
            <a:stretch>
              <a:fillRect/>
            </a:stretch>
          </p:blipFill>
          <p:spPr>
            <a:xfrm>
              <a:off x="3116882" y="4440393"/>
              <a:ext cx="211353" cy="852837"/>
            </a:xfrm>
            <a:prstGeom prst="rect">
              <a:avLst/>
            </a:prstGeom>
          </p:spPr>
        </p:pic>
        <p:cxnSp>
          <p:nvCxnSpPr>
            <p:cNvPr id="201" name="Elbow Connector 200">
              <a:extLst>
                <a:ext uri="{FF2B5EF4-FFF2-40B4-BE49-F238E27FC236}">
                  <a16:creationId xmlns:a16="http://schemas.microsoft.com/office/drawing/2014/main" id="{F8DF4255-EA26-7E46-AB17-33EBA7D964D3}"/>
                </a:ext>
              </a:extLst>
            </p:cNvPr>
            <p:cNvCxnSpPr>
              <a:cxnSpLocks/>
              <a:endCxn id="200" idx="2"/>
            </p:cNvCxnSpPr>
            <p:nvPr/>
          </p:nvCxnSpPr>
          <p:spPr bwMode="auto">
            <a:xfrm rot="16200000" flipV="1">
              <a:off x="3197384" y="5318406"/>
              <a:ext cx="375237" cy="324885"/>
            </a:xfrm>
            <a:prstGeom prst="bentConnector3">
              <a:avLst>
                <a:gd name="adj1" fmla="val 59463"/>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02" name="Picture 201">
              <a:extLst>
                <a:ext uri="{FF2B5EF4-FFF2-40B4-BE49-F238E27FC236}">
                  <a16:creationId xmlns:a16="http://schemas.microsoft.com/office/drawing/2014/main" id="{33965B11-047A-B744-8734-C1B032917224}"/>
                </a:ext>
              </a:extLst>
            </p:cNvPr>
            <p:cNvPicPr>
              <a:picLocks noChangeAspect="1"/>
            </p:cNvPicPr>
            <p:nvPr/>
          </p:nvPicPr>
          <p:blipFill>
            <a:blip r:embed="rId7"/>
            <a:stretch>
              <a:fillRect/>
            </a:stretch>
          </p:blipFill>
          <p:spPr>
            <a:xfrm>
              <a:off x="4137914" y="4440393"/>
              <a:ext cx="211353" cy="852837"/>
            </a:xfrm>
            <a:prstGeom prst="rect">
              <a:avLst/>
            </a:prstGeom>
          </p:spPr>
        </p:pic>
        <p:sp>
          <p:nvSpPr>
            <p:cNvPr id="203" name="TextBox 202">
              <a:extLst>
                <a:ext uri="{FF2B5EF4-FFF2-40B4-BE49-F238E27FC236}">
                  <a16:creationId xmlns:a16="http://schemas.microsoft.com/office/drawing/2014/main" id="{E72229B6-AD01-1F41-93EF-3565238AAC2A}"/>
                </a:ext>
              </a:extLst>
            </p:cNvPr>
            <p:cNvSpPr txBox="1"/>
            <p:nvPr/>
          </p:nvSpPr>
          <p:spPr>
            <a:xfrm>
              <a:off x="3701277" y="5353179"/>
              <a:ext cx="705502" cy="366829"/>
            </a:xfrm>
            <a:prstGeom prst="rect">
              <a:avLst/>
            </a:prstGeom>
            <a:noFill/>
          </p:spPr>
          <p:txBody>
            <a:bodyPr wrap="square" rtlCol="0">
              <a:spAutoFit/>
            </a:bodyPr>
            <a:lstStyle/>
            <a:p>
              <a:r>
                <a:rPr lang="en-US" sz="1400" dirty="0">
                  <a:solidFill>
                    <a:schemeClr val="tx1"/>
                  </a:solidFill>
                </a:rPr>
                <a:t>USB3</a:t>
              </a:r>
            </a:p>
          </p:txBody>
        </p:sp>
        <p:cxnSp>
          <p:nvCxnSpPr>
            <p:cNvPr id="204" name="Straight Connector 203">
              <a:extLst>
                <a:ext uri="{FF2B5EF4-FFF2-40B4-BE49-F238E27FC236}">
                  <a16:creationId xmlns:a16="http://schemas.microsoft.com/office/drawing/2014/main" id="{6BD3E405-2EA1-9249-9716-E29B8E52FA45}"/>
                </a:ext>
              </a:extLst>
            </p:cNvPr>
            <p:cNvCxnSpPr>
              <a:stCxn id="190" idx="0"/>
            </p:cNvCxnSpPr>
            <p:nvPr/>
          </p:nvCxnSpPr>
          <p:spPr bwMode="auto">
            <a:xfrm flipH="1" flipV="1">
              <a:off x="1179537" y="4030612"/>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5" name="Straight Connector 204">
              <a:extLst>
                <a:ext uri="{FF2B5EF4-FFF2-40B4-BE49-F238E27FC236}">
                  <a16:creationId xmlns:a16="http://schemas.microsoft.com/office/drawing/2014/main" id="{A1B14C44-DE24-724D-9B9F-ACE234225AE1}"/>
                </a:ext>
              </a:extLst>
            </p:cNvPr>
            <p:cNvCxnSpPr/>
            <p:nvPr/>
          </p:nvCxnSpPr>
          <p:spPr bwMode="auto">
            <a:xfrm flipH="1" flipV="1">
              <a:off x="2200569" y="4047884"/>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06" name="Picture 205">
              <a:extLst>
                <a:ext uri="{FF2B5EF4-FFF2-40B4-BE49-F238E27FC236}">
                  <a16:creationId xmlns:a16="http://schemas.microsoft.com/office/drawing/2014/main" id="{BE6FB4DD-9EF2-854A-9CF9-4B600E224F7D}"/>
                </a:ext>
              </a:extLst>
            </p:cNvPr>
            <p:cNvPicPr>
              <a:picLocks noChangeAspect="1"/>
            </p:cNvPicPr>
            <p:nvPr/>
          </p:nvPicPr>
          <p:blipFill>
            <a:blip r:embed="rId6"/>
            <a:stretch>
              <a:fillRect/>
            </a:stretch>
          </p:blipFill>
          <p:spPr>
            <a:xfrm>
              <a:off x="3062321" y="3827216"/>
              <a:ext cx="1247541" cy="237900"/>
            </a:xfrm>
            <a:prstGeom prst="rect">
              <a:avLst/>
            </a:prstGeom>
          </p:spPr>
        </p:pic>
        <p:cxnSp>
          <p:nvCxnSpPr>
            <p:cNvPr id="207" name="Straight Connector 206">
              <a:extLst>
                <a:ext uri="{FF2B5EF4-FFF2-40B4-BE49-F238E27FC236}">
                  <a16:creationId xmlns:a16="http://schemas.microsoft.com/office/drawing/2014/main" id="{B3CA919E-9B78-C54C-A896-31340AEB5BB6}"/>
                </a:ext>
              </a:extLst>
            </p:cNvPr>
            <p:cNvCxnSpPr/>
            <p:nvPr/>
          </p:nvCxnSpPr>
          <p:spPr bwMode="auto">
            <a:xfrm flipH="1" flipV="1">
              <a:off x="3236937" y="4024252"/>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8" name="Straight Connector 207">
              <a:extLst>
                <a:ext uri="{FF2B5EF4-FFF2-40B4-BE49-F238E27FC236}">
                  <a16:creationId xmlns:a16="http://schemas.microsoft.com/office/drawing/2014/main" id="{084F5A52-1C0A-A04A-B0F8-E73F881F7FA5}"/>
                </a:ext>
              </a:extLst>
            </p:cNvPr>
            <p:cNvCxnSpPr/>
            <p:nvPr/>
          </p:nvCxnSpPr>
          <p:spPr bwMode="auto">
            <a:xfrm flipH="1" flipV="1">
              <a:off x="4257969" y="4041524"/>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09" name="Picture 208">
              <a:extLst>
                <a:ext uri="{FF2B5EF4-FFF2-40B4-BE49-F238E27FC236}">
                  <a16:creationId xmlns:a16="http://schemas.microsoft.com/office/drawing/2014/main" id="{E1F0C249-3318-D14D-98D0-2E0646215F19}"/>
                </a:ext>
              </a:extLst>
            </p:cNvPr>
            <p:cNvPicPr>
              <a:picLocks noChangeAspect="1"/>
            </p:cNvPicPr>
            <p:nvPr/>
          </p:nvPicPr>
          <p:blipFill>
            <a:blip r:embed="rId7"/>
            <a:stretch>
              <a:fillRect/>
            </a:stretch>
          </p:blipFill>
          <p:spPr>
            <a:xfrm>
              <a:off x="5437620" y="4440393"/>
              <a:ext cx="211353" cy="852837"/>
            </a:xfrm>
            <a:prstGeom prst="rect">
              <a:avLst/>
            </a:prstGeom>
          </p:spPr>
        </p:pic>
        <p:pic>
          <p:nvPicPr>
            <p:cNvPr id="210" name="Picture 209">
              <a:extLst>
                <a:ext uri="{FF2B5EF4-FFF2-40B4-BE49-F238E27FC236}">
                  <a16:creationId xmlns:a16="http://schemas.microsoft.com/office/drawing/2014/main" id="{FC251818-F59E-3A4C-A53D-1ECC75AE602A}"/>
                </a:ext>
              </a:extLst>
            </p:cNvPr>
            <p:cNvPicPr>
              <a:picLocks noChangeAspect="1"/>
            </p:cNvPicPr>
            <p:nvPr/>
          </p:nvPicPr>
          <p:blipFill>
            <a:blip r:embed="rId6"/>
            <a:stretch>
              <a:fillRect/>
            </a:stretch>
          </p:blipFill>
          <p:spPr>
            <a:xfrm>
              <a:off x="4614662" y="3835300"/>
              <a:ext cx="1135833" cy="237900"/>
            </a:xfrm>
            <a:prstGeom prst="rect">
              <a:avLst/>
            </a:prstGeom>
          </p:spPr>
        </p:pic>
        <p:cxnSp>
          <p:nvCxnSpPr>
            <p:cNvPr id="211" name="Straight Connector 210">
              <a:extLst>
                <a:ext uri="{FF2B5EF4-FFF2-40B4-BE49-F238E27FC236}">
                  <a16:creationId xmlns:a16="http://schemas.microsoft.com/office/drawing/2014/main" id="{3B851756-A228-8346-8551-DD9397E8143A}"/>
                </a:ext>
              </a:extLst>
            </p:cNvPr>
            <p:cNvCxnSpPr>
              <a:cxnSpLocks/>
            </p:cNvCxnSpPr>
            <p:nvPr/>
          </p:nvCxnSpPr>
          <p:spPr bwMode="auto">
            <a:xfrm flipH="1" flipV="1">
              <a:off x="4995663" y="4047885"/>
              <a:ext cx="4591" cy="1648612"/>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2" name="Straight Connector 211">
              <a:extLst>
                <a:ext uri="{FF2B5EF4-FFF2-40B4-BE49-F238E27FC236}">
                  <a16:creationId xmlns:a16="http://schemas.microsoft.com/office/drawing/2014/main" id="{03482471-71C3-D247-A46A-9EFCCF9A11BD}"/>
                </a:ext>
              </a:extLst>
            </p:cNvPr>
            <p:cNvCxnSpPr/>
            <p:nvPr/>
          </p:nvCxnSpPr>
          <p:spPr bwMode="auto">
            <a:xfrm flipH="1" flipV="1">
              <a:off x="5543296" y="4059937"/>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13" name="TextBox 212">
              <a:extLst>
                <a:ext uri="{FF2B5EF4-FFF2-40B4-BE49-F238E27FC236}">
                  <a16:creationId xmlns:a16="http://schemas.microsoft.com/office/drawing/2014/main" id="{4C1B427E-C99C-8C45-8391-F503FD390453}"/>
                </a:ext>
              </a:extLst>
            </p:cNvPr>
            <p:cNvSpPr txBox="1"/>
            <p:nvPr/>
          </p:nvSpPr>
          <p:spPr>
            <a:xfrm>
              <a:off x="5788998" y="5306715"/>
              <a:ext cx="513282" cy="307777"/>
            </a:xfrm>
            <a:prstGeom prst="rect">
              <a:avLst/>
            </a:prstGeom>
            <a:noFill/>
          </p:spPr>
          <p:txBody>
            <a:bodyPr wrap="none" rtlCol="0">
              <a:spAutoFit/>
            </a:bodyPr>
            <a:lstStyle/>
            <a:p>
              <a:r>
                <a:rPr lang="en-US" sz="1400" dirty="0">
                  <a:solidFill>
                    <a:schemeClr val="tx1"/>
                  </a:solidFill>
                </a:rPr>
                <a:t>GigE</a:t>
              </a:r>
            </a:p>
          </p:txBody>
        </p:sp>
        <p:pic>
          <p:nvPicPr>
            <p:cNvPr id="214" name="Picture 213">
              <a:extLst>
                <a:ext uri="{FF2B5EF4-FFF2-40B4-BE49-F238E27FC236}">
                  <a16:creationId xmlns:a16="http://schemas.microsoft.com/office/drawing/2014/main" id="{22851F79-5097-6242-8B7A-7427A72A8AD8}"/>
                </a:ext>
              </a:extLst>
            </p:cNvPr>
            <p:cNvPicPr>
              <a:picLocks noChangeAspect="1"/>
            </p:cNvPicPr>
            <p:nvPr/>
          </p:nvPicPr>
          <p:blipFill>
            <a:blip r:embed="rId7"/>
            <a:stretch>
              <a:fillRect/>
            </a:stretch>
          </p:blipFill>
          <p:spPr>
            <a:xfrm>
              <a:off x="6540891" y="4432473"/>
              <a:ext cx="211353" cy="852837"/>
            </a:xfrm>
            <a:prstGeom prst="rect">
              <a:avLst/>
            </a:prstGeom>
          </p:spPr>
        </p:pic>
        <p:pic>
          <p:nvPicPr>
            <p:cNvPr id="215" name="Picture 214">
              <a:extLst>
                <a:ext uri="{FF2B5EF4-FFF2-40B4-BE49-F238E27FC236}">
                  <a16:creationId xmlns:a16="http://schemas.microsoft.com/office/drawing/2014/main" id="{8CEAE625-F8BF-E84A-880E-A48238C720F8}"/>
                </a:ext>
              </a:extLst>
            </p:cNvPr>
            <p:cNvPicPr>
              <a:picLocks noChangeAspect="1"/>
            </p:cNvPicPr>
            <p:nvPr/>
          </p:nvPicPr>
          <p:blipFill>
            <a:blip r:embed="rId6"/>
            <a:stretch>
              <a:fillRect/>
            </a:stretch>
          </p:blipFill>
          <p:spPr>
            <a:xfrm>
              <a:off x="5874567" y="3827380"/>
              <a:ext cx="1135833" cy="237900"/>
            </a:xfrm>
            <a:prstGeom prst="rect">
              <a:avLst/>
            </a:prstGeom>
          </p:spPr>
        </p:pic>
        <p:cxnSp>
          <p:nvCxnSpPr>
            <p:cNvPr id="216" name="Straight Connector 215">
              <a:extLst>
                <a:ext uri="{FF2B5EF4-FFF2-40B4-BE49-F238E27FC236}">
                  <a16:creationId xmlns:a16="http://schemas.microsoft.com/office/drawing/2014/main" id="{A6919D03-6E93-8549-8E8D-F0DCB681906A}"/>
                </a:ext>
              </a:extLst>
            </p:cNvPr>
            <p:cNvCxnSpPr>
              <a:cxnSpLocks/>
            </p:cNvCxnSpPr>
            <p:nvPr/>
          </p:nvCxnSpPr>
          <p:spPr bwMode="auto">
            <a:xfrm flipH="1" flipV="1">
              <a:off x="6263294" y="4024252"/>
              <a:ext cx="12446" cy="1664326"/>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7" name="Straight Connector 216">
              <a:extLst>
                <a:ext uri="{FF2B5EF4-FFF2-40B4-BE49-F238E27FC236}">
                  <a16:creationId xmlns:a16="http://schemas.microsoft.com/office/drawing/2014/main" id="{87219E84-BD14-C04C-847F-84C50B376124}"/>
                </a:ext>
              </a:extLst>
            </p:cNvPr>
            <p:cNvCxnSpPr/>
            <p:nvPr/>
          </p:nvCxnSpPr>
          <p:spPr bwMode="auto">
            <a:xfrm flipH="1" flipV="1">
              <a:off x="6646567" y="4052017"/>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8" name="Straight Connector 217">
              <a:extLst>
                <a:ext uri="{FF2B5EF4-FFF2-40B4-BE49-F238E27FC236}">
                  <a16:creationId xmlns:a16="http://schemas.microsoft.com/office/drawing/2014/main" id="{F4B924B6-FE2E-A54B-9CF9-2FABEE46C1D7}"/>
                </a:ext>
              </a:extLst>
            </p:cNvPr>
            <p:cNvCxnSpPr>
              <a:cxnSpLocks/>
            </p:cNvCxnSpPr>
            <p:nvPr/>
          </p:nvCxnSpPr>
          <p:spPr bwMode="auto">
            <a:xfrm>
              <a:off x="1109462" y="2959647"/>
              <a:ext cx="6705600" cy="6360"/>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9" name="Straight Connector 218">
              <a:extLst>
                <a:ext uri="{FF2B5EF4-FFF2-40B4-BE49-F238E27FC236}">
                  <a16:creationId xmlns:a16="http://schemas.microsoft.com/office/drawing/2014/main" id="{01471A71-7E76-704D-AA4A-4C5E53EBFC63}"/>
                </a:ext>
              </a:extLst>
            </p:cNvPr>
            <p:cNvCxnSpPr/>
            <p:nvPr/>
          </p:nvCxnSpPr>
          <p:spPr bwMode="auto">
            <a:xfrm>
              <a:off x="1504424" y="2959647"/>
              <a:ext cx="0" cy="86756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0" name="Straight Connector 219">
              <a:extLst>
                <a:ext uri="{FF2B5EF4-FFF2-40B4-BE49-F238E27FC236}">
                  <a16:creationId xmlns:a16="http://schemas.microsoft.com/office/drawing/2014/main" id="{BCF6DC17-C54A-A94C-895D-6D8565EDA34B}"/>
                </a:ext>
              </a:extLst>
            </p:cNvPr>
            <p:cNvCxnSpPr/>
            <p:nvPr/>
          </p:nvCxnSpPr>
          <p:spPr bwMode="auto">
            <a:xfrm>
              <a:off x="3743425" y="2966007"/>
              <a:ext cx="0" cy="86756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1" name="Straight Connector 220">
              <a:extLst>
                <a:ext uri="{FF2B5EF4-FFF2-40B4-BE49-F238E27FC236}">
                  <a16:creationId xmlns:a16="http://schemas.microsoft.com/office/drawing/2014/main" id="{84705375-4099-D545-BA02-88E81B9B9149}"/>
                </a:ext>
              </a:extLst>
            </p:cNvPr>
            <p:cNvCxnSpPr/>
            <p:nvPr/>
          </p:nvCxnSpPr>
          <p:spPr bwMode="auto">
            <a:xfrm>
              <a:off x="5152983" y="2966007"/>
              <a:ext cx="0" cy="86756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2" name="Straight Connector 221">
              <a:extLst>
                <a:ext uri="{FF2B5EF4-FFF2-40B4-BE49-F238E27FC236}">
                  <a16:creationId xmlns:a16="http://schemas.microsoft.com/office/drawing/2014/main" id="{10852DE5-D672-0A4F-915D-C77DC20EA0CD}"/>
                </a:ext>
              </a:extLst>
            </p:cNvPr>
            <p:cNvCxnSpPr/>
            <p:nvPr/>
          </p:nvCxnSpPr>
          <p:spPr bwMode="auto">
            <a:xfrm>
              <a:off x="6443462" y="2959647"/>
              <a:ext cx="0" cy="86756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3" name="TextBox 222">
              <a:extLst>
                <a:ext uri="{FF2B5EF4-FFF2-40B4-BE49-F238E27FC236}">
                  <a16:creationId xmlns:a16="http://schemas.microsoft.com/office/drawing/2014/main" id="{84F6BE48-571B-CA47-970E-3DD843D9B7B9}"/>
                </a:ext>
              </a:extLst>
            </p:cNvPr>
            <p:cNvSpPr txBox="1"/>
            <p:nvPr/>
          </p:nvSpPr>
          <p:spPr>
            <a:xfrm>
              <a:off x="8229598" y="4636047"/>
              <a:ext cx="685801" cy="338554"/>
            </a:xfrm>
            <a:prstGeom prst="rect">
              <a:avLst/>
            </a:prstGeom>
            <a:noFill/>
          </p:spPr>
          <p:txBody>
            <a:bodyPr wrap="square" rtlCol="0">
              <a:spAutoFit/>
            </a:bodyPr>
            <a:lstStyle/>
            <a:p>
              <a:pPr algn="ctr"/>
              <a:r>
                <a:rPr lang="en-US" sz="1600" dirty="0">
                  <a:solidFill>
                    <a:schemeClr val="tx1"/>
                  </a:solidFill>
                </a:rPr>
                <a:t>IOC</a:t>
              </a:r>
            </a:p>
          </p:txBody>
        </p:sp>
        <p:sp>
          <p:nvSpPr>
            <p:cNvPr id="224" name="TextBox 223">
              <a:extLst>
                <a:ext uri="{FF2B5EF4-FFF2-40B4-BE49-F238E27FC236}">
                  <a16:creationId xmlns:a16="http://schemas.microsoft.com/office/drawing/2014/main" id="{F09895A6-510E-2844-8C3A-745437AB4D24}"/>
                </a:ext>
              </a:extLst>
            </p:cNvPr>
            <p:cNvSpPr txBox="1"/>
            <p:nvPr/>
          </p:nvSpPr>
          <p:spPr>
            <a:xfrm>
              <a:off x="8229600" y="5909846"/>
              <a:ext cx="823239" cy="338554"/>
            </a:xfrm>
            <a:prstGeom prst="rect">
              <a:avLst/>
            </a:prstGeom>
            <a:noFill/>
          </p:spPr>
          <p:txBody>
            <a:bodyPr wrap="none" rtlCol="0">
              <a:spAutoFit/>
            </a:bodyPr>
            <a:lstStyle/>
            <a:p>
              <a:r>
                <a:rPr lang="en-US" sz="1600" dirty="0">
                  <a:solidFill>
                    <a:schemeClr val="tx1"/>
                  </a:solidFill>
                </a:rPr>
                <a:t>Camera</a:t>
              </a:r>
            </a:p>
          </p:txBody>
        </p:sp>
        <p:sp>
          <p:nvSpPr>
            <p:cNvPr id="225" name="TextBox 224">
              <a:extLst>
                <a:ext uri="{FF2B5EF4-FFF2-40B4-BE49-F238E27FC236}">
                  <a16:creationId xmlns:a16="http://schemas.microsoft.com/office/drawing/2014/main" id="{066C6731-8E0D-0E4B-923D-E7F93BE8CAF1}"/>
                </a:ext>
              </a:extLst>
            </p:cNvPr>
            <p:cNvSpPr txBox="1"/>
            <p:nvPr/>
          </p:nvSpPr>
          <p:spPr>
            <a:xfrm>
              <a:off x="8229599" y="3740736"/>
              <a:ext cx="731867" cy="584775"/>
            </a:xfrm>
            <a:prstGeom prst="rect">
              <a:avLst/>
            </a:prstGeom>
            <a:noFill/>
          </p:spPr>
          <p:txBody>
            <a:bodyPr wrap="none" rtlCol="0">
              <a:spAutoFit/>
            </a:bodyPr>
            <a:lstStyle/>
            <a:p>
              <a:r>
                <a:rPr lang="en-US" sz="1600" dirty="0">
                  <a:solidFill>
                    <a:schemeClr val="tx1"/>
                  </a:solidFill>
                </a:rPr>
                <a:t>Edge </a:t>
              </a:r>
              <a:br>
                <a:rPr lang="en-US" sz="1600" dirty="0">
                  <a:solidFill>
                    <a:schemeClr val="tx1"/>
                  </a:solidFill>
                </a:rPr>
              </a:br>
              <a:r>
                <a:rPr lang="en-US" sz="1600" dirty="0">
                  <a:solidFill>
                    <a:schemeClr val="tx1"/>
                  </a:solidFill>
                </a:rPr>
                <a:t>Switch</a:t>
              </a:r>
            </a:p>
          </p:txBody>
        </p:sp>
        <p:cxnSp>
          <p:nvCxnSpPr>
            <p:cNvPr id="226" name="Elbow Connector 225">
              <a:extLst>
                <a:ext uri="{FF2B5EF4-FFF2-40B4-BE49-F238E27FC236}">
                  <a16:creationId xmlns:a16="http://schemas.microsoft.com/office/drawing/2014/main" id="{446320CA-308B-9248-8400-B6FE94187256}"/>
                </a:ext>
              </a:extLst>
            </p:cNvPr>
            <p:cNvCxnSpPr>
              <a:cxnSpLocks/>
            </p:cNvCxnSpPr>
            <p:nvPr/>
          </p:nvCxnSpPr>
          <p:spPr bwMode="auto">
            <a:xfrm rot="5400000" flipH="1" flipV="1">
              <a:off x="1044111" y="2549040"/>
              <a:ext cx="613451" cy="207764"/>
            </a:xfrm>
            <a:prstGeom prst="bentConnector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27" name="Group 226">
              <a:extLst>
                <a:ext uri="{FF2B5EF4-FFF2-40B4-BE49-F238E27FC236}">
                  <a16:creationId xmlns:a16="http://schemas.microsoft.com/office/drawing/2014/main" id="{C287C724-93FB-8C42-B935-0A1B85499C2C}"/>
                </a:ext>
              </a:extLst>
            </p:cNvPr>
            <p:cNvGrpSpPr/>
            <p:nvPr/>
          </p:nvGrpSpPr>
          <p:grpSpPr>
            <a:xfrm>
              <a:off x="6838997" y="1979846"/>
              <a:ext cx="1238203" cy="978448"/>
              <a:chOff x="1468636" y="1981199"/>
              <a:chExt cx="1238203" cy="978448"/>
            </a:xfrm>
          </p:grpSpPr>
          <p:pic>
            <p:nvPicPr>
              <p:cNvPr id="238" name="Picture 237">
                <a:extLst>
                  <a:ext uri="{FF2B5EF4-FFF2-40B4-BE49-F238E27FC236}">
                    <a16:creationId xmlns:a16="http://schemas.microsoft.com/office/drawing/2014/main" id="{3403CB04-10B0-DE46-AE51-6CB5599DFB6B}"/>
                  </a:ext>
                </a:extLst>
              </p:cNvPr>
              <p:cNvPicPr>
                <a:picLocks noChangeAspect="1"/>
              </p:cNvPicPr>
              <p:nvPr/>
            </p:nvPicPr>
            <p:blipFill>
              <a:blip r:embed="rId8"/>
              <a:stretch>
                <a:fillRect/>
              </a:stretch>
            </p:blipFill>
            <p:spPr>
              <a:xfrm>
                <a:off x="1658272" y="1981199"/>
                <a:ext cx="1048567" cy="729992"/>
              </a:xfrm>
              <a:prstGeom prst="rect">
                <a:avLst/>
              </a:prstGeom>
            </p:spPr>
          </p:pic>
          <p:cxnSp>
            <p:nvCxnSpPr>
              <p:cNvPr id="239" name="Elbow Connector 238">
                <a:extLst>
                  <a:ext uri="{FF2B5EF4-FFF2-40B4-BE49-F238E27FC236}">
                    <a16:creationId xmlns:a16="http://schemas.microsoft.com/office/drawing/2014/main" id="{16285C2A-D01D-EE4F-9973-65CA370679B6}"/>
                  </a:ext>
                </a:extLst>
              </p:cNvPr>
              <p:cNvCxnSpPr>
                <a:cxnSpLocks/>
              </p:cNvCxnSpPr>
              <p:nvPr/>
            </p:nvCxnSpPr>
            <p:spPr bwMode="auto">
              <a:xfrm rot="5400000" flipH="1" flipV="1">
                <a:off x="1265792" y="2549040"/>
                <a:ext cx="613451" cy="207764"/>
              </a:xfrm>
              <a:prstGeom prst="bentConnector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28" name="TextBox 227">
              <a:extLst>
                <a:ext uri="{FF2B5EF4-FFF2-40B4-BE49-F238E27FC236}">
                  <a16:creationId xmlns:a16="http://schemas.microsoft.com/office/drawing/2014/main" id="{E9D60366-5E95-554D-AC86-C7006D9B2B40}"/>
                </a:ext>
              </a:extLst>
            </p:cNvPr>
            <p:cNvSpPr txBox="1"/>
            <p:nvPr/>
          </p:nvSpPr>
          <p:spPr>
            <a:xfrm>
              <a:off x="8187429" y="1987122"/>
              <a:ext cx="873765" cy="338554"/>
            </a:xfrm>
            <a:prstGeom prst="rect">
              <a:avLst/>
            </a:prstGeom>
            <a:noFill/>
          </p:spPr>
          <p:txBody>
            <a:bodyPr wrap="none" rtlCol="0">
              <a:spAutoFit/>
            </a:bodyPr>
            <a:lstStyle/>
            <a:p>
              <a:r>
                <a:rPr lang="en-US" sz="1600" dirty="0">
                  <a:solidFill>
                    <a:schemeClr val="tx1"/>
                  </a:solidFill>
                </a:rPr>
                <a:t>Console</a:t>
              </a:r>
            </a:p>
          </p:txBody>
        </p:sp>
        <p:sp>
          <p:nvSpPr>
            <p:cNvPr id="229" name="TextBox 228">
              <a:extLst>
                <a:ext uri="{FF2B5EF4-FFF2-40B4-BE49-F238E27FC236}">
                  <a16:creationId xmlns:a16="http://schemas.microsoft.com/office/drawing/2014/main" id="{C1A497F1-5292-5846-BC72-B4CCB0821F16}"/>
                </a:ext>
              </a:extLst>
            </p:cNvPr>
            <p:cNvSpPr txBox="1"/>
            <p:nvPr/>
          </p:nvSpPr>
          <p:spPr>
            <a:xfrm>
              <a:off x="7114494" y="5318869"/>
              <a:ext cx="570990" cy="307777"/>
            </a:xfrm>
            <a:prstGeom prst="rect">
              <a:avLst/>
            </a:prstGeom>
            <a:noFill/>
          </p:spPr>
          <p:txBody>
            <a:bodyPr wrap="none" rtlCol="0">
              <a:spAutoFit/>
            </a:bodyPr>
            <a:lstStyle/>
            <a:p>
              <a:r>
                <a:rPr lang="en-US" sz="1400" dirty="0">
                  <a:solidFill>
                    <a:schemeClr val="tx1"/>
                  </a:solidFill>
                </a:rPr>
                <a:t>USB3</a:t>
              </a:r>
            </a:p>
          </p:txBody>
        </p:sp>
        <p:pic>
          <p:nvPicPr>
            <p:cNvPr id="230" name="Picture 229">
              <a:extLst>
                <a:ext uri="{FF2B5EF4-FFF2-40B4-BE49-F238E27FC236}">
                  <a16:creationId xmlns:a16="http://schemas.microsoft.com/office/drawing/2014/main" id="{9EEDC2DC-26F8-0244-9E30-A23228D095DB}"/>
                </a:ext>
              </a:extLst>
            </p:cNvPr>
            <p:cNvPicPr>
              <a:picLocks noChangeAspect="1"/>
            </p:cNvPicPr>
            <p:nvPr/>
          </p:nvPicPr>
          <p:blipFill>
            <a:blip r:embed="rId7"/>
            <a:stretch>
              <a:fillRect/>
            </a:stretch>
          </p:blipFill>
          <p:spPr>
            <a:xfrm>
              <a:off x="7586462" y="4444626"/>
              <a:ext cx="211353" cy="852837"/>
            </a:xfrm>
            <a:prstGeom prst="rect">
              <a:avLst/>
            </a:prstGeom>
          </p:spPr>
        </p:pic>
        <p:pic>
          <p:nvPicPr>
            <p:cNvPr id="231" name="Picture 230">
              <a:extLst>
                <a:ext uri="{FF2B5EF4-FFF2-40B4-BE49-F238E27FC236}">
                  <a16:creationId xmlns:a16="http://schemas.microsoft.com/office/drawing/2014/main" id="{0B4F96D1-C7B2-4E4D-AD41-4146160206BE}"/>
                </a:ext>
              </a:extLst>
            </p:cNvPr>
            <p:cNvPicPr>
              <a:picLocks noChangeAspect="1"/>
            </p:cNvPicPr>
            <p:nvPr/>
          </p:nvPicPr>
          <p:blipFill>
            <a:blip r:embed="rId6"/>
            <a:stretch>
              <a:fillRect/>
            </a:stretch>
          </p:blipFill>
          <p:spPr>
            <a:xfrm>
              <a:off x="7093767" y="3839533"/>
              <a:ext cx="1135833" cy="237900"/>
            </a:xfrm>
            <a:prstGeom prst="rect">
              <a:avLst/>
            </a:prstGeom>
          </p:spPr>
        </p:pic>
        <p:cxnSp>
          <p:nvCxnSpPr>
            <p:cNvPr id="232" name="Straight Connector 231">
              <a:extLst>
                <a:ext uri="{FF2B5EF4-FFF2-40B4-BE49-F238E27FC236}">
                  <a16:creationId xmlns:a16="http://schemas.microsoft.com/office/drawing/2014/main" id="{7AA3195A-68EC-474B-9889-FA4958538CA0}"/>
                </a:ext>
              </a:extLst>
            </p:cNvPr>
            <p:cNvCxnSpPr>
              <a:cxnSpLocks/>
              <a:endCxn id="230" idx="2"/>
            </p:cNvCxnSpPr>
            <p:nvPr/>
          </p:nvCxnSpPr>
          <p:spPr bwMode="auto">
            <a:xfrm flipV="1">
              <a:off x="7692138" y="5297463"/>
              <a:ext cx="1" cy="399034"/>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3" name="Straight Connector 232">
              <a:extLst>
                <a:ext uri="{FF2B5EF4-FFF2-40B4-BE49-F238E27FC236}">
                  <a16:creationId xmlns:a16="http://schemas.microsoft.com/office/drawing/2014/main" id="{55FE0E29-CE37-3146-864D-4C9722F55634}"/>
                </a:ext>
              </a:extLst>
            </p:cNvPr>
            <p:cNvCxnSpPr/>
            <p:nvPr/>
          </p:nvCxnSpPr>
          <p:spPr bwMode="auto">
            <a:xfrm flipH="1" flipV="1">
              <a:off x="7692138" y="4064170"/>
              <a:ext cx="1" cy="409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4" name="Straight Connector 233">
              <a:extLst>
                <a:ext uri="{FF2B5EF4-FFF2-40B4-BE49-F238E27FC236}">
                  <a16:creationId xmlns:a16="http://schemas.microsoft.com/office/drawing/2014/main" id="{22DB6539-6B15-554B-B9D9-CA389C39F0C2}"/>
                </a:ext>
              </a:extLst>
            </p:cNvPr>
            <p:cNvCxnSpPr/>
            <p:nvPr/>
          </p:nvCxnSpPr>
          <p:spPr bwMode="auto">
            <a:xfrm>
              <a:off x="7662662" y="2971800"/>
              <a:ext cx="0" cy="86756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35" name="Picture 234">
              <a:extLst>
                <a:ext uri="{FF2B5EF4-FFF2-40B4-BE49-F238E27FC236}">
                  <a16:creationId xmlns:a16="http://schemas.microsoft.com/office/drawing/2014/main" id="{AB6FD40D-D9DA-1748-9E45-3B16FA760E20}"/>
                </a:ext>
              </a:extLst>
            </p:cNvPr>
            <p:cNvPicPr>
              <a:picLocks noChangeAspect="1"/>
            </p:cNvPicPr>
            <p:nvPr/>
          </p:nvPicPr>
          <p:blipFill>
            <a:blip r:embed="rId9"/>
            <a:stretch>
              <a:fillRect/>
            </a:stretch>
          </p:blipFill>
          <p:spPr>
            <a:xfrm>
              <a:off x="535407" y="2003730"/>
              <a:ext cx="1544034" cy="813120"/>
            </a:xfrm>
            <a:prstGeom prst="rect">
              <a:avLst/>
            </a:prstGeom>
          </p:spPr>
        </p:pic>
        <p:pic>
          <p:nvPicPr>
            <p:cNvPr id="236" name="Picture 235">
              <a:extLst>
                <a:ext uri="{FF2B5EF4-FFF2-40B4-BE49-F238E27FC236}">
                  <a16:creationId xmlns:a16="http://schemas.microsoft.com/office/drawing/2014/main" id="{08CB3D34-6B25-BA4D-BEC0-4B269BC0E61D}"/>
                </a:ext>
              </a:extLst>
            </p:cNvPr>
            <p:cNvPicPr>
              <a:picLocks noChangeAspect="1"/>
            </p:cNvPicPr>
            <p:nvPr/>
          </p:nvPicPr>
          <p:blipFill>
            <a:blip r:embed="rId10"/>
            <a:stretch>
              <a:fillRect/>
            </a:stretch>
          </p:blipFill>
          <p:spPr>
            <a:xfrm>
              <a:off x="4156203" y="2011847"/>
              <a:ext cx="1330197" cy="722620"/>
            </a:xfrm>
            <a:prstGeom prst="rect">
              <a:avLst/>
            </a:prstGeom>
          </p:spPr>
        </p:pic>
        <p:cxnSp>
          <p:nvCxnSpPr>
            <p:cNvPr id="237" name="Elbow Connector 236">
              <a:extLst>
                <a:ext uri="{FF2B5EF4-FFF2-40B4-BE49-F238E27FC236}">
                  <a16:creationId xmlns:a16="http://schemas.microsoft.com/office/drawing/2014/main" id="{7A451789-41D9-2A4E-996C-7B5307D0891F}"/>
                </a:ext>
              </a:extLst>
            </p:cNvPr>
            <p:cNvCxnSpPr>
              <a:cxnSpLocks/>
              <a:endCxn id="236" idx="1"/>
            </p:cNvCxnSpPr>
            <p:nvPr/>
          </p:nvCxnSpPr>
          <p:spPr bwMode="auto">
            <a:xfrm rot="5400000" flipH="1" flipV="1">
              <a:off x="3765639" y="2567732"/>
              <a:ext cx="585139" cy="195989"/>
            </a:xfrm>
            <a:prstGeom prst="bentConnector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55641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1B0F85A-4635-894E-8D82-75BB5B9EE36E}"/>
              </a:ext>
            </a:extLst>
          </p:cNvPr>
          <p:cNvSpPr>
            <a:spLocks noGrp="1"/>
          </p:cNvSpPr>
          <p:nvPr>
            <p:ph idx="1"/>
          </p:nvPr>
        </p:nvSpPr>
        <p:spPr>
          <a:xfrm>
            <a:off x="381000" y="762000"/>
            <a:ext cx="8228013" cy="4524375"/>
          </a:xfrm>
        </p:spPr>
        <p:txBody>
          <a:bodyPr/>
          <a:lstStyle/>
          <a:p>
            <a:r>
              <a:rPr lang="en-US" sz="2400" dirty="0"/>
              <a:t>Hardware choices</a:t>
            </a:r>
          </a:p>
          <a:p>
            <a:pPr lvl="1"/>
            <a:r>
              <a:rPr lang="en-US" sz="2200" dirty="0"/>
              <a:t>FLIR (Point Grey) GigE camera for canonical use case</a:t>
            </a:r>
          </a:p>
          <a:p>
            <a:pPr lvl="1"/>
            <a:r>
              <a:rPr lang="en-US" sz="2200" dirty="0"/>
              <a:t>FLIR USB3 for high frame rate use case</a:t>
            </a:r>
          </a:p>
          <a:p>
            <a:pPr lvl="1"/>
            <a:r>
              <a:rPr lang="en-US" sz="2200" dirty="0" err="1"/>
              <a:t>sCMOS</a:t>
            </a:r>
            <a:r>
              <a:rPr lang="en-US" sz="2200" dirty="0"/>
              <a:t> camera for low e</a:t>
            </a:r>
            <a:r>
              <a:rPr lang="en-US" sz="2200" baseline="30000" dirty="0"/>
              <a:t>- </a:t>
            </a:r>
            <a:r>
              <a:rPr lang="en-US" sz="2200" dirty="0"/>
              <a:t>read noise</a:t>
            </a:r>
          </a:p>
          <a:p>
            <a:r>
              <a:rPr lang="en-US" sz="2400" dirty="0"/>
              <a:t>Software</a:t>
            </a:r>
          </a:p>
          <a:p>
            <a:pPr lvl="1"/>
            <a:endParaRPr lang="en-US" sz="2200" dirty="0"/>
          </a:p>
          <a:p>
            <a:pPr lvl="1"/>
            <a:endParaRPr lang="en-US" sz="2200" dirty="0"/>
          </a:p>
          <a:p>
            <a:pPr lvl="1"/>
            <a:endParaRPr lang="en-US" sz="2200" dirty="0"/>
          </a:p>
          <a:p>
            <a:endParaRPr lang="en-US" sz="2400" dirty="0"/>
          </a:p>
          <a:p>
            <a:pPr lvl="1"/>
            <a:endParaRPr lang="en-US" sz="2200" dirty="0"/>
          </a:p>
          <a:p>
            <a:r>
              <a:rPr lang="en-US" sz="2400" dirty="0"/>
              <a:t>Beam damping observation</a:t>
            </a:r>
          </a:p>
          <a:p>
            <a:pPr lvl="1"/>
            <a:r>
              <a:rPr lang="en-US" sz="2200" dirty="0"/>
              <a:t>Deployed for APS PAR</a:t>
            </a:r>
          </a:p>
          <a:p>
            <a:pPr lvl="1"/>
            <a:r>
              <a:rPr lang="en-US" sz="2200" dirty="0"/>
              <a:t>500~600 fps</a:t>
            </a:r>
          </a:p>
          <a:p>
            <a:pPr lvl="1"/>
            <a:r>
              <a:rPr lang="en-US" sz="2200" dirty="0"/>
              <a:t>AD PVA plugin (</a:t>
            </a:r>
            <a:r>
              <a:rPr lang="en-US" sz="2200" dirty="0" err="1"/>
              <a:t>NtNDArray</a:t>
            </a:r>
            <a:r>
              <a:rPr lang="en-US" sz="2200" dirty="0"/>
              <a:t>)</a:t>
            </a:r>
          </a:p>
        </p:txBody>
      </p:sp>
      <p:sp>
        <p:nvSpPr>
          <p:cNvPr id="2" name="Title 1">
            <a:extLst>
              <a:ext uri="{FF2B5EF4-FFF2-40B4-BE49-F238E27FC236}">
                <a16:creationId xmlns:a16="http://schemas.microsoft.com/office/drawing/2014/main" id="{52DB87C2-7DD0-5242-A04C-5E1127E03F41}"/>
              </a:ext>
            </a:extLst>
          </p:cNvPr>
          <p:cNvSpPr>
            <a:spLocks noGrp="1"/>
          </p:cNvSpPr>
          <p:nvPr>
            <p:ph type="title"/>
          </p:nvPr>
        </p:nvSpPr>
        <p:spPr/>
        <p:txBody>
          <a:bodyPr/>
          <a:lstStyle/>
          <a:p>
            <a:r>
              <a:rPr lang="en-US" dirty="0"/>
              <a:t>EPICS7 and Digital Video System</a:t>
            </a:r>
          </a:p>
        </p:txBody>
      </p:sp>
      <p:sp>
        <p:nvSpPr>
          <p:cNvPr id="4" name="Footer Placeholder 3">
            <a:extLst>
              <a:ext uri="{FF2B5EF4-FFF2-40B4-BE49-F238E27FC236}">
                <a16:creationId xmlns:a16="http://schemas.microsoft.com/office/drawing/2014/main" id="{158C4457-BD82-1A48-A6E2-F875D8E3FF8A}"/>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54E29D7C-83F9-9648-B733-2DC95E5EBEAB}"/>
              </a:ext>
            </a:extLst>
          </p:cNvPr>
          <p:cNvSpPr>
            <a:spLocks noGrp="1"/>
          </p:cNvSpPr>
          <p:nvPr>
            <p:ph type="sldNum" idx="11"/>
          </p:nvPr>
        </p:nvSpPr>
        <p:spPr/>
        <p:txBody>
          <a:bodyPr/>
          <a:lstStyle/>
          <a:p>
            <a:pPr>
              <a:defRPr/>
            </a:pPr>
            <a:fld id="{DAC2A227-9D21-0C42-807D-6A90AB6A8603}" type="slidenum">
              <a:rPr lang="en-US" altLang="en-US" smtClean="0"/>
              <a:pPr>
                <a:defRPr/>
              </a:pPr>
              <a:t>17</a:t>
            </a:fld>
            <a:endParaRPr lang="en-US" altLang="en-US"/>
          </a:p>
        </p:txBody>
      </p:sp>
      <p:pic>
        <p:nvPicPr>
          <p:cNvPr id="7" name="PAROpt1Pva1Image">
            <a:hlinkClick r:id="" action="ppaction://media"/>
            <a:extLst>
              <a:ext uri="{FF2B5EF4-FFF2-40B4-BE49-F238E27FC236}">
                <a16:creationId xmlns:a16="http://schemas.microsoft.com/office/drawing/2014/main" id="{0B53AC35-61E6-5D4A-9969-D7973F2C37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05879" y="3810000"/>
            <a:ext cx="3979334" cy="2238375"/>
          </a:xfrm>
          <a:prstGeom prst="rect">
            <a:avLst/>
          </a:prstGeom>
        </p:spPr>
      </p:pic>
      <p:graphicFrame>
        <p:nvGraphicFramePr>
          <p:cNvPr id="11" name="Table 10">
            <a:extLst>
              <a:ext uri="{FF2B5EF4-FFF2-40B4-BE49-F238E27FC236}">
                <a16:creationId xmlns:a16="http://schemas.microsoft.com/office/drawing/2014/main" id="{E3EF51E0-1720-7442-BE2C-2F8F3D217BDC}"/>
              </a:ext>
            </a:extLst>
          </p:cNvPr>
          <p:cNvGraphicFramePr>
            <a:graphicFrameLocks noGrp="1"/>
          </p:cNvGraphicFramePr>
          <p:nvPr>
            <p:extLst>
              <p:ext uri="{D42A27DB-BD31-4B8C-83A1-F6EECF244321}">
                <p14:modId xmlns:p14="http://schemas.microsoft.com/office/powerpoint/2010/main" val="727243521"/>
              </p:ext>
            </p:extLst>
          </p:nvPr>
        </p:nvGraphicFramePr>
        <p:xfrm>
          <a:off x="638729" y="2743200"/>
          <a:ext cx="3990949" cy="1828800"/>
        </p:xfrm>
        <a:graphic>
          <a:graphicData uri="http://schemas.openxmlformats.org/drawingml/2006/table">
            <a:tbl>
              <a:tblPr firstRow="1" bandRow="1">
                <a:tableStyleId>{5C22544A-7EE6-4342-B048-85BDC9FD1C3A}</a:tableStyleId>
              </a:tblPr>
              <a:tblGrid>
                <a:gridCol w="1875871">
                  <a:extLst>
                    <a:ext uri="{9D8B030D-6E8A-4147-A177-3AD203B41FA5}">
                      <a16:colId xmlns:a16="http://schemas.microsoft.com/office/drawing/2014/main" val="1911174114"/>
                    </a:ext>
                  </a:extLst>
                </a:gridCol>
                <a:gridCol w="2115078">
                  <a:extLst>
                    <a:ext uri="{9D8B030D-6E8A-4147-A177-3AD203B41FA5}">
                      <a16:colId xmlns:a16="http://schemas.microsoft.com/office/drawing/2014/main" val="1834207106"/>
                    </a:ext>
                  </a:extLst>
                </a:gridCol>
              </a:tblGrid>
              <a:tr h="274320">
                <a:tc>
                  <a:txBody>
                    <a:bodyPr/>
                    <a:lstStyle/>
                    <a:p>
                      <a:pPr algn="l"/>
                      <a:endParaRPr lang="en-US" dirty="0"/>
                    </a:p>
                  </a:txBody>
                  <a:tcPr/>
                </a:tc>
                <a:tc>
                  <a:txBody>
                    <a:bodyPr/>
                    <a:lstStyle/>
                    <a:p>
                      <a:pPr algn="ctr"/>
                      <a:r>
                        <a:rPr lang="en-US" dirty="0"/>
                        <a:t>Deployment</a:t>
                      </a:r>
                    </a:p>
                  </a:txBody>
                  <a:tcPr/>
                </a:tc>
                <a:extLst>
                  <a:ext uri="{0D108BD9-81ED-4DB2-BD59-A6C34878D82A}">
                    <a16:rowId xmlns:a16="http://schemas.microsoft.com/office/drawing/2014/main" val="1902556179"/>
                  </a:ext>
                </a:extLst>
              </a:tr>
              <a:tr h="274320">
                <a:tc>
                  <a:txBody>
                    <a:bodyPr/>
                    <a:lstStyle/>
                    <a:p>
                      <a:pPr algn="l"/>
                      <a:r>
                        <a:rPr lang="en-US" dirty="0"/>
                        <a:t>EPICS7</a:t>
                      </a:r>
                    </a:p>
                  </a:txBody>
                  <a:tcPr anchor="ctr"/>
                </a:tc>
                <a:tc>
                  <a:txBody>
                    <a:bodyPr/>
                    <a:lstStyle/>
                    <a:p>
                      <a:pPr algn="ctr"/>
                      <a:r>
                        <a:rPr lang="en-US" dirty="0"/>
                        <a:t>7.0.1.1</a:t>
                      </a:r>
                    </a:p>
                  </a:txBody>
                  <a:tcPr anchor="ctr"/>
                </a:tc>
                <a:extLst>
                  <a:ext uri="{0D108BD9-81ED-4DB2-BD59-A6C34878D82A}">
                    <a16:rowId xmlns:a16="http://schemas.microsoft.com/office/drawing/2014/main" val="2734495913"/>
                  </a:ext>
                </a:extLst>
              </a:tr>
              <a:tr h="274320">
                <a:tc>
                  <a:txBody>
                    <a:bodyPr/>
                    <a:lstStyle/>
                    <a:p>
                      <a:pPr algn="l"/>
                      <a:r>
                        <a:rPr lang="en-US" dirty="0" err="1"/>
                        <a:t>pvaPy</a:t>
                      </a:r>
                      <a:endParaRPr lang="en-US" dirty="0"/>
                    </a:p>
                  </a:txBody>
                  <a:tcPr/>
                </a:tc>
                <a:tc>
                  <a:txBody>
                    <a:bodyPr/>
                    <a:lstStyle/>
                    <a:p>
                      <a:pPr algn="ctr"/>
                      <a:r>
                        <a:rPr lang="en-US" dirty="0"/>
                        <a:t>1.1.x</a:t>
                      </a:r>
                    </a:p>
                  </a:txBody>
                  <a:tcPr/>
                </a:tc>
                <a:extLst>
                  <a:ext uri="{0D108BD9-81ED-4DB2-BD59-A6C34878D82A}">
                    <a16:rowId xmlns:a16="http://schemas.microsoft.com/office/drawing/2014/main" val="4139917839"/>
                  </a:ext>
                </a:extLst>
              </a:tr>
              <a:tr h="274320">
                <a:tc>
                  <a:txBody>
                    <a:bodyPr/>
                    <a:lstStyle/>
                    <a:p>
                      <a:pPr algn="l"/>
                      <a:r>
                        <a:rPr lang="en-US" dirty="0"/>
                        <a:t>Area Detector</a:t>
                      </a:r>
                    </a:p>
                  </a:txBody>
                  <a:tcPr/>
                </a:tc>
                <a:tc>
                  <a:txBody>
                    <a:bodyPr/>
                    <a:lstStyle/>
                    <a:p>
                      <a:pPr algn="ctr"/>
                      <a:r>
                        <a:rPr lang="en-US" dirty="0"/>
                        <a:t>3.2</a:t>
                      </a:r>
                    </a:p>
                  </a:txBody>
                  <a:tcPr/>
                </a:tc>
                <a:extLst>
                  <a:ext uri="{0D108BD9-81ED-4DB2-BD59-A6C34878D82A}">
                    <a16:rowId xmlns:a16="http://schemas.microsoft.com/office/drawing/2014/main" val="2492870438"/>
                  </a:ext>
                </a:extLst>
              </a:tr>
              <a:tr h="274320">
                <a:tc>
                  <a:txBody>
                    <a:bodyPr/>
                    <a:lstStyle/>
                    <a:p>
                      <a:pPr algn="l"/>
                      <a:r>
                        <a:rPr lang="en-US" dirty="0" err="1"/>
                        <a:t>Asyn</a:t>
                      </a:r>
                      <a:endParaRPr lang="en-US" dirty="0"/>
                    </a:p>
                  </a:txBody>
                  <a:tcPr/>
                </a:tc>
                <a:tc>
                  <a:txBody>
                    <a:bodyPr/>
                    <a:lstStyle/>
                    <a:p>
                      <a:pPr algn="ctr"/>
                      <a:r>
                        <a:rPr lang="en-US" dirty="0"/>
                        <a:t>4-33</a:t>
                      </a:r>
                    </a:p>
                  </a:txBody>
                  <a:tcPr/>
                </a:tc>
                <a:extLst>
                  <a:ext uri="{0D108BD9-81ED-4DB2-BD59-A6C34878D82A}">
                    <a16:rowId xmlns:a16="http://schemas.microsoft.com/office/drawing/2014/main" val="1889726787"/>
                  </a:ext>
                </a:extLst>
              </a:tr>
            </a:tbl>
          </a:graphicData>
        </a:graphic>
      </p:graphicFrame>
    </p:spTree>
    <p:extLst>
      <p:ext uri="{BB962C8B-B14F-4D97-AF65-F5344CB8AC3E}">
        <p14:creationId xmlns:p14="http://schemas.microsoft.com/office/powerpoint/2010/main" val="41413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0"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7113-A838-7844-8013-064602DDDC7E}"/>
              </a:ext>
            </a:extLst>
          </p:cNvPr>
          <p:cNvSpPr>
            <a:spLocks noGrp="1"/>
          </p:cNvSpPr>
          <p:nvPr>
            <p:ph type="title"/>
          </p:nvPr>
        </p:nvSpPr>
        <p:spPr/>
        <p:txBody>
          <a:bodyPr/>
          <a:lstStyle/>
          <a:p>
            <a:r>
              <a:rPr lang="en-US" dirty="0"/>
              <a:t>EPICS7 and Digital Video System</a:t>
            </a:r>
          </a:p>
        </p:txBody>
      </p:sp>
      <p:sp>
        <p:nvSpPr>
          <p:cNvPr id="3" name="Content Placeholder 2">
            <a:extLst>
              <a:ext uri="{FF2B5EF4-FFF2-40B4-BE49-F238E27FC236}">
                <a16:creationId xmlns:a16="http://schemas.microsoft.com/office/drawing/2014/main" id="{74472A1F-420B-0846-93F7-67EB45D3A6D4}"/>
              </a:ext>
            </a:extLst>
          </p:cNvPr>
          <p:cNvSpPr>
            <a:spLocks noGrp="1"/>
          </p:cNvSpPr>
          <p:nvPr>
            <p:ph idx="1"/>
          </p:nvPr>
        </p:nvSpPr>
        <p:spPr>
          <a:xfrm>
            <a:off x="152400" y="865319"/>
            <a:ext cx="8915400" cy="5441819"/>
          </a:xfrm>
        </p:spPr>
        <p:txBody>
          <a:bodyPr/>
          <a:lstStyle/>
          <a:p>
            <a:r>
              <a:rPr lang="en-US" sz="2400" dirty="0"/>
              <a:t>Next Plan</a:t>
            </a:r>
          </a:p>
          <a:p>
            <a:pPr lvl="1"/>
            <a:r>
              <a:rPr lang="en-US" dirty="0"/>
              <a:t>Plan to take 100 seconds data per experiment/study</a:t>
            </a:r>
          </a:p>
          <a:p>
            <a:pPr lvl="1"/>
            <a:r>
              <a:rPr lang="en-US" dirty="0"/>
              <a:t>3Gbps data rate per camera (or more) to be saved/transferred</a:t>
            </a:r>
          </a:p>
          <a:p>
            <a:pPr lvl="2"/>
            <a:r>
              <a:rPr lang="en-US" dirty="0"/>
              <a:t>Local HD solution does not sound reasonable</a:t>
            </a:r>
          </a:p>
          <a:p>
            <a:pPr lvl="2"/>
            <a:r>
              <a:rPr lang="en-US" dirty="0"/>
              <a:t>10GigE Network infrastructure available to use</a:t>
            </a:r>
          </a:p>
          <a:p>
            <a:pPr lvl="1"/>
            <a:r>
              <a:rPr lang="en-US" dirty="0"/>
              <a:t>Integrate with DAQ Data Management (DM) system</a:t>
            </a:r>
          </a:p>
          <a:p>
            <a:pPr lvl="2"/>
            <a:r>
              <a:rPr lang="en-US" dirty="0"/>
              <a:t>Directly stream data into DM with new area detector streaming plugin</a:t>
            </a:r>
          </a:p>
        </p:txBody>
      </p:sp>
      <p:sp>
        <p:nvSpPr>
          <p:cNvPr id="4" name="Footer Placeholder 3">
            <a:extLst>
              <a:ext uri="{FF2B5EF4-FFF2-40B4-BE49-F238E27FC236}">
                <a16:creationId xmlns:a16="http://schemas.microsoft.com/office/drawing/2014/main" id="{8C729B0A-56B5-8B4F-8157-B11D757E3BE0}"/>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7998A0A0-F0D3-E244-BADA-5F1D12115F53}"/>
              </a:ext>
            </a:extLst>
          </p:cNvPr>
          <p:cNvSpPr>
            <a:spLocks noGrp="1"/>
          </p:cNvSpPr>
          <p:nvPr>
            <p:ph type="sldNum" idx="11"/>
          </p:nvPr>
        </p:nvSpPr>
        <p:spPr/>
        <p:txBody>
          <a:bodyPr/>
          <a:lstStyle/>
          <a:p>
            <a:pPr>
              <a:defRPr/>
            </a:pPr>
            <a:fld id="{DAC2A227-9D21-0C42-807D-6A90AB6A8603}" type="slidenum">
              <a:rPr lang="en-US" altLang="en-US" smtClean="0"/>
              <a:pPr>
                <a:defRPr/>
              </a:pPr>
              <a:t>18</a:t>
            </a:fld>
            <a:endParaRPr lang="en-US" altLang="en-US"/>
          </a:p>
        </p:txBody>
      </p:sp>
      <p:grpSp>
        <p:nvGrpSpPr>
          <p:cNvPr id="76" name="Group 75">
            <a:extLst>
              <a:ext uri="{FF2B5EF4-FFF2-40B4-BE49-F238E27FC236}">
                <a16:creationId xmlns:a16="http://schemas.microsoft.com/office/drawing/2014/main" id="{9A4653B5-0D5D-CA46-9E26-5E5B5984C00B}"/>
              </a:ext>
            </a:extLst>
          </p:cNvPr>
          <p:cNvGrpSpPr/>
          <p:nvPr/>
        </p:nvGrpSpPr>
        <p:grpSpPr>
          <a:xfrm>
            <a:off x="128542" y="5387373"/>
            <a:ext cx="7643858" cy="950681"/>
            <a:chOff x="306038" y="3276600"/>
            <a:chExt cx="6146250" cy="711149"/>
          </a:xfrm>
        </p:grpSpPr>
        <p:cxnSp>
          <p:nvCxnSpPr>
            <p:cNvPr id="68" name="Straight Connector 67">
              <a:extLst>
                <a:ext uri="{FF2B5EF4-FFF2-40B4-BE49-F238E27FC236}">
                  <a16:creationId xmlns:a16="http://schemas.microsoft.com/office/drawing/2014/main" id="{FD400A6D-3DE4-FF47-ADB3-8CB94C78F382}"/>
                </a:ext>
              </a:extLst>
            </p:cNvPr>
            <p:cNvCxnSpPr>
              <a:cxnSpLocks/>
            </p:cNvCxnSpPr>
            <p:nvPr/>
          </p:nvCxnSpPr>
          <p:spPr bwMode="auto">
            <a:xfrm>
              <a:off x="306038" y="3958745"/>
              <a:ext cx="6146250" cy="29004"/>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Elbow Connector 68">
              <a:extLst>
                <a:ext uri="{FF2B5EF4-FFF2-40B4-BE49-F238E27FC236}">
                  <a16:creationId xmlns:a16="http://schemas.microsoft.com/office/drawing/2014/main" id="{5D20B813-3705-A947-B461-8F26C306B408}"/>
                </a:ext>
              </a:extLst>
            </p:cNvPr>
            <p:cNvCxnSpPr>
              <a:cxnSpLocks/>
            </p:cNvCxnSpPr>
            <p:nvPr/>
          </p:nvCxnSpPr>
          <p:spPr bwMode="auto">
            <a:xfrm rot="5400000" flipH="1" flipV="1">
              <a:off x="995723" y="3666466"/>
              <a:ext cx="427089" cy="157469"/>
            </a:xfrm>
            <a:prstGeom prst="bentConnector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70" name="Group 69">
              <a:extLst>
                <a:ext uri="{FF2B5EF4-FFF2-40B4-BE49-F238E27FC236}">
                  <a16:creationId xmlns:a16="http://schemas.microsoft.com/office/drawing/2014/main" id="{CA5B8880-B7F1-984C-A2CE-1961B1BC1CB1}"/>
                </a:ext>
              </a:extLst>
            </p:cNvPr>
            <p:cNvGrpSpPr/>
            <p:nvPr/>
          </p:nvGrpSpPr>
          <p:grpSpPr>
            <a:xfrm>
              <a:off x="5368877" y="3276600"/>
              <a:ext cx="938464" cy="681203"/>
              <a:chOff x="1468636" y="1981199"/>
              <a:chExt cx="1238203" cy="978448"/>
            </a:xfrm>
          </p:grpSpPr>
          <p:pic>
            <p:nvPicPr>
              <p:cNvPr id="71" name="Picture 70">
                <a:extLst>
                  <a:ext uri="{FF2B5EF4-FFF2-40B4-BE49-F238E27FC236}">
                    <a16:creationId xmlns:a16="http://schemas.microsoft.com/office/drawing/2014/main" id="{CD00E4D2-2760-8444-A68D-D26AA58450DF}"/>
                  </a:ext>
                </a:extLst>
              </p:cNvPr>
              <p:cNvPicPr>
                <a:picLocks noChangeAspect="1"/>
              </p:cNvPicPr>
              <p:nvPr/>
            </p:nvPicPr>
            <p:blipFill>
              <a:blip r:embed="rId2"/>
              <a:stretch>
                <a:fillRect/>
              </a:stretch>
            </p:blipFill>
            <p:spPr>
              <a:xfrm>
                <a:off x="1658272" y="1981199"/>
                <a:ext cx="1048567" cy="729992"/>
              </a:xfrm>
              <a:prstGeom prst="rect">
                <a:avLst/>
              </a:prstGeom>
            </p:spPr>
          </p:pic>
          <p:cxnSp>
            <p:nvCxnSpPr>
              <p:cNvPr id="72" name="Elbow Connector 71">
                <a:extLst>
                  <a:ext uri="{FF2B5EF4-FFF2-40B4-BE49-F238E27FC236}">
                    <a16:creationId xmlns:a16="http://schemas.microsoft.com/office/drawing/2014/main" id="{5D39A433-EEED-7B4A-9649-D57A71348BA2}"/>
                  </a:ext>
                </a:extLst>
              </p:cNvPr>
              <p:cNvCxnSpPr>
                <a:cxnSpLocks/>
              </p:cNvCxnSpPr>
              <p:nvPr/>
            </p:nvCxnSpPr>
            <p:spPr bwMode="auto">
              <a:xfrm rot="5400000" flipH="1" flipV="1">
                <a:off x="1265792" y="2549040"/>
                <a:ext cx="613451" cy="207764"/>
              </a:xfrm>
              <a:prstGeom prst="bentConnector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73" name="Picture 72">
              <a:extLst>
                <a:ext uri="{FF2B5EF4-FFF2-40B4-BE49-F238E27FC236}">
                  <a16:creationId xmlns:a16="http://schemas.microsoft.com/office/drawing/2014/main" id="{99B46DAF-B8F7-054A-B111-8E2CE523803A}"/>
                </a:ext>
              </a:extLst>
            </p:cNvPr>
            <p:cNvPicPr>
              <a:picLocks noChangeAspect="1"/>
            </p:cNvPicPr>
            <p:nvPr/>
          </p:nvPicPr>
          <p:blipFill>
            <a:blip r:embed="rId3"/>
            <a:stretch>
              <a:fillRect/>
            </a:stretch>
          </p:blipFill>
          <p:spPr>
            <a:xfrm>
              <a:off x="591234" y="3293228"/>
              <a:ext cx="1170261" cy="566100"/>
            </a:xfrm>
            <a:prstGeom prst="rect">
              <a:avLst/>
            </a:prstGeom>
          </p:spPr>
        </p:pic>
        <p:pic>
          <p:nvPicPr>
            <p:cNvPr id="74" name="Picture 73">
              <a:extLst>
                <a:ext uri="{FF2B5EF4-FFF2-40B4-BE49-F238E27FC236}">
                  <a16:creationId xmlns:a16="http://schemas.microsoft.com/office/drawing/2014/main" id="{8D9AAF21-A882-204C-8DEA-8A20E4EC4D73}"/>
                </a:ext>
              </a:extLst>
            </p:cNvPr>
            <p:cNvPicPr>
              <a:picLocks noChangeAspect="1"/>
            </p:cNvPicPr>
            <p:nvPr/>
          </p:nvPicPr>
          <p:blipFill>
            <a:blip r:embed="rId4"/>
            <a:stretch>
              <a:fillRect/>
            </a:stretch>
          </p:blipFill>
          <p:spPr>
            <a:xfrm>
              <a:off x="3335523" y="3298879"/>
              <a:ext cx="1008188" cy="503094"/>
            </a:xfrm>
            <a:prstGeom prst="rect">
              <a:avLst/>
            </a:prstGeom>
          </p:spPr>
        </p:pic>
        <p:cxnSp>
          <p:nvCxnSpPr>
            <p:cNvPr id="75" name="Elbow Connector 74">
              <a:extLst>
                <a:ext uri="{FF2B5EF4-FFF2-40B4-BE49-F238E27FC236}">
                  <a16:creationId xmlns:a16="http://schemas.microsoft.com/office/drawing/2014/main" id="{8C5BB2A2-05B2-A941-94F5-077C7BD2816D}"/>
                </a:ext>
              </a:extLst>
            </p:cNvPr>
            <p:cNvCxnSpPr>
              <a:cxnSpLocks/>
            </p:cNvCxnSpPr>
            <p:nvPr/>
          </p:nvCxnSpPr>
          <p:spPr bwMode="auto">
            <a:xfrm rot="5400000" flipH="1" flipV="1">
              <a:off x="3052168" y="3665523"/>
              <a:ext cx="427089" cy="157469"/>
            </a:xfrm>
            <a:prstGeom prst="bentConnector2">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04" name="Picture 103">
            <a:extLst>
              <a:ext uri="{FF2B5EF4-FFF2-40B4-BE49-F238E27FC236}">
                <a16:creationId xmlns:a16="http://schemas.microsoft.com/office/drawing/2014/main" id="{66467944-B89C-5A4D-876F-5DCEEDA0D101}"/>
              </a:ext>
            </a:extLst>
          </p:cNvPr>
          <p:cNvPicPr>
            <a:picLocks noChangeAspect="1"/>
          </p:cNvPicPr>
          <p:nvPr/>
        </p:nvPicPr>
        <p:blipFill>
          <a:blip r:embed="rId5"/>
          <a:stretch>
            <a:fillRect/>
          </a:stretch>
        </p:blipFill>
        <p:spPr>
          <a:xfrm>
            <a:off x="3679947" y="3200400"/>
            <a:ext cx="5311653" cy="2238597"/>
          </a:xfrm>
          <a:prstGeom prst="rect">
            <a:avLst/>
          </a:prstGeom>
        </p:spPr>
      </p:pic>
      <p:grpSp>
        <p:nvGrpSpPr>
          <p:cNvPr id="82" name="Group 81">
            <a:extLst>
              <a:ext uri="{FF2B5EF4-FFF2-40B4-BE49-F238E27FC236}">
                <a16:creationId xmlns:a16="http://schemas.microsoft.com/office/drawing/2014/main" id="{DEEF8732-7944-B64B-92B6-BA369CC2A020}"/>
              </a:ext>
            </a:extLst>
          </p:cNvPr>
          <p:cNvGrpSpPr/>
          <p:nvPr/>
        </p:nvGrpSpPr>
        <p:grpSpPr>
          <a:xfrm>
            <a:off x="152400" y="3675293"/>
            <a:ext cx="3564533" cy="1181357"/>
            <a:chOff x="354140" y="4186572"/>
            <a:chExt cx="5916309" cy="1900967"/>
          </a:xfrm>
        </p:grpSpPr>
        <p:pic>
          <p:nvPicPr>
            <p:cNvPr id="7" name="Picture 6">
              <a:extLst>
                <a:ext uri="{FF2B5EF4-FFF2-40B4-BE49-F238E27FC236}">
                  <a16:creationId xmlns:a16="http://schemas.microsoft.com/office/drawing/2014/main" id="{38B99A81-335F-DB48-AF2C-C06A5353BE1A}"/>
                </a:ext>
              </a:extLst>
            </p:cNvPr>
            <p:cNvPicPr>
              <a:picLocks noChangeAspect="1"/>
            </p:cNvPicPr>
            <p:nvPr/>
          </p:nvPicPr>
          <p:blipFill>
            <a:blip r:embed="rId6"/>
            <a:stretch>
              <a:fillRect/>
            </a:stretch>
          </p:blipFill>
          <p:spPr>
            <a:xfrm flipH="1">
              <a:off x="5614216" y="5640744"/>
              <a:ext cx="584772" cy="395213"/>
            </a:xfrm>
            <a:prstGeom prst="rect">
              <a:avLst/>
            </a:prstGeom>
          </p:spPr>
        </p:pic>
        <p:pic>
          <p:nvPicPr>
            <p:cNvPr id="9" name="Picture 8">
              <a:extLst>
                <a:ext uri="{FF2B5EF4-FFF2-40B4-BE49-F238E27FC236}">
                  <a16:creationId xmlns:a16="http://schemas.microsoft.com/office/drawing/2014/main" id="{A0AA3FAA-45D4-C743-9125-FED0F03D5F91}"/>
                </a:ext>
              </a:extLst>
            </p:cNvPr>
            <p:cNvPicPr>
              <a:picLocks noChangeAspect="1"/>
            </p:cNvPicPr>
            <p:nvPr/>
          </p:nvPicPr>
          <p:blipFill>
            <a:blip r:embed="rId7"/>
            <a:stretch>
              <a:fillRect/>
            </a:stretch>
          </p:blipFill>
          <p:spPr>
            <a:xfrm>
              <a:off x="354140" y="5640744"/>
              <a:ext cx="549099" cy="356309"/>
            </a:xfrm>
            <a:prstGeom prst="rect">
              <a:avLst/>
            </a:prstGeom>
          </p:spPr>
        </p:pic>
        <p:pic>
          <p:nvPicPr>
            <p:cNvPr id="10" name="Picture 9">
              <a:extLst>
                <a:ext uri="{FF2B5EF4-FFF2-40B4-BE49-F238E27FC236}">
                  <a16:creationId xmlns:a16="http://schemas.microsoft.com/office/drawing/2014/main" id="{8B171595-F11C-5143-8141-A1A6BE4B1C95}"/>
                </a:ext>
              </a:extLst>
            </p:cNvPr>
            <p:cNvPicPr>
              <a:picLocks noChangeAspect="1"/>
            </p:cNvPicPr>
            <p:nvPr/>
          </p:nvPicPr>
          <p:blipFill>
            <a:blip r:embed="rId7"/>
            <a:stretch>
              <a:fillRect/>
            </a:stretch>
          </p:blipFill>
          <p:spPr>
            <a:xfrm>
              <a:off x="803700" y="5640744"/>
              <a:ext cx="549099" cy="356309"/>
            </a:xfrm>
            <a:prstGeom prst="rect">
              <a:avLst/>
            </a:prstGeom>
          </p:spPr>
        </p:pic>
        <p:pic>
          <p:nvPicPr>
            <p:cNvPr id="11" name="Picture 10">
              <a:extLst>
                <a:ext uri="{FF2B5EF4-FFF2-40B4-BE49-F238E27FC236}">
                  <a16:creationId xmlns:a16="http://schemas.microsoft.com/office/drawing/2014/main" id="{67A243A4-7A63-6445-AFA9-AB39673E5563}"/>
                </a:ext>
              </a:extLst>
            </p:cNvPr>
            <p:cNvPicPr>
              <a:picLocks noChangeAspect="1"/>
            </p:cNvPicPr>
            <p:nvPr/>
          </p:nvPicPr>
          <p:blipFill>
            <a:blip r:embed="rId7"/>
            <a:stretch>
              <a:fillRect/>
            </a:stretch>
          </p:blipFill>
          <p:spPr>
            <a:xfrm>
              <a:off x="1367499" y="5640744"/>
              <a:ext cx="549099" cy="356309"/>
            </a:xfrm>
            <a:prstGeom prst="rect">
              <a:avLst/>
            </a:prstGeom>
          </p:spPr>
        </p:pic>
        <p:cxnSp>
          <p:nvCxnSpPr>
            <p:cNvPr id="12" name="Elbow Connector 11">
              <a:extLst>
                <a:ext uri="{FF2B5EF4-FFF2-40B4-BE49-F238E27FC236}">
                  <a16:creationId xmlns:a16="http://schemas.microsoft.com/office/drawing/2014/main" id="{19B2EEBD-6073-F24A-AD25-9EB3F4DD99FB}"/>
                </a:ext>
              </a:extLst>
            </p:cNvPr>
            <p:cNvCxnSpPr>
              <a:cxnSpLocks/>
              <a:stCxn id="9" idx="0"/>
              <a:endCxn id="18" idx="2"/>
            </p:cNvCxnSpPr>
            <p:nvPr/>
          </p:nvCxnSpPr>
          <p:spPr bwMode="auto">
            <a:xfrm rot="5400000" flipH="1" flipV="1">
              <a:off x="672992" y="5386701"/>
              <a:ext cx="209741" cy="298347"/>
            </a:xfrm>
            <a:prstGeom prst="bentConnector3">
              <a:avLst>
                <a:gd name="adj1" fmla="val 50000"/>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D2CBA9CC-FB55-C84F-9CDE-63F61C58849D}"/>
                </a:ext>
              </a:extLst>
            </p:cNvPr>
            <p:cNvCxnSpPr>
              <a:cxnSpLocks/>
              <a:endCxn id="20" idx="2"/>
            </p:cNvCxnSpPr>
            <p:nvPr/>
          </p:nvCxnSpPr>
          <p:spPr bwMode="auto">
            <a:xfrm flipV="1">
              <a:off x="1700902" y="5431003"/>
              <a:ext cx="0" cy="286272"/>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5" name="Picture 14">
              <a:extLst>
                <a:ext uri="{FF2B5EF4-FFF2-40B4-BE49-F238E27FC236}">
                  <a16:creationId xmlns:a16="http://schemas.microsoft.com/office/drawing/2014/main" id="{93C5D9A6-C5F9-1145-8C3A-606334101F7C}"/>
                </a:ext>
              </a:extLst>
            </p:cNvPr>
            <p:cNvPicPr>
              <a:picLocks noChangeAspect="1"/>
            </p:cNvPicPr>
            <p:nvPr/>
          </p:nvPicPr>
          <p:blipFill>
            <a:blip r:embed="rId8"/>
            <a:stretch>
              <a:fillRect/>
            </a:stretch>
          </p:blipFill>
          <p:spPr>
            <a:xfrm flipH="1">
              <a:off x="3552813" y="5622408"/>
              <a:ext cx="586698" cy="397947"/>
            </a:xfrm>
            <a:prstGeom prst="rect">
              <a:avLst/>
            </a:prstGeom>
          </p:spPr>
        </p:pic>
        <p:pic>
          <p:nvPicPr>
            <p:cNvPr id="16" name="Picture 15">
              <a:extLst>
                <a:ext uri="{FF2B5EF4-FFF2-40B4-BE49-F238E27FC236}">
                  <a16:creationId xmlns:a16="http://schemas.microsoft.com/office/drawing/2014/main" id="{5A1A934D-346B-1647-A8B2-AB02BA19E24C}"/>
                </a:ext>
              </a:extLst>
            </p:cNvPr>
            <p:cNvPicPr>
              <a:picLocks noChangeAspect="1"/>
            </p:cNvPicPr>
            <p:nvPr/>
          </p:nvPicPr>
          <p:blipFill>
            <a:blip r:embed="rId9"/>
            <a:stretch>
              <a:fillRect/>
            </a:stretch>
          </p:blipFill>
          <p:spPr>
            <a:xfrm>
              <a:off x="4512415" y="5656553"/>
              <a:ext cx="471827" cy="430986"/>
            </a:xfrm>
            <a:prstGeom prst="rect">
              <a:avLst/>
            </a:prstGeom>
          </p:spPr>
        </p:pic>
        <p:pic>
          <p:nvPicPr>
            <p:cNvPr id="17" name="Picture 16">
              <a:extLst>
                <a:ext uri="{FF2B5EF4-FFF2-40B4-BE49-F238E27FC236}">
                  <a16:creationId xmlns:a16="http://schemas.microsoft.com/office/drawing/2014/main" id="{CF84A3D1-DD0E-4E45-8A6B-FD5519A204F1}"/>
                </a:ext>
              </a:extLst>
            </p:cNvPr>
            <p:cNvPicPr>
              <a:picLocks noChangeAspect="1"/>
            </p:cNvPicPr>
            <p:nvPr/>
          </p:nvPicPr>
          <p:blipFill>
            <a:blip r:embed="rId10"/>
            <a:stretch>
              <a:fillRect/>
            </a:stretch>
          </p:blipFill>
          <p:spPr>
            <a:xfrm>
              <a:off x="816509" y="4414781"/>
              <a:ext cx="923722" cy="165628"/>
            </a:xfrm>
            <a:prstGeom prst="rect">
              <a:avLst/>
            </a:prstGeom>
          </p:spPr>
        </p:pic>
        <p:pic>
          <p:nvPicPr>
            <p:cNvPr id="18" name="Picture 17">
              <a:extLst>
                <a:ext uri="{FF2B5EF4-FFF2-40B4-BE49-F238E27FC236}">
                  <a16:creationId xmlns:a16="http://schemas.microsoft.com/office/drawing/2014/main" id="{B8932D85-BB46-4F4F-BA07-2FB863033452}"/>
                </a:ext>
              </a:extLst>
            </p:cNvPr>
            <p:cNvPicPr>
              <a:picLocks noChangeAspect="1"/>
            </p:cNvPicPr>
            <p:nvPr/>
          </p:nvPicPr>
          <p:blipFill>
            <a:blip r:embed="rId11"/>
            <a:stretch>
              <a:fillRect/>
            </a:stretch>
          </p:blipFill>
          <p:spPr>
            <a:xfrm>
              <a:off x="846942" y="4837252"/>
              <a:ext cx="160190" cy="593752"/>
            </a:xfrm>
            <a:prstGeom prst="rect">
              <a:avLst/>
            </a:prstGeom>
          </p:spPr>
        </p:pic>
        <p:cxnSp>
          <p:nvCxnSpPr>
            <p:cNvPr id="19" name="Elbow Connector 18">
              <a:extLst>
                <a:ext uri="{FF2B5EF4-FFF2-40B4-BE49-F238E27FC236}">
                  <a16:creationId xmlns:a16="http://schemas.microsoft.com/office/drawing/2014/main" id="{476BB0DA-4DBF-6445-A2F3-63E714560579}"/>
                </a:ext>
              </a:extLst>
            </p:cNvPr>
            <p:cNvCxnSpPr>
              <a:cxnSpLocks/>
              <a:endCxn id="18" idx="2"/>
            </p:cNvCxnSpPr>
            <p:nvPr/>
          </p:nvCxnSpPr>
          <p:spPr bwMode="auto">
            <a:xfrm rot="16200000" flipV="1">
              <a:off x="919535" y="5438506"/>
              <a:ext cx="261243" cy="246238"/>
            </a:xfrm>
            <a:prstGeom prst="bentConnector3">
              <a:avLst>
                <a:gd name="adj1" fmla="val 59463"/>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0" name="Picture 19">
              <a:extLst>
                <a:ext uri="{FF2B5EF4-FFF2-40B4-BE49-F238E27FC236}">
                  <a16:creationId xmlns:a16="http://schemas.microsoft.com/office/drawing/2014/main" id="{2CD64B39-04A7-844D-BE1B-94CC885523D5}"/>
                </a:ext>
              </a:extLst>
            </p:cNvPr>
            <p:cNvPicPr>
              <a:picLocks noChangeAspect="1"/>
            </p:cNvPicPr>
            <p:nvPr/>
          </p:nvPicPr>
          <p:blipFill>
            <a:blip r:embed="rId11"/>
            <a:stretch>
              <a:fillRect/>
            </a:stretch>
          </p:blipFill>
          <p:spPr>
            <a:xfrm>
              <a:off x="1620806" y="4837252"/>
              <a:ext cx="160190" cy="593752"/>
            </a:xfrm>
            <a:prstGeom prst="rect">
              <a:avLst/>
            </a:prstGeom>
          </p:spPr>
        </p:pic>
        <p:pic>
          <p:nvPicPr>
            <p:cNvPr id="22" name="Picture 21">
              <a:extLst>
                <a:ext uri="{FF2B5EF4-FFF2-40B4-BE49-F238E27FC236}">
                  <a16:creationId xmlns:a16="http://schemas.microsoft.com/office/drawing/2014/main" id="{842737A0-CED7-EA44-B157-A5E8A490B3BE}"/>
                </a:ext>
              </a:extLst>
            </p:cNvPr>
            <p:cNvPicPr>
              <a:picLocks noChangeAspect="1"/>
            </p:cNvPicPr>
            <p:nvPr/>
          </p:nvPicPr>
          <p:blipFill>
            <a:blip r:embed="rId7"/>
            <a:stretch>
              <a:fillRect/>
            </a:stretch>
          </p:blipFill>
          <p:spPr>
            <a:xfrm>
              <a:off x="1902595" y="5640744"/>
              <a:ext cx="549099" cy="356309"/>
            </a:xfrm>
            <a:prstGeom prst="rect">
              <a:avLst/>
            </a:prstGeom>
          </p:spPr>
        </p:pic>
        <p:pic>
          <p:nvPicPr>
            <p:cNvPr id="23" name="Picture 22">
              <a:extLst>
                <a:ext uri="{FF2B5EF4-FFF2-40B4-BE49-F238E27FC236}">
                  <a16:creationId xmlns:a16="http://schemas.microsoft.com/office/drawing/2014/main" id="{A8594B9D-8BD4-C84D-AD76-2EF557DD4111}"/>
                </a:ext>
              </a:extLst>
            </p:cNvPr>
            <p:cNvPicPr>
              <a:picLocks noChangeAspect="1"/>
            </p:cNvPicPr>
            <p:nvPr/>
          </p:nvPicPr>
          <p:blipFill>
            <a:blip r:embed="rId7"/>
            <a:stretch>
              <a:fillRect/>
            </a:stretch>
          </p:blipFill>
          <p:spPr>
            <a:xfrm>
              <a:off x="2352155" y="5640744"/>
              <a:ext cx="549099" cy="356309"/>
            </a:xfrm>
            <a:prstGeom prst="rect">
              <a:avLst/>
            </a:prstGeom>
          </p:spPr>
        </p:pic>
        <p:pic>
          <p:nvPicPr>
            <p:cNvPr id="24" name="Picture 23">
              <a:extLst>
                <a:ext uri="{FF2B5EF4-FFF2-40B4-BE49-F238E27FC236}">
                  <a16:creationId xmlns:a16="http://schemas.microsoft.com/office/drawing/2014/main" id="{445139E5-475A-C348-A452-CFA5420664F7}"/>
                </a:ext>
              </a:extLst>
            </p:cNvPr>
            <p:cNvPicPr>
              <a:picLocks noChangeAspect="1"/>
            </p:cNvPicPr>
            <p:nvPr/>
          </p:nvPicPr>
          <p:blipFill>
            <a:blip r:embed="rId7"/>
            <a:stretch>
              <a:fillRect/>
            </a:stretch>
          </p:blipFill>
          <p:spPr>
            <a:xfrm>
              <a:off x="2915954" y="5640744"/>
              <a:ext cx="549099" cy="356309"/>
            </a:xfrm>
            <a:prstGeom prst="rect">
              <a:avLst/>
            </a:prstGeom>
          </p:spPr>
        </p:pic>
        <p:cxnSp>
          <p:nvCxnSpPr>
            <p:cNvPr id="25" name="Elbow Connector 24">
              <a:extLst>
                <a:ext uri="{FF2B5EF4-FFF2-40B4-BE49-F238E27FC236}">
                  <a16:creationId xmlns:a16="http://schemas.microsoft.com/office/drawing/2014/main" id="{C535E3A4-BC17-8747-9D3D-C39A688C7DA5}"/>
                </a:ext>
              </a:extLst>
            </p:cNvPr>
            <p:cNvCxnSpPr>
              <a:cxnSpLocks/>
              <a:stCxn id="22" idx="0"/>
              <a:endCxn id="28" idx="2"/>
            </p:cNvCxnSpPr>
            <p:nvPr/>
          </p:nvCxnSpPr>
          <p:spPr bwMode="auto">
            <a:xfrm rot="5400000" flipH="1" flipV="1">
              <a:off x="2221447" y="5386701"/>
              <a:ext cx="209741" cy="298347"/>
            </a:xfrm>
            <a:prstGeom prst="bentConnector3">
              <a:avLst>
                <a:gd name="adj1" fmla="val 50000"/>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a:extLst>
                <a:ext uri="{FF2B5EF4-FFF2-40B4-BE49-F238E27FC236}">
                  <a16:creationId xmlns:a16="http://schemas.microsoft.com/office/drawing/2014/main" id="{0ABCF934-DC6E-2D4F-8E5B-E8691C081FF1}"/>
                </a:ext>
              </a:extLst>
            </p:cNvPr>
            <p:cNvCxnSpPr>
              <a:cxnSpLocks/>
              <a:endCxn id="30" idx="2"/>
            </p:cNvCxnSpPr>
            <p:nvPr/>
          </p:nvCxnSpPr>
          <p:spPr bwMode="auto">
            <a:xfrm flipV="1">
              <a:off x="3249356" y="5431003"/>
              <a:ext cx="0" cy="286272"/>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8" name="Picture 27">
              <a:extLst>
                <a:ext uri="{FF2B5EF4-FFF2-40B4-BE49-F238E27FC236}">
                  <a16:creationId xmlns:a16="http://schemas.microsoft.com/office/drawing/2014/main" id="{DB1ED430-AF10-F64E-BD29-DF124F17B765}"/>
                </a:ext>
              </a:extLst>
            </p:cNvPr>
            <p:cNvPicPr>
              <a:picLocks noChangeAspect="1"/>
            </p:cNvPicPr>
            <p:nvPr/>
          </p:nvPicPr>
          <p:blipFill>
            <a:blip r:embed="rId11"/>
            <a:stretch>
              <a:fillRect/>
            </a:stretch>
          </p:blipFill>
          <p:spPr>
            <a:xfrm>
              <a:off x="2395397" y="4837252"/>
              <a:ext cx="160190" cy="593752"/>
            </a:xfrm>
            <a:prstGeom prst="rect">
              <a:avLst/>
            </a:prstGeom>
          </p:spPr>
        </p:pic>
        <p:cxnSp>
          <p:nvCxnSpPr>
            <p:cNvPr id="29" name="Elbow Connector 28">
              <a:extLst>
                <a:ext uri="{FF2B5EF4-FFF2-40B4-BE49-F238E27FC236}">
                  <a16:creationId xmlns:a16="http://schemas.microsoft.com/office/drawing/2014/main" id="{24262450-E9F8-0D42-B088-3B7DD62F1F08}"/>
                </a:ext>
              </a:extLst>
            </p:cNvPr>
            <p:cNvCxnSpPr>
              <a:cxnSpLocks/>
              <a:endCxn id="28" idx="2"/>
            </p:cNvCxnSpPr>
            <p:nvPr/>
          </p:nvCxnSpPr>
          <p:spPr bwMode="auto">
            <a:xfrm rot="16200000" flipV="1">
              <a:off x="2467990" y="5438506"/>
              <a:ext cx="261243" cy="246238"/>
            </a:xfrm>
            <a:prstGeom prst="bentConnector3">
              <a:avLst>
                <a:gd name="adj1" fmla="val 59463"/>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30" name="Picture 29">
              <a:extLst>
                <a:ext uri="{FF2B5EF4-FFF2-40B4-BE49-F238E27FC236}">
                  <a16:creationId xmlns:a16="http://schemas.microsoft.com/office/drawing/2014/main" id="{3867AD4B-97AB-3542-9E53-6F786A4556E3}"/>
                </a:ext>
              </a:extLst>
            </p:cNvPr>
            <p:cNvPicPr>
              <a:picLocks noChangeAspect="1"/>
            </p:cNvPicPr>
            <p:nvPr/>
          </p:nvPicPr>
          <p:blipFill>
            <a:blip r:embed="rId11"/>
            <a:stretch>
              <a:fillRect/>
            </a:stretch>
          </p:blipFill>
          <p:spPr>
            <a:xfrm>
              <a:off x="3169261" y="4837252"/>
              <a:ext cx="160190" cy="593752"/>
            </a:xfrm>
            <a:prstGeom prst="rect">
              <a:avLst/>
            </a:prstGeom>
          </p:spPr>
        </p:pic>
        <p:cxnSp>
          <p:nvCxnSpPr>
            <p:cNvPr id="32" name="Straight Connector 31">
              <a:extLst>
                <a:ext uri="{FF2B5EF4-FFF2-40B4-BE49-F238E27FC236}">
                  <a16:creationId xmlns:a16="http://schemas.microsoft.com/office/drawing/2014/main" id="{56A6400C-8C47-7B41-BCC9-26CC7764CD94}"/>
                </a:ext>
              </a:extLst>
            </p:cNvPr>
            <p:cNvCxnSpPr>
              <a:stCxn id="18" idx="0"/>
            </p:cNvCxnSpPr>
            <p:nvPr/>
          </p:nvCxnSpPr>
          <p:spPr bwMode="auto">
            <a:xfrm flipH="1" flipV="1">
              <a:off x="927036" y="4551959"/>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2450FB82-04BC-C04D-B7BE-49844CF21F59}"/>
                </a:ext>
              </a:extLst>
            </p:cNvPr>
            <p:cNvCxnSpPr/>
            <p:nvPr/>
          </p:nvCxnSpPr>
          <p:spPr bwMode="auto">
            <a:xfrm flipH="1" flipV="1">
              <a:off x="1700901" y="4563984"/>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34" name="Picture 33">
              <a:extLst>
                <a:ext uri="{FF2B5EF4-FFF2-40B4-BE49-F238E27FC236}">
                  <a16:creationId xmlns:a16="http://schemas.microsoft.com/office/drawing/2014/main" id="{4328F85B-FBD6-6942-8D5E-4DAE21714F71}"/>
                </a:ext>
              </a:extLst>
            </p:cNvPr>
            <p:cNvPicPr>
              <a:picLocks noChangeAspect="1"/>
            </p:cNvPicPr>
            <p:nvPr/>
          </p:nvPicPr>
          <p:blipFill>
            <a:blip r:embed="rId10"/>
            <a:stretch>
              <a:fillRect/>
            </a:stretch>
          </p:blipFill>
          <p:spPr>
            <a:xfrm>
              <a:off x="2354043" y="4410353"/>
              <a:ext cx="945541" cy="165628"/>
            </a:xfrm>
            <a:prstGeom prst="rect">
              <a:avLst/>
            </a:prstGeom>
          </p:spPr>
        </p:pic>
        <p:cxnSp>
          <p:nvCxnSpPr>
            <p:cNvPr id="35" name="Straight Connector 34">
              <a:extLst>
                <a:ext uri="{FF2B5EF4-FFF2-40B4-BE49-F238E27FC236}">
                  <a16:creationId xmlns:a16="http://schemas.microsoft.com/office/drawing/2014/main" id="{AD038E1B-DEA6-5A4E-A147-68955D08197E}"/>
                </a:ext>
              </a:extLst>
            </p:cNvPr>
            <p:cNvCxnSpPr/>
            <p:nvPr/>
          </p:nvCxnSpPr>
          <p:spPr bwMode="auto">
            <a:xfrm flipH="1" flipV="1">
              <a:off x="2486389" y="4547531"/>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Connector 35">
              <a:extLst>
                <a:ext uri="{FF2B5EF4-FFF2-40B4-BE49-F238E27FC236}">
                  <a16:creationId xmlns:a16="http://schemas.microsoft.com/office/drawing/2014/main" id="{FA35A67D-BD3A-4341-939D-3694A1DEF9B1}"/>
                </a:ext>
              </a:extLst>
            </p:cNvPr>
            <p:cNvCxnSpPr/>
            <p:nvPr/>
          </p:nvCxnSpPr>
          <p:spPr bwMode="auto">
            <a:xfrm flipH="1" flipV="1">
              <a:off x="3260254" y="4559556"/>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37" name="Picture 36">
              <a:extLst>
                <a:ext uri="{FF2B5EF4-FFF2-40B4-BE49-F238E27FC236}">
                  <a16:creationId xmlns:a16="http://schemas.microsoft.com/office/drawing/2014/main" id="{947AB3D3-FBD6-FA47-8025-A906FA798568}"/>
                </a:ext>
              </a:extLst>
            </p:cNvPr>
            <p:cNvPicPr>
              <a:picLocks noChangeAspect="1"/>
            </p:cNvPicPr>
            <p:nvPr/>
          </p:nvPicPr>
          <p:blipFill>
            <a:blip r:embed="rId11"/>
            <a:stretch>
              <a:fillRect/>
            </a:stretch>
          </p:blipFill>
          <p:spPr>
            <a:xfrm>
              <a:off x="4154340" y="4837252"/>
              <a:ext cx="160190" cy="593752"/>
            </a:xfrm>
            <a:prstGeom prst="rect">
              <a:avLst/>
            </a:prstGeom>
          </p:spPr>
        </p:pic>
        <p:pic>
          <p:nvPicPr>
            <p:cNvPr id="38" name="Picture 37">
              <a:extLst>
                <a:ext uri="{FF2B5EF4-FFF2-40B4-BE49-F238E27FC236}">
                  <a16:creationId xmlns:a16="http://schemas.microsoft.com/office/drawing/2014/main" id="{45682919-AAE6-D84C-A2DB-A8A9BDF6BFE4}"/>
                </a:ext>
              </a:extLst>
            </p:cNvPr>
            <p:cNvPicPr>
              <a:picLocks noChangeAspect="1"/>
            </p:cNvPicPr>
            <p:nvPr/>
          </p:nvPicPr>
          <p:blipFill>
            <a:blip r:embed="rId10"/>
            <a:stretch>
              <a:fillRect/>
            </a:stretch>
          </p:blipFill>
          <p:spPr>
            <a:xfrm>
              <a:off x="3530600" y="4415981"/>
              <a:ext cx="860875" cy="165628"/>
            </a:xfrm>
            <a:prstGeom prst="rect">
              <a:avLst/>
            </a:prstGeom>
          </p:spPr>
        </p:pic>
        <p:cxnSp>
          <p:nvCxnSpPr>
            <p:cNvPr id="39" name="Straight Connector 38">
              <a:extLst>
                <a:ext uri="{FF2B5EF4-FFF2-40B4-BE49-F238E27FC236}">
                  <a16:creationId xmlns:a16="http://schemas.microsoft.com/office/drawing/2014/main" id="{FB91DFEE-EF4E-3746-B868-0279F77F93D0}"/>
                </a:ext>
              </a:extLst>
            </p:cNvPr>
            <p:cNvCxnSpPr>
              <a:cxnSpLocks/>
            </p:cNvCxnSpPr>
            <p:nvPr/>
          </p:nvCxnSpPr>
          <p:spPr bwMode="auto">
            <a:xfrm flipH="1" flipV="1">
              <a:off x="3819370" y="4563985"/>
              <a:ext cx="3480" cy="1147776"/>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4A62526D-BEAD-3E4E-99D1-80B3E12CDFD2}"/>
                </a:ext>
              </a:extLst>
            </p:cNvPr>
            <p:cNvCxnSpPr/>
            <p:nvPr/>
          </p:nvCxnSpPr>
          <p:spPr bwMode="auto">
            <a:xfrm flipH="1" flipV="1">
              <a:off x="4234434" y="4572375"/>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42" name="Picture 41">
              <a:extLst>
                <a:ext uri="{FF2B5EF4-FFF2-40B4-BE49-F238E27FC236}">
                  <a16:creationId xmlns:a16="http://schemas.microsoft.com/office/drawing/2014/main" id="{C7885DDB-3268-024A-9339-43F3BA3ED062}"/>
                </a:ext>
              </a:extLst>
            </p:cNvPr>
            <p:cNvPicPr>
              <a:picLocks noChangeAspect="1"/>
            </p:cNvPicPr>
            <p:nvPr/>
          </p:nvPicPr>
          <p:blipFill>
            <a:blip r:embed="rId11"/>
            <a:stretch>
              <a:fillRect/>
            </a:stretch>
          </p:blipFill>
          <p:spPr>
            <a:xfrm>
              <a:off x="4990536" y="4831738"/>
              <a:ext cx="160190" cy="593752"/>
            </a:xfrm>
            <a:prstGeom prst="rect">
              <a:avLst/>
            </a:prstGeom>
          </p:spPr>
        </p:pic>
        <p:pic>
          <p:nvPicPr>
            <p:cNvPr id="43" name="Picture 42">
              <a:extLst>
                <a:ext uri="{FF2B5EF4-FFF2-40B4-BE49-F238E27FC236}">
                  <a16:creationId xmlns:a16="http://schemas.microsoft.com/office/drawing/2014/main" id="{7A0A8F28-E3B9-4642-9395-C111C22058A9}"/>
                </a:ext>
              </a:extLst>
            </p:cNvPr>
            <p:cNvPicPr>
              <a:picLocks noChangeAspect="1"/>
            </p:cNvPicPr>
            <p:nvPr/>
          </p:nvPicPr>
          <p:blipFill>
            <a:blip r:embed="rId10"/>
            <a:stretch>
              <a:fillRect/>
            </a:stretch>
          </p:blipFill>
          <p:spPr>
            <a:xfrm>
              <a:off x="4485513" y="4410467"/>
              <a:ext cx="860875" cy="165628"/>
            </a:xfrm>
            <a:prstGeom prst="rect">
              <a:avLst/>
            </a:prstGeom>
          </p:spPr>
        </p:pic>
        <p:cxnSp>
          <p:nvCxnSpPr>
            <p:cNvPr id="44" name="Straight Connector 43">
              <a:extLst>
                <a:ext uri="{FF2B5EF4-FFF2-40B4-BE49-F238E27FC236}">
                  <a16:creationId xmlns:a16="http://schemas.microsoft.com/office/drawing/2014/main" id="{E3494557-1FCC-314E-B122-514A94C6C881}"/>
                </a:ext>
              </a:extLst>
            </p:cNvPr>
            <p:cNvCxnSpPr>
              <a:cxnSpLocks/>
            </p:cNvCxnSpPr>
            <p:nvPr/>
          </p:nvCxnSpPr>
          <p:spPr bwMode="auto">
            <a:xfrm flipH="1" flipV="1">
              <a:off x="4780138" y="4547531"/>
              <a:ext cx="9433" cy="1158717"/>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Connector 44">
              <a:extLst>
                <a:ext uri="{FF2B5EF4-FFF2-40B4-BE49-F238E27FC236}">
                  <a16:creationId xmlns:a16="http://schemas.microsoft.com/office/drawing/2014/main" id="{FE768116-4135-3341-BDD2-B38CA4E70581}"/>
                </a:ext>
              </a:extLst>
            </p:cNvPr>
            <p:cNvCxnSpPr/>
            <p:nvPr/>
          </p:nvCxnSpPr>
          <p:spPr bwMode="auto">
            <a:xfrm flipH="1" flipV="1">
              <a:off x="5070630" y="4566861"/>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a:extLst>
                <a:ext uri="{FF2B5EF4-FFF2-40B4-BE49-F238E27FC236}">
                  <a16:creationId xmlns:a16="http://schemas.microsoft.com/office/drawing/2014/main" id="{3FFFB773-169F-AC42-BFC4-36A13946EDAE}"/>
                </a:ext>
              </a:extLst>
            </p:cNvPr>
            <p:cNvCxnSpPr>
              <a:cxnSpLocks/>
            </p:cNvCxnSpPr>
            <p:nvPr/>
          </p:nvCxnSpPr>
          <p:spPr bwMode="auto">
            <a:xfrm>
              <a:off x="441778" y="4186572"/>
              <a:ext cx="5819581" cy="1404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Connector 46">
              <a:extLst>
                <a:ext uri="{FF2B5EF4-FFF2-40B4-BE49-F238E27FC236}">
                  <a16:creationId xmlns:a16="http://schemas.microsoft.com/office/drawing/2014/main" id="{9BCB0375-4245-9A40-AB0B-7A9845B8BF01}"/>
                </a:ext>
              </a:extLst>
            </p:cNvPr>
            <p:cNvCxnSpPr>
              <a:cxnSpLocks/>
            </p:cNvCxnSpPr>
            <p:nvPr/>
          </p:nvCxnSpPr>
          <p:spPr bwMode="auto">
            <a:xfrm>
              <a:off x="1173276" y="4186572"/>
              <a:ext cx="0" cy="223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C578E4E5-5473-B844-8FAB-DBBAE156EB35}"/>
                </a:ext>
              </a:extLst>
            </p:cNvPr>
            <p:cNvCxnSpPr>
              <a:cxnSpLocks/>
            </p:cNvCxnSpPr>
            <p:nvPr/>
          </p:nvCxnSpPr>
          <p:spPr bwMode="auto">
            <a:xfrm>
              <a:off x="2870269" y="4186572"/>
              <a:ext cx="0" cy="22820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0526EEE7-FD65-F845-867D-4483697D8460}"/>
                </a:ext>
              </a:extLst>
            </p:cNvPr>
            <p:cNvCxnSpPr>
              <a:cxnSpLocks/>
            </p:cNvCxnSpPr>
            <p:nvPr/>
          </p:nvCxnSpPr>
          <p:spPr bwMode="auto">
            <a:xfrm>
              <a:off x="3938607" y="4186572"/>
              <a:ext cx="0" cy="228209"/>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86D191E3-1C68-034E-886D-29A640CCCAB1}"/>
                </a:ext>
              </a:extLst>
            </p:cNvPr>
            <p:cNvCxnSpPr>
              <a:cxnSpLocks/>
            </p:cNvCxnSpPr>
            <p:nvPr/>
          </p:nvCxnSpPr>
          <p:spPr bwMode="auto">
            <a:xfrm>
              <a:off x="4915950" y="4186572"/>
              <a:ext cx="742" cy="22378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58" name="Picture 57">
              <a:extLst>
                <a:ext uri="{FF2B5EF4-FFF2-40B4-BE49-F238E27FC236}">
                  <a16:creationId xmlns:a16="http://schemas.microsoft.com/office/drawing/2014/main" id="{97A5B5C4-6D61-A44A-9198-5907F8BE2784}"/>
                </a:ext>
              </a:extLst>
            </p:cNvPr>
            <p:cNvPicPr>
              <a:picLocks noChangeAspect="1"/>
            </p:cNvPicPr>
            <p:nvPr/>
          </p:nvPicPr>
          <p:blipFill>
            <a:blip r:embed="rId11"/>
            <a:stretch>
              <a:fillRect/>
            </a:stretch>
          </p:blipFill>
          <p:spPr>
            <a:xfrm>
              <a:off x="5782999" y="4840199"/>
              <a:ext cx="160190" cy="593752"/>
            </a:xfrm>
            <a:prstGeom prst="rect">
              <a:avLst/>
            </a:prstGeom>
          </p:spPr>
        </p:pic>
        <p:pic>
          <p:nvPicPr>
            <p:cNvPr id="59" name="Picture 58">
              <a:extLst>
                <a:ext uri="{FF2B5EF4-FFF2-40B4-BE49-F238E27FC236}">
                  <a16:creationId xmlns:a16="http://schemas.microsoft.com/office/drawing/2014/main" id="{3A00D97F-49F0-0A47-B0BF-29B48B21318D}"/>
                </a:ext>
              </a:extLst>
            </p:cNvPr>
            <p:cNvPicPr>
              <a:picLocks noChangeAspect="1"/>
            </p:cNvPicPr>
            <p:nvPr/>
          </p:nvPicPr>
          <p:blipFill>
            <a:blip r:embed="rId10"/>
            <a:stretch>
              <a:fillRect/>
            </a:stretch>
          </p:blipFill>
          <p:spPr>
            <a:xfrm>
              <a:off x="5409574" y="4418928"/>
              <a:ext cx="860875" cy="165628"/>
            </a:xfrm>
            <a:prstGeom prst="rect">
              <a:avLst/>
            </a:prstGeom>
          </p:spPr>
        </p:pic>
        <p:cxnSp>
          <p:nvCxnSpPr>
            <p:cNvPr id="60" name="Straight Connector 59">
              <a:extLst>
                <a:ext uri="{FF2B5EF4-FFF2-40B4-BE49-F238E27FC236}">
                  <a16:creationId xmlns:a16="http://schemas.microsoft.com/office/drawing/2014/main" id="{0CC68750-969E-804B-9053-FAF841D76E43}"/>
                </a:ext>
              </a:extLst>
            </p:cNvPr>
            <p:cNvCxnSpPr>
              <a:cxnSpLocks/>
              <a:endCxn id="58" idx="2"/>
            </p:cNvCxnSpPr>
            <p:nvPr/>
          </p:nvCxnSpPr>
          <p:spPr bwMode="auto">
            <a:xfrm flipV="1">
              <a:off x="5863094" y="5433950"/>
              <a:ext cx="1" cy="277811"/>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Connector 60">
              <a:extLst>
                <a:ext uri="{FF2B5EF4-FFF2-40B4-BE49-F238E27FC236}">
                  <a16:creationId xmlns:a16="http://schemas.microsoft.com/office/drawing/2014/main" id="{6DBC91C6-07FF-3E4F-B7B5-68C03F09AD28}"/>
                </a:ext>
              </a:extLst>
            </p:cNvPr>
            <p:cNvCxnSpPr/>
            <p:nvPr/>
          </p:nvCxnSpPr>
          <p:spPr bwMode="auto">
            <a:xfrm flipH="1" flipV="1">
              <a:off x="5863094" y="4575322"/>
              <a:ext cx="1" cy="285293"/>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Connector 61">
              <a:extLst>
                <a:ext uri="{FF2B5EF4-FFF2-40B4-BE49-F238E27FC236}">
                  <a16:creationId xmlns:a16="http://schemas.microsoft.com/office/drawing/2014/main" id="{46087D09-4A1B-5547-B584-E6621E3A540F}"/>
                </a:ext>
              </a:extLst>
            </p:cNvPr>
            <p:cNvCxnSpPr>
              <a:cxnSpLocks/>
            </p:cNvCxnSpPr>
            <p:nvPr/>
          </p:nvCxnSpPr>
          <p:spPr bwMode="auto">
            <a:xfrm>
              <a:off x="5840011" y="4186572"/>
              <a:ext cx="742" cy="232242"/>
            </a:xfrm>
            <a:prstGeom prst="line">
              <a:avLst/>
            </a:prstGeom>
            <a:solidFill>
              <a:srgbClr val="00B8FF"/>
            </a:solidFill>
            <a:ln w="222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cxnSp>
        <p:nvCxnSpPr>
          <p:cNvPr id="111" name="Straight Arrow Connector 110">
            <a:extLst>
              <a:ext uri="{FF2B5EF4-FFF2-40B4-BE49-F238E27FC236}">
                <a16:creationId xmlns:a16="http://schemas.microsoft.com/office/drawing/2014/main" id="{93142765-C179-A142-869A-5F1CDB39C513}"/>
              </a:ext>
            </a:extLst>
          </p:cNvPr>
          <p:cNvCxnSpPr>
            <a:cxnSpLocks/>
          </p:cNvCxnSpPr>
          <p:nvPr/>
        </p:nvCxnSpPr>
        <p:spPr bwMode="auto">
          <a:xfrm flipH="1">
            <a:off x="4495800" y="4856650"/>
            <a:ext cx="609600" cy="582347"/>
          </a:xfrm>
          <a:prstGeom prst="straightConnector1">
            <a:avLst/>
          </a:prstGeom>
          <a:solidFill>
            <a:srgbClr val="00B8FF"/>
          </a:solidFill>
          <a:ln w="19050" cap="flat" cmpd="sng" algn="ctr">
            <a:solidFill>
              <a:srgbClr val="00FDFF"/>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4" name="Straight Arrow Connector 113">
            <a:extLst>
              <a:ext uri="{FF2B5EF4-FFF2-40B4-BE49-F238E27FC236}">
                <a16:creationId xmlns:a16="http://schemas.microsoft.com/office/drawing/2014/main" id="{9AC94686-21E2-0C4B-A58B-0383CB402BF1}"/>
              </a:ext>
            </a:extLst>
          </p:cNvPr>
          <p:cNvCxnSpPr>
            <a:cxnSpLocks/>
          </p:cNvCxnSpPr>
          <p:nvPr/>
        </p:nvCxnSpPr>
        <p:spPr bwMode="auto">
          <a:xfrm>
            <a:off x="6121440" y="4938198"/>
            <a:ext cx="725270" cy="509865"/>
          </a:xfrm>
          <a:prstGeom prst="straightConnector1">
            <a:avLst/>
          </a:prstGeom>
          <a:solidFill>
            <a:srgbClr val="00B8FF"/>
          </a:solidFill>
          <a:ln w="19050" cap="flat" cmpd="sng" algn="ctr">
            <a:solidFill>
              <a:srgbClr val="00FDFF"/>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3508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anim calcmode="lin" valueType="num">
                                      <p:cBhvr additive="base">
                                        <p:cTn id="13" dur="500" fill="hold"/>
                                        <p:tgtEl>
                                          <p:spTgt spid="76"/>
                                        </p:tgtEl>
                                        <p:attrNameLst>
                                          <p:attrName>ppt_x</p:attrName>
                                        </p:attrNameLst>
                                      </p:cBhvr>
                                      <p:tavLst>
                                        <p:tav tm="0">
                                          <p:val>
                                            <p:strVal val="#ppt_x"/>
                                          </p:val>
                                        </p:tav>
                                        <p:tav tm="100000">
                                          <p:val>
                                            <p:strVal val="#ppt_x"/>
                                          </p:val>
                                        </p:tav>
                                      </p:tavLst>
                                    </p:anim>
                                    <p:anim calcmode="lin" valueType="num">
                                      <p:cBhvr additive="base">
                                        <p:cTn id="14" dur="500" fill="hold"/>
                                        <p:tgtEl>
                                          <p:spTgt spid="7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ppt_x"/>
                                          </p:val>
                                        </p:tav>
                                        <p:tav tm="100000">
                                          <p:val>
                                            <p:strVal val="#ppt_x"/>
                                          </p:val>
                                        </p:tav>
                                      </p:tavLst>
                                    </p:anim>
                                    <p:anim calcmode="lin" valueType="num">
                                      <p:cBhvr additive="base">
                                        <p:cTn id="18" dur="500" fill="hold"/>
                                        <p:tgtEl>
                                          <p:spTgt spid="1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4"/>
                                        </p:tgtEl>
                                        <p:attrNameLst>
                                          <p:attrName>style.visibility</p:attrName>
                                        </p:attrNameLst>
                                      </p:cBhvr>
                                      <p:to>
                                        <p:strVal val="visible"/>
                                      </p:to>
                                    </p:set>
                                    <p:anim calcmode="lin" valueType="num">
                                      <p:cBhvr additive="base">
                                        <p:cTn id="21" dur="500" fill="hold"/>
                                        <p:tgtEl>
                                          <p:spTgt spid="114"/>
                                        </p:tgtEl>
                                        <p:attrNameLst>
                                          <p:attrName>ppt_x</p:attrName>
                                        </p:attrNameLst>
                                      </p:cBhvr>
                                      <p:tavLst>
                                        <p:tav tm="0">
                                          <p:val>
                                            <p:strVal val="#ppt_x"/>
                                          </p:val>
                                        </p:tav>
                                        <p:tav tm="100000">
                                          <p:val>
                                            <p:strVal val="#ppt_x"/>
                                          </p:val>
                                        </p:tav>
                                      </p:tavLst>
                                    </p:anim>
                                    <p:anim calcmode="lin" valueType="num">
                                      <p:cBhvr additive="base">
                                        <p:cTn id="22"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05411-8F64-B54C-B46A-B87552404CAF}"/>
              </a:ext>
            </a:extLst>
          </p:cNvPr>
          <p:cNvSpPr>
            <a:spLocks noGrp="1"/>
          </p:cNvSpPr>
          <p:nvPr>
            <p:ph type="title"/>
          </p:nvPr>
        </p:nvSpPr>
        <p:spPr/>
        <p:txBody>
          <a:bodyPr/>
          <a:lstStyle/>
          <a:p>
            <a:r>
              <a:rPr lang="en-US" sz="3200" dirty="0" err="1"/>
              <a:t>PvaPY</a:t>
            </a:r>
            <a:r>
              <a:rPr lang="en-US" sz="3200" dirty="0"/>
              <a:t>: A EPics7 Python library</a:t>
            </a:r>
          </a:p>
        </p:txBody>
      </p:sp>
      <p:sp>
        <p:nvSpPr>
          <p:cNvPr id="7" name="Text Placeholder 6">
            <a:extLst>
              <a:ext uri="{FF2B5EF4-FFF2-40B4-BE49-F238E27FC236}">
                <a16:creationId xmlns:a16="http://schemas.microsoft.com/office/drawing/2014/main" id="{D2619824-D6F3-CC40-96FE-5E96BA87053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5607F14-ACBF-2E41-8C91-94B04EEFF789}"/>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C29A882-50E2-264B-8FA5-06631F476B69}"/>
              </a:ext>
            </a:extLst>
          </p:cNvPr>
          <p:cNvSpPr>
            <a:spLocks noGrp="1"/>
          </p:cNvSpPr>
          <p:nvPr>
            <p:ph type="sldNum" idx="11"/>
          </p:nvPr>
        </p:nvSpPr>
        <p:spPr/>
        <p:txBody>
          <a:bodyPr/>
          <a:lstStyle/>
          <a:p>
            <a:pPr>
              <a:defRPr/>
            </a:pPr>
            <a:fld id="{DAC2A227-9D21-0C42-807D-6A90AB6A8603}" type="slidenum">
              <a:rPr lang="en-US" altLang="en-US" smtClean="0"/>
              <a:pPr>
                <a:defRPr/>
              </a:pPr>
              <a:t>19</a:t>
            </a:fld>
            <a:endParaRPr lang="en-US" altLang="en-US"/>
          </a:p>
        </p:txBody>
      </p:sp>
    </p:spTree>
    <p:extLst>
      <p:ext uri="{BB962C8B-B14F-4D97-AF65-F5344CB8AC3E}">
        <p14:creationId xmlns:p14="http://schemas.microsoft.com/office/powerpoint/2010/main" val="261477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FCA7-7965-EC4F-8F0E-5C990D3A65B7}"/>
              </a:ext>
            </a:extLst>
          </p:cNvPr>
          <p:cNvSpPr>
            <a:spLocks noGrp="1"/>
          </p:cNvSpPr>
          <p:nvPr>
            <p:ph type="title"/>
          </p:nvPr>
        </p:nvSpPr>
        <p:spPr/>
        <p:txBody>
          <a:bodyPr/>
          <a:lstStyle/>
          <a:p>
            <a:r>
              <a:rPr lang="en-US" dirty="0"/>
              <a:t>Content</a:t>
            </a:r>
          </a:p>
        </p:txBody>
      </p:sp>
      <p:sp>
        <p:nvSpPr>
          <p:cNvPr id="3" name="Content Placeholder 2">
            <a:extLst>
              <a:ext uri="{FF2B5EF4-FFF2-40B4-BE49-F238E27FC236}">
                <a16:creationId xmlns:a16="http://schemas.microsoft.com/office/drawing/2014/main" id="{5AF6DE71-CA14-0948-B167-7A7654B1111B}"/>
              </a:ext>
            </a:extLst>
          </p:cNvPr>
          <p:cNvSpPr>
            <a:spLocks noGrp="1"/>
          </p:cNvSpPr>
          <p:nvPr>
            <p:ph idx="1"/>
          </p:nvPr>
        </p:nvSpPr>
        <p:spPr/>
        <p:txBody>
          <a:bodyPr/>
          <a:lstStyle/>
          <a:p>
            <a:r>
              <a:rPr lang="en-US" sz="2400" dirty="0"/>
              <a:t>APS/APSU Controls Software Architecture</a:t>
            </a:r>
          </a:p>
          <a:p>
            <a:r>
              <a:rPr lang="en-US" sz="2400" dirty="0"/>
              <a:t>EPICS7 and High Performance DAQ</a:t>
            </a:r>
          </a:p>
          <a:p>
            <a:r>
              <a:rPr lang="en-US" sz="2400" dirty="0"/>
              <a:t>EPICS7 and Digital Video System</a:t>
            </a:r>
          </a:p>
          <a:p>
            <a:r>
              <a:rPr lang="en-US" sz="2400" dirty="0" err="1"/>
              <a:t>PvaPy</a:t>
            </a:r>
            <a:endParaRPr lang="en-US" sz="2400" dirty="0"/>
          </a:p>
          <a:p>
            <a:r>
              <a:rPr lang="en-US" sz="2400" dirty="0"/>
              <a:t>Conclusion</a:t>
            </a:r>
          </a:p>
        </p:txBody>
      </p:sp>
      <p:sp>
        <p:nvSpPr>
          <p:cNvPr id="4" name="Footer Placeholder 3">
            <a:extLst>
              <a:ext uri="{FF2B5EF4-FFF2-40B4-BE49-F238E27FC236}">
                <a16:creationId xmlns:a16="http://schemas.microsoft.com/office/drawing/2014/main" id="{F86108BC-F740-A34A-908B-FB5D0FB66EE8}"/>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F2679ACA-EFF8-874D-9ED3-4EF5C6EC455C}"/>
              </a:ext>
            </a:extLst>
          </p:cNvPr>
          <p:cNvSpPr>
            <a:spLocks noGrp="1"/>
          </p:cNvSpPr>
          <p:nvPr>
            <p:ph type="sldNum" idx="11"/>
          </p:nvPr>
        </p:nvSpPr>
        <p:spPr/>
        <p:txBody>
          <a:bodyPr/>
          <a:lstStyle/>
          <a:p>
            <a:pPr>
              <a:defRPr/>
            </a:pPr>
            <a:fld id="{DAC2A227-9D21-0C42-807D-6A90AB6A8603}" type="slidenum">
              <a:rPr lang="en-US" altLang="en-US" smtClean="0"/>
              <a:pPr>
                <a:defRPr/>
              </a:pPr>
              <a:t>2</a:t>
            </a:fld>
            <a:endParaRPr lang="en-US" altLang="en-US"/>
          </a:p>
        </p:txBody>
      </p:sp>
    </p:spTree>
    <p:extLst>
      <p:ext uri="{BB962C8B-B14F-4D97-AF65-F5344CB8AC3E}">
        <p14:creationId xmlns:p14="http://schemas.microsoft.com/office/powerpoint/2010/main" val="3338179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432E24-7FD7-4943-8E92-2A514645B547}"/>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DBB4CBD-F4E8-B344-A72D-2D09DAD7791E}"/>
              </a:ext>
            </a:extLst>
          </p:cNvPr>
          <p:cNvSpPr>
            <a:spLocks noGrp="1"/>
          </p:cNvSpPr>
          <p:nvPr>
            <p:ph type="sldNum" idx="11"/>
          </p:nvPr>
        </p:nvSpPr>
        <p:spPr/>
        <p:txBody>
          <a:bodyPr/>
          <a:lstStyle/>
          <a:p>
            <a:pPr>
              <a:defRPr/>
            </a:pPr>
            <a:fld id="{DAC2A227-9D21-0C42-807D-6A90AB6A8603}" type="slidenum">
              <a:rPr lang="en-US" altLang="en-US" smtClean="0"/>
              <a:pPr>
                <a:defRPr/>
              </a:pPr>
              <a:t>20</a:t>
            </a:fld>
            <a:endParaRPr lang="en-US" altLang="en-US"/>
          </a:p>
        </p:txBody>
      </p:sp>
      <p:pic>
        <p:nvPicPr>
          <p:cNvPr id="6" name="Picture 5">
            <a:extLst>
              <a:ext uri="{FF2B5EF4-FFF2-40B4-BE49-F238E27FC236}">
                <a16:creationId xmlns:a16="http://schemas.microsoft.com/office/drawing/2014/main" id="{4377D12C-C833-D34F-8982-652963074E49}"/>
              </a:ext>
            </a:extLst>
          </p:cNvPr>
          <p:cNvPicPr>
            <a:picLocks noChangeAspect="1"/>
          </p:cNvPicPr>
          <p:nvPr/>
        </p:nvPicPr>
        <p:blipFill>
          <a:blip r:embed="rId3"/>
          <a:stretch>
            <a:fillRect/>
          </a:stretch>
        </p:blipFill>
        <p:spPr>
          <a:xfrm rot="5400000">
            <a:off x="1152413" y="-1133587"/>
            <a:ext cx="6858000" cy="9125174"/>
          </a:xfrm>
          <a:prstGeom prst="rect">
            <a:avLst/>
          </a:prstGeom>
          <a:solidFill>
            <a:srgbClr val="FFFFFF"/>
          </a:solidFill>
        </p:spPr>
      </p:pic>
      <p:sp>
        <p:nvSpPr>
          <p:cNvPr id="15" name="Rectangle 14">
            <a:extLst>
              <a:ext uri="{FF2B5EF4-FFF2-40B4-BE49-F238E27FC236}">
                <a16:creationId xmlns:a16="http://schemas.microsoft.com/office/drawing/2014/main" id="{CBE57767-E368-BD48-8339-D92EF40D4BFB}"/>
              </a:ext>
            </a:extLst>
          </p:cNvPr>
          <p:cNvSpPr/>
          <p:nvPr/>
        </p:nvSpPr>
        <p:spPr>
          <a:xfrm>
            <a:off x="0" y="2438400"/>
            <a:ext cx="9144000" cy="4414838"/>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E82D90-882B-C74C-AD32-6133EDB60F3C}"/>
              </a:ext>
            </a:extLst>
          </p:cNvPr>
          <p:cNvSpPr/>
          <p:nvPr/>
        </p:nvSpPr>
        <p:spPr>
          <a:xfrm>
            <a:off x="5867400" y="0"/>
            <a:ext cx="3276600" cy="2433637"/>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8941CA-6868-A044-B55E-E78DF99B3EEE}"/>
              </a:ext>
            </a:extLst>
          </p:cNvPr>
          <p:cNvSpPr/>
          <p:nvPr/>
        </p:nvSpPr>
        <p:spPr>
          <a:xfrm>
            <a:off x="0" y="-10886"/>
            <a:ext cx="4038600" cy="2433637"/>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836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B0F7AF68-768F-204F-BC49-72381A8F9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613" y="808037"/>
            <a:ext cx="587216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1">
            <a:extLst>
              <a:ext uri="{FF2B5EF4-FFF2-40B4-BE49-F238E27FC236}">
                <a16:creationId xmlns:a16="http://schemas.microsoft.com/office/drawing/2014/main" id="{0213154B-F981-3C42-8EA0-23E5F3A32A98}"/>
              </a:ext>
            </a:extLst>
          </p:cNvPr>
          <p:cNvSpPr txBox="1">
            <a:spLocks noChangeArrowheads="1"/>
          </p:cNvSpPr>
          <p:nvPr/>
        </p:nvSpPr>
        <p:spPr bwMode="auto">
          <a:xfrm>
            <a:off x="152400" y="184150"/>
            <a:ext cx="8991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2600" b="1" dirty="0" err="1">
                <a:solidFill>
                  <a:srgbClr val="1F497D"/>
                </a:solidFill>
                <a:latin typeface="Trebuchet MS" panose="020B0703020202090204" pitchFamily="34" charset="0"/>
              </a:rPr>
              <a:t>PvaPy</a:t>
            </a:r>
            <a:r>
              <a:rPr lang="en-US" altLang="en-US" sz="2600" b="1" dirty="0">
                <a:solidFill>
                  <a:srgbClr val="1F497D"/>
                </a:solidFill>
                <a:latin typeface="Trebuchet MS" panose="020B0703020202090204" pitchFamily="34" charset="0"/>
              </a:rPr>
              <a:t> – Python API for PV Access</a:t>
            </a:r>
          </a:p>
          <a:p>
            <a:endParaRPr lang="en-US" altLang="en-US" sz="2600" b="1" dirty="0">
              <a:solidFill>
                <a:srgbClr val="1F497D"/>
              </a:solidFill>
              <a:latin typeface="Trebuchet MS" panose="020B0703020202090204" pitchFamily="34" charset="0"/>
            </a:endParaRPr>
          </a:p>
        </p:txBody>
      </p:sp>
      <p:sp>
        <p:nvSpPr>
          <p:cNvPr id="17410" name="Text Box 2">
            <a:extLst>
              <a:ext uri="{FF2B5EF4-FFF2-40B4-BE49-F238E27FC236}">
                <a16:creationId xmlns:a16="http://schemas.microsoft.com/office/drawing/2014/main" id="{2F5A0552-A470-C04F-8B29-14A06EF3E943}"/>
              </a:ext>
            </a:extLst>
          </p:cNvPr>
          <p:cNvSpPr txBox="1">
            <a:spLocks noChangeArrowheads="1"/>
          </p:cNvSpPr>
          <p:nvPr/>
        </p:nvSpPr>
        <p:spPr bwMode="auto">
          <a:xfrm>
            <a:off x="152400" y="642937"/>
            <a:ext cx="4648200" cy="3127375"/>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a:spcBef>
                <a:spcPts val="300"/>
              </a:spcBef>
              <a:buClr>
                <a:srgbClr val="1F497D"/>
              </a:buClr>
              <a:buFont typeface="Wingdings" charset="0"/>
              <a:buChar char=""/>
              <a:defRPr/>
            </a:pPr>
            <a:r>
              <a:rPr lang="en-US" sz="1600" dirty="0">
                <a:solidFill>
                  <a:srgbClr val="303030"/>
                </a:solidFill>
              </a:rPr>
              <a:t>Uses </a:t>
            </a:r>
            <a:r>
              <a:rPr lang="en-US" sz="1600" dirty="0" err="1">
                <a:solidFill>
                  <a:srgbClr val="303030"/>
                </a:solidFill>
              </a:rPr>
              <a:t>boost.python</a:t>
            </a:r>
            <a:r>
              <a:rPr lang="en-US" sz="1600" dirty="0">
                <a:solidFill>
                  <a:srgbClr val="303030"/>
                </a:solidFill>
              </a:rPr>
              <a:t> to wrap EPICS C++ libraries</a:t>
            </a:r>
          </a:p>
          <a:p>
            <a:pPr>
              <a:spcBef>
                <a:spcPts val="300"/>
              </a:spcBef>
              <a:buClr>
                <a:srgbClr val="1F497D"/>
              </a:buClr>
              <a:buFont typeface="Wingdings" charset="0"/>
              <a:buChar char=""/>
              <a:defRPr/>
            </a:pPr>
            <a:r>
              <a:rPr lang="en-US" sz="1600" dirty="0">
                <a:solidFill>
                  <a:srgbClr val="303030"/>
                </a:solidFill>
              </a:rPr>
              <a:t>Works for both CA and PVA</a:t>
            </a:r>
          </a:p>
          <a:p>
            <a:pPr>
              <a:spcBef>
                <a:spcPts val="300"/>
              </a:spcBef>
              <a:buClr>
                <a:srgbClr val="1F497D"/>
              </a:buClr>
              <a:buFont typeface="Wingdings" charset="0"/>
              <a:buChar char=""/>
              <a:defRPr/>
            </a:pPr>
            <a:r>
              <a:rPr lang="en-US" sz="1600" dirty="0">
                <a:solidFill>
                  <a:srgbClr val="303030"/>
                </a:solidFill>
              </a:rPr>
              <a:t>Utilizes EPICS build with automated configuration</a:t>
            </a:r>
          </a:p>
          <a:p>
            <a:pPr>
              <a:spcBef>
                <a:spcPts val="300"/>
              </a:spcBef>
              <a:buClr>
                <a:srgbClr val="1F497D"/>
              </a:buClr>
              <a:buFont typeface="Wingdings" charset="0"/>
              <a:buChar char=""/>
              <a:defRPr/>
            </a:pPr>
            <a:r>
              <a:rPr lang="en-US" sz="1600" dirty="0">
                <a:solidFill>
                  <a:srgbClr val="303030"/>
                </a:solidFill>
              </a:rPr>
              <a:t>Builds against EPICS7 and against all EPICS v4  versions starting with release 4.4</a:t>
            </a:r>
          </a:p>
          <a:p>
            <a:pPr>
              <a:spcBef>
                <a:spcPts val="300"/>
              </a:spcBef>
              <a:buClr>
                <a:srgbClr val="1F497D"/>
              </a:buClr>
              <a:buFont typeface="Wingdings" charset="0"/>
              <a:buChar char=""/>
              <a:defRPr/>
            </a:pPr>
            <a:r>
              <a:rPr lang="en-US" sz="1600" dirty="0">
                <a:solidFill>
                  <a:srgbClr val="303030"/>
                </a:solidFill>
              </a:rPr>
              <a:t>Maintains stable interfaces, backwards compatibility</a:t>
            </a:r>
          </a:p>
          <a:p>
            <a:pPr>
              <a:spcBef>
                <a:spcPts val="300"/>
              </a:spcBef>
              <a:buClr>
                <a:srgbClr val="1F497D"/>
              </a:buClr>
              <a:buFont typeface="Wingdings" charset="0"/>
              <a:buChar char=""/>
              <a:defRPr/>
            </a:pPr>
            <a:r>
              <a:rPr lang="en-US" sz="1600" dirty="0">
                <a:solidFill>
                  <a:srgbClr val="303030"/>
                </a:solidFill>
              </a:rPr>
              <a:t>Easy installation for </a:t>
            </a:r>
            <a:r>
              <a:rPr lang="en-US" sz="1600" dirty="0" err="1">
                <a:solidFill>
                  <a:srgbClr val="303030"/>
                </a:solidFill>
              </a:rPr>
              <a:t>Conda</a:t>
            </a:r>
            <a:r>
              <a:rPr lang="en-US" sz="1600" dirty="0">
                <a:solidFill>
                  <a:srgbClr val="303030"/>
                </a:solidFill>
              </a:rPr>
              <a:t> users</a:t>
            </a:r>
          </a:p>
          <a:p>
            <a:pPr>
              <a:spcBef>
                <a:spcPts val="300"/>
              </a:spcBef>
              <a:buClr>
                <a:srgbClr val="1F497D"/>
              </a:buClr>
              <a:buFont typeface="Wingdings" charset="0"/>
              <a:buChar char=""/>
              <a:defRPr/>
            </a:pPr>
            <a:r>
              <a:rPr lang="en-US" sz="1600" dirty="0">
                <a:solidFill>
                  <a:srgbClr val="303030"/>
                </a:solidFill>
              </a:rPr>
              <a:t>Works on Python 2/3</a:t>
            </a:r>
          </a:p>
          <a:p>
            <a:pPr>
              <a:spcBef>
                <a:spcPts val="300"/>
              </a:spcBef>
              <a:buClr>
                <a:srgbClr val="1F497D"/>
              </a:buClr>
              <a:buFont typeface="Wingdings" charset="0"/>
              <a:buChar char=""/>
              <a:defRPr/>
            </a:pPr>
            <a:r>
              <a:rPr lang="en-US" sz="1600" dirty="0">
                <a:solidFill>
                  <a:srgbClr val="303030"/>
                </a:solidFill>
              </a:rPr>
              <a:t>Works on OSX and Linux</a:t>
            </a:r>
          </a:p>
          <a:p>
            <a:pPr>
              <a:spcBef>
                <a:spcPts val="300"/>
              </a:spcBef>
              <a:buClr>
                <a:srgbClr val="1F497D"/>
              </a:buClr>
              <a:buFont typeface="Wingdings" charset="0"/>
              <a:buChar char=""/>
              <a:defRPr/>
            </a:pPr>
            <a:r>
              <a:rPr lang="en-US" sz="1600" dirty="0">
                <a:solidFill>
                  <a:srgbClr val="303030"/>
                </a:solidFill>
              </a:rPr>
              <a:t>Very good performance</a:t>
            </a:r>
          </a:p>
          <a:p>
            <a:pPr marL="0" indent="0">
              <a:spcBef>
                <a:spcPts val="600"/>
              </a:spcBef>
              <a:buClr>
                <a:srgbClr val="1F497D"/>
              </a:buClr>
              <a:defRPr/>
            </a:pPr>
            <a:endParaRPr lang="en-US" sz="1800" dirty="0">
              <a:solidFill>
                <a:srgbClr val="303030"/>
              </a:solidFill>
            </a:endParaRPr>
          </a:p>
          <a:p>
            <a:pPr marL="0" indent="0">
              <a:spcBef>
                <a:spcPts val="600"/>
              </a:spcBef>
              <a:buClr>
                <a:srgbClr val="1F497D"/>
              </a:buClr>
              <a:defRPr/>
            </a:pPr>
            <a:endParaRPr lang="en-US" dirty="0">
              <a:solidFill>
                <a:srgbClr val="303030"/>
              </a:solidFill>
            </a:endParaRPr>
          </a:p>
          <a:p>
            <a:pPr marL="0" indent="0">
              <a:spcBef>
                <a:spcPts val="600"/>
              </a:spcBef>
              <a:buClr>
                <a:srgbClr val="1F497D"/>
              </a:buClr>
              <a:defRPr/>
            </a:pPr>
            <a:endParaRPr lang="en-US" dirty="0">
              <a:solidFill>
                <a:srgbClr val="303030"/>
              </a:solidFill>
            </a:endParaRPr>
          </a:p>
          <a:p>
            <a:pPr>
              <a:spcBef>
                <a:spcPts val="600"/>
              </a:spcBef>
              <a:buClr>
                <a:srgbClr val="1F497D"/>
              </a:buClr>
              <a:buFont typeface="Wingdings" charset="0"/>
              <a:buNone/>
              <a:defRPr/>
            </a:pPr>
            <a:endParaRPr lang="en-US" dirty="0">
              <a:solidFill>
                <a:srgbClr val="303030"/>
              </a:solidFill>
            </a:endParaRPr>
          </a:p>
        </p:txBody>
      </p:sp>
      <p:sp>
        <p:nvSpPr>
          <p:cNvPr id="172036" name="Text Box 4">
            <a:extLst>
              <a:ext uri="{FF2B5EF4-FFF2-40B4-BE49-F238E27FC236}">
                <a16:creationId xmlns:a16="http://schemas.microsoft.com/office/drawing/2014/main" id="{426C162E-BBB1-874A-A594-05D8342C7032}"/>
              </a:ext>
            </a:extLst>
          </p:cNvPr>
          <p:cNvSpPr txBox="1">
            <a:spLocks noChangeArrowheads="1"/>
          </p:cNvSpPr>
          <p:nvPr/>
        </p:nvSpPr>
        <p:spPr bwMode="auto">
          <a:xfrm>
            <a:off x="8610600" y="6489700"/>
            <a:ext cx="384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616161"/>
                </a:solidFill>
                <a:latin typeface="Calibri" panose="020F0502020204030204" pitchFamily="34" charset="0"/>
                <a:ea typeface="ＭＳ Ｐゴシック" panose="020B0600070205080204" pitchFamily="34" charset="-128"/>
              </a:defRPr>
            </a:lvl1pPr>
            <a:lvl2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616161"/>
                </a:solidFill>
                <a:latin typeface="Calibri" panose="020F0502020204030204" pitchFamily="34" charset="0"/>
                <a:ea typeface="ＭＳ Ｐゴシック" panose="020B0600070205080204" pitchFamily="34" charset="-128"/>
              </a:defRPr>
            </a:lvl2pPr>
            <a:lvl3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616161"/>
                </a:solidFill>
                <a:latin typeface="Calibri" panose="020F0502020204030204" pitchFamily="34" charset="0"/>
                <a:ea typeface="ＭＳ Ｐゴシック" panose="020B0600070205080204" pitchFamily="34" charset="-128"/>
              </a:defRPr>
            </a:lvl9pPr>
          </a:lstStyle>
          <a:p>
            <a:pPr algn="r" eaLnBrk="1" hangingPunct="1">
              <a:spcBef>
                <a:spcPct val="0"/>
              </a:spcBef>
              <a:buClrTx/>
              <a:buSzTx/>
              <a:buFontTx/>
              <a:buNone/>
            </a:pPr>
            <a:fld id="{02D79C5B-BABA-B842-97B9-3AA75F44A4B6}" type="slidenum">
              <a:rPr lang="en-US" altLang="en-US" sz="900"/>
              <a:pPr algn="r" eaLnBrk="1" hangingPunct="1">
                <a:spcBef>
                  <a:spcPct val="0"/>
                </a:spcBef>
                <a:buClrTx/>
                <a:buSzTx/>
                <a:buFontTx/>
                <a:buNone/>
              </a:pPr>
              <a:t>21</a:t>
            </a:fld>
            <a:endParaRPr lang="en-US" altLang="en-US" sz="900"/>
          </a:p>
        </p:txBody>
      </p:sp>
      <p:sp>
        <p:nvSpPr>
          <p:cNvPr id="8" name="Text Box 2">
            <a:extLst>
              <a:ext uri="{FF2B5EF4-FFF2-40B4-BE49-F238E27FC236}">
                <a16:creationId xmlns:a16="http://schemas.microsoft.com/office/drawing/2014/main" id="{AF20AD38-BD34-E348-B41D-51B237694EE4}"/>
              </a:ext>
            </a:extLst>
          </p:cNvPr>
          <p:cNvSpPr txBox="1">
            <a:spLocks noChangeArrowheads="1"/>
          </p:cNvSpPr>
          <p:nvPr/>
        </p:nvSpPr>
        <p:spPr bwMode="auto">
          <a:xfrm>
            <a:off x="4191000" y="4254500"/>
            <a:ext cx="4953000" cy="2070100"/>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marL="398463" indent="-342900">
              <a:spcBef>
                <a:spcPts val="300"/>
              </a:spcBef>
              <a:buClr>
                <a:srgbClr val="1F497D"/>
              </a:buClr>
              <a:buFont typeface="Wingdings" charset="2"/>
              <a:buChar char="§"/>
              <a:defRPr/>
            </a:pPr>
            <a:r>
              <a:rPr lang="en-US" sz="1600" dirty="0">
                <a:solidFill>
                  <a:srgbClr val="303030"/>
                </a:solidFill>
              </a:rPr>
              <a:t>Sources: </a:t>
            </a:r>
            <a:r>
              <a:rPr lang="en-US" sz="1600" b="1" dirty="0">
                <a:solidFill>
                  <a:srgbClr val="303030"/>
                </a:solidFill>
              </a:rPr>
              <a:t>https://</a:t>
            </a:r>
            <a:r>
              <a:rPr lang="en-US" sz="1600" b="1" dirty="0" err="1">
                <a:solidFill>
                  <a:srgbClr val="303030"/>
                </a:solidFill>
              </a:rPr>
              <a:t>github.com</a:t>
            </a:r>
            <a:r>
              <a:rPr lang="en-US" sz="1600" b="1" dirty="0">
                <a:solidFill>
                  <a:srgbClr val="303030"/>
                </a:solidFill>
              </a:rPr>
              <a:t>/epics-base/</a:t>
            </a:r>
            <a:r>
              <a:rPr lang="en-US" sz="1600" b="1" dirty="0" err="1">
                <a:solidFill>
                  <a:srgbClr val="303030"/>
                </a:solidFill>
              </a:rPr>
              <a:t>pvaPy</a:t>
            </a:r>
            <a:endParaRPr lang="en-US" sz="1600" b="1" dirty="0">
              <a:solidFill>
                <a:srgbClr val="303030"/>
              </a:solidFill>
            </a:endParaRPr>
          </a:p>
          <a:p>
            <a:pPr marL="398463" indent="-342900">
              <a:spcBef>
                <a:spcPts val="300"/>
              </a:spcBef>
              <a:buClr>
                <a:srgbClr val="1F497D"/>
              </a:buClr>
              <a:buFont typeface="Wingdings" charset="2"/>
              <a:buChar char="§"/>
              <a:defRPr/>
            </a:pPr>
            <a:r>
              <a:rPr lang="en-US" sz="1600" dirty="0">
                <a:solidFill>
                  <a:srgbClr val="303030"/>
                </a:solidFill>
              </a:rPr>
              <a:t>Online Documentation: </a:t>
            </a:r>
            <a:r>
              <a:rPr lang="en-US" sz="1600" b="1" dirty="0">
                <a:solidFill>
                  <a:srgbClr val="303030"/>
                </a:solidFill>
              </a:rPr>
              <a:t>https://</a:t>
            </a:r>
            <a:r>
              <a:rPr lang="en-US" sz="1600" b="1" dirty="0" err="1">
                <a:solidFill>
                  <a:srgbClr val="303030"/>
                </a:solidFill>
              </a:rPr>
              <a:t>epics.anl.gov</a:t>
            </a:r>
            <a:r>
              <a:rPr lang="en-US" sz="1600" b="1" dirty="0">
                <a:solidFill>
                  <a:srgbClr val="303030"/>
                </a:solidFill>
              </a:rPr>
              <a:t>/extensions/</a:t>
            </a:r>
            <a:r>
              <a:rPr lang="en-US" sz="1600" b="1" dirty="0" err="1">
                <a:solidFill>
                  <a:srgbClr val="303030"/>
                </a:solidFill>
              </a:rPr>
              <a:t>pvaPy</a:t>
            </a:r>
            <a:r>
              <a:rPr lang="en-US" sz="1600" b="1">
                <a:solidFill>
                  <a:srgbClr val="303030"/>
                </a:solidFill>
              </a:rPr>
              <a:t>/production</a:t>
            </a:r>
            <a:endParaRPr lang="en-US" sz="1600" b="1" dirty="0">
              <a:solidFill>
                <a:srgbClr val="303030"/>
              </a:solidFill>
            </a:endParaRPr>
          </a:p>
          <a:p>
            <a:pPr marL="398463" indent="-342900">
              <a:spcBef>
                <a:spcPts val="300"/>
              </a:spcBef>
              <a:buClr>
                <a:srgbClr val="1F497D"/>
              </a:buClr>
              <a:buFont typeface="Wingdings" charset="2"/>
              <a:buChar char="§"/>
              <a:defRPr/>
            </a:pPr>
            <a:r>
              <a:rPr lang="en-US" sz="1600" dirty="0" err="1">
                <a:solidFill>
                  <a:srgbClr val="303030"/>
                </a:solidFill>
              </a:rPr>
              <a:t>Conda</a:t>
            </a:r>
            <a:r>
              <a:rPr lang="en-US" sz="1600" dirty="0">
                <a:solidFill>
                  <a:srgbClr val="303030"/>
                </a:solidFill>
              </a:rPr>
              <a:t> packages (Python 2 or 3): </a:t>
            </a:r>
            <a:r>
              <a:rPr lang="en-US" sz="1600" b="1" dirty="0">
                <a:solidFill>
                  <a:srgbClr val="303030"/>
                </a:solidFill>
              </a:rPr>
              <a:t>epics::</a:t>
            </a:r>
            <a:r>
              <a:rPr lang="en-US" sz="1600" b="1" dirty="0" err="1">
                <a:solidFill>
                  <a:srgbClr val="303030"/>
                </a:solidFill>
              </a:rPr>
              <a:t>pvapy</a:t>
            </a:r>
            <a:r>
              <a:rPr lang="en-US" sz="1600" b="1" dirty="0">
                <a:solidFill>
                  <a:srgbClr val="303030"/>
                </a:solidFill>
              </a:rPr>
              <a:t> </a:t>
            </a:r>
            <a:r>
              <a:rPr lang="en-US" sz="1600" dirty="0">
                <a:solidFill>
                  <a:srgbClr val="303030"/>
                </a:solidFill>
              </a:rPr>
              <a:t>(packages contain documentation)</a:t>
            </a:r>
            <a:endParaRPr lang="en-US" sz="1600" b="1" dirty="0">
              <a:solidFill>
                <a:srgbClr val="303030"/>
              </a:solidFill>
            </a:endParaRPr>
          </a:p>
          <a:p>
            <a:pPr marL="398463" indent="-342900">
              <a:spcBef>
                <a:spcPts val="600"/>
              </a:spcBef>
              <a:buClr>
                <a:srgbClr val="1F497D"/>
              </a:buClr>
              <a:buFont typeface="Wingdings" charset="2"/>
              <a:buChar char="§"/>
              <a:defRPr/>
            </a:pPr>
            <a:endParaRPr lang="en-US" sz="1600" b="1" dirty="0">
              <a:solidFill>
                <a:srgbClr val="303030"/>
              </a:solidFill>
            </a:endParaRPr>
          </a:p>
          <a:p>
            <a:pPr marL="0" indent="0">
              <a:spcBef>
                <a:spcPts val="600"/>
              </a:spcBef>
              <a:buClr>
                <a:srgbClr val="1F497D"/>
              </a:buClr>
              <a:defRPr/>
            </a:pPr>
            <a:endParaRPr lang="en-US" dirty="0">
              <a:solidFill>
                <a:srgbClr val="303030"/>
              </a:solidFill>
            </a:endParaRPr>
          </a:p>
          <a:p>
            <a:pPr>
              <a:spcBef>
                <a:spcPts val="600"/>
              </a:spcBef>
              <a:buClr>
                <a:srgbClr val="1F497D"/>
              </a:buClr>
              <a:buFont typeface="Wingdings" charset="0"/>
              <a:buNone/>
              <a:defRPr/>
            </a:pPr>
            <a:endParaRPr lang="en-US" dirty="0">
              <a:solidFill>
                <a:srgbClr val="303030"/>
              </a:solidFill>
            </a:endParaRPr>
          </a:p>
        </p:txBody>
      </p:sp>
      <p:sp>
        <p:nvSpPr>
          <p:cNvPr id="9" name="Text Box 2">
            <a:extLst>
              <a:ext uri="{FF2B5EF4-FFF2-40B4-BE49-F238E27FC236}">
                <a16:creationId xmlns:a16="http://schemas.microsoft.com/office/drawing/2014/main" id="{5A46FAED-E000-A440-A4B9-3A82419EF2A0}"/>
              </a:ext>
            </a:extLst>
          </p:cNvPr>
          <p:cNvSpPr txBox="1">
            <a:spLocks noChangeArrowheads="1"/>
          </p:cNvSpPr>
          <p:nvPr/>
        </p:nvSpPr>
        <p:spPr bwMode="auto">
          <a:xfrm>
            <a:off x="152400" y="4254500"/>
            <a:ext cx="4343400" cy="2070100"/>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a:spcBef>
                <a:spcPts val="300"/>
              </a:spcBef>
              <a:buClr>
                <a:srgbClr val="1F497D"/>
              </a:buClr>
              <a:buFont typeface="Wingdings" charset="0"/>
              <a:buChar char=""/>
              <a:defRPr/>
            </a:pPr>
            <a:r>
              <a:rPr lang="en-US" sz="1600" dirty="0">
                <a:solidFill>
                  <a:srgbClr val="303030"/>
                </a:solidFill>
              </a:rPr>
              <a:t>Support for scalars, structures and unions (both variant and restricted)</a:t>
            </a:r>
          </a:p>
          <a:p>
            <a:pPr>
              <a:spcBef>
                <a:spcPts val="300"/>
              </a:spcBef>
              <a:buClr>
                <a:srgbClr val="1F497D"/>
              </a:buClr>
              <a:buFont typeface="Wingdings" charset="0"/>
              <a:buChar char=""/>
              <a:defRPr/>
            </a:pPr>
            <a:r>
              <a:rPr lang="en-US" sz="1600" dirty="0">
                <a:solidFill>
                  <a:srgbClr val="303030"/>
                </a:solidFill>
              </a:rPr>
              <a:t>Support for channel monitors, get(), put(), </a:t>
            </a:r>
            <a:r>
              <a:rPr lang="en-US" sz="1600" dirty="0" err="1">
                <a:solidFill>
                  <a:srgbClr val="303030"/>
                </a:solidFill>
              </a:rPr>
              <a:t>putGet</a:t>
            </a:r>
            <a:r>
              <a:rPr lang="en-US" sz="1600" dirty="0">
                <a:solidFill>
                  <a:srgbClr val="303030"/>
                </a:solidFill>
              </a:rPr>
              <a:t>() and </a:t>
            </a:r>
            <a:r>
              <a:rPr lang="en-US" sz="1600" dirty="0" err="1">
                <a:solidFill>
                  <a:srgbClr val="303030"/>
                </a:solidFill>
              </a:rPr>
              <a:t>getPut</a:t>
            </a:r>
            <a:r>
              <a:rPr lang="en-US" sz="1600" dirty="0">
                <a:solidFill>
                  <a:srgbClr val="303030"/>
                </a:solidFill>
              </a:rPr>
              <a:t>() operations</a:t>
            </a:r>
          </a:p>
          <a:p>
            <a:pPr>
              <a:spcBef>
                <a:spcPts val="300"/>
              </a:spcBef>
              <a:buClr>
                <a:srgbClr val="1F497D"/>
              </a:buClr>
              <a:buFont typeface="Wingdings" charset="0"/>
              <a:buChar char=""/>
              <a:defRPr/>
            </a:pPr>
            <a:r>
              <a:rPr lang="en-US" sz="1600" dirty="0">
                <a:solidFill>
                  <a:srgbClr val="303030"/>
                </a:solidFill>
              </a:rPr>
              <a:t>Support for </a:t>
            </a:r>
            <a:r>
              <a:rPr lang="en-US" sz="1600" dirty="0" err="1">
                <a:solidFill>
                  <a:srgbClr val="303030"/>
                </a:solidFill>
              </a:rPr>
              <a:t>numpy</a:t>
            </a:r>
            <a:r>
              <a:rPr lang="en-US" sz="1600" dirty="0">
                <a:solidFill>
                  <a:srgbClr val="303030"/>
                </a:solidFill>
              </a:rPr>
              <a:t> arrays</a:t>
            </a:r>
          </a:p>
          <a:p>
            <a:pPr>
              <a:spcBef>
                <a:spcPts val="300"/>
              </a:spcBef>
              <a:buClr>
                <a:srgbClr val="1F497D"/>
              </a:buClr>
              <a:buFont typeface="Wingdings" charset="0"/>
              <a:buChar char=""/>
              <a:defRPr/>
            </a:pPr>
            <a:r>
              <a:rPr lang="en-US" sz="1600" dirty="0">
                <a:solidFill>
                  <a:srgbClr val="303030"/>
                </a:solidFill>
              </a:rPr>
              <a:t>PVA Server</a:t>
            </a:r>
          </a:p>
          <a:p>
            <a:pPr>
              <a:spcBef>
                <a:spcPts val="300"/>
              </a:spcBef>
              <a:buClr>
                <a:srgbClr val="1F497D"/>
              </a:buClr>
              <a:buFont typeface="Wingdings" charset="0"/>
              <a:buChar char=""/>
              <a:defRPr/>
            </a:pPr>
            <a:r>
              <a:rPr lang="en-US" sz="1600" dirty="0">
                <a:solidFill>
                  <a:srgbClr val="303030"/>
                </a:solidFill>
              </a:rPr>
              <a:t>RPC server/client</a:t>
            </a:r>
          </a:p>
        </p:txBody>
      </p:sp>
      <p:sp>
        <p:nvSpPr>
          <p:cNvPr id="172039" name="Text Box 1">
            <a:extLst>
              <a:ext uri="{FF2B5EF4-FFF2-40B4-BE49-F238E27FC236}">
                <a16:creationId xmlns:a16="http://schemas.microsoft.com/office/drawing/2014/main" id="{B00BFDFC-6B5F-5746-9920-2D7AF466C518}"/>
              </a:ext>
            </a:extLst>
          </p:cNvPr>
          <p:cNvSpPr txBox="1">
            <a:spLocks noChangeArrowheads="1"/>
          </p:cNvSpPr>
          <p:nvPr/>
        </p:nvSpPr>
        <p:spPr bwMode="auto">
          <a:xfrm>
            <a:off x="152400" y="3844925"/>
            <a:ext cx="1635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1800" b="1" dirty="0">
                <a:solidFill>
                  <a:srgbClr val="1F497D"/>
                </a:solidFill>
                <a:latin typeface="Trebuchet MS" panose="020B0703020202090204" pitchFamily="34" charset="0"/>
              </a:rPr>
              <a:t>Functionality</a:t>
            </a:r>
          </a:p>
          <a:p>
            <a:endParaRPr lang="en-US" altLang="en-US" sz="2600" b="1" dirty="0">
              <a:solidFill>
                <a:srgbClr val="1F497D"/>
              </a:solidFill>
              <a:latin typeface="Trebuchet MS" panose="020B0703020202090204" pitchFamily="34" charset="0"/>
            </a:endParaRPr>
          </a:p>
        </p:txBody>
      </p:sp>
      <p:sp>
        <p:nvSpPr>
          <p:cNvPr id="172040" name="Text Box 1">
            <a:extLst>
              <a:ext uri="{FF2B5EF4-FFF2-40B4-BE49-F238E27FC236}">
                <a16:creationId xmlns:a16="http://schemas.microsoft.com/office/drawing/2014/main" id="{AF5A8C2F-9AC4-E949-BDA5-45549231FAFD}"/>
              </a:ext>
            </a:extLst>
          </p:cNvPr>
          <p:cNvSpPr txBox="1">
            <a:spLocks noChangeArrowheads="1"/>
          </p:cNvSpPr>
          <p:nvPr/>
        </p:nvSpPr>
        <p:spPr bwMode="auto">
          <a:xfrm>
            <a:off x="4422775" y="3844925"/>
            <a:ext cx="2511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1800" b="1" dirty="0">
                <a:solidFill>
                  <a:srgbClr val="1F497D"/>
                </a:solidFill>
                <a:latin typeface="Trebuchet MS" panose="020B0703020202090204" pitchFamily="34" charset="0"/>
              </a:rPr>
              <a:t> Getting Software</a:t>
            </a:r>
          </a:p>
          <a:p>
            <a:endParaRPr lang="en-US" altLang="en-US" sz="2600" b="1" dirty="0">
              <a:solidFill>
                <a:srgbClr val="1F497D"/>
              </a:solidFill>
              <a:latin typeface="Trebuchet MS" panose="020B0703020202090204" pitchFamily="34" charset="0"/>
            </a:endParaRPr>
          </a:p>
        </p:txBody>
      </p:sp>
      <p:sp>
        <p:nvSpPr>
          <p:cNvPr id="13" name="Text Box 2">
            <a:extLst>
              <a:ext uri="{FF2B5EF4-FFF2-40B4-BE49-F238E27FC236}">
                <a16:creationId xmlns:a16="http://schemas.microsoft.com/office/drawing/2014/main" id="{F5F4A0EE-59DB-5041-9478-17CCCA4399CA}"/>
              </a:ext>
            </a:extLst>
          </p:cNvPr>
          <p:cNvSpPr txBox="1">
            <a:spLocks noChangeArrowheads="1"/>
          </p:cNvSpPr>
          <p:nvPr/>
        </p:nvSpPr>
        <p:spPr bwMode="auto">
          <a:xfrm>
            <a:off x="4402138" y="6124575"/>
            <a:ext cx="4741862" cy="622300"/>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marL="398463" indent="-342900">
              <a:spcBef>
                <a:spcPts val="300"/>
              </a:spcBef>
              <a:buClr>
                <a:srgbClr val="1F497D"/>
              </a:buClr>
              <a:buFont typeface="Wingdings" charset="2"/>
              <a:buChar char="§"/>
              <a:defRPr/>
            </a:pPr>
            <a:r>
              <a:rPr lang="en-US" sz="1600" dirty="0" err="1">
                <a:solidFill>
                  <a:srgbClr val="303030"/>
                </a:solidFill>
              </a:rPr>
              <a:t>PvaPy</a:t>
            </a:r>
            <a:r>
              <a:rPr lang="en-US" sz="1600" dirty="0">
                <a:solidFill>
                  <a:srgbClr val="303030"/>
                </a:solidFill>
              </a:rPr>
              <a:t> Status Update, S. </a:t>
            </a:r>
            <a:r>
              <a:rPr lang="en-US" sz="1600" dirty="0" err="1">
                <a:solidFill>
                  <a:srgbClr val="303030"/>
                </a:solidFill>
              </a:rPr>
              <a:t>Veseli</a:t>
            </a:r>
            <a:endParaRPr lang="en-US" sz="1600" dirty="0">
              <a:solidFill>
                <a:srgbClr val="303030"/>
              </a:solidFill>
            </a:endParaRPr>
          </a:p>
          <a:p>
            <a:pPr marL="398463" indent="-342900">
              <a:spcBef>
                <a:spcPts val="300"/>
              </a:spcBef>
              <a:buClr>
                <a:srgbClr val="1F497D"/>
              </a:buClr>
              <a:buFont typeface="Wingdings" charset="2"/>
              <a:buChar char="§"/>
              <a:defRPr/>
            </a:pPr>
            <a:r>
              <a:rPr lang="en-US" sz="1600" dirty="0">
                <a:solidFill>
                  <a:srgbClr val="303030"/>
                </a:solidFill>
              </a:rPr>
              <a:t>From Zero to EPICS7 in 5 minutes, T. </a:t>
            </a:r>
            <a:r>
              <a:rPr lang="en-US" sz="1600" dirty="0" err="1">
                <a:solidFill>
                  <a:srgbClr val="303030"/>
                </a:solidFill>
              </a:rPr>
              <a:t>Fors</a:t>
            </a:r>
            <a:endParaRPr lang="en-US" sz="1600" dirty="0">
              <a:solidFill>
                <a:srgbClr val="303030"/>
              </a:solidFill>
            </a:endParaRPr>
          </a:p>
        </p:txBody>
      </p:sp>
      <p:sp>
        <p:nvSpPr>
          <p:cNvPr id="14" name="Text Box 1">
            <a:extLst>
              <a:ext uri="{FF2B5EF4-FFF2-40B4-BE49-F238E27FC236}">
                <a16:creationId xmlns:a16="http://schemas.microsoft.com/office/drawing/2014/main" id="{1F235D66-ECD4-1B4B-B478-B63DE18EFE6D}"/>
              </a:ext>
            </a:extLst>
          </p:cNvPr>
          <p:cNvSpPr txBox="1">
            <a:spLocks noChangeArrowheads="1"/>
          </p:cNvSpPr>
          <p:nvPr/>
        </p:nvSpPr>
        <p:spPr bwMode="auto">
          <a:xfrm>
            <a:off x="4422775" y="5715000"/>
            <a:ext cx="3121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1800" b="1" dirty="0">
                <a:solidFill>
                  <a:srgbClr val="1F497D"/>
                </a:solidFill>
                <a:latin typeface="Trebuchet MS" panose="020B0703020202090204" pitchFamily="34" charset="0"/>
              </a:rPr>
              <a:t>More Info in lighting talks:</a:t>
            </a:r>
            <a:endParaRPr lang="en-US" altLang="en-US" sz="2600" b="1" dirty="0">
              <a:solidFill>
                <a:srgbClr val="1F497D"/>
              </a:solidFill>
              <a:latin typeface="Trebuchet MS" panose="020B0703020202090204" pitchFamily="34" charset="0"/>
            </a:endParaRPr>
          </a:p>
        </p:txBody>
      </p:sp>
      <p:sp>
        <p:nvSpPr>
          <p:cNvPr id="2" name="Footer Placeholder 1">
            <a:extLst>
              <a:ext uri="{FF2B5EF4-FFF2-40B4-BE49-F238E27FC236}">
                <a16:creationId xmlns:a16="http://schemas.microsoft.com/office/drawing/2014/main" id="{1A0D70D9-264E-4940-AB84-296C5536896C}"/>
              </a:ext>
            </a:extLst>
          </p:cNvPr>
          <p:cNvSpPr>
            <a:spLocks noGrp="1"/>
          </p:cNvSpPr>
          <p:nvPr>
            <p:ph type="ftr" idx="10"/>
          </p:nvPr>
        </p:nvSpPr>
        <p:spPr/>
        <p:txBody>
          <a:bodyPr/>
          <a:lstStyle/>
          <a:p>
            <a:pPr>
              <a:defRPr/>
            </a:pPr>
            <a:r>
              <a:rPr lang="en-US"/>
              <a:t>June 2018 EPICS Collaboration Meeting, G. Shen</a:t>
            </a:r>
          </a:p>
        </p:txBody>
      </p:sp>
      <p:sp>
        <p:nvSpPr>
          <p:cNvPr id="3" name="Slide Number Placeholder 2">
            <a:extLst>
              <a:ext uri="{FF2B5EF4-FFF2-40B4-BE49-F238E27FC236}">
                <a16:creationId xmlns:a16="http://schemas.microsoft.com/office/drawing/2014/main" id="{53D96A9D-E1E4-084D-9D56-1BB883DD092C}"/>
              </a:ext>
            </a:extLst>
          </p:cNvPr>
          <p:cNvSpPr>
            <a:spLocks noGrp="1"/>
          </p:cNvSpPr>
          <p:nvPr>
            <p:ph type="sldNum" idx="11"/>
          </p:nvPr>
        </p:nvSpPr>
        <p:spPr/>
        <p:txBody>
          <a:bodyPr/>
          <a:lstStyle/>
          <a:p>
            <a:pPr>
              <a:defRPr/>
            </a:pPr>
            <a:fld id="{FB864FE6-BF67-5F43-9B1C-0982911730C4}" type="slidenum">
              <a:rPr lang="en-US" altLang="en-US" smtClean="0"/>
              <a:pPr>
                <a:defRPr/>
              </a:pPr>
              <a:t>21</a:t>
            </a:fld>
            <a:endParaRPr lang="en-US" altLang="en-US"/>
          </a:p>
        </p:txBody>
      </p:sp>
    </p:spTree>
    <p:extLst>
      <p:ext uri="{BB962C8B-B14F-4D97-AF65-F5344CB8AC3E}">
        <p14:creationId xmlns:p14="http://schemas.microsoft.com/office/powerpoint/2010/main" val="4278365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DAA8-10F7-9349-8E26-E28702BA199D}"/>
              </a:ext>
            </a:extLst>
          </p:cNvPr>
          <p:cNvSpPr>
            <a:spLocks noGrp="1"/>
          </p:cNvSpPr>
          <p:nvPr>
            <p:ph type="title"/>
          </p:nvPr>
        </p:nvSpPr>
        <p:spPr/>
        <p:txBody>
          <a:bodyPr/>
          <a:lstStyle/>
          <a:p>
            <a:r>
              <a:rPr lang="en-US" dirty="0" err="1"/>
              <a:t>PvaPy</a:t>
            </a:r>
            <a:r>
              <a:rPr lang="en-US" dirty="0"/>
              <a:t> Use Cases</a:t>
            </a:r>
          </a:p>
        </p:txBody>
      </p:sp>
      <p:sp>
        <p:nvSpPr>
          <p:cNvPr id="4" name="Footer Placeholder 3">
            <a:extLst>
              <a:ext uri="{FF2B5EF4-FFF2-40B4-BE49-F238E27FC236}">
                <a16:creationId xmlns:a16="http://schemas.microsoft.com/office/drawing/2014/main" id="{63B1F397-25BC-834F-A88B-AE680B4B31BB}"/>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CCFC86C5-387B-2046-91E3-BEF6980E266C}"/>
              </a:ext>
            </a:extLst>
          </p:cNvPr>
          <p:cNvSpPr>
            <a:spLocks noGrp="1"/>
          </p:cNvSpPr>
          <p:nvPr>
            <p:ph type="sldNum" idx="11"/>
          </p:nvPr>
        </p:nvSpPr>
        <p:spPr/>
        <p:txBody>
          <a:bodyPr/>
          <a:lstStyle/>
          <a:p>
            <a:pPr>
              <a:defRPr/>
            </a:pPr>
            <a:fld id="{DAC2A227-9D21-0C42-807D-6A90AB6A8603}" type="slidenum">
              <a:rPr lang="en-US" altLang="en-US" smtClean="0"/>
              <a:pPr>
                <a:defRPr/>
              </a:pPr>
              <a:t>22</a:t>
            </a:fld>
            <a:endParaRPr lang="en-US" altLang="en-US"/>
          </a:p>
        </p:txBody>
      </p:sp>
      <p:pic>
        <p:nvPicPr>
          <p:cNvPr id="6" name="Picture 5">
            <a:extLst>
              <a:ext uri="{FF2B5EF4-FFF2-40B4-BE49-F238E27FC236}">
                <a16:creationId xmlns:a16="http://schemas.microsoft.com/office/drawing/2014/main" id="{DB5F5FE5-6A09-8A4B-92AF-8817946E9DB1}"/>
              </a:ext>
            </a:extLst>
          </p:cNvPr>
          <p:cNvPicPr>
            <a:picLocks noChangeAspect="1"/>
          </p:cNvPicPr>
          <p:nvPr/>
        </p:nvPicPr>
        <p:blipFill>
          <a:blip r:embed="rId2"/>
          <a:stretch>
            <a:fillRect/>
          </a:stretch>
        </p:blipFill>
        <p:spPr>
          <a:xfrm>
            <a:off x="152399" y="1705622"/>
            <a:ext cx="4368553" cy="3018778"/>
          </a:xfrm>
          <a:prstGeom prst="rect">
            <a:avLst/>
          </a:prstGeom>
        </p:spPr>
      </p:pic>
      <p:pic>
        <p:nvPicPr>
          <p:cNvPr id="8" name="Picture 7">
            <a:extLst>
              <a:ext uri="{FF2B5EF4-FFF2-40B4-BE49-F238E27FC236}">
                <a16:creationId xmlns:a16="http://schemas.microsoft.com/office/drawing/2014/main" id="{FDE54A9E-2573-CA46-BE65-2E756FED6069}"/>
              </a:ext>
            </a:extLst>
          </p:cNvPr>
          <p:cNvPicPr>
            <a:picLocks noChangeAspect="1"/>
          </p:cNvPicPr>
          <p:nvPr/>
        </p:nvPicPr>
        <p:blipFill>
          <a:blip r:embed="rId3"/>
          <a:stretch>
            <a:fillRect/>
          </a:stretch>
        </p:blipFill>
        <p:spPr>
          <a:xfrm>
            <a:off x="4648200" y="1752600"/>
            <a:ext cx="3705580" cy="2084388"/>
          </a:xfrm>
          <a:prstGeom prst="rect">
            <a:avLst/>
          </a:prstGeom>
        </p:spPr>
      </p:pic>
      <p:pic>
        <p:nvPicPr>
          <p:cNvPr id="9" name="Picture 8">
            <a:extLst>
              <a:ext uri="{FF2B5EF4-FFF2-40B4-BE49-F238E27FC236}">
                <a16:creationId xmlns:a16="http://schemas.microsoft.com/office/drawing/2014/main" id="{8271D5DE-3E68-0948-A8D6-3B85DD6716D7}"/>
              </a:ext>
            </a:extLst>
          </p:cNvPr>
          <p:cNvPicPr>
            <a:picLocks noChangeAspect="1"/>
          </p:cNvPicPr>
          <p:nvPr/>
        </p:nvPicPr>
        <p:blipFill>
          <a:blip r:embed="rId4"/>
          <a:stretch>
            <a:fillRect/>
          </a:stretch>
        </p:blipFill>
        <p:spPr>
          <a:xfrm>
            <a:off x="5048337" y="3886200"/>
            <a:ext cx="2952663" cy="2967038"/>
          </a:xfrm>
          <a:prstGeom prst="rect">
            <a:avLst/>
          </a:prstGeom>
        </p:spPr>
      </p:pic>
      <p:sp>
        <p:nvSpPr>
          <p:cNvPr id="10" name="Text Box 2">
            <a:extLst>
              <a:ext uri="{FF2B5EF4-FFF2-40B4-BE49-F238E27FC236}">
                <a16:creationId xmlns:a16="http://schemas.microsoft.com/office/drawing/2014/main" id="{47AAB1BF-AFC6-4F41-A12D-4E55EA6FFED6}"/>
              </a:ext>
            </a:extLst>
          </p:cNvPr>
          <p:cNvSpPr txBox="1">
            <a:spLocks noChangeArrowheads="1"/>
          </p:cNvSpPr>
          <p:nvPr/>
        </p:nvSpPr>
        <p:spPr bwMode="auto">
          <a:xfrm>
            <a:off x="152400" y="1171575"/>
            <a:ext cx="4343400" cy="2070100"/>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a:spcBef>
                <a:spcPts val="300"/>
              </a:spcBef>
              <a:buClr>
                <a:srgbClr val="1F497D"/>
              </a:buClr>
              <a:buFont typeface="Wingdings" charset="0"/>
              <a:buChar char=""/>
              <a:defRPr/>
            </a:pPr>
            <a:r>
              <a:rPr lang="en-US" sz="1600" dirty="0">
                <a:solidFill>
                  <a:srgbClr val="303030"/>
                </a:solidFill>
              </a:rPr>
              <a:t>Monitor fast data from DAQ FOFB, PS, BPM </a:t>
            </a:r>
            <a:r>
              <a:rPr lang="en-US" sz="1600" dirty="0" err="1">
                <a:solidFill>
                  <a:srgbClr val="303030"/>
                </a:solidFill>
              </a:rPr>
              <a:t>TxT</a:t>
            </a:r>
            <a:r>
              <a:rPr lang="en-US" sz="1600" dirty="0">
                <a:solidFill>
                  <a:srgbClr val="303030"/>
                </a:solidFill>
              </a:rPr>
              <a:t>, LLRF, ...</a:t>
            </a:r>
          </a:p>
        </p:txBody>
      </p:sp>
      <p:sp>
        <p:nvSpPr>
          <p:cNvPr id="11" name="Text Box 1">
            <a:extLst>
              <a:ext uri="{FF2B5EF4-FFF2-40B4-BE49-F238E27FC236}">
                <a16:creationId xmlns:a16="http://schemas.microsoft.com/office/drawing/2014/main" id="{F21655E0-A090-0D47-99D1-B83FB00055B5}"/>
              </a:ext>
            </a:extLst>
          </p:cNvPr>
          <p:cNvSpPr txBox="1">
            <a:spLocks noChangeArrowheads="1"/>
          </p:cNvSpPr>
          <p:nvPr/>
        </p:nvSpPr>
        <p:spPr bwMode="auto">
          <a:xfrm>
            <a:off x="152400" y="762000"/>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1800" b="1" dirty="0">
                <a:solidFill>
                  <a:srgbClr val="1F497D"/>
                </a:solidFill>
                <a:latin typeface="Trebuchet MS" panose="020B0703020202090204" pitchFamily="34" charset="0"/>
              </a:rPr>
              <a:t>Scope Application</a:t>
            </a:r>
          </a:p>
          <a:p>
            <a:endParaRPr lang="en-US" altLang="en-US" sz="2600" b="1" dirty="0">
              <a:solidFill>
                <a:srgbClr val="1F497D"/>
              </a:solidFill>
              <a:latin typeface="Trebuchet MS" panose="020B0703020202090204" pitchFamily="34" charset="0"/>
            </a:endParaRPr>
          </a:p>
        </p:txBody>
      </p:sp>
      <p:sp>
        <p:nvSpPr>
          <p:cNvPr id="12" name="Text Box 2">
            <a:extLst>
              <a:ext uri="{FF2B5EF4-FFF2-40B4-BE49-F238E27FC236}">
                <a16:creationId xmlns:a16="http://schemas.microsoft.com/office/drawing/2014/main" id="{E7C5671F-EDD5-204E-B164-82758ACABCF1}"/>
              </a:ext>
            </a:extLst>
          </p:cNvPr>
          <p:cNvSpPr txBox="1">
            <a:spLocks noChangeArrowheads="1"/>
          </p:cNvSpPr>
          <p:nvPr/>
        </p:nvSpPr>
        <p:spPr bwMode="auto">
          <a:xfrm>
            <a:off x="4335878" y="1176256"/>
            <a:ext cx="4579522" cy="2070100"/>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a:spcBef>
                <a:spcPts val="300"/>
              </a:spcBef>
              <a:buClr>
                <a:srgbClr val="1F497D"/>
              </a:buClr>
              <a:buFont typeface="Wingdings" charset="0"/>
              <a:buChar char=""/>
              <a:defRPr/>
            </a:pPr>
            <a:r>
              <a:rPr lang="en-US" sz="1600" dirty="0">
                <a:solidFill>
                  <a:srgbClr val="303030"/>
                </a:solidFill>
              </a:rPr>
              <a:t>Desktop testing 45fps @1920x1200 (~800Mbps)</a:t>
            </a:r>
          </a:p>
          <a:p>
            <a:pPr>
              <a:spcBef>
                <a:spcPts val="300"/>
              </a:spcBef>
              <a:buClr>
                <a:srgbClr val="1F497D"/>
              </a:buClr>
              <a:buFont typeface="Wingdings" charset="0"/>
              <a:buChar char=""/>
              <a:defRPr/>
            </a:pPr>
            <a:r>
              <a:rPr lang="en-US" sz="1600" dirty="0">
                <a:solidFill>
                  <a:srgbClr val="303030"/>
                </a:solidFill>
              </a:rPr>
              <a:t>To be merged with scope application</a:t>
            </a:r>
          </a:p>
        </p:txBody>
      </p:sp>
      <p:sp>
        <p:nvSpPr>
          <p:cNvPr id="13" name="Text Box 1">
            <a:extLst>
              <a:ext uri="{FF2B5EF4-FFF2-40B4-BE49-F238E27FC236}">
                <a16:creationId xmlns:a16="http://schemas.microsoft.com/office/drawing/2014/main" id="{057EE775-8FD5-1D40-B3B5-1F2E0F2D9C46}"/>
              </a:ext>
            </a:extLst>
          </p:cNvPr>
          <p:cNvSpPr txBox="1">
            <a:spLocks noChangeArrowheads="1"/>
          </p:cNvSpPr>
          <p:nvPr/>
        </p:nvSpPr>
        <p:spPr bwMode="auto">
          <a:xfrm>
            <a:off x="4335878" y="766681"/>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1800" b="1" dirty="0">
                <a:solidFill>
                  <a:srgbClr val="1F497D"/>
                </a:solidFill>
                <a:latin typeface="Trebuchet MS" panose="020B0703020202090204" pitchFamily="34" charset="0"/>
              </a:rPr>
              <a:t>Video image</a:t>
            </a:r>
          </a:p>
          <a:p>
            <a:endParaRPr lang="en-US" altLang="en-US" sz="2600" b="1" dirty="0">
              <a:solidFill>
                <a:srgbClr val="1F497D"/>
              </a:solidFill>
              <a:latin typeface="Trebuchet MS" panose="020B0703020202090204" pitchFamily="34" charset="0"/>
            </a:endParaRPr>
          </a:p>
        </p:txBody>
      </p:sp>
      <p:sp>
        <p:nvSpPr>
          <p:cNvPr id="16" name="Text Box 1">
            <a:extLst>
              <a:ext uri="{FF2B5EF4-FFF2-40B4-BE49-F238E27FC236}">
                <a16:creationId xmlns:a16="http://schemas.microsoft.com/office/drawing/2014/main" id="{28BD5319-C519-3944-9982-E80EF0DD5097}"/>
              </a:ext>
            </a:extLst>
          </p:cNvPr>
          <p:cNvSpPr txBox="1">
            <a:spLocks noChangeArrowheads="1"/>
          </p:cNvSpPr>
          <p:nvPr/>
        </p:nvSpPr>
        <p:spPr bwMode="auto">
          <a:xfrm>
            <a:off x="1295400" y="5181600"/>
            <a:ext cx="3041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Calibri" panose="020F0502020204030204" pitchFamily="34" charset="0"/>
                <a:ea typeface="ＭＳ Ｐゴシック" panose="020B0600070205080204" pitchFamily="34" charset="-128"/>
              </a:defRPr>
            </a:lvl9pPr>
          </a:lstStyle>
          <a:p>
            <a:r>
              <a:rPr lang="en-US" altLang="en-US" sz="1800" b="1" dirty="0">
                <a:solidFill>
                  <a:srgbClr val="1F497D"/>
                </a:solidFill>
                <a:latin typeface="Trebuchet MS" panose="020B0703020202090204" pitchFamily="34" charset="0"/>
              </a:rPr>
              <a:t>Python </a:t>
            </a:r>
            <a:r>
              <a:rPr lang="en-US" altLang="en-US" sz="1800" b="1" dirty="0" err="1">
                <a:solidFill>
                  <a:srgbClr val="1F497D"/>
                </a:solidFill>
                <a:latin typeface="Trebuchet MS" panose="020B0703020202090204" pitchFamily="34" charset="0"/>
              </a:rPr>
              <a:t>jupyter</a:t>
            </a:r>
            <a:r>
              <a:rPr lang="en-US" altLang="en-US" sz="1800" b="1" dirty="0">
                <a:solidFill>
                  <a:srgbClr val="1F497D"/>
                </a:solidFill>
                <a:latin typeface="Trebuchet MS" panose="020B0703020202090204" pitchFamily="34" charset="0"/>
              </a:rPr>
              <a:t> notebook</a:t>
            </a:r>
            <a:endParaRPr lang="en-US" altLang="en-US" sz="2600" b="1" dirty="0">
              <a:solidFill>
                <a:srgbClr val="1F497D"/>
              </a:solidFill>
              <a:latin typeface="Trebuchet MS" panose="020B0703020202090204" pitchFamily="34" charset="0"/>
            </a:endParaRPr>
          </a:p>
        </p:txBody>
      </p:sp>
      <p:sp>
        <p:nvSpPr>
          <p:cNvPr id="17" name="Text Box 2">
            <a:extLst>
              <a:ext uri="{FF2B5EF4-FFF2-40B4-BE49-F238E27FC236}">
                <a16:creationId xmlns:a16="http://schemas.microsoft.com/office/drawing/2014/main" id="{0BA15D82-1ED2-B94E-9919-2273E55FAFFE}"/>
              </a:ext>
            </a:extLst>
          </p:cNvPr>
          <p:cNvSpPr txBox="1">
            <a:spLocks noChangeArrowheads="1"/>
          </p:cNvSpPr>
          <p:nvPr/>
        </p:nvSpPr>
        <p:spPr bwMode="auto">
          <a:xfrm>
            <a:off x="1301663" y="5557045"/>
            <a:ext cx="3803737" cy="543718"/>
          </a:xfrm>
          <a:prstGeom prst="rect">
            <a:avLst/>
          </a:prstGeom>
          <a:noFill/>
          <a:ln>
            <a:noFill/>
          </a:ln>
          <a:effectLst/>
          <a:extLst>
            <a:ext uri="{909E8E84-426E-40dd-AFC4-6F175D3DCCD1}"/>
            <a:ext uri="{91240B29-F687-4f45-9708-019B960494DF}"/>
            <a:ext uri="{AF507438-7753-43e0-B8FC-AC1667EBCBE1}"/>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616161"/>
                </a:solidFill>
                <a:latin typeface="Calibri" charset="0"/>
                <a:ea typeface="ＭＳ Ｐゴシック" charset="0"/>
                <a:cs typeface="MS PGothic" charset="0"/>
              </a:defRPr>
            </a:lvl9pPr>
          </a:lstStyle>
          <a:p>
            <a:pPr>
              <a:spcBef>
                <a:spcPts val="300"/>
              </a:spcBef>
              <a:buClr>
                <a:srgbClr val="1F497D"/>
              </a:buClr>
              <a:buFont typeface="Wingdings" charset="0"/>
              <a:buChar char=""/>
              <a:defRPr/>
            </a:pPr>
            <a:r>
              <a:rPr lang="en-US" sz="1600" dirty="0">
                <a:solidFill>
                  <a:srgbClr val="303030"/>
                </a:solidFill>
              </a:rPr>
              <a:t>Online data analysis, machine controls</a:t>
            </a:r>
          </a:p>
        </p:txBody>
      </p:sp>
    </p:spTree>
    <p:extLst>
      <p:ext uri="{BB962C8B-B14F-4D97-AF65-F5344CB8AC3E}">
        <p14:creationId xmlns:p14="http://schemas.microsoft.com/office/powerpoint/2010/main" val="3098933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1AA7A-CA15-5A4D-946A-D50C89476D2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81708CA-5D40-3E43-A417-0D72A25998E9}"/>
              </a:ext>
            </a:extLst>
          </p:cNvPr>
          <p:cNvSpPr>
            <a:spLocks noGrp="1"/>
          </p:cNvSpPr>
          <p:nvPr>
            <p:ph idx="1"/>
          </p:nvPr>
        </p:nvSpPr>
        <p:spPr>
          <a:xfrm>
            <a:off x="457200" y="1066800"/>
            <a:ext cx="8228013" cy="5029200"/>
          </a:xfrm>
        </p:spPr>
        <p:txBody>
          <a:bodyPr/>
          <a:lstStyle/>
          <a:p>
            <a:r>
              <a:rPr lang="en-US" sz="2400" dirty="0"/>
              <a:t>APS/APSU software infrastructure clarified, and development strategy established to deliver a modern APS/APSU control system</a:t>
            </a:r>
          </a:p>
          <a:p>
            <a:r>
              <a:rPr lang="en-US" sz="2400" dirty="0"/>
              <a:t>High performance DAQ system based on EPICS7 in production over year</a:t>
            </a:r>
          </a:p>
          <a:p>
            <a:r>
              <a:rPr lang="en-US" sz="2400" dirty="0"/>
              <a:t>Digital video system primarily uses EPICS7 for its image data, and planning to develop an area detector plugin to stream image data to DAQ Data Management system directly for post use</a:t>
            </a:r>
          </a:p>
          <a:p>
            <a:r>
              <a:rPr lang="en-US" sz="2400" dirty="0"/>
              <a:t>EPICS7 Python binding, </a:t>
            </a:r>
            <a:r>
              <a:rPr lang="en-US" sz="2400" dirty="0" err="1"/>
              <a:t>pvaPy</a:t>
            </a:r>
            <a:r>
              <a:rPr lang="en-US" sz="2400" dirty="0"/>
              <a:t>, under active development, and its 1.1.0 version released on 4/30/2018</a:t>
            </a:r>
          </a:p>
          <a:p>
            <a:r>
              <a:rPr lang="en-US" sz="2400" dirty="0"/>
              <a:t>Client application under active development on top of </a:t>
            </a:r>
            <a:r>
              <a:rPr lang="en-US" sz="2400" dirty="0" err="1"/>
              <a:t>pvaPy</a:t>
            </a:r>
            <a:endParaRPr lang="en-US" sz="2400" dirty="0"/>
          </a:p>
        </p:txBody>
      </p:sp>
      <p:sp>
        <p:nvSpPr>
          <p:cNvPr id="4" name="Footer Placeholder 3">
            <a:extLst>
              <a:ext uri="{FF2B5EF4-FFF2-40B4-BE49-F238E27FC236}">
                <a16:creationId xmlns:a16="http://schemas.microsoft.com/office/drawing/2014/main" id="{B75A8EAC-3090-9F4B-9922-3D3438F3EC34}"/>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C0F59EB9-FBE1-F44A-B97A-41F79ADBEE1D}"/>
              </a:ext>
            </a:extLst>
          </p:cNvPr>
          <p:cNvSpPr>
            <a:spLocks noGrp="1"/>
          </p:cNvSpPr>
          <p:nvPr>
            <p:ph type="sldNum" idx="11"/>
          </p:nvPr>
        </p:nvSpPr>
        <p:spPr/>
        <p:txBody>
          <a:bodyPr/>
          <a:lstStyle/>
          <a:p>
            <a:pPr>
              <a:defRPr/>
            </a:pPr>
            <a:fld id="{DAC2A227-9D21-0C42-807D-6A90AB6A8603}" type="slidenum">
              <a:rPr lang="en-US" altLang="en-US" smtClean="0"/>
              <a:pPr>
                <a:defRPr/>
              </a:pPr>
              <a:t>23</a:t>
            </a:fld>
            <a:endParaRPr lang="en-US" altLang="en-US"/>
          </a:p>
        </p:txBody>
      </p:sp>
    </p:spTree>
    <p:extLst>
      <p:ext uri="{BB962C8B-B14F-4D97-AF65-F5344CB8AC3E}">
        <p14:creationId xmlns:p14="http://schemas.microsoft.com/office/powerpoint/2010/main" val="3627977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AFEF-2EA0-3240-A76A-C34CDE82E4C3}"/>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5A4A73CA-2CA4-6040-8A1C-8527C4FC875C}"/>
              </a:ext>
            </a:extLst>
          </p:cNvPr>
          <p:cNvSpPr>
            <a:spLocks noGrp="1"/>
          </p:cNvSpPr>
          <p:nvPr>
            <p:ph idx="1"/>
          </p:nvPr>
        </p:nvSpPr>
        <p:spPr/>
        <p:txBody>
          <a:bodyPr/>
          <a:lstStyle/>
          <a:p>
            <a:r>
              <a:rPr lang="en-US" dirty="0"/>
              <a:t>Mark Rivers for all his supports in area detector and various productive discussions</a:t>
            </a:r>
          </a:p>
          <a:p>
            <a:r>
              <a:rPr lang="en-US" dirty="0"/>
              <a:t>Tim Mooney for his help in assembling </a:t>
            </a:r>
            <a:r>
              <a:rPr lang="en-US" dirty="0" err="1"/>
              <a:t>synApp</a:t>
            </a:r>
            <a:r>
              <a:rPr lang="en-US" dirty="0"/>
              <a:t> modules</a:t>
            </a:r>
          </a:p>
          <a:p>
            <a:r>
              <a:rPr lang="en-US" dirty="0"/>
              <a:t>Tim Madden @ RF group for his valuable discussions and contributions on the EPICS7 Scope application</a:t>
            </a:r>
          </a:p>
          <a:p>
            <a:r>
              <a:rPr lang="en-US" dirty="0" err="1"/>
              <a:t>Bingxin</a:t>
            </a:r>
            <a:r>
              <a:rPr lang="en-US" dirty="0"/>
              <a:t> Yang @ Diagnostics group for his various discussions on digital video system development</a:t>
            </a:r>
          </a:p>
          <a:p>
            <a:r>
              <a:rPr lang="en-US" dirty="0"/>
              <a:t>All colleagues at Controls Group for their contributions, discussions, helps, and suggestions</a:t>
            </a:r>
          </a:p>
          <a:p>
            <a:endParaRPr lang="en-US" dirty="0"/>
          </a:p>
        </p:txBody>
      </p:sp>
      <p:sp>
        <p:nvSpPr>
          <p:cNvPr id="4" name="Footer Placeholder 3">
            <a:extLst>
              <a:ext uri="{FF2B5EF4-FFF2-40B4-BE49-F238E27FC236}">
                <a16:creationId xmlns:a16="http://schemas.microsoft.com/office/drawing/2014/main" id="{8E359145-E548-9944-84AD-2D45CCE40822}"/>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4F65A5D8-5DF3-984E-B674-4945736D61D4}"/>
              </a:ext>
            </a:extLst>
          </p:cNvPr>
          <p:cNvSpPr>
            <a:spLocks noGrp="1"/>
          </p:cNvSpPr>
          <p:nvPr>
            <p:ph type="sldNum" idx="11"/>
          </p:nvPr>
        </p:nvSpPr>
        <p:spPr/>
        <p:txBody>
          <a:bodyPr/>
          <a:lstStyle/>
          <a:p>
            <a:pPr>
              <a:defRPr/>
            </a:pPr>
            <a:fld id="{DAC2A227-9D21-0C42-807D-6A90AB6A8603}" type="slidenum">
              <a:rPr lang="en-US" altLang="en-US" smtClean="0"/>
              <a:pPr>
                <a:defRPr/>
              </a:pPr>
              <a:t>24</a:t>
            </a:fld>
            <a:endParaRPr lang="en-US" altLang="en-US"/>
          </a:p>
        </p:txBody>
      </p:sp>
    </p:spTree>
    <p:extLst>
      <p:ext uri="{BB962C8B-B14F-4D97-AF65-F5344CB8AC3E}">
        <p14:creationId xmlns:p14="http://schemas.microsoft.com/office/powerpoint/2010/main" val="295439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05411-8F64-B54C-B46A-B87552404CAF}"/>
              </a:ext>
            </a:extLst>
          </p:cNvPr>
          <p:cNvSpPr>
            <a:spLocks noGrp="1"/>
          </p:cNvSpPr>
          <p:nvPr>
            <p:ph type="title"/>
          </p:nvPr>
        </p:nvSpPr>
        <p:spPr/>
        <p:txBody>
          <a:bodyPr/>
          <a:lstStyle/>
          <a:p>
            <a:r>
              <a:rPr lang="en-US" sz="3200" dirty="0"/>
              <a:t>Software Architecture</a:t>
            </a:r>
          </a:p>
        </p:txBody>
      </p:sp>
      <p:sp>
        <p:nvSpPr>
          <p:cNvPr id="7" name="Text Placeholder 6">
            <a:extLst>
              <a:ext uri="{FF2B5EF4-FFF2-40B4-BE49-F238E27FC236}">
                <a16:creationId xmlns:a16="http://schemas.microsoft.com/office/drawing/2014/main" id="{D2619824-D6F3-CC40-96FE-5E96BA87053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65607F14-ACBF-2E41-8C91-94B04EEFF789}"/>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C29A882-50E2-264B-8FA5-06631F476B69}"/>
              </a:ext>
            </a:extLst>
          </p:cNvPr>
          <p:cNvSpPr>
            <a:spLocks noGrp="1"/>
          </p:cNvSpPr>
          <p:nvPr>
            <p:ph type="sldNum" idx="11"/>
          </p:nvPr>
        </p:nvSpPr>
        <p:spPr/>
        <p:txBody>
          <a:bodyPr/>
          <a:lstStyle/>
          <a:p>
            <a:pPr>
              <a:defRPr/>
            </a:pPr>
            <a:fld id="{DAC2A227-9D21-0C42-807D-6A90AB6A8603}" type="slidenum">
              <a:rPr lang="en-US" altLang="en-US" smtClean="0"/>
              <a:pPr>
                <a:defRPr/>
              </a:pPr>
              <a:t>3</a:t>
            </a:fld>
            <a:endParaRPr lang="en-US" altLang="en-US"/>
          </a:p>
        </p:txBody>
      </p:sp>
    </p:spTree>
    <p:extLst>
      <p:ext uri="{BB962C8B-B14F-4D97-AF65-F5344CB8AC3E}">
        <p14:creationId xmlns:p14="http://schemas.microsoft.com/office/powerpoint/2010/main" val="278346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Connector 116">
            <a:extLst>
              <a:ext uri="{FF2B5EF4-FFF2-40B4-BE49-F238E27FC236}">
                <a16:creationId xmlns:a16="http://schemas.microsoft.com/office/drawing/2014/main" id="{606B62C5-32A7-C14D-B92A-C4E1C5355A7D}"/>
              </a:ext>
            </a:extLst>
          </p:cNvPr>
          <p:cNvCxnSpPr>
            <a:cxnSpLocks noChangeShapeType="1"/>
          </p:cNvCxnSpPr>
          <p:nvPr/>
        </p:nvCxnSpPr>
        <p:spPr bwMode="auto">
          <a:xfrm>
            <a:off x="637070" y="3794503"/>
            <a:ext cx="0" cy="457200"/>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noFill/>
              </a14:hiddenFill>
            </a:ext>
          </a:extLst>
        </p:spPr>
      </p:cxnSp>
      <p:sp>
        <p:nvSpPr>
          <p:cNvPr id="194" name="Rectangle 119">
            <a:extLst>
              <a:ext uri="{FF2B5EF4-FFF2-40B4-BE49-F238E27FC236}">
                <a16:creationId xmlns:a16="http://schemas.microsoft.com/office/drawing/2014/main" id="{BC912485-F564-2042-ABB7-D2509FE8ABF5}"/>
              </a:ext>
            </a:extLst>
          </p:cNvPr>
          <p:cNvSpPr>
            <a:spLocks noChangeArrowheads="1"/>
          </p:cNvSpPr>
          <p:nvPr/>
        </p:nvSpPr>
        <p:spPr bwMode="auto">
          <a:xfrm>
            <a:off x="289578" y="4094689"/>
            <a:ext cx="626667" cy="248711"/>
          </a:xfrm>
          <a:prstGeom prst="rect">
            <a:avLst/>
          </a:prstGeom>
          <a:solidFill>
            <a:schemeClr val="bg1"/>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algn="ctr" defTabSz="342900" eaLnBrk="1" fontAlgn="auto" hangingPunct="1">
              <a:spcBef>
                <a:spcPts val="0"/>
              </a:spcBef>
              <a:spcAft>
                <a:spcPts val="0"/>
              </a:spcAft>
              <a:defRPr/>
            </a:pPr>
            <a:r>
              <a:rPr lang="en-US" sz="1050" kern="0" dirty="0">
                <a:solidFill>
                  <a:prstClr val="black"/>
                </a:solidFill>
                <a:latin typeface="Calibri"/>
                <a:ea typeface="+mn-ea"/>
              </a:rPr>
              <a:t>PV List</a:t>
            </a:r>
          </a:p>
        </p:txBody>
      </p:sp>
      <p:sp>
        <p:nvSpPr>
          <p:cNvPr id="2" name="Title 1">
            <a:extLst>
              <a:ext uri="{FF2B5EF4-FFF2-40B4-BE49-F238E27FC236}">
                <a16:creationId xmlns:a16="http://schemas.microsoft.com/office/drawing/2014/main" id="{97B83F3E-7296-FD40-B013-A3FBAFFE1388}"/>
              </a:ext>
            </a:extLst>
          </p:cNvPr>
          <p:cNvSpPr>
            <a:spLocks noGrp="1"/>
          </p:cNvSpPr>
          <p:nvPr>
            <p:ph type="title"/>
          </p:nvPr>
        </p:nvSpPr>
        <p:spPr/>
        <p:txBody>
          <a:bodyPr/>
          <a:lstStyle/>
          <a:p>
            <a:r>
              <a:rPr lang="en-US" dirty="0"/>
              <a:t>APS/APSU Controls Software Architecture</a:t>
            </a:r>
          </a:p>
        </p:txBody>
      </p:sp>
      <p:sp>
        <p:nvSpPr>
          <p:cNvPr id="3" name="Content Placeholder 2">
            <a:extLst>
              <a:ext uri="{FF2B5EF4-FFF2-40B4-BE49-F238E27FC236}">
                <a16:creationId xmlns:a16="http://schemas.microsoft.com/office/drawing/2014/main" id="{81A3794D-2306-364B-A8DA-3C6B2E02ED53}"/>
              </a:ext>
            </a:extLst>
          </p:cNvPr>
          <p:cNvSpPr>
            <a:spLocks noGrp="1"/>
          </p:cNvSpPr>
          <p:nvPr>
            <p:ph idx="1"/>
          </p:nvPr>
        </p:nvSpPr>
        <p:spPr>
          <a:xfrm>
            <a:off x="457200" y="914400"/>
            <a:ext cx="8228013" cy="4524375"/>
          </a:xfrm>
        </p:spPr>
        <p:txBody>
          <a:bodyPr/>
          <a:lstStyle/>
          <a:p>
            <a:r>
              <a:rPr lang="en-US" sz="2400" kern="1200" dirty="0">
                <a:solidFill>
                  <a:sysClr val="windowText" lastClr="000000"/>
                </a:solidFill>
                <a:latin typeface="Calibri Light" panose="020F0302020204030204"/>
              </a:rPr>
              <a:t>Current APS Status and APS-U Proposal</a:t>
            </a:r>
          </a:p>
        </p:txBody>
      </p:sp>
      <p:sp>
        <p:nvSpPr>
          <p:cNvPr id="4" name="Footer Placeholder 3">
            <a:extLst>
              <a:ext uri="{FF2B5EF4-FFF2-40B4-BE49-F238E27FC236}">
                <a16:creationId xmlns:a16="http://schemas.microsoft.com/office/drawing/2014/main" id="{93E19EAD-6442-E241-9F6B-E2CB5203A4C6}"/>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4405494F-2152-2A42-9A7A-F0F64B04158F}"/>
              </a:ext>
            </a:extLst>
          </p:cNvPr>
          <p:cNvSpPr>
            <a:spLocks noGrp="1"/>
          </p:cNvSpPr>
          <p:nvPr>
            <p:ph type="sldNum" idx="11"/>
          </p:nvPr>
        </p:nvSpPr>
        <p:spPr/>
        <p:txBody>
          <a:bodyPr/>
          <a:lstStyle/>
          <a:p>
            <a:pPr>
              <a:defRPr/>
            </a:pPr>
            <a:fld id="{DAC2A227-9D21-0C42-807D-6A90AB6A8603}" type="slidenum">
              <a:rPr lang="en-US" altLang="en-US" smtClean="0"/>
              <a:pPr>
                <a:defRPr/>
              </a:pPr>
              <a:t>4</a:t>
            </a:fld>
            <a:endParaRPr lang="en-US" altLang="en-US"/>
          </a:p>
        </p:txBody>
      </p:sp>
      <p:cxnSp>
        <p:nvCxnSpPr>
          <p:cNvPr id="87" name="Straight Connector 86">
            <a:extLst>
              <a:ext uri="{FF2B5EF4-FFF2-40B4-BE49-F238E27FC236}">
                <a16:creationId xmlns:a16="http://schemas.microsoft.com/office/drawing/2014/main" id="{2388A2B0-60CD-BA44-9703-F31D0FAD325C}"/>
              </a:ext>
            </a:extLst>
          </p:cNvPr>
          <p:cNvCxnSpPr>
            <a:cxnSpLocks noChangeShapeType="1"/>
          </p:cNvCxnSpPr>
          <p:nvPr/>
        </p:nvCxnSpPr>
        <p:spPr bwMode="auto">
          <a:xfrm flipH="1">
            <a:off x="8050591" y="3596154"/>
            <a:ext cx="1191" cy="204788"/>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cxnSp>
        <p:nvCxnSpPr>
          <p:cNvPr id="88" name="Straight Connector 87">
            <a:extLst>
              <a:ext uri="{FF2B5EF4-FFF2-40B4-BE49-F238E27FC236}">
                <a16:creationId xmlns:a16="http://schemas.microsoft.com/office/drawing/2014/main" id="{CB08F387-C569-E04D-98E9-0D49ABC86B67}"/>
              </a:ext>
            </a:extLst>
          </p:cNvPr>
          <p:cNvCxnSpPr>
            <a:cxnSpLocks noChangeShapeType="1"/>
          </p:cNvCxnSpPr>
          <p:nvPr/>
        </p:nvCxnSpPr>
        <p:spPr bwMode="auto">
          <a:xfrm>
            <a:off x="228600" y="3783082"/>
            <a:ext cx="13698" cy="1380746"/>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89" name="TextBox 28">
            <a:extLst>
              <a:ext uri="{FF2B5EF4-FFF2-40B4-BE49-F238E27FC236}">
                <a16:creationId xmlns:a16="http://schemas.microsoft.com/office/drawing/2014/main" id="{AC20DE66-E440-E34C-859B-161C550E2852}"/>
              </a:ext>
            </a:extLst>
          </p:cNvPr>
          <p:cNvSpPr txBox="1">
            <a:spLocks noChangeArrowheads="1"/>
          </p:cNvSpPr>
          <p:nvPr/>
        </p:nvSpPr>
        <p:spPr bwMode="auto">
          <a:xfrm>
            <a:off x="583914" y="3639129"/>
            <a:ext cx="5357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800">
                <a:solidFill>
                  <a:schemeClr val="tx1"/>
                </a:solidFill>
                <a:latin typeface="Arial" charset="0"/>
                <a:ea typeface="MS PGothic" charset="0"/>
                <a:cs typeface="MS PGothic" charset="0"/>
              </a:defRPr>
            </a:lvl1pPr>
            <a:lvl2pPr marL="742950" indent="-285750" defTabSz="457200">
              <a:defRPr sz="2800">
                <a:solidFill>
                  <a:schemeClr val="tx1"/>
                </a:solidFill>
                <a:latin typeface="Arial" charset="0"/>
                <a:ea typeface="MS PGothic" charset="0"/>
                <a:cs typeface="MS PGothic" charset="0"/>
              </a:defRPr>
            </a:lvl2pPr>
            <a:lvl3pPr marL="1143000" indent="-228600" defTabSz="457200">
              <a:defRPr sz="2800">
                <a:solidFill>
                  <a:schemeClr val="tx1"/>
                </a:solidFill>
                <a:latin typeface="Arial" charset="0"/>
                <a:ea typeface="MS PGothic" charset="0"/>
                <a:cs typeface="MS PGothic" charset="0"/>
              </a:defRPr>
            </a:lvl3pPr>
            <a:lvl4pPr marL="1600200" indent="-228600" defTabSz="457200">
              <a:defRPr sz="2800">
                <a:solidFill>
                  <a:schemeClr val="tx1"/>
                </a:solidFill>
                <a:latin typeface="Arial" charset="0"/>
                <a:ea typeface="MS PGothic" charset="0"/>
                <a:cs typeface="MS PGothic" charset="0"/>
              </a:defRPr>
            </a:lvl4pPr>
            <a:lvl5pPr marL="2057400" indent="-228600" defTabSz="457200">
              <a:defRPr sz="28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8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8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8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800">
                <a:solidFill>
                  <a:schemeClr val="tx1"/>
                </a:solidFill>
                <a:latin typeface="Arial" charset="0"/>
                <a:ea typeface="MS PGothic" charset="0"/>
                <a:cs typeface="MS PGothic" charset="0"/>
              </a:defRPr>
            </a:lvl9pPr>
          </a:lstStyle>
          <a:p>
            <a:pPr marL="0" marR="0" lvl="0" indent="0" defTabSz="342900" eaLnBrk="1" fontAlgn="auto" latinLnBrk="0" hangingPunct="1">
              <a:lnSpc>
                <a:spcPct val="100000"/>
              </a:lnSpc>
              <a:spcBef>
                <a:spcPts val="0"/>
              </a:spcBef>
              <a:spcAft>
                <a:spcPts val="0"/>
              </a:spcAft>
              <a:buClrTx/>
              <a:buSzTx/>
              <a:buFontTx/>
              <a:buNone/>
              <a:tabLst/>
              <a:defRPr/>
            </a:pPr>
            <a:r>
              <a:rPr kumimoji="0" lang="en-US" sz="750" b="0" i="0" u="none" strike="noStrike" kern="0" cap="none" spc="0" normalizeH="0" baseline="0" noProof="0" dirty="0">
                <a:ln>
                  <a:noFill/>
                </a:ln>
                <a:solidFill>
                  <a:prstClr val="black"/>
                </a:solidFill>
                <a:effectLst/>
                <a:uLnTx/>
                <a:uFillTx/>
                <a:latin typeface="Arial" charset="0"/>
                <a:ea typeface="MS PGothic" charset="0"/>
              </a:rPr>
              <a:t>Network</a:t>
            </a:r>
          </a:p>
        </p:txBody>
      </p:sp>
      <p:cxnSp>
        <p:nvCxnSpPr>
          <p:cNvPr id="90" name="Straight Connector 89">
            <a:extLst>
              <a:ext uri="{FF2B5EF4-FFF2-40B4-BE49-F238E27FC236}">
                <a16:creationId xmlns:a16="http://schemas.microsoft.com/office/drawing/2014/main" id="{025DC969-7FB5-4444-B891-F2B16AC5CCF3}"/>
              </a:ext>
            </a:extLst>
          </p:cNvPr>
          <p:cNvCxnSpPr>
            <a:cxnSpLocks noChangeShapeType="1"/>
          </p:cNvCxnSpPr>
          <p:nvPr/>
        </p:nvCxnSpPr>
        <p:spPr bwMode="auto">
          <a:xfrm>
            <a:off x="106680" y="3793860"/>
            <a:ext cx="8869680" cy="17860"/>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91" name="Snip Single Corner Rectangle 90">
            <a:extLst>
              <a:ext uri="{FF2B5EF4-FFF2-40B4-BE49-F238E27FC236}">
                <a16:creationId xmlns:a16="http://schemas.microsoft.com/office/drawing/2014/main" id="{182B55A3-663D-1B4A-9D7F-F7EFB0300790}"/>
              </a:ext>
            </a:extLst>
          </p:cNvPr>
          <p:cNvSpPr/>
          <p:nvPr/>
        </p:nvSpPr>
        <p:spPr bwMode="auto">
          <a:xfrm>
            <a:off x="7604420" y="3125855"/>
            <a:ext cx="920353" cy="475060"/>
          </a:xfrm>
          <a:prstGeom prst="snip1Rect">
            <a:avLst/>
          </a:prstGeom>
          <a:noFill/>
          <a:ln w="9525" cap="flat" cmpd="sng" algn="ctr">
            <a:solidFill>
              <a:srgbClr val="4E854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lIns="0" tIns="0" rIns="0" bIns="0" anchor="ctr" anchorCtr="0">
            <a:normAutofit/>
          </a:bodyPr>
          <a:lstStyle/>
          <a:p>
            <a:pPr algn="ctr" defTabSz="685800" eaLnBrk="1" fontAlgn="auto" hangingPunct="1">
              <a:lnSpc>
                <a:spcPct val="150000"/>
              </a:lnSpc>
              <a:spcBef>
                <a:spcPts val="0"/>
              </a:spcBef>
              <a:spcAft>
                <a:spcPts val="0"/>
              </a:spcAft>
              <a:defRPr/>
            </a:pPr>
            <a:r>
              <a:rPr lang="en-US" sz="1200" kern="0" dirty="0">
                <a:solidFill>
                  <a:prstClr val="black"/>
                </a:solidFill>
                <a:latin typeface="Calibri"/>
              </a:rPr>
              <a:t>Others</a:t>
            </a:r>
          </a:p>
        </p:txBody>
      </p:sp>
      <p:cxnSp>
        <p:nvCxnSpPr>
          <p:cNvPr id="92" name="Straight Connector 91">
            <a:extLst>
              <a:ext uri="{FF2B5EF4-FFF2-40B4-BE49-F238E27FC236}">
                <a16:creationId xmlns:a16="http://schemas.microsoft.com/office/drawing/2014/main" id="{09D4FA3E-9FFF-7448-9009-699E891042C9}"/>
              </a:ext>
            </a:extLst>
          </p:cNvPr>
          <p:cNvCxnSpPr>
            <a:cxnSpLocks noChangeShapeType="1"/>
          </p:cNvCxnSpPr>
          <p:nvPr/>
        </p:nvCxnSpPr>
        <p:spPr bwMode="auto">
          <a:xfrm>
            <a:off x="118753" y="5163828"/>
            <a:ext cx="8869680" cy="18264"/>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cxnSp>
        <p:nvCxnSpPr>
          <p:cNvPr id="93" name="Straight Connector 92">
            <a:extLst>
              <a:ext uri="{FF2B5EF4-FFF2-40B4-BE49-F238E27FC236}">
                <a16:creationId xmlns:a16="http://schemas.microsoft.com/office/drawing/2014/main" id="{751899EE-4DC3-E149-AC07-EEFD4B71D26E}"/>
              </a:ext>
            </a:extLst>
          </p:cNvPr>
          <p:cNvCxnSpPr>
            <a:cxnSpLocks noChangeShapeType="1"/>
          </p:cNvCxnSpPr>
          <p:nvPr/>
        </p:nvCxnSpPr>
        <p:spPr bwMode="auto">
          <a:xfrm>
            <a:off x="5652746" y="2968353"/>
            <a:ext cx="0" cy="833372"/>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94" name="Snip Single Corner Rectangle 93">
            <a:extLst>
              <a:ext uri="{FF2B5EF4-FFF2-40B4-BE49-F238E27FC236}">
                <a16:creationId xmlns:a16="http://schemas.microsoft.com/office/drawing/2014/main" id="{DB9FA60D-7133-5448-BA8F-95F836C3D9C9}"/>
              </a:ext>
            </a:extLst>
          </p:cNvPr>
          <p:cNvSpPr/>
          <p:nvPr/>
        </p:nvSpPr>
        <p:spPr bwMode="auto">
          <a:xfrm>
            <a:off x="5001805" y="2200446"/>
            <a:ext cx="1297197" cy="763145"/>
          </a:xfrm>
          <a:prstGeom prst="snip1Rect">
            <a:avLst/>
          </a:prstGeom>
          <a:noFill/>
          <a:ln w="9525" cap="flat" cmpd="sng" algn="ctr">
            <a:solidFill>
              <a:srgbClr val="4E854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lIns="0" tIns="0" rIns="0" bIns="0" anchor="ctr" anchorCtr="0">
            <a:normAutofit fontScale="92500" lnSpcReduction="10000"/>
          </a:bodyPr>
          <a:lstStyle/>
          <a:p>
            <a:pPr algn="ctr" defTabSz="685800" eaLnBrk="1" fontAlgn="auto" hangingPunct="1">
              <a:lnSpc>
                <a:spcPct val="150000"/>
              </a:lnSpc>
              <a:spcBef>
                <a:spcPts val="0"/>
              </a:spcBef>
              <a:spcAft>
                <a:spcPts val="0"/>
              </a:spcAft>
              <a:defRPr/>
            </a:pPr>
            <a:r>
              <a:rPr lang="en-US" sz="1200" b="1" kern="0" dirty="0">
                <a:solidFill>
                  <a:prstClr val="black"/>
                </a:solidFill>
                <a:latin typeface="Calibri"/>
              </a:rPr>
              <a:t>EPICS Extensions</a:t>
            </a:r>
          </a:p>
          <a:p>
            <a:pPr algn="ctr" defTabSz="685800" eaLnBrk="1" fontAlgn="auto" hangingPunct="1">
              <a:lnSpc>
                <a:spcPct val="150000"/>
              </a:lnSpc>
              <a:spcBef>
                <a:spcPts val="0"/>
              </a:spcBef>
              <a:spcAft>
                <a:spcPts val="0"/>
              </a:spcAft>
              <a:defRPr/>
            </a:pPr>
            <a:r>
              <a:rPr lang="en-US" sz="1200" kern="0" dirty="0">
                <a:solidFill>
                  <a:prstClr val="black"/>
                </a:solidFill>
                <a:latin typeface="Calibri"/>
              </a:rPr>
              <a:t>MEDM, </a:t>
            </a:r>
            <a:r>
              <a:rPr lang="en-US" sz="1200" kern="0" dirty="0" err="1">
                <a:solidFill>
                  <a:prstClr val="black"/>
                </a:solidFill>
                <a:latin typeface="Calibri"/>
              </a:rPr>
              <a:t>alh</a:t>
            </a:r>
            <a:r>
              <a:rPr lang="en-US" sz="1200" kern="0" dirty="0">
                <a:solidFill>
                  <a:prstClr val="black"/>
                </a:solidFill>
                <a:latin typeface="Calibri"/>
              </a:rPr>
              <a:t>, </a:t>
            </a:r>
            <a:r>
              <a:rPr lang="en-US" sz="1200" kern="0" dirty="0" err="1">
                <a:solidFill>
                  <a:prstClr val="black"/>
                </a:solidFill>
                <a:latin typeface="Calibri"/>
              </a:rPr>
              <a:t>burt</a:t>
            </a:r>
            <a:r>
              <a:rPr lang="en-US" sz="1200" kern="0" dirty="0">
                <a:solidFill>
                  <a:prstClr val="black"/>
                </a:solidFill>
                <a:latin typeface="Calibri"/>
              </a:rPr>
              <a:t>, </a:t>
            </a:r>
            <a:r>
              <a:rPr lang="en-US" sz="1200" kern="0" dirty="0" err="1">
                <a:solidFill>
                  <a:prstClr val="black"/>
                </a:solidFill>
                <a:latin typeface="Calibri"/>
              </a:rPr>
              <a:t>StripTool</a:t>
            </a:r>
            <a:r>
              <a:rPr lang="en-US" sz="1200" kern="0" dirty="0">
                <a:solidFill>
                  <a:prstClr val="black"/>
                </a:solidFill>
                <a:latin typeface="Calibri"/>
              </a:rPr>
              <a:t>, </a:t>
            </a:r>
            <a:r>
              <a:rPr lang="en-US" sz="1200" kern="0" dirty="0" err="1">
                <a:solidFill>
                  <a:prstClr val="black"/>
                </a:solidFill>
                <a:latin typeface="Calibri"/>
              </a:rPr>
              <a:t>adt</a:t>
            </a:r>
            <a:r>
              <a:rPr lang="en-US" sz="1200" kern="0" dirty="0">
                <a:solidFill>
                  <a:prstClr val="black"/>
                </a:solidFill>
                <a:latin typeface="Calibri"/>
              </a:rPr>
              <a:t>, …</a:t>
            </a:r>
          </a:p>
        </p:txBody>
      </p:sp>
      <p:sp>
        <p:nvSpPr>
          <p:cNvPr id="95" name="Rounded Rectangle 401">
            <a:extLst>
              <a:ext uri="{FF2B5EF4-FFF2-40B4-BE49-F238E27FC236}">
                <a16:creationId xmlns:a16="http://schemas.microsoft.com/office/drawing/2014/main" id="{A1310CAF-3E67-D249-B281-02FF344BCA58}"/>
              </a:ext>
            </a:extLst>
          </p:cNvPr>
          <p:cNvSpPr>
            <a:spLocks noChangeArrowheads="1"/>
          </p:cNvSpPr>
          <p:nvPr/>
        </p:nvSpPr>
        <p:spPr bwMode="auto">
          <a:xfrm>
            <a:off x="212677" y="2193857"/>
            <a:ext cx="655441" cy="481470"/>
          </a:xfrm>
          <a:prstGeom prst="roundRect">
            <a:avLst>
              <a:gd name="adj" fmla="val 16667"/>
            </a:avLst>
          </a:prstGeom>
          <a:no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algn="ctr" defTabSz="685800" eaLnBrk="1" fontAlgn="auto" hangingPunct="1">
              <a:spcBef>
                <a:spcPts val="0"/>
              </a:spcBef>
              <a:spcAft>
                <a:spcPts val="0"/>
              </a:spcAft>
              <a:defRPr/>
            </a:pPr>
            <a:r>
              <a:rPr lang="en-US" sz="900" kern="0" dirty="0">
                <a:solidFill>
                  <a:prstClr val="black"/>
                </a:solidFill>
                <a:latin typeface="Calibri" panose="020F0502020204030204"/>
              </a:rPr>
              <a:t>MCR logbook</a:t>
            </a:r>
          </a:p>
        </p:txBody>
      </p:sp>
      <p:cxnSp>
        <p:nvCxnSpPr>
          <p:cNvPr id="96" name="Straight Connector 95">
            <a:extLst>
              <a:ext uri="{FF2B5EF4-FFF2-40B4-BE49-F238E27FC236}">
                <a16:creationId xmlns:a16="http://schemas.microsoft.com/office/drawing/2014/main" id="{6708F5C7-9FDD-F649-ABF9-9EF6A3E93C06}"/>
              </a:ext>
            </a:extLst>
          </p:cNvPr>
          <p:cNvCxnSpPr>
            <a:cxnSpLocks noChangeShapeType="1"/>
          </p:cNvCxnSpPr>
          <p:nvPr/>
        </p:nvCxnSpPr>
        <p:spPr bwMode="auto">
          <a:xfrm flipH="1">
            <a:off x="8280912" y="3808066"/>
            <a:ext cx="1050" cy="233265"/>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97" name="Rounded Rectangle 401">
            <a:extLst>
              <a:ext uri="{FF2B5EF4-FFF2-40B4-BE49-F238E27FC236}">
                <a16:creationId xmlns:a16="http://schemas.microsoft.com/office/drawing/2014/main" id="{9C3900CA-0534-2240-B59C-8515A20F5C02}"/>
              </a:ext>
            </a:extLst>
          </p:cNvPr>
          <p:cNvSpPr>
            <a:spLocks noChangeArrowheads="1"/>
          </p:cNvSpPr>
          <p:nvPr/>
        </p:nvSpPr>
        <p:spPr bwMode="auto">
          <a:xfrm>
            <a:off x="7905932" y="4044582"/>
            <a:ext cx="858614" cy="584924"/>
          </a:xfrm>
          <a:prstGeom prst="roundRect">
            <a:avLst>
              <a:gd name="adj" fmla="val 16667"/>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CA Gateways</a:t>
            </a:r>
            <a:endParaRPr kumimoji="0" lang="en-US" sz="900" b="0" i="0" u="none" strike="noStrike" kern="0" cap="none" spc="0" normalizeH="0" baseline="0" noProof="0" dirty="0">
              <a:ln>
                <a:noFill/>
              </a:ln>
              <a:solidFill>
                <a:prstClr val="black"/>
              </a:solidFill>
              <a:effectLst/>
              <a:uLnTx/>
              <a:uFillTx/>
              <a:latin typeface="Calibri" panose="020F0502020204030204"/>
            </a:endParaRPr>
          </a:p>
        </p:txBody>
      </p:sp>
      <p:sp>
        <p:nvSpPr>
          <p:cNvPr id="98" name="Rounded Rectangle 401">
            <a:extLst>
              <a:ext uri="{FF2B5EF4-FFF2-40B4-BE49-F238E27FC236}">
                <a16:creationId xmlns:a16="http://schemas.microsoft.com/office/drawing/2014/main" id="{6AC9230A-29A9-794B-AA9E-EF570585C19B}"/>
              </a:ext>
            </a:extLst>
          </p:cNvPr>
          <p:cNvSpPr>
            <a:spLocks noChangeArrowheads="1"/>
          </p:cNvSpPr>
          <p:nvPr/>
        </p:nvSpPr>
        <p:spPr bwMode="auto">
          <a:xfrm>
            <a:off x="7980586" y="4114800"/>
            <a:ext cx="858614" cy="584924"/>
          </a:xfrm>
          <a:prstGeom prst="roundRect">
            <a:avLst>
              <a:gd name="adj" fmla="val 16667"/>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CA Gateways</a:t>
            </a:r>
            <a:endParaRPr kumimoji="0" lang="en-US" sz="900" b="0" i="0" u="none" strike="noStrike" kern="0" cap="none" spc="0" normalizeH="0" baseline="0" noProof="0" dirty="0">
              <a:ln>
                <a:noFill/>
              </a:ln>
              <a:solidFill>
                <a:prstClr val="black"/>
              </a:solidFill>
              <a:effectLst/>
              <a:uLnTx/>
              <a:uFillTx/>
              <a:latin typeface="Calibri" panose="020F0502020204030204"/>
            </a:endParaRPr>
          </a:p>
        </p:txBody>
      </p:sp>
      <p:sp>
        <p:nvSpPr>
          <p:cNvPr id="99" name="Rounded Rectangle 401">
            <a:extLst>
              <a:ext uri="{FF2B5EF4-FFF2-40B4-BE49-F238E27FC236}">
                <a16:creationId xmlns:a16="http://schemas.microsoft.com/office/drawing/2014/main" id="{463911EC-4C7F-DC42-9B3D-26E9E8C7DFCC}"/>
              </a:ext>
            </a:extLst>
          </p:cNvPr>
          <p:cNvSpPr>
            <a:spLocks noChangeArrowheads="1"/>
          </p:cNvSpPr>
          <p:nvPr/>
        </p:nvSpPr>
        <p:spPr bwMode="auto">
          <a:xfrm>
            <a:off x="8056786" y="4191000"/>
            <a:ext cx="858614" cy="584924"/>
          </a:xfrm>
          <a:prstGeom prst="roundRect">
            <a:avLst>
              <a:gd name="adj" fmla="val 16667"/>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rPr>
              <a:t>CA Gateways</a:t>
            </a:r>
            <a:endParaRPr kumimoji="0" lang="en-US" sz="900" b="0" i="0" u="none" strike="noStrike" kern="0" cap="none" spc="0" normalizeH="0" baseline="0" noProof="0" dirty="0">
              <a:ln>
                <a:noFill/>
              </a:ln>
              <a:solidFill>
                <a:prstClr val="black"/>
              </a:solidFill>
              <a:effectLst/>
              <a:uLnTx/>
              <a:uFillTx/>
              <a:latin typeface="Calibri" panose="020F0502020204030204"/>
            </a:endParaRPr>
          </a:p>
        </p:txBody>
      </p:sp>
      <p:grpSp>
        <p:nvGrpSpPr>
          <p:cNvPr id="9" name="Group 8">
            <a:extLst>
              <a:ext uri="{FF2B5EF4-FFF2-40B4-BE49-F238E27FC236}">
                <a16:creationId xmlns:a16="http://schemas.microsoft.com/office/drawing/2014/main" id="{C4919C42-0BA2-0343-B18F-F99420C2A903}"/>
              </a:ext>
            </a:extLst>
          </p:cNvPr>
          <p:cNvGrpSpPr/>
          <p:nvPr/>
        </p:nvGrpSpPr>
        <p:grpSpPr>
          <a:xfrm>
            <a:off x="8061482" y="4184109"/>
            <a:ext cx="972914" cy="699224"/>
            <a:chOff x="8101606" y="4387482"/>
            <a:chExt cx="972914" cy="699224"/>
          </a:xfrm>
        </p:grpSpPr>
        <p:sp>
          <p:nvSpPr>
            <p:cNvPr id="100" name="Rounded Rectangle 401">
              <a:extLst>
                <a:ext uri="{FF2B5EF4-FFF2-40B4-BE49-F238E27FC236}">
                  <a16:creationId xmlns:a16="http://schemas.microsoft.com/office/drawing/2014/main" id="{B1E2BADE-C2DF-6E4E-9E2A-EEC182E1E12B}"/>
                </a:ext>
              </a:extLst>
            </p:cNvPr>
            <p:cNvSpPr>
              <a:spLocks noChangeArrowheads="1"/>
            </p:cNvSpPr>
            <p:nvPr/>
          </p:nvSpPr>
          <p:spPr bwMode="auto">
            <a:xfrm>
              <a:off x="8101606" y="4387482"/>
              <a:ext cx="858614" cy="584924"/>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panose="020F0502020204030204"/>
                </a:rPr>
                <a:t>PV Gateways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alibri" panose="020F0502020204030204"/>
                </a:rPr>
                <a:t>V7</a:t>
              </a:r>
              <a:endParaRPr kumimoji="0" lang="en-US" sz="900" b="0" i="0" u="none" strike="noStrike" kern="0" cap="none" spc="0" normalizeH="0" baseline="0" noProof="0" dirty="0">
                <a:ln>
                  <a:noFill/>
                </a:ln>
                <a:solidFill>
                  <a:prstClr val="white"/>
                </a:solidFill>
                <a:effectLst/>
                <a:uLnTx/>
                <a:uFillTx/>
                <a:latin typeface="Calibri" panose="020F0502020204030204"/>
              </a:endParaRPr>
            </a:p>
          </p:txBody>
        </p:sp>
        <p:sp>
          <p:nvSpPr>
            <p:cNvPr id="102" name="Rounded Rectangle 401">
              <a:extLst>
                <a:ext uri="{FF2B5EF4-FFF2-40B4-BE49-F238E27FC236}">
                  <a16:creationId xmlns:a16="http://schemas.microsoft.com/office/drawing/2014/main" id="{95121E00-E587-C14F-BF33-19CE9889E4EE}"/>
                </a:ext>
              </a:extLst>
            </p:cNvPr>
            <p:cNvSpPr>
              <a:spLocks noChangeArrowheads="1"/>
            </p:cNvSpPr>
            <p:nvPr/>
          </p:nvSpPr>
          <p:spPr bwMode="auto">
            <a:xfrm>
              <a:off x="8215906" y="4501782"/>
              <a:ext cx="858614" cy="584924"/>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panose="020F0502020204030204"/>
                </a:rPr>
                <a:t>PV Gateways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prstClr val="white"/>
                  </a:solidFill>
                  <a:effectLst/>
                  <a:uLnTx/>
                  <a:uFillTx/>
                  <a:latin typeface="Calibri" panose="020F0502020204030204"/>
                </a:rPr>
                <a:t>EPICS 7</a:t>
              </a:r>
              <a:endParaRPr kumimoji="0" lang="en-US" sz="900" b="0" i="0" u="none" strike="noStrike" kern="0" cap="none" spc="0" normalizeH="0" baseline="0" noProof="0" dirty="0">
                <a:ln>
                  <a:noFill/>
                </a:ln>
                <a:solidFill>
                  <a:prstClr val="white"/>
                </a:solidFill>
                <a:effectLst/>
                <a:uLnTx/>
                <a:uFillTx/>
                <a:latin typeface="Calibri" panose="020F0502020204030204"/>
              </a:endParaRPr>
            </a:p>
          </p:txBody>
        </p:sp>
      </p:grpSp>
      <p:grpSp>
        <p:nvGrpSpPr>
          <p:cNvPr id="6" name="Group 5">
            <a:extLst>
              <a:ext uri="{FF2B5EF4-FFF2-40B4-BE49-F238E27FC236}">
                <a16:creationId xmlns:a16="http://schemas.microsoft.com/office/drawing/2014/main" id="{D3D33463-7D66-8449-A8DA-9AC5BD1F2EA4}"/>
              </a:ext>
            </a:extLst>
          </p:cNvPr>
          <p:cNvGrpSpPr/>
          <p:nvPr/>
        </p:nvGrpSpPr>
        <p:grpSpPr>
          <a:xfrm>
            <a:off x="931278" y="1724598"/>
            <a:ext cx="1787859" cy="381952"/>
            <a:chOff x="931278" y="1724598"/>
            <a:chExt cx="1787859" cy="381952"/>
          </a:xfrm>
        </p:grpSpPr>
        <p:sp>
          <p:nvSpPr>
            <p:cNvPr id="114" name="Rounded Rectangle 401">
              <a:extLst>
                <a:ext uri="{FF2B5EF4-FFF2-40B4-BE49-F238E27FC236}">
                  <a16:creationId xmlns:a16="http://schemas.microsoft.com/office/drawing/2014/main" id="{453502DE-5028-9048-928D-D73784727DBA}"/>
                </a:ext>
              </a:extLst>
            </p:cNvPr>
            <p:cNvSpPr>
              <a:spLocks noChangeArrowheads="1"/>
            </p:cNvSpPr>
            <p:nvPr/>
          </p:nvSpPr>
          <p:spPr bwMode="auto">
            <a:xfrm>
              <a:off x="1864894" y="1725271"/>
              <a:ext cx="854243" cy="381279"/>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EPICS 3 + EPICS 4</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a:t>
              </a:r>
            </a:p>
          </p:txBody>
        </p:sp>
        <p:sp>
          <p:nvSpPr>
            <p:cNvPr id="115" name="Rounded Rectangle 401">
              <a:extLst>
                <a:ext uri="{FF2B5EF4-FFF2-40B4-BE49-F238E27FC236}">
                  <a16:creationId xmlns:a16="http://schemas.microsoft.com/office/drawing/2014/main" id="{F5A8A3E4-2597-AD45-A235-3BA39561840D}"/>
                </a:ext>
              </a:extLst>
            </p:cNvPr>
            <p:cNvSpPr>
              <a:spLocks noChangeArrowheads="1"/>
            </p:cNvSpPr>
            <p:nvPr/>
          </p:nvSpPr>
          <p:spPr bwMode="auto">
            <a:xfrm>
              <a:off x="931278" y="1724598"/>
              <a:ext cx="854243" cy="381279"/>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Green indicates APS-U Tools currently planned</a:t>
              </a:r>
            </a:p>
          </p:txBody>
        </p:sp>
      </p:grpSp>
      <p:cxnSp>
        <p:nvCxnSpPr>
          <p:cNvPr id="85" name="Straight Connector 84">
            <a:extLst>
              <a:ext uri="{FF2B5EF4-FFF2-40B4-BE49-F238E27FC236}">
                <a16:creationId xmlns:a16="http://schemas.microsoft.com/office/drawing/2014/main" id="{F9E91946-8EF3-CA42-B40E-8191F6BB0C32}"/>
              </a:ext>
            </a:extLst>
          </p:cNvPr>
          <p:cNvCxnSpPr>
            <a:cxnSpLocks noChangeShapeType="1"/>
          </p:cNvCxnSpPr>
          <p:nvPr/>
        </p:nvCxnSpPr>
        <p:spPr bwMode="auto">
          <a:xfrm>
            <a:off x="7926312" y="5182435"/>
            <a:ext cx="0" cy="149319"/>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86" name="Rounded Rectangle 401">
            <a:extLst>
              <a:ext uri="{FF2B5EF4-FFF2-40B4-BE49-F238E27FC236}">
                <a16:creationId xmlns:a16="http://schemas.microsoft.com/office/drawing/2014/main" id="{CC6E1197-5514-1E44-BA55-D6DF70FADCF3}"/>
              </a:ext>
            </a:extLst>
          </p:cNvPr>
          <p:cNvSpPr>
            <a:spLocks noChangeArrowheads="1"/>
          </p:cNvSpPr>
          <p:nvPr/>
        </p:nvSpPr>
        <p:spPr bwMode="auto">
          <a:xfrm>
            <a:off x="7555537" y="5312709"/>
            <a:ext cx="704294" cy="572009"/>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Calibri" panose="020F0502020204030204"/>
              </a:rPr>
              <a:t>sdds2pvObject</a:t>
            </a:r>
            <a:endParaRPr kumimoji="0" lang="en-US" sz="788" b="0" i="0" u="none" strike="noStrike" kern="0" cap="none" spc="0" normalizeH="0" baseline="0" noProof="0" dirty="0">
              <a:ln>
                <a:noFill/>
              </a:ln>
              <a:solidFill>
                <a:prstClr val="white"/>
              </a:solidFill>
              <a:effectLst/>
              <a:uLnTx/>
              <a:uFillTx/>
              <a:latin typeface="Calibri" panose="020F0502020204030204"/>
            </a:endParaRPr>
          </a:p>
        </p:txBody>
      </p:sp>
      <p:cxnSp>
        <p:nvCxnSpPr>
          <p:cNvPr id="103" name="Straight Connector 102">
            <a:extLst>
              <a:ext uri="{FF2B5EF4-FFF2-40B4-BE49-F238E27FC236}">
                <a16:creationId xmlns:a16="http://schemas.microsoft.com/office/drawing/2014/main" id="{D54B306D-E5AE-5749-869C-3D284876E73C}"/>
              </a:ext>
            </a:extLst>
          </p:cNvPr>
          <p:cNvCxnSpPr>
            <a:cxnSpLocks noChangeShapeType="1"/>
          </p:cNvCxnSpPr>
          <p:nvPr/>
        </p:nvCxnSpPr>
        <p:spPr bwMode="auto">
          <a:xfrm>
            <a:off x="5996019" y="5176419"/>
            <a:ext cx="0" cy="150369"/>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04" name="Rounded Rectangle 401">
            <a:extLst>
              <a:ext uri="{FF2B5EF4-FFF2-40B4-BE49-F238E27FC236}">
                <a16:creationId xmlns:a16="http://schemas.microsoft.com/office/drawing/2014/main" id="{275B6258-E6DF-B24E-9564-EB0E596E164A}"/>
              </a:ext>
            </a:extLst>
          </p:cNvPr>
          <p:cNvSpPr>
            <a:spLocks noChangeArrowheads="1"/>
          </p:cNvSpPr>
          <p:nvPr/>
        </p:nvSpPr>
        <p:spPr bwMode="auto">
          <a:xfrm>
            <a:off x="5715294" y="5309258"/>
            <a:ext cx="529577" cy="584924"/>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Calibri" panose="020F0502020204030204"/>
              </a:rPr>
              <a:t>DAQ Server</a:t>
            </a:r>
            <a:endParaRPr kumimoji="0" lang="en-US" sz="788" b="0" i="0" u="none" strike="noStrike" kern="0" cap="none" spc="0" normalizeH="0" baseline="0" noProof="0" dirty="0">
              <a:ln>
                <a:noFill/>
              </a:ln>
              <a:solidFill>
                <a:prstClr val="white"/>
              </a:solidFill>
              <a:effectLst/>
              <a:uLnTx/>
              <a:uFillTx/>
              <a:latin typeface="Calibri" panose="020F0502020204030204"/>
            </a:endParaRPr>
          </a:p>
        </p:txBody>
      </p:sp>
      <p:sp>
        <p:nvSpPr>
          <p:cNvPr id="105" name="Rounded Rectangle 401">
            <a:extLst>
              <a:ext uri="{FF2B5EF4-FFF2-40B4-BE49-F238E27FC236}">
                <a16:creationId xmlns:a16="http://schemas.microsoft.com/office/drawing/2014/main" id="{26A05038-F169-7D49-BF54-4A1BCC7A12D1}"/>
              </a:ext>
            </a:extLst>
          </p:cNvPr>
          <p:cNvSpPr>
            <a:spLocks noChangeArrowheads="1"/>
          </p:cNvSpPr>
          <p:nvPr/>
        </p:nvSpPr>
        <p:spPr bwMode="auto">
          <a:xfrm>
            <a:off x="6282730" y="5313819"/>
            <a:ext cx="666434" cy="579605"/>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Calibri" panose="020F0502020204030204"/>
              </a:rPr>
              <a:t>DAQ Data Management</a:t>
            </a:r>
            <a:endParaRPr kumimoji="0" lang="en-US" sz="788" b="0" i="0" u="none" strike="noStrike" kern="0" cap="none" spc="0" normalizeH="0" baseline="0" noProof="0" dirty="0">
              <a:ln>
                <a:noFill/>
              </a:ln>
              <a:solidFill>
                <a:prstClr val="white"/>
              </a:solidFill>
              <a:effectLst/>
              <a:uLnTx/>
              <a:uFillTx/>
              <a:latin typeface="Calibri" panose="020F0502020204030204"/>
            </a:endParaRPr>
          </a:p>
        </p:txBody>
      </p:sp>
      <p:cxnSp>
        <p:nvCxnSpPr>
          <p:cNvPr id="106" name="Straight Connector 105">
            <a:extLst>
              <a:ext uri="{FF2B5EF4-FFF2-40B4-BE49-F238E27FC236}">
                <a16:creationId xmlns:a16="http://schemas.microsoft.com/office/drawing/2014/main" id="{CD15F49C-83CE-1544-A4D7-946C58A43A79}"/>
              </a:ext>
            </a:extLst>
          </p:cNvPr>
          <p:cNvCxnSpPr>
            <a:cxnSpLocks noChangeShapeType="1"/>
          </p:cNvCxnSpPr>
          <p:nvPr/>
        </p:nvCxnSpPr>
        <p:spPr bwMode="auto">
          <a:xfrm>
            <a:off x="7234497" y="5182435"/>
            <a:ext cx="0" cy="149319"/>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07" name="Rounded Rectangle 401">
            <a:extLst>
              <a:ext uri="{FF2B5EF4-FFF2-40B4-BE49-F238E27FC236}">
                <a16:creationId xmlns:a16="http://schemas.microsoft.com/office/drawing/2014/main" id="{F00FD0D2-CCF7-7349-9A94-DE9C8AAF587A}"/>
              </a:ext>
            </a:extLst>
          </p:cNvPr>
          <p:cNvSpPr>
            <a:spLocks noChangeArrowheads="1"/>
          </p:cNvSpPr>
          <p:nvPr/>
        </p:nvSpPr>
        <p:spPr bwMode="auto">
          <a:xfrm>
            <a:off x="6981932" y="5314224"/>
            <a:ext cx="519758" cy="572009"/>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Calibri" panose="020F0502020204030204"/>
              </a:rPr>
              <a:t>DAQ Processing</a:t>
            </a:r>
            <a:endParaRPr kumimoji="0" lang="en-US" sz="788" b="0" i="0" u="none" strike="noStrike" kern="0" cap="none" spc="0" normalizeH="0" baseline="0" noProof="0" dirty="0">
              <a:ln>
                <a:noFill/>
              </a:ln>
              <a:solidFill>
                <a:prstClr val="white"/>
              </a:solidFill>
              <a:effectLst/>
              <a:uLnTx/>
              <a:uFillTx/>
              <a:latin typeface="Calibri" panose="020F0502020204030204"/>
            </a:endParaRPr>
          </a:p>
        </p:txBody>
      </p:sp>
      <p:sp>
        <p:nvSpPr>
          <p:cNvPr id="108" name="Rectangle 119">
            <a:extLst>
              <a:ext uri="{FF2B5EF4-FFF2-40B4-BE49-F238E27FC236}">
                <a16:creationId xmlns:a16="http://schemas.microsoft.com/office/drawing/2014/main" id="{1FC92692-C6D5-5743-B9A2-BAE5B513B558}"/>
              </a:ext>
            </a:extLst>
          </p:cNvPr>
          <p:cNvSpPr>
            <a:spLocks noChangeArrowheads="1"/>
          </p:cNvSpPr>
          <p:nvPr/>
        </p:nvSpPr>
        <p:spPr bwMode="auto">
          <a:xfrm>
            <a:off x="5584378" y="5972370"/>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DAQ IOCs</a:t>
            </a:r>
          </a:p>
        </p:txBody>
      </p:sp>
      <p:cxnSp>
        <p:nvCxnSpPr>
          <p:cNvPr id="110" name="Straight Connector 109">
            <a:extLst>
              <a:ext uri="{FF2B5EF4-FFF2-40B4-BE49-F238E27FC236}">
                <a16:creationId xmlns:a16="http://schemas.microsoft.com/office/drawing/2014/main" id="{9BFF49E5-BF58-FD48-9546-2B367BCAA9F1}"/>
              </a:ext>
            </a:extLst>
          </p:cNvPr>
          <p:cNvCxnSpPr>
            <a:cxnSpLocks noChangeShapeType="1"/>
          </p:cNvCxnSpPr>
          <p:nvPr/>
        </p:nvCxnSpPr>
        <p:spPr bwMode="auto">
          <a:xfrm>
            <a:off x="6094382" y="5899440"/>
            <a:ext cx="0" cy="72811"/>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11" name="Rectangle 119">
            <a:extLst>
              <a:ext uri="{FF2B5EF4-FFF2-40B4-BE49-F238E27FC236}">
                <a16:creationId xmlns:a16="http://schemas.microsoft.com/office/drawing/2014/main" id="{3FC59A8D-8D18-C043-9933-28707889F597}"/>
              </a:ext>
            </a:extLst>
          </p:cNvPr>
          <p:cNvSpPr>
            <a:spLocks noChangeArrowheads="1"/>
          </p:cNvSpPr>
          <p:nvPr/>
        </p:nvSpPr>
        <p:spPr bwMode="auto">
          <a:xfrm>
            <a:off x="5689728" y="6100307"/>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DAQ IOCs</a:t>
            </a:r>
          </a:p>
        </p:txBody>
      </p:sp>
      <p:sp>
        <p:nvSpPr>
          <p:cNvPr id="112" name="Rectangle 119">
            <a:extLst>
              <a:ext uri="{FF2B5EF4-FFF2-40B4-BE49-F238E27FC236}">
                <a16:creationId xmlns:a16="http://schemas.microsoft.com/office/drawing/2014/main" id="{A500D762-4E3F-794E-8E96-4F2CB9D17865}"/>
              </a:ext>
            </a:extLst>
          </p:cNvPr>
          <p:cNvSpPr>
            <a:spLocks noChangeArrowheads="1"/>
          </p:cNvSpPr>
          <p:nvPr/>
        </p:nvSpPr>
        <p:spPr bwMode="auto">
          <a:xfrm>
            <a:off x="5814530" y="6234131"/>
            <a:ext cx="1254870"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DAQ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cxnSp>
        <p:nvCxnSpPr>
          <p:cNvPr id="113" name="Straight Connector 112">
            <a:extLst>
              <a:ext uri="{FF2B5EF4-FFF2-40B4-BE49-F238E27FC236}">
                <a16:creationId xmlns:a16="http://schemas.microsoft.com/office/drawing/2014/main" id="{17ADCD45-B77C-5845-A9DF-2864327FE102}"/>
              </a:ext>
            </a:extLst>
          </p:cNvPr>
          <p:cNvCxnSpPr>
            <a:cxnSpLocks noChangeShapeType="1"/>
          </p:cNvCxnSpPr>
          <p:nvPr/>
        </p:nvCxnSpPr>
        <p:spPr bwMode="auto">
          <a:xfrm flipV="1">
            <a:off x="5715293" y="5508477"/>
            <a:ext cx="2544537" cy="9023"/>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38100"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24" name="Can 47">
            <a:extLst>
              <a:ext uri="{FF2B5EF4-FFF2-40B4-BE49-F238E27FC236}">
                <a16:creationId xmlns:a16="http://schemas.microsoft.com/office/drawing/2014/main" id="{E1AC97A9-B8B8-E649-94B0-69CA56DF1C24}"/>
              </a:ext>
            </a:extLst>
          </p:cNvPr>
          <p:cNvSpPr>
            <a:spLocks noChangeArrowheads="1"/>
          </p:cNvSpPr>
          <p:nvPr/>
        </p:nvSpPr>
        <p:spPr bwMode="auto">
          <a:xfrm>
            <a:off x="1667711" y="4670877"/>
            <a:ext cx="675485" cy="316228"/>
          </a:xfrm>
          <a:prstGeom prst="can">
            <a:avLst>
              <a:gd name="adj" fmla="val 25000"/>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a:rPr>
              <a:t>Database</a:t>
            </a:r>
          </a:p>
        </p:txBody>
      </p:sp>
      <p:cxnSp>
        <p:nvCxnSpPr>
          <p:cNvPr id="125" name="Straight Connector 124">
            <a:extLst>
              <a:ext uri="{FF2B5EF4-FFF2-40B4-BE49-F238E27FC236}">
                <a16:creationId xmlns:a16="http://schemas.microsoft.com/office/drawing/2014/main" id="{AE43BD8F-982C-2D4E-9BB9-20B18EEB2CB4}"/>
              </a:ext>
            </a:extLst>
          </p:cNvPr>
          <p:cNvCxnSpPr>
            <a:cxnSpLocks noChangeShapeType="1"/>
          </p:cNvCxnSpPr>
          <p:nvPr/>
        </p:nvCxnSpPr>
        <p:spPr bwMode="auto">
          <a:xfrm>
            <a:off x="1989180" y="4475335"/>
            <a:ext cx="0" cy="233265"/>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noFill/>
              </a14:hiddenFill>
            </a:ext>
          </a:extLst>
        </p:spPr>
      </p:cxnSp>
      <p:cxnSp>
        <p:nvCxnSpPr>
          <p:cNvPr id="126" name="Straight Connector 125">
            <a:extLst>
              <a:ext uri="{FF2B5EF4-FFF2-40B4-BE49-F238E27FC236}">
                <a16:creationId xmlns:a16="http://schemas.microsoft.com/office/drawing/2014/main" id="{FC620E9F-73A9-8C4D-9D70-4632A5699F51}"/>
              </a:ext>
            </a:extLst>
          </p:cNvPr>
          <p:cNvCxnSpPr>
            <a:cxnSpLocks noChangeShapeType="1"/>
          </p:cNvCxnSpPr>
          <p:nvPr/>
        </p:nvCxnSpPr>
        <p:spPr bwMode="auto">
          <a:xfrm>
            <a:off x="1995783" y="3851142"/>
            <a:ext cx="0" cy="156266"/>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27" name="Rounded Rectangle 401">
            <a:extLst>
              <a:ext uri="{FF2B5EF4-FFF2-40B4-BE49-F238E27FC236}">
                <a16:creationId xmlns:a16="http://schemas.microsoft.com/office/drawing/2014/main" id="{FE387FD9-2953-114E-8C64-257A5D9695A2}"/>
              </a:ext>
            </a:extLst>
          </p:cNvPr>
          <p:cNvSpPr>
            <a:spLocks noChangeArrowheads="1"/>
          </p:cNvSpPr>
          <p:nvPr/>
        </p:nvSpPr>
        <p:spPr bwMode="auto">
          <a:xfrm>
            <a:off x="1626282" y="3989877"/>
            <a:ext cx="725160" cy="584924"/>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    HTTP</a:t>
            </a:r>
            <a:endParaRPr kumimoji="0" lang="en-US" sz="150" b="0" i="0" u="none" strike="noStrike" kern="0" cap="none" spc="0" normalizeH="0" baseline="0" noProof="0" dirty="0">
              <a:ln>
                <a:noFill/>
              </a:ln>
              <a:solidFill>
                <a:prstClr val="white"/>
              </a:solidFill>
              <a:effectLst/>
              <a:uLnTx/>
              <a:uFillTx/>
              <a:latin typeface="Calibri"/>
            </a:endParaRPr>
          </a:p>
          <a:p>
            <a:pPr marL="0" marR="0" lvl="0" indent="0" algn="ctr" defTabSz="685800" eaLnBrk="1" fontAlgn="auto" latinLnBrk="0" hangingPunct="1">
              <a:lnSpc>
                <a:spcPct val="100000"/>
              </a:lnSpc>
              <a:spcBef>
                <a:spcPts val="0"/>
              </a:spcBef>
              <a:spcAft>
                <a:spcPts val="0"/>
              </a:spcAft>
              <a:buClrTx/>
              <a:buSzTx/>
              <a:buFontTx/>
              <a:buNone/>
              <a:tabLst/>
              <a:defRPr/>
            </a:pPr>
            <a:br>
              <a:rPr kumimoji="0" lang="en-US" sz="825" b="0" i="0" u="none" strike="noStrike" kern="0" cap="none" spc="0" normalizeH="0" baseline="0" noProof="0" dirty="0">
                <a:ln>
                  <a:noFill/>
                </a:ln>
                <a:solidFill>
                  <a:prstClr val="white"/>
                </a:solidFill>
                <a:effectLst/>
                <a:uLnTx/>
                <a:uFillTx/>
                <a:latin typeface="Calibri" panose="020F0502020204030204"/>
              </a:rPr>
            </a:br>
            <a:r>
              <a:rPr kumimoji="0" lang="en-US" sz="825" b="0" i="0" u="none" strike="noStrike" kern="0" cap="none" spc="0" normalizeH="0" baseline="0" noProof="0" dirty="0">
                <a:ln>
                  <a:noFill/>
                </a:ln>
                <a:solidFill>
                  <a:prstClr val="white"/>
                </a:solidFill>
                <a:effectLst/>
                <a:uLnTx/>
                <a:uFillTx/>
                <a:latin typeface="Calibri" panose="020F0502020204030204"/>
              </a:rPr>
              <a:t>Infrastructure Monitoring</a:t>
            </a:r>
            <a:endParaRPr kumimoji="0" lang="en-US" sz="788" b="0" i="0" u="none" strike="noStrike" kern="0" cap="none" spc="0" normalizeH="0" baseline="0" noProof="0" dirty="0">
              <a:ln>
                <a:noFill/>
              </a:ln>
              <a:solidFill>
                <a:prstClr val="white"/>
              </a:solidFill>
              <a:effectLst/>
              <a:uLnTx/>
              <a:uFillTx/>
              <a:latin typeface="Calibri" panose="020F0502020204030204"/>
            </a:endParaRPr>
          </a:p>
        </p:txBody>
      </p:sp>
      <p:cxnSp>
        <p:nvCxnSpPr>
          <p:cNvPr id="128" name="Straight Connector 127">
            <a:extLst>
              <a:ext uri="{FF2B5EF4-FFF2-40B4-BE49-F238E27FC236}">
                <a16:creationId xmlns:a16="http://schemas.microsoft.com/office/drawing/2014/main" id="{6DA631B6-0067-B24E-BE5A-9E20797D599A}"/>
              </a:ext>
            </a:extLst>
          </p:cNvPr>
          <p:cNvCxnSpPr>
            <a:cxnSpLocks noChangeShapeType="1"/>
          </p:cNvCxnSpPr>
          <p:nvPr/>
        </p:nvCxnSpPr>
        <p:spPr bwMode="auto">
          <a:xfrm flipH="1">
            <a:off x="1994736" y="3996621"/>
            <a:ext cx="1040" cy="272366"/>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cxnSp>
        <p:nvCxnSpPr>
          <p:cNvPr id="129" name="Straight Connector 128">
            <a:extLst>
              <a:ext uri="{FF2B5EF4-FFF2-40B4-BE49-F238E27FC236}">
                <a16:creationId xmlns:a16="http://schemas.microsoft.com/office/drawing/2014/main" id="{B6137EF2-DB1C-7A42-91F9-917B10CDE170}"/>
              </a:ext>
            </a:extLst>
          </p:cNvPr>
          <p:cNvCxnSpPr>
            <a:cxnSpLocks noChangeShapeType="1"/>
          </p:cNvCxnSpPr>
          <p:nvPr/>
        </p:nvCxnSpPr>
        <p:spPr bwMode="auto">
          <a:xfrm>
            <a:off x="1625242" y="4259164"/>
            <a:ext cx="723871"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grpSp>
        <p:nvGrpSpPr>
          <p:cNvPr id="12" name="Group 11">
            <a:extLst>
              <a:ext uri="{FF2B5EF4-FFF2-40B4-BE49-F238E27FC236}">
                <a16:creationId xmlns:a16="http://schemas.microsoft.com/office/drawing/2014/main" id="{A4127FEC-B8D5-4F4B-8722-BE1C8CDB35D7}"/>
              </a:ext>
            </a:extLst>
          </p:cNvPr>
          <p:cNvGrpSpPr/>
          <p:nvPr/>
        </p:nvGrpSpPr>
        <p:grpSpPr>
          <a:xfrm>
            <a:off x="231824" y="5163828"/>
            <a:ext cx="3202771" cy="1266878"/>
            <a:chOff x="231824" y="5163828"/>
            <a:chExt cx="3202771" cy="1266878"/>
          </a:xfrm>
        </p:grpSpPr>
        <p:cxnSp>
          <p:nvCxnSpPr>
            <p:cNvPr id="118" name="Straight Connector 117">
              <a:extLst>
                <a:ext uri="{FF2B5EF4-FFF2-40B4-BE49-F238E27FC236}">
                  <a16:creationId xmlns:a16="http://schemas.microsoft.com/office/drawing/2014/main" id="{A492FC7A-21C7-624C-BEA6-3B67DCD431A7}"/>
                </a:ext>
              </a:extLst>
            </p:cNvPr>
            <p:cNvCxnSpPr>
              <a:cxnSpLocks noChangeShapeType="1"/>
            </p:cNvCxnSpPr>
            <p:nvPr/>
          </p:nvCxnSpPr>
          <p:spPr bwMode="auto">
            <a:xfrm flipH="1">
              <a:off x="2061664" y="5175906"/>
              <a:ext cx="1382" cy="204788"/>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19" name="Rectangle 119">
              <a:extLst>
                <a:ext uri="{FF2B5EF4-FFF2-40B4-BE49-F238E27FC236}">
                  <a16:creationId xmlns:a16="http://schemas.microsoft.com/office/drawing/2014/main" id="{5CA81F35-32EF-2E4B-B6DA-F6B80C713B07}"/>
                </a:ext>
              </a:extLst>
            </p:cNvPr>
            <p:cNvSpPr>
              <a:spLocks noChangeArrowheads="1"/>
            </p:cNvSpPr>
            <p:nvPr/>
          </p:nvSpPr>
          <p:spPr bwMode="auto">
            <a:xfrm>
              <a:off x="1571657" y="5312709"/>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cxnSp>
          <p:nvCxnSpPr>
            <p:cNvPr id="120" name="Straight Connector 119">
              <a:extLst>
                <a:ext uri="{FF2B5EF4-FFF2-40B4-BE49-F238E27FC236}">
                  <a16:creationId xmlns:a16="http://schemas.microsoft.com/office/drawing/2014/main" id="{692F19D5-C285-9B4B-80D2-29905D46FAF6}"/>
                </a:ext>
              </a:extLst>
            </p:cNvPr>
            <p:cNvCxnSpPr>
              <a:cxnSpLocks noChangeShapeType="1"/>
            </p:cNvCxnSpPr>
            <p:nvPr/>
          </p:nvCxnSpPr>
          <p:spPr bwMode="auto">
            <a:xfrm>
              <a:off x="1571657" y="5528808"/>
              <a:ext cx="1123758" cy="0"/>
            </a:xfrm>
            <a:prstGeom prst="line">
              <a:avLst/>
            </a:prstGeom>
            <a:noFill/>
            <a:ln w="9525" cap="flat" cmpd="sng" algn="ctr">
              <a:solidFill>
                <a:srgbClr val="4E8542">
                  <a:shade val="95000"/>
                  <a:satMod val="105000"/>
                </a:srgbClr>
              </a:solidFill>
              <a:prstDash val="solid"/>
              <a:headEnd/>
              <a:tailEnd/>
            </a:ln>
            <a:effectLst/>
            <a:extLst>
              <a:ext uri="{909E8E84-426E-40dd-AFC4-6F175D3DCCD1}">
                <a14:hiddenFill xmlns="" xmlns:a14="http://schemas.microsoft.com/office/drawing/2010/main">
                  <a:noFill/>
                </a14:hiddenFill>
              </a:ext>
            </a:extLst>
          </p:spPr>
        </p:cxnSp>
        <p:sp>
          <p:nvSpPr>
            <p:cNvPr id="121" name="Rectangle 116">
              <a:extLst>
                <a:ext uri="{FF2B5EF4-FFF2-40B4-BE49-F238E27FC236}">
                  <a16:creationId xmlns:a16="http://schemas.microsoft.com/office/drawing/2014/main" id="{2FA6EEC9-56F4-3B4A-9817-FA0C456ECB05}"/>
                </a:ext>
              </a:extLst>
            </p:cNvPr>
            <p:cNvSpPr>
              <a:spLocks noChangeArrowheads="1"/>
            </p:cNvSpPr>
            <p:nvPr/>
          </p:nvSpPr>
          <p:spPr bwMode="auto">
            <a:xfrm>
              <a:off x="231824" y="5313808"/>
              <a:ext cx="1174699" cy="597139"/>
            </a:xfrm>
            <a:prstGeom prst="rect">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algn="ctr" defTabSz="342900" eaLnBrk="1" fontAlgn="auto" hangingPunct="1">
                <a:spcBef>
                  <a:spcPts val="0"/>
                </a:spcBef>
                <a:spcAft>
                  <a:spcPts val="0"/>
                </a:spcAft>
                <a:defRPr/>
              </a:pPr>
              <a:r>
                <a:rPr lang="en-US" sz="1050" kern="0" dirty="0">
                  <a:solidFill>
                    <a:prstClr val="black"/>
                  </a:solidFill>
                  <a:latin typeface="Calibri"/>
                </a:rPr>
                <a:t>EPICS 7</a:t>
              </a:r>
            </a:p>
            <a:p>
              <a:pPr algn="ctr" defTabSz="342900" eaLnBrk="1" fontAlgn="auto" hangingPunct="1">
                <a:spcBef>
                  <a:spcPts val="0"/>
                </a:spcBef>
                <a:spcAft>
                  <a:spcPts val="0"/>
                </a:spcAft>
                <a:defRPr/>
              </a:pPr>
              <a:endParaRPr lang="en-US" sz="300" kern="0" dirty="0">
                <a:solidFill>
                  <a:prstClr val="black"/>
                </a:solidFill>
                <a:latin typeface="Calibri"/>
              </a:endParaRPr>
            </a:p>
            <a:p>
              <a:pPr algn="ctr" defTabSz="342900" eaLnBrk="1" fontAlgn="auto" hangingPunct="1">
                <a:spcBef>
                  <a:spcPts val="0"/>
                </a:spcBef>
                <a:spcAft>
                  <a:spcPts val="0"/>
                </a:spcAft>
                <a:defRPr/>
              </a:pPr>
              <a:r>
                <a:rPr lang="en-US" sz="1050" kern="0" dirty="0">
                  <a:solidFill>
                    <a:prstClr val="black"/>
                  </a:solidFill>
                  <a:latin typeface="Calibri"/>
                </a:rPr>
                <a:t>Virtual Technical Systems</a:t>
              </a:r>
            </a:p>
          </p:txBody>
        </p:sp>
        <p:cxnSp>
          <p:nvCxnSpPr>
            <p:cNvPr id="122" name="Straight Connector 121">
              <a:extLst>
                <a:ext uri="{FF2B5EF4-FFF2-40B4-BE49-F238E27FC236}">
                  <a16:creationId xmlns:a16="http://schemas.microsoft.com/office/drawing/2014/main" id="{2086E4CA-0112-C942-A533-C7352B88362F}"/>
                </a:ext>
              </a:extLst>
            </p:cNvPr>
            <p:cNvCxnSpPr>
              <a:cxnSpLocks noChangeShapeType="1"/>
            </p:cNvCxnSpPr>
            <p:nvPr/>
          </p:nvCxnSpPr>
          <p:spPr bwMode="auto">
            <a:xfrm>
              <a:off x="231824" y="5525722"/>
              <a:ext cx="1174699" cy="0"/>
            </a:xfrm>
            <a:prstGeom prst="line">
              <a:avLst/>
            </a:prstGeom>
            <a:noFill/>
            <a:ln w="9525" cap="flat" cmpd="sng" algn="ctr">
              <a:solidFill>
                <a:srgbClr val="4E8542">
                  <a:shade val="95000"/>
                  <a:satMod val="105000"/>
                </a:srgbClr>
              </a:solidFill>
              <a:prstDash val="solid"/>
              <a:headEnd/>
              <a:tailEnd/>
            </a:ln>
            <a:effectLst/>
            <a:extLst>
              <a:ext uri="{909E8E84-426E-40dd-AFC4-6F175D3DCCD1}">
                <a14:hiddenFill xmlns="" xmlns:a14="http://schemas.microsoft.com/office/drawing/2010/main">
                  <a:noFill/>
                </a14:hiddenFill>
              </a:ext>
            </a:extLst>
          </p:spPr>
        </p:cxnSp>
        <p:cxnSp>
          <p:nvCxnSpPr>
            <p:cNvPr id="130" name="Straight Connector 129">
              <a:extLst>
                <a:ext uri="{FF2B5EF4-FFF2-40B4-BE49-F238E27FC236}">
                  <a16:creationId xmlns:a16="http://schemas.microsoft.com/office/drawing/2014/main" id="{97D84252-A6F3-DB4E-945A-1014BC55F6B1}"/>
                </a:ext>
              </a:extLst>
            </p:cNvPr>
            <p:cNvCxnSpPr>
              <a:cxnSpLocks noChangeShapeType="1"/>
              <a:endCxn id="121" idx="0"/>
            </p:cNvCxnSpPr>
            <p:nvPr/>
          </p:nvCxnSpPr>
          <p:spPr bwMode="auto">
            <a:xfrm>
              <a:off x="819173" y="5163828"/>
              <a:ext cx="1" cy="149980"/>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noFill/>
                </a14:hiddenFill>
              </a:ext>
            </a:extLst>
          </p:spPr>
        </p:cxnSp>
        <p:sp>
          <p:nvSpPr>
            <p:cNvPr id="136" name="Rectangle 119">
              <a:extLst>
                <a:ext uri="{FF2B5EF4-FFF2-40B4-BE49-F238E27FC236}">
                  <a16:creationId xmlns:a16="http://schemas.microsoft.com/office/drawing/2014/main" id="{1C499271-307B-E44D-A6E0-FE6F539544A6}"/>
                </a:ext>
              </a:extLst>
            </p:cNvPr>
            <p:cNvSpPr>
              <a:spLocks noChangeArrowheads="1"/>
            </p:cNvSpPr>
            <p:nvPr/>
          </p:nvSpPr>
          <p:spPr bwMode="auto">
            <a:xfrm>
              <a:off x="1685957" y="5427009"/>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sp>
          <p:nvSpPr>
            <p:cNvPr id="137" name="Rectangle 119">
              <a:extLst>
                <a:ext uri="{FF2B5EF4-FFF2-40B4-BE49-F238E27FC236}">
                  <a16:creationId xmlns:a16="http://schemas.microsoft.com/office/drawing/2014/main" id="{EB3ACE4D-FFE5-D245-B0E9-5B518C9391F0}"/>
                </a:ext>
              </a:extLst>
            </p:cNvPr>
            <p:cNvSpPr>
              <a:spLocks noChangeArrowheads="1"/>
            </p:cNvSpPr>
            <p:nvPr/>
          </p:nvSpPr>
          <p:spPr bwMode="auto">
            <a:xfrm>
              <a:off x="1800257" y="5541309"/>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sp>
          <p:nvSpPr>
            <p:cNvPr id="138" name="Rectangle 119">
              <a:extLst>
                <a:ext uri="{FF2B5EF4-FFF2-40B4-BE49-F238E27FC236}">
                  <a16:creationId xmlns:a16="http://schemas.microsoft.com/office/drawing/2014/main" id="{C77054FF-E194-104C-873D-0D49912A7CA6}"/>
                </a:ext>
              </a:extLst>
            </p:cNvPr>
            <p:cNvSpPr>
              <a:spLocks noChangeArrowheads="1"/>
            </p:cNvSpPr>
            <p:nvPr/>
          </p:nvSpPr>
          <p:spPr bwMode="auto">
            <a:xfrm>
              <a:off x="1914557" y="5655609"/>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sp>
          <p:nvSpPr>
            <p:cNvPr id="139" name="Rectangle 119">
              <a:extLst>
                <a:ext uri="{FF2B5EF4-FFF2-40B4-BE49-F238E27FC236}">
                  <a16:creationId xmlns:a16="http://schemas.microsoft.com/office/drawing/2014/main" id="{66667744-7749-F14C-92D9-0A21C4E13D94}"/>
                </a:ext>
              </a:extLst>
            </p:cNvPr>
            <p:cNvSpPr>
              <a:spLocks noChangeArrowheads="1"/>
            </p:cNvSpPr>
            <p:nvPr/>
          </p:nvSpPr>
          <p:spPr bwMode="auto">
            <a:xfrm>
              <a:off x="2028857" y="5769909"/>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sp>
          <p:nvSpPr>
            <p:cNvPr id="140" name="Rectangle 119">
              <a:extLst>
                <a:ext uri="{FF2B5EF4-FFF2-40B4-BE49-F238E27FC236}">
                  <a16:creationId xmlns:a16="http://schemas.microsoft.com/office/drawing/2014/main" id="{075EDC5A-4C8B-6A4E-B507-98E1475B80B0}"/>
                </a:ext>
              </a:extLst>
            </p:cNvPr>
            <p:cNvSpPr>
              <a:spLocks noChangeArrowheads="1"/>
            </p:cNvSpPr>
            <p:nvPr/>
          </p:nvSpPr>
          <p:spPr bwMode="auto">
            <a:xfrm>
              <a:off x="2143157" y="5884209"/>
              <a:ext cx="1123758"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sp>
          <p:nvSpPr>
            <p:cNvPr id="141" name="Rectangle 119">
              <a:extLst>
                <a:ext uri="{FF2B5EF4-FFF2-40B4-BE49-F238E27FC236}">
                  <a16:creationId xmlns:a16="http://schemas.microsoft.com/office/drawing/2014/main" id="{F7D45AD0-F399-D24C-B4C5-E0948CFB8784}"/>
                </a:ext>
              </a:extLst>
            </p:cNvPr>
            <p:cNvSpPr>
              <a:spLocks noChangeArrowheads="1"/>
            </p:cNvSpPr>
            <p:nvPr/>
          </p:nvSpPr>
          <p:spPr bwMode="auto">
            <a:xfrm>
              <a:off x="2257456" y="5998509"/>
              <a:ext cx="1177139" cy="432197"/>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EPICS 7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rPr>
                <a:t>Technical Systems</a:t>
              </a:r>
            </a:p>
          </p:txBody>
        </p:sp>
      </p:grpSp>
      <p:grpSp>
        <p:nvGrpSpPr>
          <p:cNvPr id="7" name="Group 6">
            <a:extLst>
              <a:ext uri="{FF2B5EF4-FFF2-40B4-BE49-F238E27FC236}">
                <a16:creationId xmlns:a16="http://schemas.microsoft.com/office/drawing/2014/main" id="{024E0AAA-67E2-CB41-A3D8-0A1A5442A3A2}"/>
              </a:ext>
            </a:extLst>
          </p:cNvPr>
          <p:cNvGrpSpPr/>
          <p:nvPr/>
        </p:nvGrpSpPr>
        <p:grpSpPr>
          <a:xfrm>
            <a:off x="259877" y="3818212"/>
            <a:ext cx="1340323" cy="1120756"/>
            <a:chOff x="683597" y="3799846"/>
            <a:chExt cx="1340323" cy="1120756"/>
          </a:xfrm>
        </p:grpSpPr>
        <p:sp>
          <p:nvSpPr>
            <p:cNvPr id="116" name="Can 47">
              <a:extLst>
                <a:ext uri="{FF2B5EF4-FFF2-40B4-BE49-F238E27FC236}">
                  <a16:creationId xmlns:a16="http://schemas.microsoft.com/office/drawing/2014/main" id="{C9ACCB6C-3067-9B42-A016-808B8D496EB6}"/>
                </a:ext>
              </a:extLst>
            </p:cNvPr>
            <p:cNvSpPr>
              <a:spLocks noChangeArrowheads="1"/>
            </p:cNvSpPr>
            <p:nvPr/>
          </p:nvSpPr>
          <p:spPr bwMode="auto">
            <a:xfrm>
              <a:off x="696348" y="4604374"/>
              <a:ext cx="664744" cy="316228"/>
            </a:xfrm>
            <a:prstGeom prst="can">
              <a:avLst>
                <a:gd name="adj" fmla="val 25000"/>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a:rPr>
                <a:t>Database</a:t>
              </a:r>
            </a:p>
          </p:txBody>
        </p:sp>
        <p:sp>
          <p:nvSpPr>
            <p:cNvPr id="131" name="Can 47">
              <a:extLst>
                <a:ext uri="{FF2B5EF4-FFF2-40B4-BE49-F238E27FC236}">
                  <a16:creationId xmlns:a16="http://schemas.microsoft.com/office/drawing/2014/main" id="{A0B93CAA-62D5-0546-88BD-CD6A98CDBBEE}"/>
                </a:ext>
              </a:extLst>
            </p:cNvPr>
            <p:cNvSpPr>
              <a:spLocks noChangeArrowheads="1"/>
            </p:cNvSpPr>
            <p:nvPr/>
          </p:nvSpPr>
          <p:spPr bwMode="auto">
            <a:xfrm>
              <a:off x="1396071" y="4604374"/>
              <a:ext cx="627849" cy="316228"/>
            </a:xfrm>
            <a:prstGeom prst="can">
              <a:avLst>
                <a:gd name="adj" fmla="val 25000"/>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a:rPr>
                <a:t>Database</a:t>
              </a:r>
            </a:p>
          </p:txBody>
        </p:sp>
        <p:cxnSp>
          <p:nvCxnSpPr>
            <p:cNvPr id="132" name="Straight Connector 131">
              <a:extLst>
                <a:ext uri="{FF2B5EF4-FFF2-40B4-BE49-F238E27FC236}">
                  <a16:creationId xmlns:a16="http://schemas.microsoft.com/office/drawing/2014/main" id="{21E0CB0D-6621-0744-9E3A-E1637074FB56}"/>
                </a:ext>
              </a:extLst>
            </p:cNvPr>
            <p:cNvCxnSpPr>
              <a:cxnSpLocks noChangeShapeType="1"/>
            </p:cNvCxnSpPr>
            <p:nvPr/>
          </p:nvCxnSpPr>
          <p:spPr bwMode="auto">
            <a:xfrm>
              <a:off x="1723892" y="4405992"/>
              <a:ext cx="0" cy="233265"/>
            </a:xfrm>
            <a:prstGeom prst="line">
              <a:avLst/>
            </a:prstGeom>
            <a:noFill/>
            <a:ln w="28575">
              <a:solidFill>
                <a:srgbClr val="006633"/>
              </a:solidFill>
              <a:round/>
              <a:headEnd/>
              <a:tailEnd/>
            </a:ln>
            <a:effectLst>
              <a:outerShdw blurRad="50800" dist="38100" dir="2700000" algn="tl" rotWithShape="0">
                <a:srgbClr val="000000">
                  <a:alpha val="42998"/>
                </a:srgbClr>
              </a:outerShdw>
            </a:effectLst>
            <a:extLst>
              <a:ext uri="{909E8E84-426E-40dd-AFC4-6F175D3DCCD1}">
                <a14:hiddenFill xmlns="" xmlns:a14="http://schemas.microsoft.com/office/drawing/2010/main">
                  <a:noFill/>
                </a14:hiddenFill>
              </a:ext>
            </a:extLst>
          </p:spPr>
        </p:cxnSp>
        <p:cxnSp>
          <p:nvCxnSpPr>
            <p:cNvPr id="133" name="Straight Connector 132">
              <a:extLst>
                <a:ext uri="{FF2B5EF4-FFF2-40B4-BE49-F238E27FC236}">
                  <a16:creationId xmlns:a16="http://schemas.microsoft.com/office/drawing/2014/main" id="{7DFC3888-E248-AD41-8CB4-8BCD36D3905F}"/>
                </a:ext>
              </a:extLst>
            </p:cNvPr>
            <p:cNvCxnSpPr>
              <a:cxnSpLocks noChangeShapeType="1"/>
            </p:cNvCxnSpPr>
            <p:nvPr/>
          </p:nvCxnSpPr>
          <p:spPr bwMode="auto">
            <a:xfrm>
              <a:off x="1726724" y="3799846"/>
              <a:ext cx="0" cy="156266"/>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34" name="Rounded Rectangle 401">
              <a:extLst>
                <a:ext uri="{FF2B5EF4-FFF2-40B4-BE49-F238E27FC236}">
                  <a16:creationId xmlns:a16="http://schemas.microsoft.com/office/drawing/2014/main" id="{DD33944C-0DD9-4C4D-A4A9-BE190FD8D241}"/>
                </a:ext>
              </a:extLst>
            </p:cNvPr>
            <p:cNvSpPr>
              <a:spLocks noChangeArrowheads="1"/>
            </p:cNvSpPr>
            <p:nvPr/>
          </p:nvSpPr>
          <p:spPr bwMode="auto">
            <a:xfrm>
              <a:off x="1432723" y="3962645"/>
              <a:ext cx="588005" cy="584924"/>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HTTP</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panose="020F0502020204030204"/>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Calibri" panose="020F0502020204030204"/>
                </a:rPr>
                <a:t>Component DB</a:t>
              </a:r>
              <a:endParaRPr kumimoji="0" lang="en-US" sz="788" b="0" i="0" u="none" strike="noStrike" kern="0" cap="none" spc="0" normalizeH="0" baseline="0" noProof="0" dirty="0">
                <a:ln>
                  <a:noFill/>
                </a:ln>
                <a:solidFill>
                  <a:prstClr val="white"/>
                </a:solidFill>
                <a:effectLst/>
                <a:uLnTx/>
                <a:uFillTx/>
                <a:latin typeface="Calibri" panose="020F0502020204030204"/>
              </a:endParaRPr>
            </a:p>
          </p:txBody>
        </p:sp>
        <p:cxnSp>
          <p:nvCxnSpPr>
            <p:cNvPr id="135" name="Straight Connector 134">
              <a:extLst>
                <a:ext uri="{FF2B5EF4-FFF2-40B4-BE49-F238E27FC236}">
                  <a16:creationId xmlns:a16="http://schemas.microsoft.com/office/drawing/2014/main" id="{0AB8A619-4149-A84E-B437-6922E00E5C88}"/>
                </a:ext>
              </a:extLst>
            </p:cNvPr>
            <p:cNvCxnSpPr>
              <a:cxnSpLocks noChangeShapeType="1"/>
            </p:cNvCxnSpPr>
            <p:nvPr/>
          </p:nvCxnSpPr>
          <p:spPr bwMode="auto">
            <a:xfrm>
              <a:off x="1424923" y="4141828"/>
              <a:ext cx="588005"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42" name="Rounded Rectangle 401">
              <a:extLst>
                <a:ext uri="{FF2B5EF4-FFF2-40B4-BE49-F238E27FC236}">
                  <a16:creationId xmlns:a16="http://schemas.microsoft.com/office/drawing/2014/main" id="{8699DBC6-9CC5-D140-A68C-F358C8D52538}"/>
                </a:ext>
              </a:extLst>
            </p:cNvPr>
            <p:cNvSpPr>
              <a:spLocks noChangeArrowheads="1"/>
            </p:cNvSpPr>
            <p:nvPr/>
          </p:nvSpPr>
          <p:spPr bwMode="auto">
            <a:xfrm>
              <a:off x="683597" y="3959469"/>
              <a:ext cx="690245" cy="601730"/>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 EPICS 7    HTTP</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prstClr val="white"/>
                </a:solidFill>
                <a:effectLst/>
                <a:uLnTx/>
                <a:uFillTx/>
                <a:latin typeface="Calibri"/>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825" b="0" i="0" u="none" strike="noStrike" kern="0" cap="none" spc="0" normalizeH="0" baseline="0" noProof="0" dirty="0">
                  <a:ln>
                    <a:noFill/>
                  </a:ln>
                  <a:solidFill>
                    <a:prstClr val="white"/>
                  </a:solidFill>
                  <a:effectLst/>
                  <a:uLnTx/>
                  <a:uFillTx/>
                  <a:latin typeface="Calibri"/>
                </a:rPr>
                <a:t>Naming &amp; Directory Service</a:t>
              </a:r>
              <a:endParaRPr kumimoji="0" lang="en-US" sz="788" b="0" i="0" u="none" strike="noStrike" kern="0" cap="none" spc="0" normalizeH="0" baseline="0" noProof="0" dirty="0">
                <a:ln>
                  <a:noFill/>
                </a:ln>
                <a:solidFill>
                  <a:prstClr val="white"/>
                </a:solidFill>
                <a:effectLst/>
                <a:uLnTx/>
                <a:uFillTx/>
                <a:latin typeface="Calibri"/>
              </a:endParaRPr>
            </a:p>
          </p:txBody>
        </p:sp>
        <p:cxnSp>
          <p:nvCxnSpPr>
            <p:cNvPr id="143" name="Straight Connector 142">
              <a:extLst>
                <a:ext uri="{FF2B5EF4-FFF2-40B4-BE49-F238E27FC236}">
                  <a16:creationId xmlns:a16="http://schemas.microsoft.com/office/drawing/2014/main" id="{DCF9F483-1556-2E43-AFB8-1F7FAA2FA5F1}"/>
                </a:ext>
              </a:extLst>
            </p:cNvPr>
            <p:cNvCxnSpPr>
              <a:cxnSpLocks noChangeShapeType="1"/>
            </p:cNvCxnSpPr>
            <p:nvPr/>
          </p:nvCxnSpPr>
          <p:spPr bwMode="auto">
            <a:xfrm>
              <a:off x="684968" y="4123740"/>
              <a:ext cx="688874"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cxnSp>
          <p:nvCxnSpPr>
            <p:cNvPr id="144" name="Straight Connector 143">
              <a:extLst>
                <a:ext uri="{FF2B5EF4-FFF2-40B4-BE49-F238E27FC236}">
                  <a16:creationId xmlns:a16="http://schemas.microsoft.com/office/drawing/2014/main" id="{59FD2F47-1893-0A49-B005-9F8DDAC39899}"/>
                </a:ext>
              </a:extLst>
            </p:cNvPr>
            <p:cNvCxnSpPr>
              <a:cxnSpLocks noChangeShapeType="1"/>
            </p:cNvCxnSpPr>
            <p:nvPr/>
          </p:nvCxnSpPr>
          <p:spPr bwMode="auto">
            <a:xfrm flipH="1">
              <a:off x="1078309" y="3959469"/>
              <a:ext cx="1232" cy="177746"/>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grpSp>
      <p:cxnSp>
        <p:nvCxnSpPr>
          <p:cNvPr id="145" name="Straight Connector 144">
            <a:extLst>
              <a:ext uri="{FF2B5EF4-FFF2-40B4-BE49-F238E27FC236}">
                <a16:creationId xmlns:a16="http://schemas.microsoft.com/office/drawing/2014/main" id="{250EE7F9-B8CE-4B47-81B6-2047F5448DDE}"/>
              </a:ext>
            </a:extLst>
          </p:cNvPr>
          <p:cNvCxnSpPr>
            <a:cxnSpLocks noChangeShapeType="1"/>
          </p:cNvCxnSpPr>
          <p:nvPr/>
        </p:nvCxnSpPr>
        <p:spPr bwMode="auto">
          <a:xfrm flipH="1">
            <a:off x="3679973" y="5175906"/>
            <a:ext cx="1382" cy="204788"/>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46" name="Rectangle 119">
            <a:extLst>
              <a:ext uri="{FF2B5EF4-FFF2-40B4-BE49-F238E27FC236}">
                <a16:creationId xmlns:a16="http://schemas.microsoft.com/office/drawing/2014/main" id="{1292060E-E5F1-294F-B55E-0640577DD89B}"/>
              </a:ext>
            </a:extLst>
          </p:cNvPr>
          <p:cNvSpPr>
            <a:spLocks noChangeArrowheads="1"/>
          </p:cNvSpPr>
          <p:nvPr/>
        </p:nvSpPr>
        <p:spPr bwMode="auto">
          <a:xfrm>
            <a:off x="3244109" y="5312709"/>
            <a:ext cx="1123758" cy="432197"/>
          </a:xfrm>
          <a:prstGeom prst="rect">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EPICS 3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black"/>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Technical Systems</a:t>
            </a:r>
          </a:p>
        </p:txBody>
      </p:sp>
      <p:cxnSp>
        <p:nvCxnSpPr>
          <p:cNvPr id="147" name="Straight Connector 146">
            <a:extLst>
              <a:ext uri="{FF2B5EF4-FFF2-40B4-BE49-F238E27FC236}">
                <a16:creationId xmlns:a16="http://schemas.microsoft.com/office/drawing/2014/main" id="{F41B7C60-AAF3-434A-896B-1F3B6F5937A6}"/>
              </a:ext>
            </a:extLst>
          </p:cNvPr>
          <p:cNvCxnSpPr>
            <a:cxnSpLocks noChangeShapeType="1"/>
          </p:cNvCxnSpPr>
          <p:nvPr/>
        </p:nvCxnSpPr>
        <p:spPr bwMode="auto">
          <a:xfrm>
            <a:off x="3244109" y="5528808"/>
            <a:ext cx="1123758" cy="0"/>
          </a:xfrm>
          <a:prstGeom prst="line">
            <a:avLst/>
          </a:prstGeom>
          <a:noFill/>
          <a:ln w="9525" cap="flat" cmpd="sng" algn="ctr">
            <a:solidFill>
              <a:srgbClr val="4E8542">
                <a:shade val="95000"/>
                <a:satMod val="105000"/>
              </a:srgbClr>
            </a:solidFill>
            <a:prstDash val="solid"/>
            <a:headEnd/>
            <a:tailEnd/>
          </a:ln>
          <a:effectLst/>
          <a:extLst>
            <a:ext uri="{909E8E84-426E-40dd-AFC4-6F175D3DCCD1}">
              <a14:hiddenFill xmlns="" xmlns:a14="http://schemas.microsoft.com/office/drawing/2010/main">
                <a:noFill/>
              </a14:hiddenFill>
            </a:ext>
          </a:extLst>
        </p:spPr>
      </p:cxnSp>
      <p:sp>
        <p:nvSpPr>
          <p:cNvPr id="148" name="Rectangle 119">
            <a:extLst>
              <a:ext uri="{FF2B5EF4-FFF2-40B4-BE49-F238E27FC236}">
                <a16:creationId xmlns:a16="http://schemas.microsoft.com/office/drawing/2014/main" id="{296F8A1A-DE02-4244-BBE7-2E3D54E6AD63}"/>
              </a:ext>
            </a:extLst>
          </p:cNvPr>
          <p:cNvSpPr>
            <a:spLocks noChangeArrowheads="1"/>
          </p:cNvSpPr>
          <p:nvPr/>
        </p:nvSpPr>
        <p:spPr bwMode="auto">
          <a:xfrm>
            <a:off x="3358409" y="5427009"/>
            <a:ext cx="1123758" cy="432197"/>
          </a:xfrm>
          <a:prstGeom prst="rect">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EPICS 3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black"/>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Technical Systems</a:t>
            </a:r>
          </a:p>
        </p:txBody>
      </p:sp>
      <p:sp>
        <p:nvSpPr>
          <p:cNvPr id="149" name="Rectangle 119">
            <a:extLst>
              <a:ext uri="{FF2B5EF4-FFF2-40B4-BE49-F238E27FC236}">
                <a16:creationId xmlns:a16="http://schemas.microsoft.com/office/drawing/2014/main" id="{7779FB2B-E164-A34B-A391-54D2863908D4}"/>
              </a:ext>
            </a:extLst>
          </p:cNvPr>
          <p:cNvSpPr>
            <a:spLocks noChangeArrowheads="1"/>
          </p:cNvSpPr>
          <p:nvPr/>
        </p:nvSpPr>
        <p:spPr bwMode="auto">
          <a:xfrm>
            <a:off x="3472709" y="5541309"/>
            <a:ext cx="1123758" cy="432197"/>
          </a:xfrm>
          <a:prstGeom prst="rect">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EPICS 3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black"/>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Technical Systems</a:t>
            </a:r>
          </a:p>
        </p:txBody>
      </p:sp>
      <p:sp>
        <p:nvSpPr>
          <p:cNvPr id="150" name="Rectangle 119">
            <a:extLst>
              <a:ext uri="{FF2B5EF4-FFF2-40B4-BE49-F238E27FC236}">
                <a16:creationId xmlns:a16="http://schemas.microsoft.com/office/drawing/2014/main" id="{C9462007-864B-094C-9663-5F38C1E1BD61}"/>
              </a:ext>
            </a:extLst>
          </p:cNvPr>
          <p:cNvSpPr>
            <a:spLocks noChangeArrowheads="1"/>
          </p:cNvSpPr>
          <p:nvPr/>
        </p:nvSpPr>
        <p:spPr bwMode="auto">
          <a:xfrm>
            <a:off x="3587008" y="5655609"/>
            <a:ext cx="1186485" cy="432197"/>
          </a:xfrm>
          <a:prstGeom prst="rect">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EPICS 3 IOCs</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black"/>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Technical Systems</a:t>
            </a:r>
          </a:p>
        </p:txBody>
      </p:sp>
      <p:grpSp>
        <p:nvGrpSpPr>
          <p:cNvPr id="8" name="Group 7">
            <a:extLst>
              <a:ext uri="{FF2B5EF4-FFF2-40B4-BE49-F238E27FC236}">
                <a16:creationId xmlns:a16="http://schemas.microsoft.com/office/drawing/2014/main" id="{4376538A-55CF-AD43-B0D9-2869AF63678E}"/>
              </a:ext>
            </a:extLst>
          </p:cNvPr>
          <p:cNvGrpSpPr/>
          <p:nvPr/>
        </p:nvGrpSpPr>
        <p:grpSpPr>
          <a:xfrm>
            <a:off x="5806426" y="3048489"/>
            <a:ext cx="854243" cy="762170"/>
            <a:chOff x="5806426" y="3048489"/>
            <a:chExt cx="854243" cy="762170"/>
          </a:xfrm>
        </p:grpSpPr>
        <p:sp>
          <p:nvSpPr>
            <p:cNvPr id="151" name="Rounded Rectangle 401">
              <a:extLst>
                <a:ext uri="{FF2B5EF4-FFF2-40B4-BE49-F238E27FC236}">
                  <a16:creationId xmlns:a16="http://schemas.microsoft.com/office/drawing/2014/main" id="{52802CAA-4E63-8844-856B-1EF2703B9E46}"/>
                </a:ext>
              </a:extLst>
            </p:cNvPr>
            <p:cNvSpPr>
              <a:spLocks noChangeArrowheads="1"/>
            </p:cNvSpPr>
            <p:nvPr/>
          </p:nvSpPr>
          <p:spPr bwMode="auto">
            <a:xfrm>
              <a:off x="5806426" y="3048489"/>
              <a:ext cx="854243" cy="381279"/>
            </a:xfrm>
            <a:prstGeom prst="roundRect">
              <a:avLst>
                <a:gd name="adj" fmla="val 16667"/>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EPICS 7 (PVA)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88" b="0" i="0" u="none" strike="noStrike" kern="0" cap="none" spc="0" normalizeH="0" baseline="0" noProof="0" dirty="0">
                  <a:ln>
                    <a:noFill/>
                  </a:ln>
                  <a:solidFill>
                    <a:prstClr val="white"/>
                  </a:solidFill>
                  <a:effectLst/>
                  <a:uLnTx/>
                  <a:uFillTx/>
                  <a:latin typeface="Calibri"/>
                </a:rPr>
                <a:t>Waveform/Image Viewer</a:t>
              </a:r>
            </a:p>
          </p:txBody>
        </p:sp>
        <p:cxnSp>
          <p:nvCxnSpPr>
            <p:cNvPr id="152" name="Straight Connector 151">
              <a:extLst>
                <a:ext uri="{FF2B5EF4-FFF2-40B4-BE49-F238E27FC236}">
                  <a16:creationId xmlns:a16="http://schemas.microsoft.com/office/drawing/2014/main" id="{706FCFCB-4CED-3442-994F-6FA5ACC4D978}"/>
                </a:ext>
              </a:extLst>
            </p:cNvPr>
            <p:cNvCxnSpPr>
              <a:cxnSpLocks noChangeShapeType="1"/>
            </p:cNvCxnSpPr>
            <p:nvPr/>
          </p:nvCxnSpPr>
          <p:spPr bwMode="auto">
            <a:xfrm flipH="1">
              <a:off x="6234930" y="3424133"/>
              <a:ext cx="1" cy="386526"/>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grpSp>
      <p:cxnSp>
        <p:nvCxnSpPr>
          <p:cNvPr id="153" name="Straight Connector 152">
            <a:extLst>
              <a:ext uri="{FF2B5EF4-FFF2-40B4-BE49-F238E27FC236}">
                <a16:creationId xmlns:a16="http://schemas.microsoft.com/office/drawing/2014/main" id="{F75E2C79-0765-EE4E-84F2-5CB5F218AE37}"/>
              </a:ext>
            </a:extLst>
          </p:cNvPr>
          <p:cNvCxnSpPr>
            <a:cxnSpLocks noChangeShapeType="1"/>
          </p:cNvCxnSpPr>
          <p:nvPr/>
        </p:nvCxnSpPr>
        <p:spPr bwMode="auto">
          <a:xfrm>
            <a:off x="3111199" y="3587378"/>
            <a:ext cx="0" cy="211399"/>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54" name="Snip Single Corner Rectangle 153">
            <a:extLst>
              <a:ext uri="{FF2B5EF4-FFF2-40B4-BE49-F238E27FC236}">
                <a16:creationId xmlns:a16="http://schemas.microsoft.com/office/drawing/2014/main" id="{D85C5AE6-C974-DD4A-B471-7ECCD677D6DD}"/>
              </a:ext>
            </a:extLst>
          </p:cNvPr>
          <p:cNvSpPr/>
          <p:nvPr/>
        </p:nvSpPr>
        <p:spPr bwMode="auto">
          <a:xfrm>
            <a:off x="1019650" y="2196785"/>
            <a:ext cx="3817051" cy="1390593"/>
          </a:xfrm>
          <a:prstGeom prst="snip1Rect">
            <a:avLst/>
          </a:prstGeom>
          <a:noFill/>
          <a:ln w="9525" cap="flat" cmpd="sng" algn="ctr">
            <a:solidFill>
              <a:srgbClr val="4E854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txBody>
          <a:bodyPr lIns="0" tIns="0" rIns="0" bIns="0" anchor="t" anchorCtr="0">
            <a:normAutofit/>
          </a:bodyPr>
          <a:lstStyle/>
          <a:p>
            <a:pPr algn="ctr" defTabSz="685800" eaLnBrk="1" fontAlgn="auto" hangingPunct="1">
              <a:lnSpc>
                <a:spcPct val="150000"/>
              </a:lnSpc>
              <a:spcBef>
                <a:spcPts val="0"/>
              </a:spcBef>
              <a:spcAft>
                <a:spcPts val="0"/>
              </a:spcAft>
              <a:defRPr/>
            </a:pPr>
            <a:endParaRPr lang="en-US" sz="1200" kern="0" dirty="0">
              <a:solidFill>
                <a:prstClr val="black"/>
              </a:solidFill>
              <a:latin typeface="Calibri"/>
            </a:endParaRPr>
          </a:p>
        </p:txBody>
      </p:sp>
      <p:cxnSp>
        <p:nvCxnSpPr>
          <p:cNvPr id="155" name="Straight Connector 154">
            <a:extLst>
              <a:ext uri="{FF2B5EF4-FFF2-40B4-BE49-F238E27FC236}">
                <a16:creationId xmlns:a16="http://schemas.microsoft.com/office/drawing/2014/main" id="{B9C793A1-192C-A448-A472-3094CD70FE83}"/>
              </a:ext>
            </a:extLst>
          </p:cNvPr>
          <p:cNvCxnSpPr>
            <a:cxnSpLocks noChangeShapeType="1"/>
          </p:cNvCxnSpPr>
          <p:nvPr/>
        </p:nvCxnSpPr>
        <p:spPr bwMode="auto">
          <a:xfrm>
            <a:off x="1019650" y="3336436"/>
            <a:ext cx="3817051" cy="0"/>
          </a:xfrm>
          <a:prstGeom prst="line">
            <a:avLst/>
          </a:prstGeom>
          <a:noFill/>
          <a:ln w="9525" cap="flat" cmpd="sng" algn="ctr">
            <a:solidFill>
              <a:srgbClr val="4E8542">
                <a:shade val="95000"/>
                <a:satMod val="105000"/>
              </a:srgbClr>
            </a:solidFill>
            <a:prstDash val="solid"/>
            <a:headEnd/>
            <a:tailEnd/>
          </a:ln>
          <a:effectLst/>
          <a:extLst>
            <a:ext uri="{909E8E84-426E-40dd-AFC4-6F175D3DCCD1}">
              <a14:hiddenFill xmlns="" xmlns:a14="http://schemas.microsoft.com/office/drawing/2010/main">
                <a:noFill/>
              </a14:hiddenFill>
            </a:ext>
          </a:extLst>
        </p:spPr>
      </p:cxnSp>
      <p:cxnSp>
        <p:nvCxnSpPr>
          <p:cNvPr id="156" name="Straight Connector 155">
            <a:extLst>
              <a:ext uri="{FF2B5EF4-FFF2-40B4-BE49-F238E27FC236}">
                <a16:creationId xmlns:a16="http://schemas.microsoft.com/office/drawing/2014/main" id="{52B53B58-2A73-6844-A5DB-DAD76D94175E}"/>
              </a:ext>
            </a:extLst>
          </p:cNvPr>
          <p:cNvCxnSpPr>
            <a:cxnSpLocks noChangeShapeType="1"/>
          </p:cNvCxnSpPr>
          <p:nvPr/>
        </p:nvCxnSpPr>
        <p:spPr bwMode="auto">
          <a:xfrm flipH="1">
            <a:off x="2919485" y="2619918"/>
            <a:ext cx="1" cy="722972"/>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dash"/>
            <a:headEnd/>
            <a:tailEnd/>
          </a:ln>
          <a:effectLst>
            <a:outerShdw blurRad="40000" dist="20000" dir="5400000" rotWithShape="0">
              <a:srgbClr val="000000">
                <a:alpha val="38000"/>
              </a:srgbClr>
            </a:outerShdw>
          </a:effectLst>
          <a:extLst/>
        </p:spPr>
      </p:cxnSp>
      <p:sp>
        <p:nvSpPr>
          <p:cNvPr id="157" name="TextBox 156">
            <a:extLst>
              <a:ext uri="{FF2B5EF4-FFF2-40B4-BE49-F238E27FC236}">
                <a16:creationId xmlns:a16="http://schemas.microsoft.com/office/drawing/2014/main" id="{C2E782E6-7BB7-A94B-A1D4-6514A47BD843}"/>
              </a:ext>
            </a:extLst>
          </p:cNvPr>
          <p:cNvSpPr txBox="1"/>
          <p:nvPr/>
        </p:nvSpPr>
        <p:spPr>
          <a:xfrm>
            <a:off x="1048594" y="2244442"/>
            <a:ext cx="3806154" cy="300082"/>
          </a:xfrm>
          <a:prstGeom prst="rect">
            <a:avLst/>
          </a:prstGeom>
          <a:noFill/>
        </p:spPr>
        <p:txBody>
          <a:bodyPr wrap="square" rtlCol="0">
            <a:spAutoFit/>
          </a:bodyPr>
          <a:lstStyle/>
          <a:p>
            <a:pPr algn="ctr" defTabSz="685800" eaLnBrk="1" fontAlgn="auto" hangingPunct="1">
              <a:spcBef>
                <a:spcPts val="0"/>
              </a:spcBef>
              <a:spcAft>
                <a:spcPts val="0"/>
              </a:spcAft>
            </a:pPr>
            <a:r>
              <a:rPr lang="en-US" sz="1350" b="1" dirty="0">
                <a:solidFill>
                  <a:prstClr val="black"/>
                </a:solidFill>
                <a:latin typeface="Calibri" panose="020F0502020204030204"/>
              </a:rPr>
              <a:t>Physics Applications, Beam Study &amp; MCR Tools</a:t>
            </a:r>
          </a:p>
        </p:txBody>
      </p:sp>
      <p:sp>
        <p:nvSpPr>
          <p:cNvPr id="158" name="TextBox 157">
            <a:extLst>
              <a:ext uri="{FF2B5EF4-FFF2-40B4-BE49-F238E27FC236}">
                <a16:creationId xmlns:a16="http://schemas.microsoft.com/office/drawing/2014/main" id="{2E720CD6-9C77-D24D-A850-1C3ECAAF8AEC}"/>
              </a:ext>
            </a:extLst>
          </p:cNvPr>
          <p:cNvSpPr txBox="1"/>
          <p:nvPr/>
        </p:nvSpPr>
        <p:spPr>
          <a:xfrm>
            <a:off x="1015527" y="2582878"/>
            <a:ext cx="1903958" cy="738664"/>
          </a:xfrm>
          <a:prstGeom prst="rect">
            <a:avLst/>
          </a:prstGeom>
          <a:noFill/>
        </p:spPr>
        <p:txBody>
          <a:bodyPr wrap="square" rtlCol="0">
            <a:spAutoFit/>
          </a:bodyPr>
          <a:lstStyle/>
          <a:p>
            <a:pPr algn="ctr" defTabSz="685800" eaLnBrk="1" fontAlgn="auto" hangingPunct="1">
              <a:spcBef>
                <a:spcPts val="0"/>
              </a:spcBef>
              <a:spcAft>
                <a:spcPts val="0"/>
              </a:spcAft>
            </a:pPr>
            <a:r>
              <a:rPr lang="en-US" sz="1050" dirty="0">
                <a:solidFill>
                  <a:prstClr val="black"/>
                </a:solidFill>
                <a:latin typeface="Calibri" panose="020F0502020204030204"/>
              </a:rPr>
              <a:t>PEM, </a:t>
            </a:r>
          </a:p>
          <a:p>
            <a:pPr algn="ctr" defTabSz="685800" eaLnBrk="1" fontAlgn="auto" hangingPunct="1">
              <a:spcBef>
                <a:spcPts val="0"/>
              </a:spcBef>
              <a:spcAft>
                <a:spcPts val="0"/>
              </a:spcAft>
            </a:pPr>
            <a:r>
              <a:rPr lang="en-US" sz="1050" dirty="0" err="1">
                <a:solidFill>
                  <a:prstClr val="black"/>
                </a:solidFill>
                <a:latin typeface="Calibri" panose="020F0502020204030204"/>
              </a:rPr>
              <a:t>sddsexperiment</a:t>
            </a:r>
            <a:r>
              <a:rPr lang="en-US" sz="1050" dirty="0">
                <a:solidFill>
                  <a:prstClr val="black"/>
                </a:solidFill>
                <a:latin typeface="Calibri" panose="020F0502020204030204"/>
              </a:rPr>
              <a:t>, </a:t>
            </a:r>
          </a:p>
          <a:p>
            <a:pPr algn="ctr" defTabSz="685800" eaLnBrk="1" fontAlgn="auto" hangingPunct="1">
              <a:spcBef>
                <a:spcPts val="0"/>
              </a:spcBef>
              <a:spcAft>
                <a:spcPts val="0"/>
              </a:spcAft>
            </a:pPr>
            <a:r>
              <a:rPr lang="en-US" sz="1050" dirty="0">
                <a:solidFill>
                  <a:prstClr val="black"/>
                </a:solidFill>
                <a:latin typeface="Calibri" panose="020F0502020204030204"/>
              </a:rPr>
              <a:t>1000s of scripts, </a:t>
            </a:r>
          </a:p>
          <a:p>
            <a:pPr algn="ctr" defTabSz="685800" eaLnBrk="1" fontAlgn="auto" hangingPunct="1">
              <a:spcBef>
                <a:spcPts val="0"/>
              </a:spcBef>
              <a:spcAft>
                <a:spcPts val="0"/>
              </a:spcAft>
            </a:pPr>
            <a:r>
              <a:rPr lang="en-US" sz="1050" dirty="0">
                <a:solidFill>
                  <a:prstClr val="black"/>
                </a:solidFill>
                <a:latin typeface="Calibri" panose="020F0502020204030204"/>
              </a:rPr>
              <a:t>…</a:t>
            </a:r>
          </a:p>
        </p:txBody>
      </p:sp>
      <p:sp>
        <p:nvSpPr>
          <p:cNvPr id="159" name="TextBox 158">
            <a:extLst>
              <a:ext uri="{FF2B5EF4-FFF2-40B4-BE49-F238E27FC236}">
                <a16:creationId xmlns:a16="http://schemas.microsoft.com/office/drawing/2014/main" id="{1C66C577-0D94-0245-87F9-5EE41EDA34BD}"/>
              </a:ext>
            </a:extLst>
          </p:cNvPr>
          <p:cNvSpPr txBox="1"/>
          <p:nvPr/>
        </p:nvSpPr>
        <p:spPr>
          <a:xfrm>
            <a:off x="2919485" y="2609689"/>
            <a:ext cx="1917216" cy="577081"/>
          </a:xfrm>
          <a:prstGeom prst="rect">
            <a:avLst/>
          </a:prstGeom>
          <a:noFill/>
        </p:spPr>
        <p:txBody>
          <a:bodyPr wrap="square" rtlCol="0">
            <a:spAutoFit/>
          </a:bodyPr>
          <a:lstStyle/>
          <a:p>
            <a:pPr algn="ctr" defTabSz="685800" eaLnBrk="1" fontAlgn="auto" hangingPunct="1">
              <a:spcBef>
                <a:spcPts val="0"/>
              </a:spcBef>
              <a:spcAft>
                <a:spcPts val="0"/>
              </a:spcAft>
            </a:pPr>
            <a:r>
              <a:rPr lang="en-US" sz="1050" dirty="0">
                <a:solidFill>
                  <a:prstClr val="black"/>
                </a:solidFill>
                <a:latin typeface="Calibri" panose="020F0502020204030204"/>
              </a:rPr>
              <a:t>Save/Compare/Restore,</a:t>
            </a:r>
          </a:p>
          <a:p>
            <a:pPr algn="ctr" defTabSz="685800" eaLnBrk="1" fontAlgn="auto" hangingPunct="1">
              <a:spcBef>
                <a:spcPts val="0"/>
              </a:spcBef>
              <a:spcAft>
                <a:spcPts val="0"/>
              </a:spcAft>
            </a:pPr>
            <a:r>
              <a:rPr lang="en-US" sz="1050" dirty="0">
                <a:solidFill>
                  <a:prstClr val="black"/>
                </a:solidFill>
                <a:latin typeface="Calibri" panose="020F0502020204030204"/>
              </a:rPr>
              <a:t>Archiving, Glitch logger, </a:t>
            </a:r>
          </a:p>
          <a:p>
            <a:pPr algn="ctr" defTabSz="685800" eaLnBrk="1" fontAlgn="auto" hangingPunct="1">
              <a:spcBef>
                <a:spcPts val="0"/>
              </a:spcBef>
              <a:spcAft>
                <a:spcPts val="0"/>
              </a:spcAft>
            </a:pPr>
            <a:r>
              <a:rPr lang="en-US" sz="1050" dirty="0">
                <a:solidFill>
                  <a:prstClr val="black"/>
                </a:solidFill>
                <a:latin typeface="Calibri" panose="020F0502020204030204"/>
              </a:rPr>
              <a:t>MPS Dump Review, </a:t>
            </a:r>
            <a:r>
              <a:rPr lang="mr-IN" sz="1050" dirty="0">
                <a:solidFill>
                  <a:prstClr val="black"/>
                </a:solidFill>
                <a:latin typeface="Calibri" panose="020F0502020204030204"/>
                <a:cs typeface="Mangal" panose="02040503050203030202" pitchFamily="18" charset="0"/>
              </a:rPr>
              <a:t>…</a:t>
            </a:r>
            <a:endParaRPr lang="en-US" sz="1050" dirty="0">
              <a:solidFill>
                <a:prstClr val="black"/>
              </a:solidFill>
              <a:latin typeface="Calibri" panose="020F0502020204030204"/>
            </a:endParaRPr>
          </a:p>
        </p:txBody>
      </p:sp>
      <p:cxnSp>
        <p:nvCxnSpPr>
          <p:cNvPr id="161" name="Straight Connector 160">
            <a:extLst>
              <a:ext uri="{FF2B5EF4-FFF2-40B4-BE49-F238E27FC236}">
                <a16:creationId xmlns:a16="http://schemas.microsoft.com/office/drawing/2014/main" id="{9CDC38B0-12F6-344D-9A33-84279B89F7DC}"/>
              </a:ext>
            </a:extLst>
          </p:cNvPr>
          <p:cNvCxnSpPr>
            <a:cxnSpLocks noChangeShapeType="1"/>
          </p:cNvCxnSpPr>
          <p:nvPr/>
        </p:nvCxnSpPr>
        <p:spPr bwMode="auto">
          <a:xfrm flipH="1">
            <a:off x="2844286" y="3803043"/>
            <a:ext cx="1382" cy="204788"/>
          </a:xfrm>
          <a:prstGeom prst="line">
            <a:avLst/>
          </a:prstGeom>
          <a:noFill/>
          <a:ln w="38100" cap="flat" cmpd="sng" algn="ctr">
            <a:solidFill>
              <a:srgbClr val="4E8542"/>
            </a:solidFill>
            <a:prstDash val="solid"/>
            <a:headEnd/>
            <a:tailEnd/>
          </a:ln>
          <a:effectLst>
            <a:outerShdw blurRad="40000" dist="23000" dir="5400000" rotWithShape="0">
              <a:srgbClr val="000000">
                <a:alpha val="35000"/>
              </a:srgbClr>
            </a:outerShdw>
          </a:effectLst>
          <a:extLst>
            <a:ext uri="{909E8E84-426E-40dd-AFC4-6F175D3DCCD1}">
              <a14:hiddenFill xmlns="" xmlns:a14="http://schemas.microsoft.com/office/drawing/2010/main">
                <a:noFill/>
              </a14:hiddenFill>
            </a:ext>
          </a:extLst>
        </p:spPr>
      </p:cxnSp>
      <p:sp>
        <p:nvSpPr>
          <p:cNvPr id="162" name="Rectangle 119">
            <a:extLst>
              <a:ext uri="{FF2B5EF4-FFF2-40B4-BE49-F238E27FC236}">
                <a16:creationId xmlns:a16="http://schemas.microsoft.com/office/drawing/2014/main" id="{B0553A85-0ED2-8C4B-B35E-50DB4964C610}"/>
              </a:ext>
            </a:extLst>
          </p:cNvPr>
          <p:cNvSpPr>
            <a:spLocks noChangeArrowheads="1"/>
          </p:cNvSpPr>
          <p:nvPr/>
        </p:nvSpPr>
        <p:spPr bwMode="auto">
          <a:xfrm>
            <a:off x="2419465" y="4014386"/>
            <a:ext cx="857135" cy="729421"/>
          </a:xfrm>
          <a:prstGeom prst="rect">
            <a:avLst/>
          </a:prstGeom>
          <a:solidFill>
            <a:sysClr val="window" lastClr="FFFFFF"/>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EPICS IOC</a:t>
            </a:r>
          </a:p>
          <a:p>
            <a:pPr marL="0" marR="0" lvl="0" indent="0" algn="ctr" defTabSz="3429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black"/>
              </a:solidFill>
              <a:effectLst/>
              <a:uLnTx/>
              <a:uFillTx/>
              <a:latin typeface="Calibri"/>
            </a:endParaRP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Soft Records</a:t>
            </a:r>
          </a:p>
          <a:p>
            <a:pPr marL="0" marR="0" lvl="0" indent="0" algn="ctr" defTabSz="3429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a:rPr>
              <a:t>(run control, </a:t>
            </a:r>
            <a:r>
              <a:rPr kumimoji="0" lang="en-US" sz="1050" b="0" i="0" u="none" strike="noStrike" kern="0" cap="none" spc="0" normalizeH="0" baseline="0" noProof="0" dirty="0" err="1">
                <a:ln>
                  <a:noFill/>
                </a:ln>
                <a:solidFill>
                  <a:prstClr val="black"/>
                </a:solidFill>
                <a:effectLst/>
                <a:uLnTx/>
                <a:uFillTx/>
                <a:latin typeface="Calibri"/>
              </a:rPr>
              <a:t>etc</a:t>
            </a:r>
            <a:r>
              <a:rPr kumimoji="0" lang="en-US" sz="1050" b="0" i="0" u="none" strike="noStrike" kern="0" cap="none" spc="0" normalizeH="0" baseline="0" noProof="0" dirty="0">
                <a:ln>
                  <a:noFill/>
                </a:ln>
                <a:solidFill>
                  <a:prstClr val="black"/>
                </a:solidFill>
                <a:effectLst/>
                <a:uLnTx/>
                <a:uFillTx/>
                <a:latin typeface="Calibri"/>
              </a:rPr>
              <a:t>)</a:t>
            </a:r>
          </a:p>
        </p:txBody>
      </p:sp>
      <p:cxnSp>
        <p:nvCxnSpPr>
          <p:cNvPr id="163" name="Straight Connector 162">
            <a:extLst>
              <a:ext uri="{FF2B5EF4-FFF2-40B4-BE49-F238E27FC236}">
                <a16:creationId xmlns:a16="http://schemas.microsoft.com/office/drawing/2014/main" id="{098E2C03-C143-6A4B-8EE2-80DE53AFF657}"/>
              </a:ext>
            </a:extLst>
          </p:cNvPr>
          <p:cNvCxnSpPr>
            <a:cxnSpLocks noChangeShapeType="1"/>
          </p:cNvCxnSpPr>
          <p:nvPr/>
        </p:nvCxnSpPr>
        <p:spPr bwMode="auto">
          <a:xfrm flipH="1">
            <a:off x="2419465" y="4257033"/>
            <a:ext cx="841757" cy="0"/>
          </a:xfrm>
          <a:prstGeom prst="line">
            <a:avLst/>
          </a:prstGeom>
          <a:noFill/>
          <a:ln w="9525" cap="flat" cmpd="sng" algn="ctr">
            <a:solidFill>
              <a:srgbClr val="4E8542">
                <a:shade val="95000"/>
                <a:satMod val="105000"/>
              </a:srgbClr>
            </a:solidFill>
            <a:prstDash val="solid"/>
            <a:headEnd/>
            <a:tailEnd/>
          </a:ln>
          <a:effectLst/>
          <a:extLst>
            <a:ext uri="{909E8E84-426E-40dd-AFC4-6F175D3DCCD1}">
              <a14:hiddenFill xmlns="" xmlns:a14="http://schemas.microsoft.com/office/drawing/2010/main">
                <a:noFill/>
              </a14:hiddenFill>
            </a:ext>
          </a:extLst>
        </p:spPr>
      </p:cxnSp>
      <p:sp>
        <p:nvSpPr>
          <p:cNvPr id="175" name="Rectangle 174">
            <a:extLst>
              <a:ext uri="{FF2B5EF4-FFF2-40B4-BE49-F238E27FC236}">
                <a16:creationId xmlns:a16="http://schemas.microsoft.com/office/drawing/2014/main" id="{AB8692B9-0E54-6D43-8258-34BEFB672D3A}"/>
              </a:ext>
            </a:extLst>
          </p:cNvPr>
          <p:cNvSpPr/>
          <p:nvPr/>
        </p:nvSpPr>
        <p:spPr>
          <a:xfrm>
            <a:off x="3305015" y="3925066"/>
            <a:ext cx="4619785" cy="901376"/>
          </a:xfrm>
          <a:prstGeom prst="rect">
            <a:avLst/>
          </a:prstGeom>
          <a:solidFill>
            <a:schemeClr val="accent6">
              <a:lumMod val="20000"/>
              <a:lumOff val="80000"/>
            </a:schemeClr>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Snip Single Corner Rectangle 175">
            <a:extLst>
              <a:ext uri="{FF2B5EF4-FFF2-40B4-BE49-F238E27FC236}">
                <a16:creationId xmlns:a16="http://schemas.microsoft.com/office/drawing/2014/main" id="{66D902B1-E6F0-8C47-8E41-0751C86D0984}"/>
              </a:ext>
            </a:extLst>
          </p:cNvPr>
          <p:cNvSpPr/>
          <p:nvPr/>
        </p:nvSpPr>
        <p:spPr bwMode="auto">
          <a:xfrm>
            <a:off x="3343289" y="3969088"/>
            <a:ext cx="845543" cy="354199"/>
          </a:xfrm>
          <a:prstGeom prst="snip1Rect">
            <a:avLst/>
          </a:prstGeom>
          <a:solidFill>
            <a:srgbClr val="7030A0"/>
          </a:solidFill>
          <a:ln w="9525" cap="flat" cmpd="sng" algn="ctr">
            <a:solidFill>
              <a:srgbClr val="0070C0"/>
            </a:solidFill>
            <a:prstDash val="solid"/>
            <a:headEnd type="none" w="med" len="med"/>
            <a:tailEnd type="none" w="med" len="med"/>
          </a:ln>
          <a:effectLst>
            <a:outerShdw blurRad="40000" dist="20000" dir="5400000" rotWithShape="0">
              <a:srgbClr val="000000">
                <a:alpha val="38000"/>
              </a:srgbClr>
            </a:outerShdw>
          </a:effectLst>
        </p:spPr>
        <p:txBody>
          <a:bodyPr lIns="0" tIns="0" rIns="0" bIns="0" anchor="ctr" anchorCtr="0">
            <a:normAutofit fontScale="85000" lnSpcReduction="10000"/>
          </a:bodyPr>
          <a:lstStyle/>
          <a:p>
            <a:pPr algn="ctr" defTabSz="685800" eaLnBrk="1" fontAlgn="auto" hangingPunct="1">
              <a:lnSpc>
                <a:spcPct val="150000"/>
              </a:lnSpc>
              <a:spcBef>
                <a:spcPts val="0"/>
              </a:spcBef>
              <a:spcAft>
                <a:spcPts val="0"/>
              </a:spcAft>
              <a:defRPr/>
            </a:pPr>
            <a:r>
              <a:rPr lang="en-US" sz="1050" kern="0" dirty="0">
                <a:solidFill>
                  <a:prstClr val="white"/>
                </a:solidFill>
                <a:latin typeface="Calibri"/>
              </a:rPr>
              <a:t>Display Manager</a:t>
            </a:r>
          </a:p>
          <a:p>
            <a:pPr algn="ctr" defTabSz="685800" eaLnBrk="1" fontAlgn="auto" hangingPunct="1">
              <a:lnSpc>
                <a:spcPct val="150000"/>
              </a:lnSpc>
              <a:spcBef>
                <a:spcPts val="0"/>
              </a:spcBef>
              <a:spcAft>
                <a:spcPts val="0"/>
              </a:spcAft>
              <a:defRPr/>
            </a:pPr>
            <a:endParaRPr lang="en-US" sz="1200" kern="0" dirty="0">
              <a:solidFill>
                <a:prstClr val="white"/>
              </a:solidFill>
              <a:latin typeface="Calibri"/>
            </a:endParaRPr>
          </a:p>
        </p:txBody>
      </p:sp>
      <p:sp>
        <p:nvSpPr>
          <p:cNvPr id="177" name="Rounded Rectangle 401">
            <a:extLst>
              <a:ext uri="{FF2B5EF4-FFF2-40B4-BE49-F238E27FC236}">
                <a16:creationId xmlns:a16="http://schemas.microsoft.com/office/drawing/2014/main" id="{77C1E4B4-E596-FA43-8C31-FF905828FE41}"/>
              </a:ext>
            </a:extLst>
          </p:cNvPr>
          <p:cNvSpPr>
            <a:spLocks noChangeArrowheads="1"/>
          </p:cNvSpPr>
          <p:nvPr/>
        </p:nvSpPr>
        <p:spPr bwMode="auto">
          <a:xfrm>
            <a:off x="4232846" y="3957056"/>
            <a:ext cx="671580" cy="601730"/>
          </a:xfrm>
          <a:prstGeom prst="roundRect">
            <a:avLst>
              <a:gd name="adj" fmla="val 16667"/>
            </a:avLst>
          </a:prstGeom>
          <a:solidFill>
            <a:srgbClr val="7030A0"/>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algn="ctr" defTabSz="685800" eaLnBrk="1" fontAlgn="auto" hangingPunct="1">
              <a:spcBef>
                <a:spcPts val="0"/>
              </a:spcBef>
              <a:spcAft>
                <a:spcPts val="0"/>
              </a:spcAft>
              <a:defRPr/>
            </a:pPr>
            <a:r>
              <a:rPr lang="en-US" sz="788" kern="0" dirty="0">
                <a:solidFill>
                  <a:prstClr val="white"/>
                </a:solidFill>
                <a:latin typeface="Calibri"/>
              </a:rPr>
              <a:t>EPICS 7    HTTP</a:t>
            </a:r>
          </a:p>
          <a:p>
            <a:pPr algn="ctr" defTabSz="685800" eaLnBrk="1" fontAlgn="auto" hangingPunct="1">
              <a:spcBef>
                <a:spcPts val="0"/>
              </a:spcBef>
              <a:spcAft>
                <a:spcPts val="0"/>
              </a:spcAft>
              <a:defRPr/>
            </a:pPr>
            <a:r>
              <a:rPr lang="en-US" sz="788" kern="0" dirty="0">
                <a:solidFill>
                  <a:prstClr val="white"/>
                </a:solidFill>
                <a:latin typeface="Calibri"/>
              </a:rPr>
              <a:t> </a:t>
            </a:r>
          </a:p>
          <a:p>
            <a:pPr algn="ctr" defTabSz="685800" eaLnBrk="1" fontAlgn="auto" hangingPunct="1">
              <a:spcBef>
                <a:spcPts val="0"/>
              </a:spcBef>
              <a:spcAft>
                <a:spcPts val="0"/>
              </a:spcAft>
              <a:defRPr/>
            </a:pPr>
            <a:endParaRPr lang="en-US" sz="825" kern="0" dirty="0">
              <a:solidFill>
                <a:prstClr val="white"/>
              </a:solidFill>
              <a:latin typeface="Calibri" panose="020F0502020204030204"/>
            </a:endParaRPr>
          </a:p>
          <a:p>
            <a:pPr algn="ctr" defTabSz="685800" eaLnBrk="1" fontAlgn="auto" hangingPunct="1">
              <a:spcBef>
                <a:spcPts val="0"/>
              </a:spcBef>
              <a:spcAft>
                <a:spcPts val="0"/>
              </a:spcAft>
              <a:defRPr/>
            </a:pPr>
            <a:r>
              <a:rPr lang="en-US" sz="825" kern="0" dirty="0">
                <a:solidFill>
                  <a:prstClr val="white"/>
                </a:solidFill>
                <a:latin typeface="Calibri" panose="020F0502020204030204"/>
              </a:rPr>
              <a:t>Historian Data</a:t>
            </a:r>
            <a:endParaRPr lang="en-US" sz="788" kern="0" dirty="0">
              <a:solidFill>
                <a:prstClr val="white"/>
              </a:solidFill>
              <a:latin typeface="Calibri" panose="020F0502020204030204"/>
            </a:endParaRPr>
          </a:p>
        </p:txBody>
      </p:sp>
      <p:cxnSp>
        <p:nvCxnSpPr>
          <p:cNvPr id="178" name="Straight Connector 177">
            <a:extLst>
              <a:ext uri="{FF2B5EF4-FFF2-40B4-BE49-F238E27FC236}">
                <a16:creationId xmlns:a16="http://schemas.microsoft.com/office/drawing/2014/main" id="{A8E632AF-5D9B-C44E-8C38-1B4CA29C9295}"/>
              </a:ext>
            </a:extLst>
          </p:cNvPr>
          <p:cNvCxnSpPr>
            <a:cxnSpLocks noChangeShapeType="1"/>
          </p:cNvCxnSpPr>
          <p:nvPr/>
        </p:nvCxnSpPr>
        <p:spPr bwMode="auto">
          <a:xfrm>
            <a:off x="4599927" y="3968835"/>
            <a:ext cx="0" cy="275156"/>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cxnSp>
        <p:nvCxnSpPr>
          <p:cNvPr id="179" name="Straight Connector 178">
            <a:extLst>
              <a:ext uri="{FF2B5EF4-FFF2-40B4-BE49-F238E27FC236}">
                <a16:creationId xmlns:a16="http://schemas.microsoft.com/office/drawing/2014/main" id="{EB1224D8-DE9B-5042-9E12-0CDC13F04A0D}"/>
              </a:ext>
            </a:extLst>
          </p:cNvPr>
          <p:cNvCxnSpPr>
            <a:cxnSpLocks noChangeShapeType="1"/>
          </p:cNvCxnSpPr>
          <p:nvPr/>
        </p:nvCxnSpPr>
        <p:spPr bwMode="auto">
          <a:xfrm>
            <a:off x="4231804" y="4237190"/>
            <a:ext cx="672219"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80" name="Rounded Rectangle 401">
            <a:extLst>
              <a:ext uri="{FF2B5EF4-FFF2-40B4-BE49-F238E27FC236}">
                <a16:creationId xmlns:a16="http://schemas.microsoft.com/office/drawing/2014/main" id="{091CCF14-5BCF-1647-B326-B884CEA7865C}"/>
              </a:ext>
            </a:extLst>
          </p:cNvPr>
          <p:cNvSpPr>
            <a:spLocks noChangeArrowheads="1"/>
          </p:cNvSpPr>
          <p:nvPr/>
        </p:nvSpPr>
        <p:spPr bwMode="auto">
          <a:xfrm>
            <a:off x="4942476" y="3957056"/>
            <a:ext cx="735496" cy="601730"/>
          </a:xfrm>
          <a:prstGeom prst="roundRect">
            <a:avLst>
              <a:gd name="adj" fmla="val 16667"/>
            </a:avLst>
          </a:prstGeom>
          <a:solidFill>
            <a:srgbClr val="7030A0"/>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algn="ctr" defTabSz="685800" eaLnBrk="1" fontAlgn="auto" hangingPunct="1">
              <a:spcBef>
                <a:spcPts val="0"/>
              </a:spcBef>
              <a:spcAft>
                <a:spcPts val="0"/>
              </a:spcAft>
              <a:defRPr/>
            </a:pPr>
            <a:r>
              <a:rPr lang="en-US" sz="788" kern="0" dirty="0">
                <a:solidFill>
                  <a:prstClr val="white"/>
                </a:solidFill>
                <a:latin typeface="Calibri" panose="020F0502020204030204"/>
              </a:rPr>
              <a:t>EPICS 7       HTTP</a:t>
            </a:r>
          </a:p>
          <a:p>
            <a:pPr algn="ctr" defTabSz="685800" eaLnBrk="1" fontAlgn="auto" hangingPunct="1">
              <a:spcBef>
                <a:spcPts val="0"/>
              </a:spcBef>
              <a:spcAft>
                <a:spcPts val="0"/>
              </a:spcAft>
              <a:defRPr/>
            </a:pPr>
            <a:endParaRPr lang="en-US" sz="825" kern="0" dirty="0">
              <a:solidFill>
                <a:prstClr val="white"/>
              </a:solidFill>
              <a:latin typeface="Calibri" panose="020F0502020204030204"/>
            </a:endParaRPr>
          </a:p>
          <a:p>
            <a:pPr algn="ctr" defTabSz="685800" eaLnBrk="1" fontAlgn="auto" hangingPunct="1">
              <a:spcBef>
                <a:spcPts val="0"/>
              </a:spcBef>
              <a:spcAft>
                <a:spcPts val="0"/>
              </a:spcAft>
              <a:defRPr/>
            </a:pPr>
            <a:r>
              <a:rPr lang="en-US" sz="825" kern="0" dirty="0">
                <a:solidFill>
                  <a:prstClr val="white"/>
                </a:solidFill>
                <a:latin typeface="Calibri" panose="020F0502020204030204"/>
              </a:rPr>
              <a:t>Electronic logbook</a:t>
            </a:r>
            <a:endParaRPr lang="en-US" sz="788" kern="0" dirty="0">
              <a:solidFill>
                <a:prstClr val="white"/>
              </a:solidFill>
              <a:latin typeface="Calibri" panose="020F0502020204030204"/>
            </a:endParaRPr>
          </a:p>
        </p:txBody>
      </p:sp>
      <p:cxnSp>
        <p:nvCxnSpPr>
          <p:cNvPr id="181" name="Straight Connector 180">
            <a:extLst>
              <a:ext uri="{FF2B5EF4-FFF2-40B4-BE49-F238E27FC236}">
                <a16:creationId xmlns:a16="http://schemas.microsoft.com/office/drawing/2014/main" id="{A5EEC9D5-2C6A-CE44-99D3-D6F10B51CAFB}"/>
              </a:ext>
            </a:extLst>
          </p:cNvPr>
          <p:cNvCxnSpPr>
            <a:cxnSpLocks noChangeShapeType="1"/>
          </p:cNvCxnSpPr>
          <p:nvPr/>
        </p:nvCxnSpPr>
        <p:spPr bwMode="auto">
          <a:xfrm flipH="1">
            <a:off x="5352975" y="3963799"/>
            <a:ext cx="197" cy="280192"/>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cxnSp>
        <p:nvCxnSpPr>
          <p:cNvPr id="182" name="Straight Connector 181">
            <a:extLst>
              <a:ext uri="{FF2B5EF4-FFF2-40B4-BE49-F238E27FC236}">
                <a16:creationId xmlns:a16="http://schemas.microsoft.com/office/drawing/2014/main" id="{05FD819E-3103-EF40-9BF7-515F9B6D2C8D}"/>
              </a:ext>
            </a:extLst>
          </p:cNvPr>
          <p:cNvCxnSpPr>
            <a:cxnSpLocks noChangeShapeType="1"/>
          </p:cNvCxnSpPr>
          <p:nvPr/>
        </p:nvCxnSpPr>
        <p:spPr bwMode="auto">
          <a:xfrm>
            <a:off x="4941435" y="4232155"/>
            <a:ext cx="734189"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83" name="Rounded Rectangle 401">
            <a:extLst>
              <a:ext uri="{FF2B5EF4-FFF2-40B4-BE49-F238E27FC236}">
                <a16:creationId xmlns:a16="http://schemas.microsoft.com/office/drawing/2014/main" id="{5D6DDDDC-10CF-AE45-8BD6-3AAB9F7CDFE3}"/>
              </a:ext>
            </a:extLst>
          </p:cNvPr>
          <p:cNvSpPr>
            <a:spLocks noChangeArrowheads="1"/>
          </p:cNvSpPr>
          <p:nvPr/>
        </p:nvSpPr>
        <p:spPr bwMode="auto">
          <a:xfrm>
            <a:off x="5708416" y="3957056"/>
            <a:ext cx="847441" cy="584924"/>
          </a:xfrm>
          <a:prstGeom prst="roundRect">
            <a:avLst>
              <a:gd name="adj" fmla="val 16667"/>
            </a:avLst>
          </a:prstGeom>
          <a:solidFill>
            <a:srgbClr val="7030A0"/>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algn="ctr" defTabSz="685800" eaLnBrk="1" fontAlgn="auto" hangingPunct="1">
              <a:spcBef>
                <a:spcPts val="0"/>
              </a:spcBef>
              <a:spcAft>
                <a:spcPts val="0"/>
              </a:spcAft>
              <a:defRPr/>
            </a:pPr>
            <a:r>
              <a:rPr lang="en-US" sz="788" kern="0" dirty="0">
                <a:solidFill>
                  <a:prstClr val="white"/>
                </a:solidFill>
                <a:latin typeface="Calibri"/>
              </a:rPr>
              <a:t> EPICS 7</a:t>
            </a:r>
          </a:p>
          <a:p>
            <a:pPr algn="ctr" defTabSz="685800" eaLnBrk="1" fontAlgn="auto" hangingPunct="1">
              <a:spcBef>
                <a:spcPts val="0"/>
              </a:spcBef>
              <a:spcAft>
                <a:spcPts val="0"/>
              </a:spcAft>
              <a:defRPr/>
            </a:pPr>
            <a:endParaRPr lang="en-US" sz="788" kern="0" dirty="0">
              <a:solidFill>
                <a:prstClr val="white"/>
              </a:solidFill>
              <a:latin typeface="Calibri"/>
            </a:endParaRPr>
          </a:p>
          <a:p>
            <a:pPr algn="ctr" defTabSz="685800" eaLnBrk="1" fontAlgn="auto" hangingPunct="1">
              <a:spcBef>
                <a:spcPts val="0"/>
              </a:spcBef>
              <a:spcAft>
                <a:spcPts val="0"/>
              </a:spcAft>
              <a:defRPr/>
            </a:pPr>
            <a:endParaRPr lang="en-US" sz="825" kern="0" dirty="0">
              <a:solidFill>
                <a:prstClr val="white"/>
              </a:solidFill>
              <a:latin typeface="Calibri" panose="020F0502020204030204"/>
            </a:endParaRPr>
          </a:p>
          <a:p>
            <a:pPr algn="ctr" defTabSz="685800" eaLnBrk="1" fontAlgn="auto" hangingPunct="1">
              <a:spcBef>
                <a:spcPts val="0"/>
              </a:spcBef>
              <a:spcAft>
                <a:spcPts val="0"/>
              </a:spcAft>
              <a:defRPr/>
            </a:pPr>
            <a:r>
              <a:rPr lang="en-US" sz="825" kern="0" dirty="0">
                <a:solidFill>
                  <a:prstClr val="white"/>
                </a:solidFill>
                <a:latin typeface="Calibri" panose="020F0502020204030204"/>
              </a:rPr>
              <a:t>Save/Set/Restore</a:t>
            </a:r>
            <a:endParaRPr lang="en-US" sz="788" kern="0" dirty="0">
              <a:solidFill>
                <a:prstClr val="white"/>
              </a:solidFill>
              <a:latin typeface="Calibri" panose="020F0502020204030204"/>
            </a:endParaRPr>
          </a:p>
        </p:txBody>
      </p:sp>
      <p:cxnSp>
        <p:nvCxnSpPr>
          <p:cNvPr id="184" name="Straight Connector 183">
            <a:extLst>
              <a:ext uri="{FF2B5EF4-FFF2-40B4-BE49-F238E27FC236}">
                <a16:creationId xmlns:a16="http://schemas.microsoft.com/office/drawing/2014/main" id="{B61FCB1A-34D6-8547-9DBB-944DBD469DB3}"/>
              </a:ext>
            </a:extLst>
          </p:cNvPr>
          <p:cNvCxnSpPr>
            <a:cxnSpLocks noChangeShapeType="1"/>
          </p:cNvCxnSpPr>
          <p:nvPr/>
        </p:nvCxnSpPr>
        <p:spPr bwMode="auto">
          <a:xfrm>
            <a:off x="5707375" y="4232155"/>
            <a:ext cx="845935"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85" name="Rounded Rectangle 401">
            <a:extLst>
              <a:ext uri="{FF2B5EF4-FFF2-40B4-BE49-F238E27FC236}">
                <a16:creationId xmlns:a16="http://schemas.microsoft.com/office/drawing/2014/main" id="{060D6D42-A6BA-EC4B-BEAE-6CFDDA14FAE2}"/>
              </a:ext>
            </a:extLst>
          </p:cNvPr>
          <p:cNvSpPr>
            <a:spLocks noChangeArrowheads="1"/>
          </p:cNvSpPr>
          <p:nvPr/>
        </p:nvSpPr>
        <p:spPr bwMode="auto">
          <a:xfrm>
            <a:off x="6580251" y="3957057"/>
            <a:ext cx="629545" cy="606472"/>
          </a:xfrm>
          <a:prstGeom prst="roundRect">
            <a:avLst>
              <a:gd name="adj" fmla="val 16667"/>
            </a:avLst>
          </a:prstGeom>
          <a:solidFill>
            <a:srgbClr val="7030A0"/>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defTabSz="685800" eaLnBrk="1" fontAlgn="auto" hangingPunct="1">
              <a:spcBef>
                <a:spcPts val="0"/>
              </a:spcBef>
              <a:spcAft>
                <a:spcPts val="0"/>
              </a:spcAft>
              <a:defRPr/>
            </a:pPr>
            <a:r>
              <a:rPr lang="en-US" sz="788" kern="0" dirty="0">
                <a:solidFill>
                  <a:prstClr val="white"/>
                </a:solidFill>
                <a:latin typeface="Calibri"/>
              </a:rPr>
              <a:t> EPICS 7 HTTP</a:t>
            </a:r>
          </a:p>
          <a:p>
            <a:pPr algn="ctr" defTabSz="685800" eaLnBrk="1" fontAlgn="auto" hangingPunct="1">
              <a:spcBef>
                <a:spcPts val="0"/>
              </a:spcBef>
              <a:spcAft>
                <a:spcPts val="0"/>
              </a:spcAft>
              <a:defRPr/>
            </a:pPr>
            <a:endParaRPr lang="en-US" sz="825" kern="0" dirty="0">
              <a:solidFill>
                <a:prstClr val="white"/>
              </a:solidFill>
              <a:latin typeface="Calibri" panose="020F0502020204030204"/>
            </a:endParaRPr>
          </a:p>
          <a:p>
            <a:pPr algn="ctr" defTabSz="685800" eaLnBrk="1" fontAlgn="auto" hangingPunct="1">
              <a:spcBef>
                <a:spcPts val="0"/>
              </a:spcBef>
              <a:spcAft>
                <a:spcPts val="0"/>
              </a:spcAft>
              <a:defRPr/>
            </a:pPr>
            <a:r>
              <a:rPr lang="en-US" sz="825" kern="0" dirty="0">
                <a:solidFill>
                  <a:prstClr val="white"/>
                </a:solidFill>
                <a:latin typeface="Calibri" panose="020F0502020204030204"/>
              </a:rPr>
              <a:t>Alarm Service</a:t>
            </a:r>
            <a:endParaRPr lang="en-US" sz="788" kern="0" dirty="0">
              <a:solidFill>
                <a:prstClr val="white"/>
              </a:solidFill>
              <a:latin typeface="Calibri" panose="020F0502020204030204"/>
            </a:endParaRPr>
          </a:p>
        </p:txBody>
      </p:sp>
      <p:cxnSp>
        <p:nvCxnSpPr>
          <p:cNvPr id="186" name="Straight Connector 185">
            <a:extLst>
              <a:ext uri="{FF2B5EF4-FFF2-40B4-BE49-F238E27FC236}">
                <a16:creationId xmlns:a16="http://schemas.microsoft.com/office/drawing/2014/main" id="{C0E32E1A-F9F6-3446-966C-568050351FC8}"/>
              </a:ext>
            </a:extLst>
          </p:cNvPr>
          <p:cNvCxnSpPr>
            <a:cxnSpLocks noChangeShapeType="1"/>
          </p:cNvCxnSpPr>
          <p:nvPr/>
        </p:nvCxnSpPr>
        <p:spPr bwMode="auto">
          <a:xfrm flipH="1">
            <a:off x="6929434" y="3964092"/>
            <a:ext cx="115" cy="28240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cxnSp>
        <p:nvCxnSpPr>
          <p:cNvPr id="187" name="Straight Connector 186">
            <a:extLst>
              <a:ext uri="{FF2B5EF4-FFF2-40B4-BE49-F238E27FC236}">
                <a16:creationId xmlns:a16="http://schemas.microsoft.com/office/drawing/2014/main" id="{F6DAF9C5-B5F5-2643-B084-54E97E46E49B}"/>
              </a:ext>
            </a:extLst>
          </p:cNvPr>
          <p:cNvCxnSpPr>
            <a:cxnSpLocks noChangeShapeType="1"/>
          </p:cNvCxnSpPr>
          <p:nvPr/>
        </p:nvCxnSpPr>
        <p:spPr bwMode="auto">
          <a:xfrm>
            <a:off x="6579209" y="4232448"/>
            <a:ext cx="617320"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88" name="Rounded Rectangle 401">
            <a:extLst>
              <a:ext uri="{FF2B5EF4-FFF2-40B4-BE49-F238E27FC236}">
                <a16:creationId xmlns:a16="http://schemas.microsoft.com/office/drawing/2014/main" id="{0FCF7756-95DF-0E43-AAC3-E996DBF424DD}"/>
              </a:ext>
            </a:extLst>
          </p:cNvPr>
          <p:cNvSpPr>
            <a:spLocks noChangeArrowheads="1"/>
          </p:cNvSpPr>
          <p:nvPr/>
        </p:nvSpPr>
        <p:spPr bwMode="auto">
          <a:xfrm>
            <a:off x="7228517" y="3957056"/>
            <a:ext cx="633720" cy="606765"/>
          </a:xfrm>
          <a:prstGeom prst="roundRect">
            <a:avLst>
              <a:gd name="adj" fmla="val 16667"/>
            </a:avLst>
          </a:prstGeom>
          <a:solidFill>
            <a:srgbClr val="7030A0"/>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defTabSz="685800" eaLnBrk="1" fontAlgn="auto" hangingPunct="1">
              <a:spcBef>
                <a:spcPts val="0"/>
              </a:spcBef>
              <a:spcAft>
                <a:spcPts val="0"/>
              </a:spcAft>
              <a:defRPr/>
            </a:pPr>
            <a:r>
              <a:rPr lang="en-US" sz="788" kern="0" dirty="0">
                <a:solidFill>
                  <a:prstClr val="white"/>
                </a:solidFill>
                <a:latin typeface="Calibri"/>
              </a:rPr>
              <a:t> EPICS 7 HTTP</a:t>
            </a:r>
          </a:p>
          <a:p>
            <a:pPr defTabSz="685800" eaLnBrk="1" fontAlgn="auto" hangingPunct="1">
              <a:spcBef>
                <a:spcPts val="0"/>
              </a:spcBef>
              <a:spcAft>
                <a:spcPts val="0"/>
              </a:spcAft>
              <a:defRPr/>
            </a:pPr>
            <a:endParaRPr lang="en-US" sz="788" kern="0" dirty="0">
              <a:solidFill>
                <a:prstClr val="white"/>
              </a:solidFill>
              <a:latin typeface="Calibri"/>
            </a:endParaRPr>
          </a:p>
          <a:p>
            <a:pPr algn="ctr" defTabSz="685800" eaLnBrk="1" fontAlgn="auto" hangingPunct="1">
              <a:spcBef>
                <a:spcPts val="0"/>
              </a:spcBef>
              <a:spcAft>
                <a:spcPts val="0"/>
              </a:spcAft>
              <a:defRPr/>
            </a:pPr>
            <a:endParaRPr lang="en-US" sz="825" kern="0" dirty="0">
              <a:solidFill>
                <a:prstClr val="white"/>
              </a:solidFill>
              <a:latin typeface="Calibri" panose="020F0502020204030204"/>
            </a:endParaRPr>
          </a:p>
          <a:p>
            <a:pPr algn="ctr" defTabSz="685800" eaLnBrk="1" fontAlgn="auto" hangingPunct="1">
              <a:spcBef>
                <a:spcPts val="0"/>
              </a:spcBef>
              <a:spcAft>
                <a:spcPts val="0"/>
              </a:spcAft>
              <a:defRPr/>
            </a:pPr>
            <a:r>
              <a:rPr lang="en-US" sz="825" kern="0" dirty="0">
                <a:solidFill>
                  <a:prstClr val="white"/>
                </a:solidFill>
                <a:latin typeface="Calibri" panose="020F0502020204030204"/>
              </a:rPr>
              <a:t>Logging</a:t>
            </a:r>
            <a:endParaRPr lang="en-US" sz="788" kern="0" dirty="0">
              <a:solidFill>
                <a:prstClr val="white"/>
              </a:solidFill>
              <a:latin typeface="Calibri" panose="020F0502020204030204"/>
            </a:endParaRPr>
          </a:p>
        </p:txBody>
      </p:sp>
      <p:cxnSp>
        <p:nvCxnSpPr>
          <p:cNvPr id="189" name="Straight Connector 188">
            <a:extLst>
              <a:ext uri="{FF2B5EF4-FFF2-40B4-BE49-F238E27FC236}">
                <a16:creationId xmlns:a16="http://schemas.microsoft.com/office/drawing/2014/main" id="{B4387FCB-C8E5-6F4D-9CD4-D4269C31133B}"/>
              </a:ext>
            </a:extLst>
          </p:cNvPr>
          <p:cNvCxnSpPr>
            <a:cxnSpLocks noChangeShapeType="1"/>
          </p:cNvCxnSpPr>
          <p:nvPr/>
        </p:nvCxnSpPr>
        <p:spPr bwMode="auto">
          <a:xfrm flipH="1">
            <a:off x="7582622" y="3963799"/>
            <a:ext cx="79" cy="282536"/>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cxnSp>
        <p:nvCxnSpPr>
          <p:cNvPr id="190" name="Straight Connector 189">
            <a:extLst>
              <a:ext uri="{FF2B5EF4-FFF2-40B4-BE49-F238E27FC236}">
                <a16:creationId xmlns:a16="http://schemas.microsoft.com/office/drawing/2014/main" id="{1394CD63-B3DA-BB4A-A2A0-663585788A2F}"/>
              </a:ext>
            </a:extLst>
          </p:cNvPr>
          <p:cNvCxnSpPr>
            <a:cxnSpLocks noChangeShapeType="1"/>
          </p:cNvCxnSpPr>
          <p:nvPr/>
        </p:nvCxnSpPr>
        <p:spPr bwMode="auto">
          <a:xfrm>
            <a:off x="7228517" y="4232731"/>
            <a:ext cx="633720" cy="0"/>
          </a:xfrm>
          <a:prstGeom prst="line">
            <a:avLst/>
          </a:prstGeom>
          <a:gradFill rotWithShape="1">
            <a:gsLst>
              <a:gs pos="0">
                <a:srgbClr val="4E8542">
                  <a:tint val="50000"/>
                  <a:satMod val="300000"/>
                </a:srgbClr>
              </a:gs>
              <a:gs pos="35000">
                <a:srgbClr val="4E8542">
                  <a:tint val="37000"/>
                  <a:satMod val="300000"/>
                </a:srgbClr>
              </a:gs>
              <a:gs pos="100000">
                <a:srgbClr val="4E8542">
                  <a:tint val="15000"/>
                  <a:satMod val="350000"/>
                </a:srgbClr>
              </a:gs>
            </a:gsLst>
            <a:lin ang="16200000" scaled="1"/>
          </a:gradFill>
          <a:ln w="9525" cap="flat" cmpd="sng" algn="ctr">
            <a:solidFill>
              <a:srgbClr val="4E8542">
                <a:shade val="95000"/>
                <a:satMod val="105000"/>
              </a:srgbClr>
            </a:solidFill>
            <a:prstDash val="solid"/>
            <a:headEnd/>
            <a:tailEnd/>
          </a:ln>
          <a:effectLst>
            <a:outerShdw blurRad="40000" dist="20000" dir="5400000" rotWithShape="0">
              <a:srgbClr val="000000">
                <a:alpha val="38000"/>
              </a:srgbClr>
            </a:outerShdw>
          </a:effectLst>
          <a:extLst/>
        </p:spPr>
      </p:cxnSp>
      <p:sp>
        <p:nvSpPr>
          <p:cNvPr id="191" name="TextBox 190">
            <a:extLst>
              <a:ext uri="{FF2B5EF4-FFF2-40B4-BE49-F238E27FC236}">
                <a16:creationId xmlns:a16="http://schemas.microsoft.com/office/drawing/2014/main" id="{2F20DFEC-4F90-6349-A72D-8D03D4B94EDE}"/>
              </a:ext>
            </a:extLst>
          </p:cNvPr>
          <p:cNvSpPr txBox="1"/>
          <p:nvPr/>
        </p:nvSpPr>
        <p:spPr>
          <a:xfrm>
            <a:off x="3639132" y="4576718"/>
            <a:ext cx="4040465" cy="300082"/>
          </a:xfrm>
          <a:prstGeom prst="rect">
            <a:avLst/>
          </a:prstGeom>
          <a:noFill/>
        </p:spPr>
        <p:txBody>
          <a:bodyPr wrap="none" rtlCol="0">
            <a:spAutoFit/>
          </a:bodyPr>
          <a:lstStyle/>
          <a:p>
            <a:pPr algn="ctr" defTabSz="685800" eaLnBrk="1" fontAlgn="auto" hangingPunct="1">
              <a:spcBef>
                <a:spcPts val="0"/>
              </a:spcBef>
              <a:spcAft>
                <a:spcPts val="0"/>
              </a:spcAft>
            </a:pPr>
            <a:r>
              <a:rPr lang="en-US" sz="1350" dirty="0">
                <a:solidFill>
                  <a:prstClr val="black"/>
                </a:solidFill>
                <a:latin typeface="Calibri" panose="020F0502020204030204"/>
              </a:rPr>
              <a:t>Leverage from / collaborate with the EPICS Community</a:t>
            </a:r>
          </a:p>
        </p:txBody>
      </p:sp>
      <p:sp>
        <p:nvSpPr>
          <p:cNvPr id="192" name="Rounded Rectangle 401">
            <a:extLst>
              <a:ext uri="{FF2B5EF4-FFF2-40B4-BE49-F238E27FC236}">
                <a16:creationId xmlns:a16="http://schemas.microsoft.com/office/drawing/2014/main" id="{4CDEB8B0-C744-1B49-8CF0-15C3AE14D787}"/>
              </a:ext>
            </a:extLst>
          </p:cNvPr>
          <p:cNvSpPr>
            <a:spLocks noChangeArrowheads="1"/>
          </p:cNvSpPr>
          <p:nvPr/>
        </p:nvSpPr>
        <p:spPr bwMode="auto">
          <a:xfrm>
            <a:off x="6515975" y="2200446"/>
            <a:ext cx="854243" cy="381279"/>
          </a:xfrm>
          <a:prstGeom prst="roundRect">
            <a:avLst>
              <a:gd name="adj" fmla="val 16667"/>
            </a:avLst>
          </a:prstGeom>
          <a:solidFill>
            <a:srgbClr val="7030A0"/>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lIns="0" rIns="0" anchor="ctr" anchorCtr="0"/>
          <a:lstStyle/>
          <a:p>
            <a:pPr algn="ctr" defTabSz="685800" eaLnBrk="1" fontAlgn="auto" hangingPunct="1">
              <a:spcBef>
                <a:spcPts val="0"/>
              </a:spcBef>
              <a:spcAft>
                <a:spcPts val="0"/>
              </a:spcAft>
              <a:defRPr/>
            </a:pPr>
            <a:r>
              <a:rPr lang="en-US" sz="788" kern="0" dirty="0">
                <a:solidFill>
                  <a:prstClr val="white"/>
                </a:solidFill>
                <a:latin typeface="Calibri" panose="020F0502020204030204"/>
                <a:ea typeface="+mn-ea"/>
              </a:rPr>
              <a:t>Purple indicates possible upgrades to existing tools</a:t>
            </a:r>
          </a:p>
        </p:txBody>
      </p:sp>
      <p:sp>
        <p:nvSpPr>
          <p:cNvPr id="193" name="TextBox 192">
            <a:extLst>
              <a:ext uri="{FF2B5EF4-FFF2-40B4-BE49-F238E27FC236}">
                <a16:creationId xmlns:a16="http://schemas.microsoft.com/office/drawing/2014/main" id="{00A6BF17-E83B-D543-823D-53C301D37ADA}"/>
              </a:ext>
            </a:extLst>
          </p:cNvPr>
          <p:cNvSpPr txBox="1"/>
          <p:nvPr/>
        </p:nvSpPr>
        <p:spPr>
          <a:xfrm>
            <a:off x="2165381" y="3314879"/>
            <a:ext cx="1507016"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prstClr val="black"/>
                </a:solidFill>
                <a:latin typeface="Calibri" panose="020F0502020204030204"/>
                <a:ea typeface="+mn-ea"/>
              </a:rPr>
              <a:t>SDDS-EPICS Toolkit</a:t>
            </a:r>
            <a:endParaRPr lang="en-US" sz="1350" b="1" dirty="0">
              <a:solidFill>
                <a:srgbClr val="4472C4"/>
              </a:solidFill>
              <a:latin typeface="Calibri" panose="020F0502020204030204"/>
              <a:ea typeface="+mn-ea"/>
            </a:endParaRPr>
          </a:p>
        </p:txBody>
      </p:sp>
      <p:sp>
        <p:nvSpPr>
          <p:cNvPr id="195" name="Rectangle 119">
            <a:extLst>
              <a:ext uri="{FF2B5EF4-FFF2-40B4-BE49-F238E27FC236}">
                <a16:creationId xmlns:a16="http://schemas.microsoft.com/office/drawing/2014/main" id="{EDBD82A0-6768-EF4B-8C13-868F0E39D668}"/>
              </a:ext>
            </a:extLst>
          </p:cNvPr>
          <p:cNvSpPr>
            <a:spLocks noChangeArrowheads="1"/>
          </p:cNvSpPr>
          <p:nvPr/>
        </p:nvSpPr>
        <p:spPr bwMode="auto">
          <a:xfrm>
            <a:off x="1015527" y="3347376"/>
            <a:ext cx="3813048" cy="228600"/>
          </a:xfrm>
          <a:prstGeom prst="rect">
            <a:avLst/>
          </a:prstGeom>
          <a:solidFill>
            <a:srgbClr val="70AD47">
              <a:lumMod val="75000"/>
            </a:srgbClr>
          </a:solidFill>
          <a:ln w="9525" cap="flat" cmpd="sng" algn="ctr">
            <a:solidFill>
              <a:srgbClr val="4E8542">
                <a:shade val="95000"/>
                <a:satMod val="105000"/>
              </a:srgbClr>
            </a:solidFill>
            <a:prstDash val="solid"/>
          </a:ln>
          <a:effectLst>
            <a:outerShdw blurRad="40000" dist="20000" dir="5400000" rotWithShape="0">
              <a:srgbClr val="000000">
                <a:alpha val="38000"/>
              </a:srgbClr>
            </a:outerShdw>
          </a:effectLst>
          <a:extLst/>
        </p:spPr>
        <p:txBody>
          <a:bodyPr anchor="ctr"/>
          <a:lstStyle/>
          <a:p>
            <a:pPr algn="ctr" defTabSz="685800" eaLnBrk="1" fontAlgn="auto" hangingPunct="1">
              <a:spcBef>
                <a:spcPts val="0"/>
              </a:spcBef>
              <a:spcAft>
                <a:spcPts val="0"/>
              </a:spcAft>
            </a:pPr>
            <a:r>
              <a:rPr lang="en-US" sz="1350" dirty="0">
                <a:latin typeface="Calibri" panose="020F0502020204030204"/>
              </a:rPr>
              <a:t>SDDS-EPICS </a:t>
            </a:r>
            <a:r>
              <a:rPr lang="en-US" sz="1350" b="1" dirty="0">
                <a:latin typeface="Calibri" panose="020F0502020204030204"/>
              </a:rPr>
              <a:t>7</a:t>
            </a:r>
            <a:r>
              <a:rPr lang="en-US" sz="1350" dirty="0">
                <a:latin typeface="Calibri" panose="020F0502020204030204"/>
              </a:rPr>
              <a:t> Toolkit</a:t>
            </a:r>
            <a:endParaRPr lang="en-US" sz="1350" b="1" dirty="0">
              <a:latin typeface="Calibri" panose="020F0502020204030204"/>
            </a:endParaRPr>
          </a:p>
        </p:txBody>
      </p:sp>
    </p:spTree>
    <p:extLst>
      <p:ext uri="{BB962C8B-B14F-4D97-AF65-F5344CB8AC3E}">
        <p14:creationId xmlns:p14="http://schemas.microsoft.com/office/powerpoint/2010/main" val="26647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hidden"/>
                                      </p:to>
                                    </p:set>
                                  </p:childTnLst>
                                </p:cTn>
                              </p:par>
                              <p:par>
                                <p:cTn id="7" presetID="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95"/>
                                        </p:tgtEl>
                                        <p:attrNameLst>
                                          <p:attrName>style.visibility</p:attrName>
                                        </p:attrNameLst>
                                      </p:cBhvr>
                                      <p:to>
                                        <p:strVal val="visible"/>
                                      </p:to>
                                    </p:set>
                                    <p:animEffect transition="in" filter="blinds(horizontal)">
                                      <p:cBhvr>
                                        <p:cTn id="29" dur="500"/>
                                        <p:tgtEl>
                                          <p:spTgt spid="195"/>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24"/>
                                        </p:tgtEl>
                                        <p:attrNameLst>
                                          <p:attrName>style.visibility</p:attrName>
                                        </p:attrNameLst>
                                      </p:cBhvr>
                                      <p:to>
                                        <p:strVal val="visible"/>
                                      </p:to>
                                    </p:set>
                                    <p:anim calcmode="lin" valueType="num">
                                      <p:cBhvr additive="base">
                                        <p:cTn id="32" dur="500" fill="hold"/>
                                        <p:tgtEl>
                                          <p:spTgt spid="124"/>
                                        </p:tgtEl>
                                        <p:attrNameLst>
                                          <p:attrName>ppt_x</p:attrName>
                                        </p:attrNameLst>
                                      </p:cBhvr>
                                      <p:tavLst>
                                        <p:tav tm="0">
                                          <p:val>
                                            <p:strVal val="#ppt_x"/>
                                          </p:val>
                                        </p:tav>
                                        <p:tav tm="100000">
                                          <p:val>
                                            <p:strVal val="#ppt_x"/>
                                          </p:val>
                                        </p:tav>
                                      </p:tavLst>
                                    </p:anim>
                                    <p:anim calcmode="lin" valueType="num">
                                      <p:cBhvr additive="base">
                                        <p:cTn id="33" dur="500" fill="hold"/>
                                        <p:tgtEl>
                                          <p:spTgt spid="12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5"/>
                                        </p:tgtEl>
                                        <p:attrNameLst>
                                          <p:attrName>style.visibility</p:attrName>
                                        </p:attrNameLst>
                                      </p:cBhvr>
                                      <p:to>
                                        <p:strVal val="visible"/>
                                      </p:to>
                                    </p:set>
                                    <p:anim calcmode="lin" valueType="num">
                                      <p:cBhvr additive="base">
                                        <p:cTn id="36" dur="500" fill="hold"/>
                                        <p:tgtEl>
                                          <p:spTgt spid="125"/>
                                        </p:tgtEl>
                                        <p:attrNameLst>
                                          <p:attrName>ppt_x</p:attrName>
                                        </p:attrNameLst>
                                      </p:cBhvr>
                                      <p:tavLst>
                                        <p:tav tm="0">
                                          <p:val>
                                            <p:strVal val="#ppt_x"/>
                                          </p:val>
                                        </p:tav>
                                        <p:tav tm="100000">
                                          <p:val>
                                            <p:strVal val="#ppt_x"/>
                                          </p:val>
                                        </p:tav>
                                      </p:tavLst>
                                    </p:anim>
                                    <p:anim calcmode="lin" valueType="num">
                                      <p:cBhvr additive="base">
                                        <p:cTn id="37" dur="500" fill="hold"/>
                                        <p:tgtEl>
                                          <p:spTgt spid="1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6"/>
                                        </p:tgtEl>
                                        <p:attrNameLst>
                                          <p:attrName>style.visibility</p:attrName>
                                        </p:attrNameLst>
                                      </p:cBhvr>
                                      <p:to>
                                        <p:strVal val="visible"/>
                                      </p:to>
                                    </p:set>
                                    <p:anim calcmode="lin" valueType="num">
                                      <p:cBhvr additive="base">
                                        <p:cTn id="40" dur="500" fill="hold"/>
                                        <p:tgtEl>
                                          <p:spTgt spid="126"/>
                                        </p:tgtEl>
                                        <p:attrNameLst>
                                          <p:attrName>ppt_x</p:attrName>
                                        </p:attrNameLst>
                                      </p:cBhvr>
                                      <p:tavLst>
                                        <p:tav tm="0">
                                          <p:val>
                                            <p:strVal val="#ppt_x"/>
                                          </p:val>
                                        </p:tav>
                                        <p:tav tm="100000">
                                          <p:val>
                                            <p:strVal val="#ppt_x"/>
                                          </p:val>
                                        </p:tav>
                                      </p:tavLst>
                                    </p:anim>
                                    <p:anim calcmode="lin" valueType="num">
                                      <p:cBhvr additive="base">
                                        <p:cTn id="41" dur="500" fill="hold"/>
                                        <p:tgtEl>
                                          <p:spTgt spid="12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27"/>
                                        </p:tgtEl>
                                        <p:attrNameLst>
                                          <p:attrName>style.visibility</p:attrName>
                                        </p:attrNameLst>
                                      </p:cBhvr>
                                      <p:to>
                                        <p:strVal val="visible"/>
                                      </p:to>
                                    </p:set>
                                    <p:anim calcmode="lin" valueType="num">
                                      <p:cBhvr additive="base">
                                        <p:cTn id="44" dur="500" fill="hold"/>
                                        <p:tgtEl>
                                          <p:spTgt spid="127"/>
                                        </p:tgtEl>
                                        <p:attrNameLst>
                                          <p:attrName>ppt_x</p:attrName>
                                        </p:attrNameLst>
                                      </p:cBhvr>
                                      <p:tavLst>
                                        <p:tav tm="0">
                                          <p:val>
                                            <p:strVal val="#ppt_x"/>
                                          </p:val>
                                        </p:tav>
                                        <p:tav tm="100000">
                                          <p:val>
                                            <p:strVal val="#ppt_x"/>
                                          </p:val>
                                        </p:tav>
                                      </p:tavLst>
                                    </p:anim>
                                    <p:anim calcmode="lin" valueType="num">
                                      <p:cBhvr additive="base">
                                        <p:cTn id="45" dur="500" fill="hold"/>
                                        <p:tgtEl>
                                          <p:spTgt spid="127"/>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28"/>
                                        </p:tgtEl>
                                        <p:attrNameLst>
                                          <p:attrName>style.visibility</p:attrName>
                                        </p:attrNameLst>
                                      </p:cBhvr>
                                      <p:to>
                                        <p:strVal val="visible"/>
                                      </p:to>
                                    </p:set>
                                    <p:anim calcmode="lin" valueType="num">
                                      <p:cBhvr additive="base">
                                        <p:cTn id="48" dur="500" fill="hold"/>
                                        <p:tgtEl>
                                          <p:spTgt spid="128"/>
                                        </p:tgtEl>
                                        <p:attrNameLst>
                                          <p:attrName>ppt_x</p:attrName>
                                        </p:attrNameLst>
                                      </p:cBhvr>
                                      <p:tavLst>
                                        <p:tav tm="0">
                                          <p:val>
                                            <p:strVal val="#ppt_x"/>
                                          </p:val>
                                        </p:tav>
                                        <p:tav tm="100000">
                                          <p:val>
                                            <p:strVal val="#ppt_x"/>
                                          </p:val>
                                        </p:tav>
                                      </p:tavLst>
                                    </p:anim>
                                    <p:anim calcmode="lin" valueType="num">
                                      <p:cBhvr additive="base">
                                        <p:cTn id="49" dur="500" fill="hold"/>
                                        <p:tgtEl>
                                          <p:spTgt spid="12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29"/>
                                        </p:tgtEl>
                                        <p:attrNameLst>
                                          <p:attrName>style.visibility</p:attrName>
                                        </p:attrNameLst>
                                      </p:cBhvr>
                                      <p:to>
                                        <p:strVal val="visible"/>
                                      </p:to>
                                    </p:set>
                                    <p:anim calcmode="lin" valueType="num">
                                      <p:cBhvr additive="base">
                                        <p:cTn id="52" dur="500" fill="hold"/>
                                        <p:tgtEl>
                                          <p:spTgt spid="129"/>
                                        </p:tgtEl>
                                        <p:attrNameLst>
                                          <p:attrName>ppt_x</p:attrName>
                                        </p:attrNameLst>
                                      </p:cBhvr>
                                      <p:tavLst>
                                        <p:tav tm="0">
                                          <p:val>
                                            <p:strVal val="#ppt_x"/>
                                          </p:val>
                                        </p:tav>
                                        <p:tav tm="100000">
                                          <p:val>
                                            <p:strVal val="#ppt_x"/>
                                          </p:val>
                                        </p:tav>
                                      </p:tavLst>
                                    </p:anim>
                                    <p:anim calcmode="lin" valueType="num">
                                      <p:cBhvr additive="base">
                                        <p:cTn id="53" dur="500" fill="hold"/>
                                        <p:tgtEl>
                                          <p:spTgt spid="129"/>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85"/>
                                        </p:tgtEl>
                                        <p:attrNameLst>
                                          <p:attrName>style.visibility</p:attrName>
                                        </p:attrNameLst>
                                      </p:cBhvr>
                                      <p:to>
                                        <p:strVal val="visible"/>
                                      </p:to>
                                    </p:set>
                                    <p:anim calcmode="lin" valueType="num">
                                      <p:cBhvr additive="base">
                                        <p:cTn id="56" dur="500" fill="hold"/>
                                        <p:tgtEl>
                                          <p:spTgt spid="85"/>
                                        </p:tgtEl>
                                        <p:attrNameLst>
                                          <p:attrName>ppt_x</p:attrName>
                                        </p:attrNameLst>
                                      </p:cBhvr>
                                      <p:tavLst>
                                        <p:tav tm="0">
                                          <p:val>
                                            <p:strVal val="#ppt_x"/>
                                          </p:val>
                                        </p:tav>
                                        <p:tav tm="100000">
                                          <p:val>
                                            <p:strVal val="#ppt_x"/>
                                          </p:val>
                                        </p:tav>
                                      </p:tavLst>
                                    </p:anim>
                                    <p:anim calcmode="lin" valueType="num">
                                      <p:cBhvr additive="base">
                                        <p:cTn id="57" dur="500" fill="hold"/>
                                        <p:tgtEl>
                                          <p:spTgt spid="8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86"/>
                                        </p:tgtEl>
                                        <p:attrNameLst>
                                          <p:attrName>style.visibility</p:attrName>
                                        </p:attrNameLst>
                                      </p:cBhvr>
                                      <p:to>
                                        <p:strVal val="visible"/>
                                      </p:to>
                                    </p:set>
                                    <p:anim calcmode="lin" valueType="num">
                                      <p:cBhvr additive="base">
                                        <p:cTn id="60" dur="500" fill="hold"/>
                                        <p:tgtEl>
                                          <p:spTgt spid="86"/>
                                        </p:tgtEl>
                                        <p:attrNameLst>
                                          <p:attrName>ppt_x</p:attrName>
                                        </p:attrNameLst>
                                      </p:cBhvr>
                                      <p:tavLst>
                                        <p:tav tm="0">
                                          <p:val>
                                            <p:strVal val="#ppt_x"/>
                                          </p:val>
                                        </p:tav>
                                        <p:tav tm="100000">
                                          <p:val>
                                            <p:strVal val="#ppt_x"/>
                                          </p:val>
                                        </p:tav>
                                      </p:tavLst>
                                    </p:anim>
                                    <p:anim calcmode="lin" valueType="num">
                                      <p:cBhvr additive="base">
                                        <p:cTn id="61" dur="500" fill="hold"/>
                                        <p:tgtEl>
                                          <p:spTgt spid="8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 calcmode="lin" valueType="num">
                                      <p:cBhvr additive="base">
                                        <p:cTn id="64" dur="500" fill="hold"/>
                                        <p:tgtEl>
                                          <p:spTgt spid="103"/>
                                        </p:tgtEl>
                                        <p:attrNameLst>
                                          <p:attrName>ppt_x</p:attrName>
                                        </p:attrNameLst>
                                      </p:cBhvr>
                                      <p:tavLst>
                                        <p:tav tm="0">
                                          <p:val>
                                            <p:strVal val="#ppt_x"/>
                                          </p:val>
                                        </p:tav>
                                        <p:tav tm="100000">
                                          <p:val>
                                            <p:strVal val="#ppt_x"/>
                                          </p:val>
                                        </p:tav>
                                      </p:tavLst>
                                    </p:anim>
                                    <p:anim calcmode="lin" valueType="num">
                                      <p:cBhvr additive="base">
                                        <p:cTn id="65" dur="500" fill="hold"/>
                                        <p:tgtEl>
                                          <p:spTgt spid="10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04"/>
                                        </p:tgtEl>
                                        <p:attrNameLst>
                                          <p:attrName>style.visibility</p:attrName>
                                        </p:attrNameLst>
                                      </p:cBhvr>
                                      <p:to>
                                        <p:strVal val="visible"/>
                                      </p:to>
                                    </p:set>
                                    <p:anim calcmode="lin" valueType="num">
                                      <p:cBhvr additive="base">
                                        <p:cTn id="68" dur="500" fill="hold"/>
                                        <p:tgtEl>
                                          <p:spTgt spid="104"/>
                                        </p:tgtEl>
                                        <p:attrNameLst>
                                          <p:attrName>ppt_x</p:attrName>
                                        </p:attrNameLst>
                                      </p:cBhvr>
                                      <p:tavLst>
                                        <p:tav tm="0">
                                          <p:val>
                                            <p:strVal val="#ppt_x"/>
                                          </p:val>
                                        </p:tav>
                                        <p:tav tm="100000">
                                          <p:val>
                                            <p:strVal val="#ppt_x"/>
                                          </p:val>
                                        </p:tav>
                                      </p:tavLst>
                                    </p:anim>
                                    <p:anim calcmode="lin" valueType="num">
                                      <p:cBhvr additive="base">
                                        <p:cTn id="69" dur="500" fill="hold"/>
                                        <p:tgtEl>
                                          <p:spTgt spid="10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105"/>
                                        </p:tgtEl>
                                        <p:attrNameLst>
                                          <p:attrName>style.visibility</p:attrName>
                                        </p:attrNameLst>
                                      </p:cBhvr>
                                      <p:to>
                                        <p:strVal val="visible"/>
                                      </p:to>
                                    </p:set>
                                    <p:anim calcmode="lin" valueType="num">
                                      <p:cBhvr additive="base">
                                        <p:cTn id="72" dur="500" fill="hold"/>
                                        <p:tgtEl>
                                          <p:spTgt spid="105"/>
                                        </p:tgtEl>
                                        <p:attrNameLst>
                                          <p:attrName>ppt_x</p:attrName>
                                        </p:attrNameLst>
                                      </p:cBhvr>
                                      <p:tavLst>
                                        <p:tav tm="0">
                                          <p:val>
                                            <p:strVal val="#ppt_x"/>
                                          </p:val>
                                        </p:tav>
                                        <p:tav tm="100000">
                                          <p:val>
                                            <p:strVal val="#ppt_x"/>
                                          </p:val>
                                        </p:tav>
                                      </p:tavLst>
                                    </p:anim>
                                    <p:anim calcmode="lin" valueType="num">
                                      <p:cBhvr additive="base">
                                        <p:cTn id="73" dur="500" fill="hold"/>
                                        <p:tgtEl>
                                          <p:spTgt spid="105"/>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06"/>
                                        </p:tgtEl>
                                        <p:attrNameLst>
                                          <p:attrName>style.visibility</p:attrName>
                                        </p:attrNameLst>
                                      </p:cBhvr>
                                      <p:to>
                                        <p:strVal val="visible"/>
                                      </p:to>
                                    </p:set>
                                    <p:anim calcmode="lin" valueType="num">
                                      <p:cBhvr additive="base">
                                        <p:cTn id="76" dur="500" fill="hold"/>
                                        <p:tgtEl>
                                          <p:spTgt spid="106"/>
                                        </p:tgtEl>
                                        <p:attrNameLst>
                                          <p:attrName>ppt_x</p:attrName>
                                        </p:attrNameLst>
                                      </p:cBhvr>
                                      <p:tavLst>
                                        <p:tav tm="0">
                                          <p:val>
                                            <p:strVal val="#ppt_x"/>
                                          </p:val>
                                        </p:tav>
                                        <p:tav tm="100000">
                                          <p:val>
                                            <p:strVal val="#ppt_x"/>
                                          </p:val>
                                        </p:tav>
                                      </p:tavLst>
                                    </p:anim>
                                    <p:anim calcmode="lin" valueType="num">
                                      <p:cBhvr additive="base">
                                        <p:cTn id="77" dur="500" fill="hold"/>
                                        <p:tgtEl>
                                          <p:spTgt spid="106"/>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107"/>
                                        </p:tgtEl>
                                        <p:attrNameLst>
                                          <p:attrName>style.visibility</p:attrName>
                                        </p:attrNameLst>
                                      </p:cBhvr>
                                      <p:to>
                                        <p:strVal val="visible"/>
                                      </p:to>
                                    </p:set>
                                    <p:anim calcmode="lin" valueType="num">
                                      <p:cBhvr additive="base">
                                        <p:cTn id="80" dur="500" fill="hold"/>
                                        <p:tgtEl>
                                          <p:spTgt spid="107"/>
                                        </p:tgtEl>
                                        <p:attrNameLst>
                                          <p:attrName>ppt_x</p:attrName>
                                        </p:attrNameLst>
                                      </p:cBhvr>
                                      <p:tavLst>
                                        <p:tav tm="0">
                                          <p:val>
                                            <p:strVal val="#ppt_x"/>
                                          </p:val>
                                        </p:tav>
                                        <p:tav tm="100000">
                                          <p:val>
                                            <p:strVal val="#ppt_x"/>
                                          </p:val>
                                        </p:tav>
                                      </p:tavLst>
                                    </p:anim>
                                    <p:anim calcmode="lin" valueType="num">
                                      <p:cBhvr additive="base">
                                        <p:cTn id="81" dur="500" fill="hold"/>
                                        <p:tgtEl>
                                          <p:spTgt spid="107"/>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108"/>
                                        </p:tgtEl>
                                        <p:attrNameLst>
                                          <p:attrName>style.visibility</p:attrName>
                                        </p:attrNameLst>
                                      </p:cBhvr>
                                      <p:to>
                                        <p:strVal val="visible"/>
                                      </p:to>
                                    </p:set>
                                    <p:anim calcmode="lin" valueType="num">
                                      <p:cBhvr additive="base">
                                        <p:cTn id="84" dur="500" fill="hold"/>
                                        <p:tgtEl>
                                          <p:spTgt spid="108"/>
                                        </p:tgtEl>
                                        <p:attrNameLst>
                                          <p:attrName>ppt_x</p:attrName>
                                        </p:attrNameLst>
                                      </p:cBhvr>
                                      <p:tavLst>
                                        <p:tav tm="0">
                                          <p:val>
                                            <p:strVal val="#ppt_x"/>
                                          </p:val>
                                        </p:tav>
                                        <p:tav tm="100000">
                                          <p:val>
                                            <p:strVal val="#ppt_x"/>
                                          </p:val>
                                        </p:tav>
                                      </p:tavLst>
                                    </p:anim>
                                    <p:anim calcmode="lin" valueType="num">
                                      <p:cBhvr additive="base">
                                        <p:cTn id="85" dur="500" fill="hold"/>
                                        <p:tgtEl>
                                          <p:spTgt spid="108"/>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110"/>
                                        </p:tgtEl>
                                        <p:attrNameLst>
                                          <p:attrName>style.visibility</p:attrName>
                                        </p:attrNameLst>
                                      </p:cBhvr>
                                      <p:to>
                                        <p:strVal val="visible"/>
                                      </p:to>
                                    </p:set>
                                    <p:anim calcmode="lin" valueType="num">
                                      <p:cBhvr additive="base">
                                        <p:cTn id="88" dur="500" fill="hold"/>
                                        <p:tgtEl>
                                          <p:spTgt spid="110"/>
                                        </p:tgtEl>
                                        <p:attrNameLst>
                                          <p:attrName>ppt_x</p:attrName>
                                        </p:attrNameLst>
                                      </p:cBhvr>
                                      <p:tavLst>
                                        <p:tav tm="0">
                                          <p:val>
                                            <p:strVal val="#ppt_x"/>
                                          </p:val>
                                        </p:tav>
                                        <p:tav tm="100000">
                                          <p:val>
                                            <p:strVal val="#ppt_x"/>
                                          </p:val>
                                        </p:tav>
                                      </p:tavLst>
                                    </p:anim>
                                    <p:anim calcmode="lin" valueType="num">
                                      <p:cBhvr additive="base">
                                        <p:cTn id="89" dur="500" fill="hold"/>
                                        <p:tgtEl>
                                          <p:spTgt spid="110"/>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111"/>
                                        </p:tgtEl>
                                        <p:attrNameLst>
                                          <p:attrName>style.visibility</p:attrName>
                                        </p:attrNameLst>
                                      </p:cBhvr>
                                      <p:to>
                                        <p:strVal val="visible"/>
                                      </p:to>
                                    </p:set>
                                    <p:anim calcmode="lin" valueType="num">
                                      <p:cBhvr additive="base">
                                        <p:cTn id="92" dur="500" fill="hold"/>
                                        <p:tgtEl>
                                          <p:spTgt spid="111"/>
                                        </p:tgtEl>
                                        <p:attrNameLst>
                                          <p:attrName>ppt_x</p:attrName>
                                        </p:attrNameLst>
                                      </p:cBhvr>
                                      <p:tavLst>
                                        <p:tav tm="0">
                                          <p:val>
                                            <p:strVal val="#ppt_x"/>
                                          </p:val>
                                        </p:tav>
                                        <p:tav tm="100000">
                                          <p:val>
                                            <p:strVal val="#ppt_x"/>
                                          </p:val>
                                        </p:tav>
                                      </p:tavLst>
                                    </p:anim>
                                    <p:anim calcmode="lin" valueType="num">
                                      <p:cBhvr additive="base">
                                        <p:cTn id="93" dur="500" fill="hold"/>
                                        <p:tgtEl>
                                          <p:spTgt spid="111"/>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12"/>
                                        </p:tgtEl>
                                        <p:attrNameLst>
                                          <p:attrName>style.visibility</p:attrName>
                                        </p:attrNameLst>
                                      </p:cBhvr>
                                      <p:to>
                                        <p:strVal val="visible"/>
                                      </p:to>
                                    </p:set>
                                    <p:anim calcmode="lin" valueType="num">
                                      <p:cBhvr additive="base">
                                        <p:cTn id="96" dur="500" fill="hold"/>
                                        <p:tgtEl>
                                          <p:spTgt spid="112"/>
                                        </p:tgtEl>
                                        <p:attrNameLst>
                                          <p:attrName>ppt_x</p:attrName>
                                        </p:attrNameLst>
                                      </p:cBhvr>
                                      <p:tavLst>
                                        <p:tav tm="0">
                                          <p:val>
                                            <p:strVal val="#ppt_x"/>
                                          </p:val>
                                        </p:tav>
                                        <p:tav tm="100000">
                                          <p:val>
                                            <p:strVal val="#ppt_x"/>
                                          </p:val>
                                        </p:tav>
                                      </p:tavLst>
                                    </p:anim>
                                    <p:anim calcmode="lin" valueType="num">
                                      <p:cBhvr additive="base">
                                        <p:cTn id="97" dur="500" fill="hold"/>
                                        <p:tgtEl>
                                          <p:spTgt spid="112"/>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113"/>
                                        </p:tgtEl>
                                        <p:attrNameLst>
                                          <p:attrName>style.visibility</p:attrName>
                                        </p:attrNameLst>
                                      </p:cBhvr>
                                      <p:to>
                                        <p:strVal val="visible"/>
                                      </p:to>
                                    </p:set>
                                    <p:anim calcmode="lin" valueType="num">
                                      <p:cBhvr additive="base">
                                        <p:cTn id="100" dur="500" fill="hold"/>
                                        <p:tgtEl>
                                          <p:spTgt spid="113"/>
                                        </p:tgtEl>
                                        <p:attrNameLst>
                                          <p:attrName>ppt_x</p:attrName>
                                        </p:attrNameLst>
                                      </p:cBhvr>
                                      <p:tavLst>
                                        <p:tav tm="0">
                                          <p:val>
                                            <p:strVal val="#ppt_x"/>
                                          </p:val>
                                        </p:tav>
                                        <p:tav tm="100000">
                                          <p:val>
                                            <p:strVal val="#ppt_x"/>
                                          </p:val>
                                        </p:tav>
                                      </p:tavLst>
                                    </p:anim>
                                    <p:anim calcmode="lin" valueType="num">
                                      <p:cBhvr additive="base">
                                        <p:cTn id="101"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175"/>
                                        </p:tgtEl>
                                        <p:attrNameLst>
                                          <p:attrName>style.visibility</p:attrName>
                                        </p:attrNameLst>
                                      </p:cBhvr>
                                      <p:to>
                                        <p:strVal val="visible"/>
                                      </p:to>
                                    </p:set>
                                    <p:anim calcmode="lin" valueType="num">
                                      <p:cBhvr additive="base">
                                        <p:cTn id="106" dur="500" fill="hold"/>
                                        <p:tgtEl>
                                          <p:spTgt spid="175"/>
                                        </p:tgtEl>
                                        <p:attrNameLst>
                                          <p:attrName>ppt_x</p:attrName>
                                        </p:attrNameLst>
                                      </p:cBhvr>
                                      <p:tavLst>
                                        <p:tav tm="0">
                                          <p:val>
                                            <p:strVal val="#ppt_x"/>
                                          </p:val>
                                        </p:tav>
                                        <p:tav tm="100000">
                                          <p:val>
                                            <p:strVal val="#ppt_x"/>
                                          </p:val>
                                        </p:tav>
                                      </p:tavLst>
                                    </p:anim>
                                    <p:anim calcmode="lin" valueType="num">
                                      <p:cBhvr additive="base">
                                        <p:cTn id="107" dur="500" fill="hold"/>
                                        <p:tgtEl>
                                          <p:spTgt spid="175"/>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176"/>
                                        </p:tgtEl>
                                        <p:attrNameLst>
                                          <p:attrName>style.visibility</p:attrName>
                                        </p:attrNameLst>
                                      </p:cBhvr>
                                      <p:to>
                                        <p:strVal val="visible"/>
                                      </p:to>
                                    </p:set>
                                    <p:anim calcmode="lin" valueType="num">
                                      <p:cBhvr additive="base">
                                        <p:cTn id="110" dur="500" fill="hold"/>
                                        <p:tgtEl>
                                          <p:spTgt spid="176"/>
                                        </p:tgtEl>
                                        <p:attrNameLst>
                                          <p:attrName>ppt_x</p:attrName>
                                        </p:attrNameLst>
                                      </p:cBhvr>
                                      <p:tavLst>
                                        <p:tav tm="0">
                                          <p:val>
                                            <p:strVal val="#ppt_x"/>
                                          </p:val>
                                        </p:tav>
                                        <p:tav tm="100000">
                                          <p:val>
                                            <p:strVal val="#ppt_x"/>
                                          </p:val>
                                        </p:tav>
                                      </p:tavLst>
                                    </p:anim>
                                    <p:anim calcmode="lin" valueType="num">
                                      <p:cBhvr additive="base">
                                        <p:cTn id="111" dur="500" fill="hold"/>
                                        <p:tgtEl>
                                          <p:spTgt spid="176"/>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177"/>
                                        </p:tgtEl>
                                        <p:attrNameLst>
                                          <p:attrName>style.visibility</p:attrName>
                                        </p:attrNameLst>
                                      </p:cBhvr>
                                      <p:to>
                                        <p:strVal val="visible"/>
                                      </p:to>
                                    </p:set>
                                    <p:anim calcmode="lin" valueType="num">
                                      <p:cBhvr additive="base">
                                        <p:cTn id="114" dur="500" fill="hold"/>
                                        <p:tgtEl>
                                          <p:spTgt spid="177"/>
                                        </p:tgtEl>
                                        <p:attrNameLst>
                                          <p:attrName>ppt_x</p:attrName>
                                        </p:attrNameLst>
                                      </p:cBhvr>
                                      <p:tavLst>
                                        <p:tav tm="0">
                                          <p:val>
                                            <p:strVal val="#ppt_x"/>
                                          </p:val>
                                        </p:tav>
                                        <p:tav tm="100000">
                                          <p:val>
                                            <p:strVal val="#ppt_x"/>
                                          </p:val>
                                        </p:tav>
                                      </p:tavLst>
                                    </p:anim>
                                    <p:anim calcmode="lin" valueType="num">
                                      <p:cBhvr additive="base">
                                        <p:cTn id="115" dur="500" fill="hold"/>
                                        <p:tgtEl>
                                          <p:spTgt spid="177"/>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178"/>
                                        </p:tgtEl>
                                        <p:attrNameLst>
                                          <p:attrName>style.visibility</p:attrName>
                                        </p:attrNameLst>
                                      </p:cBhvr>
                                      <p:to>
                                        <p:strVal val="visible"/>
                                      </p:to>
                                    </p:set>
                                    <p:anim calcmode="lin" valueType="num">
                                      <p:cBhvr additive="base">
                                        <p:cTn id="118" dur="500" fill="hold"/>
                                        <p:tgtEl>
                                          <p:spTgt spid="178"/>
                                        </p:tgtEl>
                                        <p:attrNameLst>
                                          <p:attrName>ppt_x</p:attrName>
                                        </p:attrNameLst>
                                      </p:cBhvr>
                                      <p:tavLst>
                                        <p:tav tm="0">
                                          <p:val>
                                            <p:strVal val="#ppt_x"/>
                                          </p:val>
                                        </p:tav>
                                        <p:tav tm="100000">
                                          <p:val>
                                            <p:strVal val="#ppt_x"/>
                                          </p:val>
                                        </p:tav>
                                      </p:tavLst>
                                    </p:anim>
                                    <p:anim calcmode="lin" valueType="num">
                                      <p:cBhvr additive="base">
                                        <p:cTn id="119" dur="500" fill="hold"/>
                                        <p:tgtEl>
                                          <p:spTgt spid="178"/>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179"/>
                                        </p:tgtEl>
                                        <p:attrNameLst>
                                          <p:attrName>style.visibility</p:attrName>
                                        </p:attrNameLst>
                                      </p:cBhvr>
                                      <p:to>
                                        <p:strVal val="visible"/>
                                      </p:to>
                                    </p:set>
                                    <p:anim calcmode="lin" valueType="num">
                                      <p:cBhvr additive="base">
                                        <p:cTn id="122" dur="500" fill="hold"/>
                                        <p:tgtEl>
                                          <p:spTgt spid="179"/>
                                        </p:tgtEl>
                                        <p:attrNameLst>
                                          <p:attrName>ppt_x</p:attrName>
                                        </p:attrNameLst>
                                      </p:cBhvr>
                                      <p:tavLst>
                                        <p:tav tm="0">
                                          <p:val>
                                            <p:strVal val="#ppt_x"/>
                                          </p:val>
                                        </p:tav>
                                        <p:tav tm="100000">
                                          <p:val>
                                            <p:strVal val="#ppt_x"/>
                                          </p:val>
                                        </p:tav>
                                      </p:tavLst>
                                    </p:anim>
                                    <p:anim calcmode="lin" valueType="num">
                                      <p:cBhvr additive="base">
                                        <p:cTn id="123" dur="500" fill="hold"/>
                                        <p:tgtEl>
                                          <p:spTgt spid="179"/>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180"/>
                                        </p:tgtEl>
                                        <p:attrNameLst>
                                          <p:attrName>style.visibility</p:attrName>
                                        </p:attrNameLst>
                                      </p:cBhvr>
                                      <p:to>
                                        <p:strVal val="visible"/>
                                      </p:to>
                                    </p:set>
                                    <p:anim calcmode="lin" valueType="num">
                                      <p:cBhvr additive="base">
                                        <p:cTn id="126" dur="500" fill="hold"/>
                                        <p:tgtEl>
                                          <p:spTgt spid="180"/>
                                        </p:tgtEl>
                                        <p:attrNameLst>
                                          <p:attrName>ppt_x</p:attrName>
                                        </p:attrNameLst>
                                      </p:cBhvr>
                                      <p:tavLst>
                                        <p:tav tm="0">
                                          <p:val>
                                            <p:strVal val="#ppt_x"/>
                                          </p:val>
                                        </p:tav>
                                        <p:tav tm="100000">
                                          <p:val>
                                            <p:strVal val="#ppt_x"/>
                                          </p:val>
                                        </p:tav>
                                      </p:tavLst>
                                    </p:anim>
                                    <p:anim calcmode="lin" valueType="num">
                                      <p:cBhvr additive="base">
                                        <p:cTn id="127" dur="500" fill="hold"/>
                                        <p:tgtEl>
                                          <p:spTgt spid="180"/>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additive="base">
                                        <p:cTn id="130" dur="500" fill="hold"/>
                                        <p:tgtEl>
                                          <p:spTgt spid="181"/>
                                        </p:tgtEl>
                                        <p:attrNameLst>
                                          <p:attrName>ppt_x</p:attrName>
                                        </p:attrNameLst>
                                      </p:cBhvr>
                                      <p:tavLst>
                                        <p:tav tm="0">
                                          <p:val>
                                            <p:strVal val="#ppt_x"/>
                                          </p:val>
                                        </p:tav>
                                        <p:tav tm="100000">
                                          <p:val>
                                            <p:strVal val="#ppt_x"/>
                                          </p:val>
                                        </p:tav>
                                      </p:tavLst>
                                    </p:anim>
                                    <p:anim calcmode="lin" valueType="num">
                                      <p:cBhvr additive="base">
                                        <p:cTn id="131" dur="500" fill="hold"/>
                                        <p:tgtEl>
                                          <p:spTgt spid="181"/>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182"/>
                                        </p:tgtEl>
                                        <p:attrNameLst>
                                          <p:attrName>style.visibility</p:attrName>
                                        </p:attrNameLst>
                                      </p:cBhvr>
                                      <p:to>
                                        <p:strVal val="visible"/>
                                      </p:to>
                                    </p:set>
                                    <p:anim calcmode="lin" valueType="num">
                                      <p:cBhvr additive="base">
                                        <p:cTn id="134" dur="500" fill="hold"/>
                                        <p:tgtEl>
                                          <p:spTgt spid="182"/>
                                        </p:tgtEl>
                                        <p:attrNameLst>
                                          <p:attrName>ppt_x</p:attrName>
                                        </p:attrNameLst>
                                      </p:cBhvr>
                                      <p:tavLst>
                                        <p:tav tm="0">
                                          <p:val>
                                            <p:strVal val="#ppt_x"/>
                                          </p:val>
                                        </p:tav>
                                        <p:tav tm="100000">
                                          <p:val>
                                            <p:strVal val="#ppt_x"/>
                                          </p:val>
                                        </p:tav>
                                      </p:tavLst>
                                    </p:anim>
                                    <p:anim calcmode="lin" valueType="num">
                                      <p:cBhvr additive="base">
                                        <p:cTn id="135" dur="500" fill="hold"/>
                                        <p:tgtEl>
                                          <p:spTgt spid="182"/>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183"/>
                                        </p:tgtEl>
                                        <p:attrNameLst>
                                          <p:attrName>style.visibility</p:attrName>
                                        </p:attrNameLst>
                                      </p:cBhvr>
                                      <p:to>
                                        <p:strVal val="visible"/>
                                      </p:to>
                                    </p:set>
                                    <p:anim calcmode="lin" valueType="num">
                                      <p:cBhvr additive="base">
                                        <p:cTn id="138" dur="500" fill="hold"/>
                                        <p:tgtEl>
                                          <p:spTgt spid="183"/>
                                        </p:tgtEl>
                                        <p:attrNameLst>
                                          <p:attrName>ppt_x</p:attrName>
                                        </p:attrNameLst>
                                      </p:cBhvr>
                                      <p:tavLst>
                                        <p:tav tm="0">
                                          <p:val>
                                            <p:strVal val="#ppt_x"/>
                                          </p:val>
                                        </p:tav>
                                        <p:tav tm="100000">
                                          <p:val>
                                            <p:strVal val="#ppt_x"/>
                                          </p:val>
                                        </p:tav>
                                      </p:tavLst>
                                    </p:anim>
                                    <p:anim calcmode="lin" valueType="num">
                                      <p:cBhvr additive="base">
                                        <p:cTn id="139" dur="500" fill="hold"/>
                                        <p:tgtEl>
                                          <p:spTgt spid="183"/>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184"/>
                                        </p:tgtEl>
                                        <p:attrNameLst>
                                          <p:attrName>style.visibility</p:attrName>
                                        </p:attrNameLst>
                                      </p:cBhvr>
                                      <p:to>
                                        <p:strVal val="visible"/>
                                      </p:to>
                                    </p:set>
                                    <p:anim calcmode="lin" valueType="num">
                                      <p:cBhvr additive="base">
                                        <p:cTn id="142" dur="500" fill="hold"/>
                                        <p:tgtEl>
                                          <p:spTgt spid="184"/>
                                        </p:tgtEl>
                                        <p:attrNameLst>
                                          <p:attrName>ppt_x</p:attrName>
                                        </p:attrNameLst>
                                      </p:cBhvr>
                                      <p:tavLst>
                                        <p:tav tm="0">
                                          <p:val>
                                            <p:strVal val="#ppt_x"/>
                                          </p:val>
                                        </p:tav>
                                        <p:tav tm="100000">
                                          <p:val>
                                            <p:strVal val="#ppt_x"/>
                                          </p:val>
                                        </p:tav>
                                      </p:tavLst>
                                    </p:anim>
                                    <p:anim calcmode="lin" valueType="num">
                                      <p:cBhvr additive="base">
                                        <p:cTn id="143" dur="500" fill="hold"/>
                                        <p:tgtEl>
                                          <p:spTgt spid="184"/>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185"/>
                                        </p:tgtEl>
                                        <p:attrNameLst>
                                          <p:attrName>style.visibility</p:attrName>
                                        </p:attrNameLst>
                                      </p:cBhvr>
                                      <p:to>
                                        <p:strVal val="visible"/>
                                      </p:to>
                                    </p:set>
                                    <p:anim calcmode="lin" valueType="num">
                                      <p:cBhvr additive="base">
                                        <p:cTn id="146" dur="500" fill="hold"/>
                                        <p:tgtEl>
                                          <p:spTgt spid="185"/>
                                        </p:tgtEl>
                                        <p:attrNameLst>
                                          <p:attrName>ppt_x</p:attrName>
                                        </p:attrNameLst>
                                      </p:cBhvr>
                                      <p:tavLst>
                                        <p:tav tm="0">
                                          <p:val>
                                            <p:strVal val="#ppt_x"/>
                                          </p:val>
                                        </p:tav>
                                        <p:tav tm="100000">
                                          <p:val>
                                            <p:strVal val="#ppt_x"/>
                                          </p:val>
                                        </p:tav>
                                      </p:tavLst>
                                    </p:anim>
                                    <p:anim calcmode="lin" valueType="num">
                                      <p:cBhvr additive="base">
                                        <p:cTn id="147" dur="500" fill="hold"/>
                                        <p:tgtEl>
                                          <p:spTgt spid="185"/>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186"/>
                                        </p:tgtEl>
                                        <p:attrNameLst>
                                          <p:attrName>style.visibility</p:attrName>
                                        </p:attrNameLst>
                                      </p:cBhvr>
                                      <p:to>
                                        <p:strVal val="visible"/>
                                      </p:to>
                                    </p:set>
                                    <p:anim calcmode="lin" valueType="num">
                                      <p:cBhvr additive="base">
                                        <p:cTn id="150" dur="500" fill="hold"/>
                                        <p:tgtEl>
                                          <p:spTgt spid="186"/>
                                        </p:tgtEl>
                                        <p:attrNameLst>
                                          <p:attrName>ppt_x</p:attrName>
                                        </p:attrNameLst>
                                      </p:cBhvr>
                                      <p:tavLst>
                                        <p:tav tm="0">
                                          <p:val>
                                            <p:strVal val="#ppt_x"/>
                                          </p:val>
                                        </p:tav>
                                        <p:tav tm="100000">
                                          <p:val>
                                            <p:strVal val="#ppt_x"/>
                                          </p:val>
                                        </p:tav>
                                      </p:tavLst>
                                    </p:anim>
                                    <p:anim calcmode="lin" valueType="num">
                                      <p:cBhvr additive="base">
                                        <p:cTn id="151" dur="500" fill="hold"/>
                                        <p:tgtEl>
                                          <p:spTgt spid="186"/>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187"/>
                                        </p:tgtEl>
                                        <p:attrNameLst>
                                          <p:attrName>style.visibility</p:attrName>
                                        </p:attrNameLst>
                                      </p:cBhvr>
                                      <p:to>
                                        <p:strVal val="visible"/>
                                      </p:to>
                                    </p:set>
                                    <p:anim calcmode="lin" valueType="num">
                                      <p:cBhvr additive="base">
                                        <p:cTn id="154" dur="500" fill="hold"/>
                                        <p:tgtEl>
                                          <p:spTgt spid="187"/>
                                        </p:tgtEl>
                                        <p:attrNameLst>
                                          <p:attrName>ppt_x</p:attrName>
                                        </p:attrNameLst>
                                      </p:cBhvr>
                                      <p:tavLst>
                                        <p:tav tm="0">
                                          <p:val>
                                            <p:strVal val="#ppt_x"/>
                                          </p:val>
                                        </p:tav>
                                        <p:tav tm="100000">
                                          <p:val>
                                            <p:strVal val="#ppt_x"/>
                                          </p:val>
                                        </p:tav>
                                      </p:tavLst>
                                    </p:anim>
                                    <p:anim calcmode="lin" valueType="num">
                                      <p:cBhvr additive="base">
                                        <p:cTn id="155" dur="500" fill="hold"/>
                                        <p:tgtEl>
                                          <p:spTgt spid="187"/>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188"/>
                                        </p:tgtEl>
                                        <p:attrNameLst>
                                          <p:attrName>style.visibility</p:attrName>
                                        </p:attrNameLst>
                                      </p:cBhvr>
                                      <p:to>
                                        <p:strVal val="visible"/>
                                      </p:to>
                                    </p:set>
                                    <p:anim calcmode="lin" valueType="num">
                                      <p:cBhvr additive="base">
                                        <p:cTn id="158" dur="500" fill="hold"/>
                                        <p:tgtEl>
                                          <p:spTgt spid="188"/>
                                        </p:tgtEl>
                                        <p:attrNameLst>
                                          <p:attrName>ppt_x</p:attrName>
                                        </p:attrNameLst>
                                      </p:cBhvr>
                                      <p:tavLst>
                                        <p:tav tm="0">
                                          <p:val>
                                            <p:strVal val="#ppt_x"/>
                                          </p:val>
                                        </p:tav>
                                        <p:tav tm="100000">
                                          <p:val>
                                            <p:strVal val="#ppt_x"/>
                                          </p:val>
                                        </p:tav>
                                      </p:tavLst>
                                    </p:anim>
                                    <p:anim calcmode="lin" valueType="num">
                                      <p:cBhvr additive="base">
                                        <p:cTn id="159" dur="500" fill="hold"/>
                                        <p:tgtEl>
                                          <p:spTgt spid="188"/>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189"/>
                                        </p:tgtEl>
                                        <p:attrNameLst>
                                          <p:attrName>style.visibility</p:attrName>
                                        </p:attrNameLst>
                                      </p:cBhvr>
                                      <p:to>
                                        <p:strVal val="visible"/>
                                      </p:to>
                                    </p:set>
                                    <p:anim calcmode="lin" valueType="num">
                                      <p:cBhvr additive="base">
                                        <p:cTn id="162" dur="500" fill="hold"/>
                                        <p:tgtEl>
                                          <p:spTgt spid="189"/>
                                        </p:tgtEl>
                                        <p:attrNameLst>
                                          <p:attrName>ppt_x</p:attrName>
                                        </p:attrNameLst>
                                      </p:cBhvr>
                                      <p:tavLst>
                                        <p:tav tm="0">
                                          <p:val>
                                            <p:strVal val="#ppt_x"/>
                                          </p:val>
                                        </p:tav>
                                        <p:tav tm="100000">
                                          <p:val>
                                            <p:strVal val="#ppt_x"/>
                                          </p:val>
                                        </p:tav>
                                      </p:tavLst>
                                    </p:anim>
                                    <p:anim calcmode="lin" valueType="num">
                                      <p:cBhvr additive="base">
                                        <p:cTn id="163" dur="500" fill="hold"/>
                                        <p:tgtEl>
                                          <p:spTgt spid="189"/>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190"/>
                                        </p:tgtEl>
                                        <p:attrNameLst>
                                          <p:attrName>style.visibility</p:attrName>
                                        </p:attrNameLst>
                                      </p:cBhvr>
                                      <p:to>
                                        <p:strVal val="visible"/>
                                      </p:to>
                                    </p:set>
                                    <p:anim calcmode="lin" valueType="num">
                                      <p:cBhvr additive="base">
                                        <p:cTn id="166" dur="500" fill="hold"/>
                                        <p:tgtEl>
                                          <p:spTgt spid="190"/>
                                        </p:tgtEl>
                                        <p:attrNameLst>
                                          <p:attrName>ppt_x</p:attrName>
                                        </p:attrNameLst>
                                      </p:cBhvr>
                                      <p:tavLst>
                                        <p:tav tm="0">
                                          <p:val>
                                            <p:strVal val="#ppt_x"/>
                                          </p:val>
                                        </p:tav>
                                        <p:tav tm="100000">
                                          <p:val>
                                            <p:strVal val="#ppt_x"/>
                                          </p:val>
                                        </p:tav>
                                      </p:tavLst>
                                    </p:anim>
                                    <p:anim calcmode="lin" valueType="num">
                                      <p:cBhvr additive="base">
                                        <p:cTn id="167" dur="500" fill="hold"/>
                                        <p:tgtEl>
                                          <p:spTgt spid="190"/>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191"/>
                                        </p:tgtEl>
                                        <p:attrNameLst>
                                          <p:attrName>style.visibility</p:attrName>
                                        </p:attrNameLst>
                                      </p:cBhvr>
                                      <p:to>
                                        <p:strVal val="visible"/>
                                      </p:to>
                                    </p:set>
                                    <p:anim calcmode="lin" valueType="num">
                                      <p:cBhvr additive="base">
                                        <p:cTn id="170" dur="500" fill="hold"/>
                                        <p:tgtEl>
                                          <p:spTgt spid="191"/>
                                        </p:tgtEl>
                                        <p:attrNameLst>
                                          <p:attrName>ppt_x</p:attrName>
                                        </p:attrNameLst>
                                      </p:cBhvr>
                                      <p:tavLst>
                                        <p:tav tm="0">
                                          <p:val>
                                            <p:strVal val="#ppt_x"/>
                                          </p:val>
                                        </p:tav>
                                        <p:tav tm="100000">
                                          <p:val>
                                            <p:strVal val="#ppt_x"/>
                                          </p:val>
                                        </p:tav>
                                      </p:tavLst>
                                    </p:anim>
                                    <p:anim calcmode="lin" valueType="num">
                                      <p:cBhvr additive="base">
                                        <p:cTn id="171" dur="500" fill="hold"/>
                                        <p:tgtEl>
                                          <p:spTgt spid="191"/>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192"/>
                                        </p:tgtEl>
                                        <p:attrNameLst>
                                          <p:attrName>style.visibility</p:attrName>
                                        </p:attrNameLst>
                                      </p:cBhvr>
                                      <p:to>
                                        <p:strVal val="visible"/>
                                      </p:to>
                                    </p:set>
                                    <p:anim calcmode="lin" valueType="num">
                                      <p:cBhvr additive="base">
                                        <p:cTn id="174" dur="500" fill="hold"/>
                                        <p:tgtEl>
                                          <p:spTgt spid="192"/>
                                        </p:tgtEl>
                                        <p:attrNameLst>
                                          <p:attrName>ppt_x</p:attrName>
                                        </p:attrNameLst>
                                      </p:cBhvr>
                                      <p:tavLst>
                                        <p:tav tm="0">
                                          <p:val>
                                            <p:strVal val="#ppt_x"/>
                                          </p:val>
                                        </p:tav>
                                        <p:tav tm="100000">
                                          <p:val>
                                            <p:strVal val="#ppt_x"/>
                                          </p:val>
                                        </p:tav>
                                      </p:tavLst>
                                    </p:anim>
                                    <p:anim calcmode="lin" valueType="num">
                                      <p:cBhvr additive="base">
                                        <p:cTn id="175"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04" grpId="0" animBg="1"/>
      <p:bldP spid="105" grpId="0" animBg="1"/>
      <p:bldP spid="107" grpId="0" animBg="1"/>
      <p:bldP spid="108" grpId="0" animBg="1"/>
      <p:bldP spid="111" grpId="0" animBg="1"/>
      <p:bldP spid="112" grpId="0" animBg="1"/>
      <p:bldP spid="124" grpId="0" animBg="1"/>
      <p:bldP spid="127" grpId="0" animBg="1"/>
      <p:bldP spid="175" grpId="0" animBg="1"/>
      <p:bldP spid="176" grpId="0" animBg="1"/>
      <p:bldP spid="177" grpId="0" animBg="1"/>
      <p:bldP spid="180" grpId="0" animBg="1"/>
      <p:bldP spid="183" grpId="0" animBg="1"/>
      <p:bldP spid="185" grpId="0" animBg="1"/>
      <p:bldP spid="188" grpId="0" animBg="1"/>
      <p:bldP spid="191" grpId="0"/>
      <p:bldP spid="192" grpId="0" animBg="1"/>
      <p:bldP spid="193" grpId="0"/>
      <p:bldP spid="1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432E24-7FD7-4943-8E92-2A514645B547}"/>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DBB4CBD-F4E8-B344-A72D-2D09DAD7791E}"/>
              </a:ext>
            </a:extLst>
          </p:cNvPr>
          <p:cNvSpPr>
            <a:spLocks noGrp="1"/>
          </p:cNvSpPr>
          <p:nvPr>
            <p:ph type="sldNum" idx="11"/>
          </p:nvPr>
        </p:nvSpPr>
        <p:spPr/>
        <p:txBody>
          <a:bodyPr/>
          <a:lstStyle/>
          <a:p>
            <a:pPr>
              <a:defRPr/>
            </a:pPr>
            <a:fld id="{DAC2A227-9D21-0C42-807D-6A90AB6A8603}" type="slidenum">
              <a:rPr lang="en-US" altLang="en-US" smtClean="0"/>
              <a:pPr>
                <a:defRPr/>
              </a:pPr>
              <a:t>5</a:t>
            </a:fld>
            <a:endParaRPr lang="en-US" altLang="en-US"/>
          </a:p>
        </p:txBody>
      </p:sp>
      <p:pic>
        <p:nvPicPr>
          <p:cNvPr id="6" name="Picture 5">
            <a:extLst>
              <a:ext uri="{FF2B5EF4-FFF2-40B4-BE49-F238E27FC236}">
                <a16:creationId xmlns:a16="http://schemas.microsoft.com/office/drawing/2014/main" id="{4377D12C-C833-D34F-8982-652963074E49}"/>
              </a:ext>
            </a:extLst>
          </p:cNvPr>
          <p:cNvPicPr>
            <a:picLocks noChangeAspect="1"/>
          </p:cNvPicPr>
          <p:nvPr/>
        </p:nvPicPr>
        <p:blipFill>
          <a:blip r:embed="rId3"/>
          <a:stretch>
            <a:fillRect/>
          </a:stretch>
        </p:blipFill>
        <p:spPr>
          <a:xfrm rot="5400000">
            <a:off x="1447800" y="-838200"/>
            <a:ext cx="6477000" cy="8915400"/>
          </a:xfrm>
          <a:prstGeom prst="rect">
            <a:avLst/>
          </a:prstGeom>
          <a:solidFill>
            <a:srgbClr val="FFFFFF"/>
          </a:solidFill>
        </p:spPr>
      </p:pic>
      <p:sp>
        <p:nvSpPr>
          <p:cNvPr id="7" name="TextBox 6">
            <a:extLst>
              <a:ext uri="{FF2B5EF4-FFF2-40B4-BE49-F238E27FC236}">
                <a16:creationId xmlns:a16="http://schemas.microsoft.com/office/drawing/2014/main" id="{C8D207FE-5818-FC44-A2CE-AD12B94A270A}"/>
              </a:ext>
            </a:extLst>
          </p:cNvPr>
          <p:cNvSpPr txBox="1"/>
          <p:nvPr/>
        </p:nvSpPr>
        <p:spPr>
          <a:xfrm>
            <a:off x="2971800" y="381000"/>
            <a:ext cx="2514600" cy="461665"/>
          </a:xfrm>
          <a:prstGeom prst="rect">
            <a:avLst/>
          </a:prstGeom>
          <a:solidFill>
            <a:srgbClr val="FFFFFF"/>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242FC031-C783-2244-982F-E5682B23EAE8}"/>
              </a:ext>
            </a:extLst>
          </p:cNvPr>
          <p:cNvSpPr>
            <a:spLocks noGrp="1"/>
          </p:cNvSpPr>
          <p:nvPr>
            <p:ph type="title"/>
          </p:nvPr>
        </p:nvSpPr>
        <p:spPr>
          <a:xfrm>
            <a:off x="382587" y="152400"/>
            <a:ext cx="8228013" cy="1141412"/>
          </a:xfrm>
        </p:spPr>
        <p:txBody>
          <a:bodyPr/>
          <a:lstStyle/>
          <a:p>
            <a:r>
              <a:rPr lang="en-US" dirty="0"/>
              <a:t>APS/APSU Controls Software Architecture</a:t>
            </a:r>
          </a:p>
        </p:txBody>
      </p:sp>
      <p:sp>
        <p:nvSpPr>
          <p:cNvPr id="8" name="Content Placeholder 2">
            <a:extLst>
              <a:ext uri="{FF2B5EF4-FFF2-40B4-BE49-F238E27FC236}">
                <a16:creationId xmlns:a16="http://schemas.microsoft.com/office/drawing/2014/main" id="{D1CE9B86-DADC-1649-AD05-2FBEAAA76BA0}"/>
              </a:ext>
            </a:extLst>
          </p:cNvPr>
          <p:cNvSpPr>
            <a:spLocks noGrp="1"/>
          </p:cNvSpPr>
          <p:nvPr>
            <p:ph idx="1"/>
          </p:nvPr>
        </p:nvSpPr>
        <p:spPr>
          <a:xfrm>
            <a:off x="230187" y="534987"/>
            <a:ext cx="8228013" cy="4524375"/>
          </a:xfrm>
        </p:spPr>
        <p:txBody>
          <a:bodyPr/>
          <a:lstStyle/>
          <a:p>
            <a:r>
              <a:rPr lang="en-US" sz="2400" dirty="0"/>
              <a:t>APS-U Controls Software Infrastructure</a:t>
            </a:r>
          </a:p>
        </p:txBody>
      </p:sp>
    </p:spTree>
    <p:extLst>
      <p:ext uri="{BB962C8B-B14F-4D97-AF65-F5344CB8AC3E}">
        <p14:creationId xmlns:p14="http://schemas.microsoft.com/office/powerpoint/2010/main" val="1745308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005411-8F64-B54C-B46A-B87552404CAF}"/>
              </a:ext>
            </a:extLst>
          </p:cNvPr>
          <p:cNvSpPr>
            <a:spLocks noGrp="1"/>
          </p:cNvSpPr>
          <p:nvPr>
            <p:ph type="title"/>
          </p:nvPr>
        </p:nvSpPr>
        <p:spPr/>
        <p:txBody>
          <a:bodyPr/>
          <a:lstStyle/>
          <a:p>
            <a:r>
              <a:rPr lang="en-US" sz="3200" dirty="0"/>
              <a:t>EPICS7 and High Performance DAQ</a:t>
            </a:r>
          </a:p>
        </p:txBody>
      </p:sp>
      <p:sp>
        <p:nvSpPr>
          <p:cNvPr id="7" name="Text Placeholder 6">
            <a:extLst>
              <a:ext uri="{FF2B5EF4-FFF2-40B4-BE49-F238E27FC236}">
                <a16:creationId xmlns:a16="http://schemas.microsoft.com/office/drawing/2014/main" id="{D2619824-D6F3-CC40-96FE-5E96BA870533}"/>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65607F14-ACBF-2E41-8C91-94B04EEFF789}"/>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C29A882-50E2-264B-8FA5-06631F476B69}"/>
              </a:ext>
            </a:extLst>
          </p:cNvPr>
          <p:cNvSpPr>
            <a:spLocks noGrp="1"/>
          </p:cNvSpPr>
          <p:nvPr>
            <p:ph type="sldNum" idx="11"/>
          </p:nvPr>
        </p:nvSpPr>
        <p:spPr/>
        <p:txBody>
          <a:bodyPr/>
          <a:lstStyle/>
          <a:p>
            <a:pPr>
              <a:defRPr/>
            </a:pPr>
            <a:fld id="{DAC2A227-9D21-0C42-807D-6A90AB6A8603}" type="slidenum">
              <a:rPr lang="en-US" altLang="en-US" smtClean="0"/>
              <a:pPr>
                <a:defRPr/>
              </a:pPr>
              <a:t>6</a:t>
            </a:fld>
            <a:endParaRPr lang="en-US" altLang="en-US"/>
          </a:p>
        </p:txBody>
      </p:sp>
    </p:spTree>
    <p:extLst>
      <p:ext uri="{BB962C8B-B14F-4D97-AF65-F5344CB8AC3E}">
        <p14:creationId xmlns:p14="http://schemas.microsoft.com/office/powerpoint/2010/main" val="3741903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0432E24-7FD7-4943-8E92-2A514645B547}"/>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BDBB4CBD-F4E8-B344-A72D-2D09DAD7791E}"/>
              </a:ext>
            </a:extLst>
          </p:cNvPr>
          <p:cNvSpPr>
            <a:spLocks noGrp="1"/>
          </p:cNvSpPr>
          <p:nvPr>
            <p:ph type="sldNum" idx="11"/>
          </p:nvPr>
        </p:nvSpPr>
        <p:spPr/>
        <p:txBody>
          <a:bodyPr/>
          <a:lstStyle/>
          <a:p>
            <a:pPr>
              <a:defRPr/>
            </a:pPr>
            <a:fld id="{DAC2A227-9D21-0C42-807D-6A90AB6A8603}" type="slidenum">
              <a:rPr lang="en-US" altLang="en-US" smtClean="0"/>
              <a:pPr>
                <a:defRPr/>
              </a:pPr>
              <a:t>7</a:t>
            </a:fld>
            <a:endParaRPr lang="en-US" altLang="en-US"/>
          </a:p>
        </p:txBody>
      </p:sp>
      <p:pic>
        <p:nvPicPr>
          <p:cNvPr id="6" name="Picture 5">
            <a:extLst>
              <a:ext uri="{FF2B5EF4-FFF2-40B4-BE49-F238E27FC236}">
                <a16:creationId xmlns:a16="http://schemas.microsoft.com/office/drawing/2014/main" id="{4377D12C-C833-D34F-8982-652963074E49}"/>
              </a:ext>
            </a:extLst>
          </p:cNvPr>
          <p:cNvPicPr>
            <a:picLocks noChangeAspect="1"/>
          </p:cNvPicPr>
          <p:nvPr/>
        </p:nvPicPr>
        <p:blipFill>
          <a:blip r:embed="rId3"/>
          <a:stretch>
            <a:fillRect/>
          </a:stretch>
        </p:blipFill>
        <p:spPr>
          <a:xfrm rot="5400000">
            <a:off x="1152413" y="-1133587"/>
            <a:ext cx="6858000" cy="9125174"/>
          </a:xfrm>
          <a:prstGeom prst="rect">
            <a:avLst/>
          </a:prstGeom>
          <a:solidFill>
            <a:srgbClr val="FFFFFF"/>
          </a:solidFill>
        </p:spPr>
      </p:pic>
      <p:sp>
        <p:nvSpPr>
          <p:cNvPr id="15" name="Rectangle 14">
            <a:extLst>
              <a:ext uri="{FF2B5EF4-FFF2-40B4-BE49-F238E27FC236}">
                <a16:creationId xmlns:a16="http://schemas.microsoft.com/office/drawing/2014/main" id="{CBE57767-E368-BD48-8339-D92EF40D4BFB}"/>
              </a:ext>
            </a:extLst>
          </p:cNvPr>
          <p:cNvSpPr/>
          <p:nvPr/>
        </p:nvSpPr>
        <p:spPr>
          <a:xfrm>
            <a:off x="0" y="0"/>
            <a:ext cx="9144000" cy="3200400"/>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153664-F777-F144-A931-D6E014984725}"/>
              </a:ext>
            </a:extLst>
          </p:cNvPr>
          <p:cNvSpPr/>
          <p:nvPr/>
        </p:nvSpPr>
        <p:spPr>
          <a:xfrm>
            <a:off x="7620" y="3221831"/>
            <a:ext cx="4640580" cy="1502569"/>
          </a:xfrm>
          <a:prstGeom prst="rect">
            <a:avLst/>
          </a:prstGeom>
          <a:solidFill>
            <a:schemeClr val="bg1">
              <a:alpha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23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8D1E-6E36-1342-B1F9-79BD03F0CC8D}"/>
              </a:ext>
            </a:extLst>
          </p:cNvPr>
          <p:cNvSpPr>
            <a:spLocks noGrp="1"/>
          </p:cNvSpPr>
          <p:nvPr>
            <p:ph type="title"/>
          </p:nvPr>
        </p:nvSpPr>
        <p:spPr/>
        <p:txBody>
          <a:bodyPr/>
          <a:lstStyle/>
          <a:p>
            <a:r>
              <a:rPr lang="en-US" dirty="0"/>
              <a:t>EPICS7 and High Performance DAQ</a:t>
            </a:r>
          </a:p>
        </p:txBody>
      </p:sp>
      <p:sp>
        <p:nvSpPr>
          <p:cNvPr id="4" name="Footer Placeholder 3">
            <a:extLst>
              <a:ext uri="{FF2B5EF4-FFF2-40B4-BE49-F238E27FC236}">
                <a16:creationId xmlns:a16="http://schemas.microsoft.com/office/drawing/2014/main" id="{AD75A236-3C95-C347-BD39-25EC42CBA22F}"/>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C0F50EBF-7070-E84C-BB2D-66B3CB00C72C}"/>
              </a:ext>
            </a:extLst>
          </p:cNvPr>
          <p:cNvSpPr>
            <a:spLocks noGrp="1"/>
          </p:cNvSpPr>
          <p:nvPr>
            <p:ph type="sldNum" idx="11"/>
          </p:nvPr>
        </p:nvSpPr>
        <p:spPr/>
        <p:txBody>
          <a:bodyPr/>
          <a:lstStyle/>
          <a:p>
            <a:pPr>
              <a:defRPr/>
            </a:pPr>
            <a:fld id="{DAC2A227-9D21-0C42-807D-6A90AB6A8603}" type="slidenum">
              <a:rPr lang="en-US" altLang="en-US" smtClean="0"/>
              <a:pPr>
                <a:defRPr/>
              </a:pPr>
              <a:t>8</a:t>
            </a:fld>
            <a:endParaRPr lang="en-US" altLang="en-US"/>
          </a:p>
        </p:txBody>
      </p:sp>
      <p:pic>
        <p:nvPicPr>
          <p:cNvPr id="7" name="Picture 6">
            <a:extLst>
              <a:ext uri="{FF2B5EF4-FFF2-40B4-BE49-F238E27FC236}">
                <a16:creationId xmlns:a16="http://schemas.microsoft.com/office/drawing/2014/main" id="{1DC7B2AF-88E6-CD4C-82CC-1CB2FFFFCA59}"/>
              </a:ext>
            </a:extLst>
          </p:cNvPr>
          <p:cNvPicPr>
            <a:picLocks noChangeAspect="1"/>
          </p:cNvPicPr>
          <p:nvPr/>
        </p:nvPicPr>
        <p:blipFill>
          <a:blip r:embed="rId3"/>
          <a:stretch>
            <a:fillRect/>
          </a:stretch>
        </p:blipFill>
        <p:spPr>
          <a:xfrm>
            <a:off x="3" y="2286002"/>
            <a:ext cx="9143997" cy="4564006"/>
          </a:xfrm>
          <a:prstGeom prst="rect">
            <a:avLst/>
          </a:prstGeom>
        </p:spPr>
      </p:pic>
      <p:sp>
        <p:nvSpPr>
          <p:cNvPr id="10" name="Content Placeholder 2">
            <a:extLst>
              <a:ext uri="{FF2B5EF4-FFF2-40B4-BE49-F238E27FC236}">
                <a16:creationId xmlns:a16="http://schemas.microsoft.com/office/drawing/2014/main" id="{5E856793-02FF-0244-BD50-4D73EA3639CC}"/>
              </a:ext>
            </a:extLst>
          </p:cNvPr>
          <p:cNvSpPr>
            <a:spLocks noGrp="1"/>
          </p:cNvSpPr>
          <p:nvPr>
            <p:ph idx="1"/>
          </p:nvPr>
        </p:nvSpPr>
        <p:spPr>
          <a:xfrm>
            <a:off x="228600" y="914401"/>
            <a:ext cx="8686800" cy="1371600"/>
          </a:xfrm>
        </p:spPr>
        <p:txBody>
          <a:bodyPr numCol="2"/>
          <a:lstStyle/>
          <a:p>
            <a:r>
              <a:rPr lang="en-US" altLang="en-US" dirty="0">
                <a:solidFill>
                  <a:schemeClr val="tx1"/>
                </a:solidFill>
                <a:latin typeface="Trebuchet MS" charset="0"/>
              </a:rPr>
              <a:t>APSU </a:t>
            </a:r>
            <a:r>
              <a:rPr lang="en-US" dirty="0">
                <a:solidFill>
                  <a:schemeClr val="tx1"/>
                </a:solidFill>
                <a:latin typeface="Arial" charset="0"/>
                <a:ea typeface="MS PGothic" charset="0"/>
              </a:rPr>
              <a:t>Data Acquisition System (</a:t>
            </a:r>
            <a:r>
              <a:rPr lang="en-US" altLang="en-US" dirty="0">
                <a:solidFill>
                  <a:schemeClr val="tx1"/>
                </a:solidFill>
                <a:latin typeface="Trebuchet MS" charset="0"/>
              </a:rPr>
              <a:t>DAQ)</a:t>
            </a:r>
          </a:p>
          <a:p>
            <a:pPr marL="582930" lvl="1" indent="-182880" eaLnBrk="1" hangingPunct="1">
              <a:spcBef>
                <a:spcPts val="0"/>
              </a:spcBef>
              <a:buClr>
                <a:srgbClr val="1F497D"/>
              </a:buClr>
              <a:defRPr/>
            </a:pPr>
            <a:r>
              <a:rPr lang="en-US" sz="1200" dirty="0">
                <a:solidFill>
                  <a:schemeClr val="tx1"/>
                </a:solidFill>
              </a:rPr>
              <a:t>Provides time correlated/synchronously sampled data</a:t>
            </a:r>
          </a:p>
          <a:p>
            <a:pPr marL="582930" lvl="1" indent="-182880" eaLnBrk="1" hangingPunct="1">
              <a:spcBef>
                <a:spcPts val="0"/>
              </a:spcBef>
              <a:buClr>
                <a:srgbClr val="1F497D"/>
              </a:buClr>
              <a:defRPr/>
            </a:pPr>
            <a:r>
              <a:rPr lang="en-US" sz="1200" dirty="0">
                <a:solidFill>
                  <a:schemeClr val="tx1"/>
                </a:solidFill>
              </a:rPr>
              <a:t>Can be used for commissioning, troubleshooting, performance monitoring and early fault detection</a:t>
            </a:r>
          </a:p>
          <a:p>
            <a:pPr marL="582930" lvl="1" indent="-182880" eaLnBrk="1" hangingPunct="1">
              <a:spcBef>
                <a:spcPts val="0"/>
              </a:spcBef>
              <a:buClr>
                <a:srgbClr val="1F497D"/>
              </a:buClr>
              <a:defRPr/>
            </a:pPr>
            <a:r>
              <a:rPr lang="en-US" sz="1200" dirty="0">
                <a:solidFill>
                  <a:schemeClr val="tx1"/>
                </a:solidFill>
              </a:rPr>
              <a:t>Separated from operational systems to allow troubleshooting during user operations</a:t>
            </a:r>
          </a:p>
          <a:p>
            <a:pPr marL="582930" lvl="1" indent="-182880" eaLnBrk="1" hangingPunct="1">
              <a:spcBef>
                <a:spcPts val="0"/>
              </a:spcBef>
              <a:buClr>
                <a:srgbClr val="1F497D"/>
              </a:buClr>
              <a:defRPr/>
            </a:pPr>
            <a:endParaRPr lang="en-US" dirty="0">
              <a:solidFill>
                <a:schemeClr val="tx1"/>
              </a:solidFill>
            </a:endParaRPr>
          </a:p>
          <a:p>
            <a:pPr marL="582930" lvl="1" indent="-182880" eaLnBrk="1" hangingPunct="1">
              <a:spcBef>
                <a:spcPts val="0"/>
              </a:spcBef>
              <a:buClr>
                <a:srgbClr val="1F497D"/>
              </a:buClr>
              <a:defRPr/>
            </a:pPr>
            <a:r>
              <a:rPr lang="en-US" sz="1200" dirty="0">
                <a:solidFill>
                  <a:schemeClr val="tx1"/>
                </a:solidFill>
              </a:rPr>
              <a:t>Can acquire data from several subsystems at various sample rates</a:t>
            </a:r>
          </a:p>
          <a:p>
            <a:pPr marL="582930" lvl="1" indent="-182880" eaLnBrk="1" hangingPunct="1">
              <a:spcBef>
                <a:spcPts val="0"/>
              </a:spcBef>
              <a:buClr>
                <a:srgbClr val="1F497D"/>
              </a:buClr>
              <a:defRPr/>
            </a:pPr>
            <a:r>
              <a:rPr lang="en-US" sz="1200" dirty="0">
                <a:solidFill>
                  <a:schemeClr val="tx1"/>
                </a:solidFill>
              </a:rPr>
              <a:t>Supports continuous/triggered acquisition</a:t>
            </a:r>
          </a:p>
          <a:p>
            <a:pPr marL="582930" lvl="1" indent="-182880" eaLnBrk="1" hangingPunct="1">
              <a:spcBef>
                <a:spcPts val="0"/>
              </a:spcBef>
              <a:buClr>
                <a:srgbClr val="1F497D"/>
              </a:buClr>
              <a:defRPr/>
            </a:pPr>
            <a:r>
              <a:rPr lang="en-US" sz="1200" dirty="0">
                <a:solidFill>
                  <a:schemeClr val="tx1"/>
                </a:solidFill>
              </a:rPr>
              <a:t>Scalability</a:t>
            </a:r>
          </a:p>
          <a:p>
            <a:pPr marL="582930" lvl="1" indent="-182880" eaLnBrk="1" hangingPunct="1">
              <a:spcBef>
                <a:spcPts val="0"/>
              </a:spcBef>
              <a:buClr>
                <a:srgbClr val="1F497D"/>
              </a:buClr>
              <a:defRPr/>
            </a:pPr>
            <a:r>
              <a:rPr lang="en-US" sz="1200" dirty="0">
                <a:solidFill>
                  <a:schemeClr val="tx1"/>
                </a:solidFill>
              </a:rPr>
              <a:t>Ability to route data to any number of applications</a:t>
            </a:r>
          </a:p>
        </p:txBody>
      </p:sp>
    </p:spTree>
    <p:extLst>
      <p:ext uri="{BB962C8B-B14F-4D97-AF65-F5344CB8AC3E}">
        <p14:creationId xmlns:p14="http://schemas.microsoft.com/office/powerpoint/2010/main" val="381615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48D1E-6E36-1342-B1F9-79BD03F0CC8D}"/>
              </a:ext>
            </a:extLst>
          </p:cNvPr>
          <p:cNvSpPr>
            <a:spLocks noGrp="1"/>
          </p:cNvSpPr>
          <p:nvPr>
            <p:ph type="title"/>
          </p:nvPr>
        </p:nvSpPr>
        <p:spPr/>
        <p:txBody>
          <a:bodyPr/>
          <a:lstStyle/>
          <a:p>
            <a:r>
              <a:rPr lang="en-US" dirty="0"/>
              <a:t>EPICS7 and High Performance DAQ</a:t>
            </a:r>
          </a:p>
        </p:txBody>
      </p:sp>
      <p:sp>
        <p:nvSpPr>
          <p:cNvPr id="4" name="Footer Placeholder 3">
            <a:extLst>
              <a:ext uri="{FF2B5EF4-FFF2-40B4-BE49-F238E27FC236}">
                <a16:creationId xmlns:a16="http://schemas.microsoft.com/office/drawing/2014/main" id="{AD75A236-3C95-C347-BD39-25EC42CBA22F}"/>
              </a:ext>
            </a:extLst>
          </p:cNvPr>
          <p:cNvSpPr>
            <a:spLocks noGrp="1"/>
          </p:cNvSpPr>
          <p:nvPr>
            <p:ph type="ftr" idx="10"/>
          </p:nvPr>
        </p:nvSpPr>
        <p:spPr/>
        <p:txBody>
          <a:bodyPr/>
          <a:lstStyle/>
          <a:p>
            <a:pPr>
              <a:defRPr/>
            </a:pPr>
            <a:r>
              <a:rPr lang="en-US"/>
              <a:t>June 2018 EPICS Collaboration Meeting, G. Shen</a:t>
            </a:r>
            <a:endParaRPr lang="en-US" dirty="0"/>
          </a:p>
        </p:txBody>
      </p:sp>
      <p:sp>
        <p:nvSpPr>
          <p:cNvPr id="5" name="Slide Number Placeholder 4">
            <a:extLst>
              <a:ext uri="{FF2B5EF4-FFF2-40B4-BE49-F238E27FC236}">
                <a16:creationId xmlns:a16="http://schemas.microsoft.com/office/drawing/2014/main" id="{C0F50EBF-7070-E84C-BB2D-66B3CB00C72C}"/>
              </a:ext>
            </a:extLst>
          </p:cNvPr>
          <p:cNvSpPr>
            <a:spLocks noGrp="1"/>
          </p:cNvSpPr>
          <p:nvPr>
            <p:ph type="sldNum" idx="11"/>
          </p:nvPr>
        </p:nvSpPr>
        <p:spPr/>
        <p:txBody>
          <a:bodyPr/>
          <a:lstStyle/>
          <a:p>
            <a:pPr>
              <a:defRPr/>
            </a:pPr>
            <a:fld id="{DAC2A227-9D21-0C42-807D-6A90AB6A8603}" type="slidenum">
              <a:rPr lang="en-US" altLang="en-US" smtClean="0"/>
              <a:pPr>
                <a:defRPr/>
              </a:pPr>
              <a:t>9</a:t>
            </a:fld>
            <a:endParaRPr lang="en-US" altLang="en-US"/>
          </a:p>
        </p:txBody>
      </p:sp>
      <p:pic>
        <p:nvPicPr>
          <p:cNvPr id="16" name="Picture 15">
            <a:extLst>
              <a:ext uri="{FF2B5EF4-FFF2-40B4-BE49-F238E27FC236}">
                <a16:creationId xmlns:a16="http://schemas.microsoft.com/office/drawing/2014/main" id="{757082E1-24D1-E141-B7D0-46E6443FC920}"/>
              </a:ext>
            </a:extLst>
          </p:cNvPr>
          <p:cNvPicPr>
            <a:picLocks noChangeAspect="1"/>
          </p:cNvPicPr>
          <p:nvPr/>
        </p:nvPicPr>
        <p:blipFill>
          <a:blip r:embed="rId2"/>
          <a:stretch>
            <a:fillRect/>
          </a:stretch>
        </p:blipFill>
        <p:spPr>
          <a:xfrm>
            <a:off x="838200" y="2477898"/>
            <a:ext cx="8305800" cy="4380102"/>
          </a:xfrm>
          <a:prstGeom prst="rect">
            <a:avLst/>
          </a:prstGeom>
        </p:spPr>
      </p:pic>
      <p:sp>
        <p:nvSpPr>
          <p:cNvPr id="17" name="Rounded Rectangular Callout 16">
            <a:extLst>
              <a:ext uri="{FF2B5EF4-FFF2-40B4-BE49-F238E27FC236}">
                <a16:creationId xmlns:a16="http://schemas.microsoft.com/office/drawing/2014/main" id="{6E021844-743E-F64E-9D84-F451D28E6087}"/>
              </a:ext>
            </a:extLst>
          </p:cNvPr>
          <p:cNvSpPr/>
          <p:nvPr/>
        </p:nvSpPr>
        <p:spPr>
          <a:xfrm>
            <a:off x="4056698" y="5044577"/>
            <a:ext cx="1868804" cy="321782"/>
          </a:xfrm>
          <a:prstGeom prst="wedgeRoundRectCallout">
            <a:avLst>
              <a:gd name="adj1" fmla="val -92055"/>
              <a:gd name="adj2" fmla="val 167359"/>
              <a:gd name="adj3" fmla="val 16667"/>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buClr>
                <a:srgbClr val="000000"/>
              </a:buClr>
              <a:buSzPct val="100000"/>
              <a:buFont typeface="Times New Roman" charset="0"/>
              <a:buNone/>
              <a:defRPr/>
            </a:pPr>
            <a:endParaRPr lang="en-US" dirty="0"/>
          </a:p>
        </p:txBody>
      </p:sp>
      <p:sp>
        <p:nvSpPr>
          <p:cNvPr id="18" name="TextBox 17">
            <a:extLst>
              <a:ext uri="{FF2B5EF4-FFF2-40B4-BE49-F238E27FC236}">
                <a16:creationId xmlns:a16="http://schemas.microsoft.com/office/drawing/2014/main" id="{CF640D2A-5DE6-434F-9280-58BA2C50AB83}"/>
              </a:ext>
            </a:extLst>
          </p:cNvPr>
          <p:cNvSpPr txBox="1"/>
          <p:nvPr/>
        </p:nvSpPr>
        <p:spPr>
          <a:xfrm>
            <a:off x="2438400" y="5662136"/>
            <a:ext cx="2831207" cy="738664"/>
          </a:xfrm>
          <a:prstGeom prst="rect">
            <a:avLst/>
          </a:prstGeom>
          <a:noFill/>
        </p:spPr>
        <p:txBody>
          <a:bodyPr wrap="square">
            <a:spAutoFit/>
          </a:bodyPr>
          <a:lstStyle/>
          <a:p>
            <a:pPr eaLnBrk="1" hangingPunct="1">
              <a:buClr>
                <a:srgbClr val="000000"/>
              </a:buClr>
              <a:buSzPct val="100000"/>
              <a:buFont typeface="Times New Roman" charset="0"/>
              <a:buNone/>
              <a:defRPr/>
            </a:pPr>
            <a:r>
              <a:rPr lang="en-US" sz="1400" b="1" dirty="0">
                <a:solidFill>
                  <a:srgbClr val="000000"/>
                </a:solidFill>
              </a:rPr>
              <a:t>Uses </a:t>
            </a:r>
            <a:r>
              <a:rPr lang="en-US" sz="1400" b="1" dirty="0" err="1">
                <a:solidFill>
                  <a:srgbClr val="000000"/>
                </a:solidFill>
              </a:rPr>
              <a:t>Asyn</a:t>
            </a:r>
            <a:r>
              <a:rPr lang="en-US" sz="1400" b="1" dirty="0">
                <a:solidFill>
                  <a:srgbClr val="000000"/>
                </a:solidFill>
              </a:rPr>
              <a:t>/AD Framework:</a:t>
            </a:r>
          </a:p>
          <a:p>
            <a:pPr marL="228600" indent="-114300" eaLnBrk="1" hangingPunct="1">
              <a:buClr>
                <a:srgbClr val="000000"/>
              </a:buClr>
              <a:buSzPct val="100000"/>
              <a:buFont typeface="Arial"/>
              <a:buChar char="•"/>
              <a:defRPr/>
            </a:pPr>
            <a:r>
              <a:rPr lang="en-US" sz="1400" dirty="0">
                <a:solidFill>
                  <a:srgbClr val="000000"/>
                </a:solidFill>
              </a:rPr>
              <a:t>Data is packed into ND Arrays</a:t>
            </a:r>
          </a:p>
          <a:p>
            <a:pPr eaLnBrk="1" hangingPunct="1">
              <a:buClr>
                <a:srgbClr val="000000"/>
              </a:buClr>
              <a:buSzPct val="100000"/>
              <a:buFont typeface="Times New Roman" charset="0"/>
              <a:buNone/>
              <a:defRPr/>
            </a:pPr>
            <a:endParaRPr lang="en-US" sz="1400" b="1" dirty="0">
              <a:solidFill>
                <a:srgbClr val="000000"/>
              </a:solidFill>
            </a:endParaRPr>
          </a:p>
        </p:txBody>
      </p:sp>
      <p:sp>
        <p:nvSpPr>
          <p:cNvPr id="19" name="TextBox 18">
            <a:extLst>
              <a:ext uri="{FF2B5EF4-FFF2-40B4-BE49-F238E27FC236}">
                <a16:creationId xmlns:a16="http://schemas.microsoft.com/office/drawing/2014/main" id="{0B04AD69-0027-834A-BB0C-6CB4EE9ACDAE}"/>
              </a:ext>
            </a:extLst>
          </p:cNvPr>
          <p:cNvSpPr txBox="1"/>
          <p:nvPr/>
        </p:nvSpPr>
        <p:spPr>
          <a:xfrm>
            <a:off x="5715000" y="5672627"/>
            <a:ext cx="2318703" cy="775943"/>
          </a:xfrm>
          <a:prstGeom prst="rect">
            <a:avLst/>
          </a:prstGeom>
          <a:noFill/>
        </p:spPr>
        <p:txBody>
          <a:bodyPr>
            <a:spAutoFit/>
          </a:bodyPr>
          <a:lstStyle/>
          <a:p>
            <a:pPr eaLnBrk="1" hangingPunct="1">
              <a:buClr>
                <a:srgbClr val="000000"/>
              </a:buClr>
              <a:buSzPct val="100000"/>
              <a:buFont typeface="Times New Roman" charset="0"/>
              <a:buNone/>
              <a:defRPr/>
            </a:pPr>
            <a:r>
              <a:rPr lang="en-US" sz="1400" b="1" dirty="0">
                <a:solidFill>
                  <a:srgbClr val="000000"/>
                </a:solidFill>
              </a:rPr>
              <a:t>Varies by technical system:</a:t>
            </a:r>
          </a:p>
          <a:p>
            <a:pPr marL="228600" indent="-114300" eaLnBrk="1" hangingPunct="1">
              <a:buClr>
                <a:srgbClr val="000000"/>
              </a:buClr>
              <a:buSzPct val="100000"/>
              <a:buFont typeface="Arial"/>
              <a:buChar char="•"/>
              <a:defRPr/>
            </a:pPr>
            <a:r>
              <a:rPr lang="en-US" sz="1400" dirty="0">
                <a:solidFill>
                  <a:srgbClr val="000000"/>
                </a:solidFill>
              </a:rPr>
              <a:t>MRF Event Receiver</a:t>
            </a:r>
          </a:p>
          <a:p>
            <a:pPr marL="228600" indent="-114300" eaLnBrk="1" hangingPunct="1">
              <a:buClr>
                <a:srgbClr val="000000"/>
              </a:buClr>
              <a:buSzPct val="100000"/>
              <a:buFont typeface="Arial"/>
              <a:buChar char="•"/>
              <a:defRPr/>
            </a:pPr>
            <a:r>
              <a:rPr lang="en-US" sz="1400" dirty="0">
                <a:solidFill>
                  <a:srgbClr val="000000"/>
                </a:solidFill>
              </a:rPr>
              <a:t>APS Event Receiver</a:t>
            </a:r>
          </a:p>
          <a:p>
            <a:pPr marL="228600" indent="-114300" eaLnBrk="1" hangingPunct="1">
              <a:buClr>
                <a:srgbClr val="000000"/>
              </a:buClr>
              <a:buSzPct val="100000"/>
              <a:buFont typeface="Arial"/>
              <a:buChar char="•"/>
              <a:defRPr/>
            </a:pPr>
            <a:r>
              <a:rPr lang="en-US" sz="1400" dirty="0">
                <a:solidFill>
                  <a:srgbClr val="000000"/>
                </a:solidFill>
              </a:rPr>
              <a:t>NTP/PTP</a:t>
            </a:r>
          </a:p>
        </p:txBody>
      </p:sp>
      <p:sp>
        <p:nvSpPr>
          <p:cNvPr id="20" name="Rounded Rectangular Callout 19">
            <a:extLst>
              <a:ext uri="{FF2B5EF4-FFF2-40B4-BE49-F238E27FC236}">
                <a16:creationId xmlns:a16="http://schemas.microsoft.com/office/drawing/2014/main" id="{8662EC57-1754-824B-A3A9-A9A8A7696FCA}"/>
              </a:ext>
            </a:extLst>
          </p:cNvPr>
          <p:cNvSpPr/>
          <p:nvPr/>
        </p:nvSpPr>
        <p:spPr>
          <a:xfrm>
            <a:off x="7205980" y="5044577"/>
            <a:ext cx="1627994" cy="423339"/>
          </a:xfrm>
          <a:prstGeom prst="wedgeRoundRectCallout">
            <a:avLst>
              <a:gd name="adj1" fmla="val -43462"/>
              <a:gd name="adj2" fmla="val 102137"/>
              <a:gd name="adj3" fmla="val 16667"/>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buClr>
                <a:srgbClr val="000000"/>
              </a:buClr>
              <a:buSzPct val="100000"/>
              <a:buFont typeface="Times New Roman" charset="0"/>
              <a:buNone/>
              <a:defRPr/>
            </a:pPr>
            <a:endParaRPr lang="en-US" dirty="0"/>
          </a:p>
        </p:txBody>
      </p:sp>
      <p:sp>
        <p:nvSpPr>
          <p:cNvPr id="21" name="TextBox 20">
            <a:extLst>
              <a:ext uri="{FF2B5EF4-FFF2-40B4-BE49-F238E27FC236}">
                <a16:creationId xmlns:a16="http://schemas.microsoft.com/office/drawing/2014/main" id="{B764AD76-F986-D14B-8E87-25009DC3595E}"/>
              </a:ext>
            </a:extLst>
          </p:cNvPr>
          <p:cNvSpPr txBox="1"/>
          <p:nvPr/>
        </p:nvSpPr>
        <p:spPr>
          <a:xfrm>
            <a:off x="4724694" y="1676400"/>
            <a:ext cx="3581106" cy="954107"/>
          </a:xfrm>
          <a:prstGeom prst="rect">
            <a:avLst/>
          </a:prstGeom>
          <a:noFill/>
        </p:spPr>
        <p:txBody>
          <a:bodyPr wrap="square">
            <a:spAutoFit/>
          </a:bodyPr>
          <a:lstStyle/>
          <a:p>
            <a:pPr eaLnBrk="1" hangingPunct="1">
              <a:buClr>
                <a:srgbClr val="000000"/>
              </a:buClr>
              <a:buSzPct val="100000"/>
              <a:buFont typeface="Times New Roman" charset="0"/>
              <a:buNone/>
              <a:defRPr/>
            </a:pPr>
            <a:r>
              <a:rPr lang="en-US" sz="1400" b="1" dirty="0">
                <a:solidFill>
                  <a:srgbClr val="000000"/>
                </a:solidFill>
              </a:rPr>
              <a:t>Prototyped several options:</a:t>
            </a:r>
          </a:p>
          <a:p>
            <a:pPr marL="228600" indent="-114300" eaLnBrk="1" hangingPunct="1">
              <a:buClr>
                <a:srgbClr val="000000"/>
              </a:buClr>
              <a:buSzPct val="100000"/>
              <a:buFont typeface="Arial"/>
              <a:buChar char="•"/>
              <a:defRPr/>
            </a:pPr>
            <a:r>
              <a:rPr lang="en-US" sz="1400" dirty="0">
                <a:solidFill>
                  <a:srgbClr val="000000"/>
                </a:solidFill>
              </a:rPr>
              <a:t>Custom TCP </a:t>
            </a:r>
          </a:p>
          <a:p>
            <a:pPr marL="228600" indent="-114300" eaLnBrk="1" hangingPunct="1">
              <a:buClr>
                <a:srgbClr val="000000"/>
              </a:buClr>
              <a:buSzPct val="100000"/>
              <a:buFont typeface="Arial"/>
              <a:buChar char="•"/>
              <a:defRPr/>
            </a:pPr>
            <a:r>
              <a:rPr lang="en-US" sz="1400" dirty="0">
                <a:solidFill>
                  <a:srgbClr val="000000"/>
                </a:solidFill>
              </a:rPr>
              <a:t>EPICS V4 PVA</a:t>
            </a:r>
          </a:p>
          <a:p>
            <a:pPr marL="228600" indent="-114300" eaLnBrk="1" hangingPunct="1">
              <a:buClr>
                <a:srgbClr val="000000"/>
              </a:buClr>
              <a:buSzPct val="100000"/>
              <a:buFont typeface="Arial"/>
              <a:buChar char="•"/>
              <a:defRPr/>
            </a:pPr>
            <a:r>
              <a:rPr lang="en-US" sz="1400" dirty="0">
                <a:solidFill>
                  <a:srgbClr val="000000"/>
                </a:solidFill>
              </a:rPr>
              <a:t>AMQP (QPID) </a:t>
            </a:r>
          </a:p>
        </p:txBody>
      </p:sp>
      <p:sp>
        <p:nvSpPr>
          <p:cNvPr id="15" name="TextBox 14">
            <a:extLst>
              <a:ext uri="{FF2B5EF4-FFF2-40B4-BE49-F238E27FC236}">
                <a16:creationId xmlns:a16="http://schemas.microsoft.com/office/drawing/2014/main" id="{F7F72434-052D-0241-A049-9C032787569E}"/>
              </a:ext>
            </a:extLst>
          </p:cNvPr>
          <p:cNvSpPr txBox="1"/>
          <p:nvPr/>
        </p:nvSpPr>
        <p:spPr>
          <a:xfrm>
            <a:off x="5330567" y="4599801"/>
            <a:ext cx="1832233" cy="276999"/>
          </a:xfrm>
          <a:prstGeom prst="rect">
            <a:avLst/>
          </a:prstGeom>
          <a:noFill/>
        </p:spPr>
        <p:txBody>
          <a:bodyPr wrap="none" rtlCol="0">
            <a:spAutoFit/>
          </a:bodyPr>
          <a:lstStyle/>
          <a:p>
            <a:r>
              <a:rPr lang="en-US" sz="1200" b="1" dirty="0">
                <a:solidFill>
                  <a:schemeClr val="tx1"/>
                </a:solidFill>
              </a:rPr>
              <a:t>Area Detector Framework</a:t>
            </a:r>
          </a:p>
        </p:txBody>
      </p:sp>
      <p:sp>
        <p:nvSpPr>
          <p:cNvPr id="22" name="Rounded Rectangular Callout 21">
            <a:extLst>
              <a:ext uri="{FF2B5EF4-FFF2-40B4-BE49-F238E27FC236}">
                <a16:creationId xmlns:a16="http://schemas.microsoft.com/office/drawing/2014/main" id="{64727A3C-77C5-524A-B724-55934943FB06}"/>
              </a:ext>
            </a:extLst>
          </p:cNvPr>
          <p:cNvSpPr/>
          <p:nvPr/>
        </p:nvSpPr>
        <p:spPr>
          <a:xfrm>
            <a:off x="5406391" y="3663768"/>
            <a:ext cx="969009" cy="321782"/>
          </a:xfrm>
          <a:prstGeom prst="wedgeRoundRectCallout">
            <a:avLst>
              <a:gd name="adj1" fmla="val -86821"/>
              <a:gd name="adj2" fmla="val -397920"/>
              <a:gd name="adj3" fmla="val 16667"/>
            </a:avLst>
          </a:prstGeom>
          <a:no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buClr>
                <a:srgbClr val="000000"/>
              </a:buClr>
              <a:buSzPct val="100000"/>
              <a:buFont typeface="Times New Roman" charset="0"/>
              <a:buNone/>
              <a:defRPr/>
            </a:pPr>
            <a:endParaRPr lang="en-US" dirty="0"/>
          </a:p>
        </p:txBody>
      </p:sp>
      <p:sp>
        <p:nvSpPr>
          <p:cNvPr id="3" name="Content Placeholder 2">
            <a:extLst>
              <a:ext uri="{FF2B5EF4-FFF2-40B4-BE49-F238E27FC236}">
                <a16:creationId xmlns:a16="http://schemas.microsoft.com/office/drawing/2014/main" id="{0C2E2C2C-4EFF-A04C-BDFA-AF174A683D99}"/>
              </a:ext>
            </a:extLst>
          </p:cNvPr>
          <p:cNvSpPr>
            <a:spLocks noGrp="1"/>
          </p:cNvSpPr>
          <p:nvPr>
            <p:ph idx="1"/>
          </p:nvPr>
        </p:nvSpPr>
        <p:spPr>
          <a:xfrm>
            <a:off x="76200" y="838201"/>
            <a:ext cx="8897938" cy="1981200"/>
          </a:xfrm>
        </p:spPr>
        <p:txBody>
          <a:bodyPr/>
          <a:lstStyle/>
          <a:p>
            <a:r>
              <a:rPr lang="en-US" sz="2400" dirty="0">
                <a:solidFill>
                  <a:schemeClr val="tx1"/>
                </a:solidFill>
                <a:latin typeface="Arial" panose="020B0604020202020204" pitchFamily="34" charset="0"/>
                <a:cs typeface="Arial" panose="020B0604020202020204" pitchFamily="34" charset="0"/>
              </a:rPr>
              <a:t>Typical DAQ IOC Structure (</a:t>
            </a:r>
            <a:r>
              <a:rPr lang="en-US" sz="2400" dirty="0">
                <a:solidFill>
                  <a:schemeClr val="tx1"/>
                </a:solidFill>
                <a:latin typeface="Arial" panose="020B0604020202020204" pitchFamily="34" charset="0"/>
                <a:ea typeface="MS PGothic" charset="0"/>
                <a:cs typeface="Arial" panose="020B0604020202020204" pitchFamily="34" charset="0"/>
              </a:rPr>
              <a:t>Time-correlated DAQ for APS-U</a:t>
            </a:r>
            <a:r>
              <a:rPr lang="en-US" sz="2400" dirty="0">
                <a:solidFill>
                  <a:schemeClr val="tx1"/>
                </a:solidFill>
                <a:latin typeface="Arial" panose="020B0604020202020204" pitchFamily="34" charset="0"/>
                <a:cs typeface="Arial" panose="020B0604020202020204" pitchFamily="34" charset="0"/>
              </a:rPr>
              <a:t> )</a:t>
            </a:r>
          </a:p>
          <a:p>
            <a:pPr lvl="1">
              <a:spcBef>
                <a:spcPts val="0"/>
              </a:spcBef>
              <a:spcAft>
                <a:spcPts val="0"/>
              </a:spcAft>
            </a:pPr>
            <a:r>
              <a:rPr lang="en-US" sz="2200" dirty="0">
                <a:solidFill>
                  <a:srgbClr val="000000"/>
                </a:solidFill>
                <a:latin typeface="Calibri" panose="020F0502020204030204" pitchFamily="34" charset="0"/>
              </a:rPr>
              <a:t>Fast feedback</a:t>
            </a:r>
          </a:p>
          <a:p>
            <a:pPr lvl="1">
              <a:spcBef>
                <a:spcPts val="0"/>
              </a:spcBef>
              <a:spcAft>
                <a:spcPts val="0"/>
              </a:spcAft>
            </a:pPr>
            <a:r>
              <a:rPr lang="en-US" sz="2200" dirty="0">
                <a:solidFill>
                  <a:srgbClr val="000000"/>
                </a:solidFill>
                <a:latin typeface="Calibri" panose="020F0502020204030204" pitchFamily="34" charset="0"/>
              </a:rPr>
              <a:t>Power Supply fast data in FPGA</a:t>
            </a:r>
          </a:p>
          <a:p>
            <a:pPr lvl="1">
              <a:spcBef>
                <a:spcPts val="0"/>
              </a:spcBef>
              <a:spcAft>
                <a:spcPts val="0"/>
              </a:spcAft>
            </a:pPr>
            <a:r>
              <a:rPr lang="en-US" sz="2200" dirty="0">
                <a:solidFill>
                  <a:srgbClr val="000000"/>
                </a:solidFill>
                <a:latin typeface="Calibri" panose="020F0502020204030204" pitchFamily="34" charset="0"/>
              </a:rPr>
              <a:t>BPM turn-by-turn data</a:t>
            </a:r>
          </a:p>
          <a:p>
            <a:pPr lvl="1">
              <a:spcBef>
                <a:spcPts val="0"/>
              </a:spcBef>
              <a:spcAft>
                <a:spcPts val="0"/>
              </a:spcAft>
            </a:pPr>
            <a:r>
              <a:rPr lang="en-US" sz="2200" dirty="0">
                <a:solidFill>
                  <a:srgbClr val="000000"/>
                </a:solidFill>
                <a:latin typeface="Calibri" panose="020F0502020204030204" pitchFamily="34" charset="0"/>
              </a:rPr>
              <a:t>LLRF</a:t>
            </a:r>
          </a:p>
          <a:p>
            <a:pPr lvl="1">
              <a:spcBef>
                <a:spcPts val="0"/>
              </a:spcBef>
              <a:spcAft>
                <a:spcPts val="0"/>
              </a:spcAft>
            </a:pPr>
            <a:r>
              <a:rPr lang="en-US" sz="2200" dirty="0">
                <a:solidFill>
                  <a:srgbClr val="000000"/>
                </a:solidFill>
                <a:latin typeface="Calibri" panose="020F0502020204030204" pitchFamily="34" charset="0"/>
              </a:rPr>
              <a:t>...</a:t>
            </a:r>
          </a:p>
        </p:txBody>
      </p:sp>
    </p:spTree>
    <p:extLst>
      <p:ext uri="{BB962C8B-B14F-4D97-AF65-F5344CB8AC3E}">
        <p14:creationId xmlns:p14="http://schemas.microsoft.com/office/powerpoint/2010/main" val="1241293050"/>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ＭＳ Ｐゴシック"/>
        <a:cs typeface="MS PGothic"/>
      </a:majorFont>
      <a:minorFont>
        <a:latin typeface="Calibri"/>
        <a:ea typeface="ＭＳ Ｐゴシック"/>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Calibri" charset="0"/>
            <a:ea typeface="ＭＳ Ｐゴシック" charset="0"/>
            <a:cs typeface="MS P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Calibri" charset="0"/>
            <a:ea typeface="ＭＳ Ｐゴシック" charset="0"/>
            <a:cs typeface="MS P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28049</TotalTime>
  <Words>2248</Words>
  <Application>Microsoft Macintosh PowerPoint</Application>
  <PresentationFormat>On-screen Show (4:3)</PresentationFormat>
  <Paragraphs>406</Paragraphs>
  <Slides>24</Slides>
  <Notes>11</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DejaVu Sans</vt:lpstr>
      <vt:lpstr>MS PGothic</vt:lpstr>
      <vt:lpstr>MS PGothic</vt:lpstr>
      <vt:lpstr>Arial</vt:lpstr>
      <vt:lpstr>Calibri</vt:lpstr>
      <vt:lpstr>Calibri Light</vt:lpstr>
      <vt:lpstr>Courier New</vt:lpstr>
      <vt:lpstr>Helvetica</vt:lpstr>
      <vt:lpstr>Mangal</vt:lpstr>
      <vt:lpstr>Times New Roman</vt:lpstr>
      <vt:lpstr>Trebuchet MS</vt:lpstr>
      <vt:lpstr>Wingdings</vt:lpstr>
      <vt:lpstr>1_Office Theme</vt:lpstr>
      <vt:lpstr>EPICS7 at APS</vt:lpstr>
      <vt:lpstr>Content</vt:lpstr>
      <vt:lpstr>Software Architecture</vt:lpstr>
      <vt:lpstr>APS/APSU Controls Software Architecture</vt:lpstr>
      <vt:lpstr>APS/APSU Controls Software Architecture</vt:lpstr>
      <vt:lpstr>EPICS7 and High Performance DAQ</vt:lpstr>
      <vt:lpstr>PowerPoint Presentation</vt:lpstr>
      <vt:lpstr>EPICS7 and High Performance DAQ</vt:lpstr>
      <vt:lpstr>EPICS7 and High Performance DAQ</vt:lpstr>
      <vt:lpstr>EPICS7 and High Performance DAQ (Use Case: Automated Real-Time Processing)</vt:lpstr>
      <vt:lpstr>EPICS7 and High Performance DAQ</vt:lpstr>
      <vt:lpstr>EPICS7 and High Performance DAQ</vt:lpstr>
      <vt:lpstr>EPICS7 and High Performance DAQ</vt:lpstr>
      <vt:lpstr>EPICS7 and Digital Video System</vt:lpstr>
      <vt:lpstr>PowerPoint Presentation</vt:lpstr>
      <vt:lpstr>EPICS7 and Digital Video System</vt:lpstr>
      <vt:lpstr>EPICS7 and Digital Video System</vt:lpstr>
      <vt:lpstr>EPICS7 and Digital Video System</vt:lpstr>
      <vt:lpstr>PvaPY: A EPics7 Python library</vt:lpstr>
      <vt:lpstr>PowerPoint Presentation</vt:lpstr>
      <vt:lpstr>PowerPoint Presentation</vt:lpstr>
      <vt:lpstr>PvaPy Use Cases</vt:lpstr>
      <vt:lpstr>Conclusion</vt:lpstr>
      <vt:lpstr>Thanks</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Betty Waterman</dc:creator>
  <cp:lastModifiedBy>Shen, Guobao</cp:lastModifiedBy>
  <cp:revision>1002</cp:revision>
  <cp:lastPrinted>1601-01-01T00:00:00Z</cp:lastPrinted>
  <dcterms:created xsi:type="dcterms:W3CDTF">2012-08-10T18:43:07Z</dcterms:created>
  <dcterms:modified xsi:type="dcterms:W3CDTF">2018-06-13T14:18:14Z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APSU-435-24</vt:lpwstr>
  </property>
  <property fmtid="{D5CDD505-2E9C-101B-9397-08002B2CF9AE}" pid="3" name="_dlc_DocIdItemGuid">
    <vt:lpwstr>4c7dfb71-9dd9-4e5d-a0e6-06c532a9f2f4</vt:lpwstr>
  </property>
  <property fmtid="{D5CDD505-2E9C-101B-9397-08002B2CF9AE}" pid="4" name="_dlc_DocIdUrl">
    <vt:lpwstr>https://apsshare.aps.anl.gov/apsu/reviews/spx0_201208/_layouts/DocIdRedir.aspx?ID=APSU-435-24, APSU-435-24</vt:lpwstr>
  </property>
</Properties>
</file>