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9" r:id="rId2"/>
    <p:sldId id="279" r:id="rId3"/>
    <p:sldId id="280" r:id="rId4"/>
    <p:sldId id="276" r:id="rId5"/>
    <p:sldId id="277" r:id="rId6"/>
    <p:sldId id="275" r:id="rId7"/>
    <p:sldId id="278" r:id="rId8"/>
    <p:sldId id="281" r:id="rId9"/>
    <p:sldId id="306" r:id="rId10"/>
    <p:sldId id="307" r:id="rId11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06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A79E70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7" autoAdjust="0"/>
  </p:normalViewPr>
  <p:slideViewPr>
    <p:cSldViewPr snapToObjects="1" showGuides="1">
      <p:cViewPr varScale="1">
        <p:scale>
          <a:sx n="114" d="100"/>
          <a:sy n="114" d="100"/>
        </p:scale>
        <p:origin x="108" y="594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06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6-13T09:34:39.210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5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22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9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C45FD-534E-4C84-B135-56AE2075E86F}" type="slidenum">
              <a:rPr lang="sl-SI" smtClean="0"/>
              <a:pPr>
                <a:defRPr/>
              </a:pPr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526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C45FD-534E-4C84-B135-56AE2075E86F}" type="slidenum">
              <a:rPr lang="sl-SI" smtClean="0"/>
              <a:pPr>
                <a:defRPr/>
              </a:pPr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659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4629150"/>
            <a:ext cx="2302769" cy="669037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4" y="2734627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2" descr="C:\Users\apodborsek\Desktop\CGP\LOGO\HORIZONTALNI\BREZ_PODNASLOVA\PANTONE\COSYLAB_HORIZONTAL_PANTONE.png">
            <a:extLst>
              <a:ext uri="{FF2B5EF4-FFF2-40B4-BE49-F238E27FC236}">
                <a16:creationId xmlns:a16="http://schemas.microsoft.com/office/drawing/2014/main" id="{812E039D-4AA0-4BE7-9E99-131612CD2C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" y="4902995"/>
            <a:ext cx="2087562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9" name="Picture 2" descr="C:\Users\apodborsek\Desktop\CGP\LOGO\HORIZONTALNI\BREZ_PODNASLOVA\PANTONE\COSYLAB_HORIZONTAL_PANTONE.png">
            <a:extLst>
              <a:ext uri="{FF2B5EF4-FFF2-40B4-BE49-F238E27FC236}">
                <a16:creationId xmlns:a16="http://schemas.microsoft.com/office/drawing/2014/main" id="{7D7D9A6A-32CE-4AD1-B346-4EA881AA46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" y="4902994"/>
            <a:ext cx="2087562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9" name="Picture 2" descr="C:\Users\apodborsek\Desktop\CGP\LOGO\HORIZONTALNI\BREZ_PODNASLOVA\PANTONE\COSYLAB_HORIZONTAL_PANTONE.png">
            <a:extLst>
              <a:ext uri="{FF2B5EF4-FFF2-40B4-BE49-F238E27FC236}">
                <a16:creationId xmlns:a16="http://schemas.microsoft.com/office/drawing/2014/main" id="{22A92456-E6DA-44E6-9272-9A199B00D0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" y="4902995"/>
            <a:ext cx="2087562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0" name="Picture 2" descr="C:\Users\apodborsek\Desktop\CGP\LOGO\HORIZONTALNI\BREZ_PODNASLOVA\PANTONE\COSYLAB_HORIZONTAL_PANTONE.png">
            <a:extLst>
              <a:ext uri="{FF2B5EF4-FFF2-40B4-BE49-F238E27FC236}">
                <a16:creationId xmlns:a16="http://schemas.microsoft.com/office/drawing/2014/main" id="{92667795-83BD-4496-B19E-6F00664325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" y="4897799"/>
            <a:ext cx="2087562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9" name="Picture 2" descr="C:\Users\apodborsek\Desktop\CGP\LOGO\HORIZONTALNI\BREZ_PODNASLOVA\PANTONE\COSYLAB_HORIZONTAL_PANTONE.png">
            <a:extLst>
              <a:ext uri="{FF2B5EF4-FFF2-40B4-BE49-F238E27FC236}">
                <a16:creationId xmlns:a16="http://schemas.microsoft.com/office/drawing/2014/main" id="{F1E96E92-9CF7-43AF-B5A4-2F65701102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02995"/>
            <a:ext cx="2087562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386954"/>
            <a:ext cx="2087562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386954"/>
            <a:ext cx="2087562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272" indent="-270272">
              <a:tabLst>
                <a:tab pos="270272" algn="l"/>
              </a:tabLst>
              <a:defRPr sz="1800"/>
            </a:lvl1pPr>
            <a:lvl2pPr marL="403622" indent="-204788">
              <a:buSzPct val="80000"/>
              <a:buFont typeface="Wingdings 2" pitchFamily="18" charset="2"/>
              <a:buChar char=""/>
              <a:defRPr sz="1650"/>
            </a:lvl2pPr>
            <a:lvl3pPr marL="533400" indent="-196454">
              <a:defRPr lang="en-US" sz="1500" kern="1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73894" indent="-204788" defTabSz="603647">
              <a:buSzPct val="80000"/>
              <a:buFont typeface="Wingdings 2" pitchFamily="18" charset="2"/>
              <a:buChar char="¢"/>
              <a:defRPr sz="1350"/>
            </a:lvl4pPr>
            <a:lvl5pPr marL="806054" indent="-198835">
              <a:defRPr sz="1200"/>
            </a:lvl5pPr>
            <a:lvl6pPr>
              <a:buSzPct val="70000"/>
              <a:buFont typeface="Wingdings" pitchFamily="2" charset="2"/>
              <a:buNone/>
              <a:defRPr/>
            </a:lvl6pPr>
            <a:lvl8pPr>
              <a:buSzPct val="70000"/>
              <a:buFont typeface="Wingdings" pitchFamily="2" charset="2"/>
              <a:buChar char="q"/>
              <a:defRPr/>
            </a:lvl8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50" b="1" baseline="0"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>
          <a:xfrm>
            <a:off x="7551738" y="4836319"/>
            <a:ext cx="112395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C20F1-B1CB-4CBF-A94B-7614201C6D7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350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ylab.com/signu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ylab.com/signup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04800" y="895350"/>
            <a:ext cx="8305799" cy="1557481"/>
          </a:xfrm>
        </p:spPr>
        <p:txBody>
          <a:bodyPr/>
          <a:lstStyle/>
          <a:p>
            <a:r>
              <a:rPr lang="en-CA" dirty="0"/>
              <a:t>An IoT </a:t>
            </a:r>
            <a:br>
              <a:rPr lang="en-CA" dirty="0"/>
            </a:br>
            <a:r>
              <a:rPr lang="en-CA" dirty="0"/>
              <a:t>Peripheral Radiation Monitoring System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James Morad </a:t>
            </a:r>
            <a:r>
              <a:rPr lang="en-CA">
                <a:solidFill>
                  <a:schemeClr val="tx1"/>
                </a:solidFill>
              </a:rPr>
              <a:t>June 13 </a:t>
            </a:r>
            <a:r>
              <a:rPr lang="en-CA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4993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 descr="C:\Users\apodborsek\Desktop\CGP\LOGO\HORIZONTALNI\BREZ_PODNASLOVA\PANTONE\COSYLAB_HORIZONTAL_PANTONE.png">
            <a:extLst>
              <a:ext uri="{FF2B5EF4-FFF2-40B4-BE49-F238E27FC236}">
                <a16:creationId xmlns:a16="http://schemas.microsoft.com/office/drawing/2014/main" id="{03599A3F-4627-4277-9CE8-E0844E386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4" y="3028950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66BC3F-F168-4385-9421-7A1BBD4BC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742950"/>
            <a:ext cx="6172200" cy="4057650"/>
          </a:xfrm>
        </p:spPr>
        <p:txBody>
          <a:bodyPr>
            <a:normAutofit fontScale="92500" lnSpcReduction="10000"/>
          </a:bodyPr>
          <a:lstStyle/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pPr marL="0" indent="0" algn="ctr"/>
            <a:r>
              <a:rPr lang="sl-SI" dirty="0">
                <a:hlinkClick r:id="rId3"/>
              </a:rPr>
              <a:t>https://www.cosylab.com/signup/</a:t>
            </a:r>
            <a:endParaRPr lang="en-US" dirty="0"/>
          </a:p>
          <a:p>
            <a:pPr marL="0" indent="0"/>
            <a:endParaRPr lang="sl-SI" dirty="0"/>
          </a:p>
          <a:p>
            <a:pPr marL="0" indent="0"/>
            <a:endParaRPr lang="sl-SI" dirty="0"/>
          </a:p>
          <a:p>
            <a:pPr lvl="1"/>
            <a:endParaRPr lang="sl-SI" dirty="0"/>
          </a:p>
          <a:p>
            <a:pPr marL="198835" lvl="1" indent="0">
              <a:buNone/>
            </a:pPr>
            <a:endParaRPr lang="sl-SI" dirty="0"/>
          </a:p>
          <a:p>
            <a:pPr lvl="1"/>
            <a:endParaRPr lang="sl-SI" dirty="0"/>
          </a:p>
          <a:p>
            <a:endParaRPr lang="sl-S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13ABA-FD23-4C41-88FB-97C31EA0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Yes, I want Control Sheet!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40E3C-A0F9-4D75-8F81-6170624C2E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CC20F1-B1CB-4CBF-A94B-7614201C6D70}" type="slidenum">
              <a:rPr lang="sl-SI" smtClean="0"/>
              <a:pPr>
                <a:defRPr/>
              </a:pPr>
              <a:t>10</a:t>
            </a:fld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019AC7-19C0-46DC-BE8F-F05E4E4C9F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/>
          <a:stretch/>
        </p:blipFill>
        <p:spPr>
          <a:xfrm>
            <a:off x="2626339" y="827304"/>
            <a:ext cx="3891322" cy="34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54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7BAA5D-74DA-4BFA-A2A5-EA43A3B038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2CD281-5639-4442-B3D9-B7F7B05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1832F-16A2-47C1-A547-E47B2CB8C6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124200" cy="3799142"/>
          </a:xfrm>
        </p:spPr>
        <p:txBody>
          <a:bodyPr/>
          <a:lstStyle/>
          <a:p>
            <a:r>
              <a:rPr lang="en-US" dirty="0"/>
              <a:t>Goals</a:t>
            </a:r>
          </a:p>
          <a:p>
            <a:pPr marL="628650" lvl="1" indent="-171450"/>
            <a:r>
              <a:rPr lang="en-US" sz="1200" dirty="0"/>
              <a:t>Integration of radiation sensors into central control system.</a:t>
            </a:r>
          </a:p>
          <a:p>
            <a:pPr marL="628650" lvl="1" indent="-171450"/>
            <a:r>
              <a:rPr lang="en-US" sz="1200" dirty="0"/>
              <a:t>Archiving and storage of radiation data</a:t>
            </a:r>
          </a:p>
          <a:p>
            <a:pPr marL="628650" lvl="1" indent="-171450"/>
            <a:r>
              <a:rPr lang="en-US" sz="1200" dirty="0"/>
              <a:t>Reliable wireless communication</a:t>
            </a:r>
          </a:p>
          <a:p>
            <a:r>
              <a:rPr lang="en-US" dirty="0"/>
              <a:t>Requirements</a:t>
            </a:r>
          </a:p>
          <a:p>
            <a:pPr marL="628650" lvl="1" indent="-171450"/>
            <a:r>
              <a:rPr lang="en-US" sz="1200" dirty="0"/>
              <a:t>Gamma &amp; neutron dose rate must be measured in mrem/hour at 1 minute interval</a:t>
            </a:r>
          </a:p>
          <a:p>
            <a:pPr marL="628650" lvl="1" indent="-171450"/>
            <a:r>
              <a:rPr lang="en-US" sz="1200" dirty="0"/>
              <a:t>Dose rates must be stored in a central location accessible to the users.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508AC-42FB-4CBA-9939-50F861470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186284"/>
            <a:ext cx="4544914" cy="2770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D5DDB-564C-4D0D-8DD3-E1BF18F12740}"/>
              </a:ext>
            </a:extLst>
          </p:cNvPr>
          <p:cNvSpPr txBox="1"/>
          <p:nvPr/>
        </p:nvSpPr>
        <p:spPr>
          <a:xfrm>
            <a:off x="3733800" y="409575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Device communication through </a:t>
            </a:r>
            <a:r>
              <a:rPr lang="en-US" sz="1400" dirty="0" err="1"/>
              <a:t>asyn</a:t>
            </a:r>
            <a:r>
              <a:rPr lang="en-US" sz="1400" dirty="0"/>
              <a:t>, </a:t>
            </a:r>
            <a:r>
              <a:rPr lang="en-US" sz="1400" dirty="0" err="1"/>
              <a:t>StreamDevice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651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636342-B00D-4EFF-A5CB-1931790C84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2DF95-4F17-4E3A-8FDB-AB1A8D1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C802A-4DAD-45F9-B609-362ADE0B63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71550"/>
            <a:ext cx="7010400" cy="3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0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5CB298-3B2D-4DC5-9BB5-F2FCB0A684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331139-1580-4DB8-B4CA-3EAEBBF4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with the old…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1B52D-9C45-47F0-9E31-1FC196AA5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06" y="968074"/>
            <a:ext cx="5114196" cy="3835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72AB9-1256-4D7E-8027-9A683E6E8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869" y="963485"/>
            <a:ext cx="2876735" cy="383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6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A479F-DB33-44CB-9BCA-98ED80F81A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FDE011-BF38-4EB4-9643-225A54471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with the new!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611F4-7562-4F31-A30A-686049FE7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5" y="979489"/>
            <a:ext cx="5012265" cy="3759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20313-AE65-45D4-8872-4FA2ED28F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979488"/>
            <a:ext cx="2819400" cy="3759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1297B3-DF99-449B-8CBA-FF42C7DB3C98}"/>
              </a:ext>
            </a:extLst>
          </p:cNvPr>
          <p:cNvSpPr txBox="1"/>
          <p:nvPr/>
        </p:nvSpPr>
        <p:spPr>
          <a:xfrm>
            <a:off x="6172200" y="979489"/>
            <a:ext cx="2895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SWENDI neutron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26A4F-AD0D-4986-961D-B93188BED510}"/>
              </a:ext>
            </a:extLst>
          </p:cNvPr>
          <p:cNvSpPr txBox="1"/>
          <p:nvPr/>
        </p:nvSpPr>
        <p:spPr>
          <a:xfrm>
            <a:off x="5646633" y="4369355"/>
            <a:ext cx="143996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EcoGamma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590530-D77A-4A9C-B4EE-0AD3AB0F8D1B}"/>
              </a:ext>
            </a:extLst>
          </p:cNvPr>
          <p:cNvCxnSpPr/>
          <p:nvPr/>
        </p:nvCxnSpPr>
        <p:spPr>
          <a:xfrm flipV="1">
            <a:off x="6553200" y="3562350"/>
            <a:ext cx="0" cy="8070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B606ED-83FE-41AE-B0C0-B6986D6B97ED}"/>
              </a:ext>
            </a:extLst>
          </p:cNvPr>
          <p:cNvCxnSpPr>
            <a:cxnSpLocks/>
          </p:cNvCxnSpPr>
          <p:nvPr/>
        </p:nvCxnSpPr>
        <p:spPr>
          <a:xfrm flipH="1">
            <a:off x="7162800" y="1428750"/>
            <a:ext cx="5334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B80AF11-2A5E-41CB-A9D5-DDB332119D39}"/>
              </a:ext>
            </a:extLst>
          </p:cNvPr>
          <p:cNvSpPr txBox="1"/>
          <p:nvPr/>
        </p:nvSpPr>
        <p:spPr>
          <a:xfrm>
            <a:off x="2293834" y="3486150"/>
            <a:ext cx="143996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WiFi</a:t>
            </a:r>
            <a:r>
              <a:rPr lang="en-US" dirty="0">
                <a:solidFill>
                  <a:schemeClr val="bg1"/>
                </a:solidFill>
              </a:rPr>
              <a:t> Bridge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DBECA1-CB07-4316-9E42-D2C6280A9538}"/>
              </a:ext>
            </a:extLst>
          </p:cNvPr>
          <p:cNvCxnSpPr>
            <a:cxnSpLocks/>
          </p:cNvCxnSpPr>
          <p:nvPr/>
        </p:nvCxnSpPr>
        <p:spPr>
          <a:xfrm flipH="1" flipV="1">
            <a:off x="2057400" y="2952750"/>
            <a:ext cx="762000" cy="533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7E46AA-535D-46C1-B364-5768A1999AB0}"/>
              </a:ext>
            </a:extLst>
          </p:cNvPr>
          <p:cNvSpPr txBox="1"/>
          <p:nvPr/>
        </p:nvSpPr>
        <p:spPr>
          <a:xfrm>
            <a:off x="2634837" y="2798922"/>
            <a:ext cx="17625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RS232 Adapter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F94456-A551-42F1-88EE-6E071DAD715E}"/>
              </a:ext>
            </a:extLst>
          </p:cNvPr>
          <p:cNvCxnSpPr>
            <a:cxnSpLocks/>
          </p:cNvCxnSpPr>
          <p:nvPr/>
        </p:nvCxnSpPr>
        <p:spPr>
          <a:xfrm flipH="1" flipV="1">
            <a:off x="1905001" y="2069544"/>
            <a:ext cx="999066" cy="729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361B809-1F86-43AC-8B22-40AAAF05EDF4}"/>
              </a:ext>
            </a:extLst>
          </p:cNvPr>
          <p:cNvSpPr txBox="1"/>
          <p:nvPr/>
        </p:nvSpPr>
        <p:spPr>
          <a:xfrm>
            <a:off x="413080" y="3308357"/>
            <a:ext cx="17625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Network Switch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06EF1A-1B45-4CB1-BE8D-71065255F7B2}"/>
              </a:ext>
            </a:extLst>
          </p:cNvPr>
          <p:cNvCxnSpPr>
            <a:cxnSpLocks/>
          </p:cNvCxnSpPr>
          <p:nvPr/>
        </p:nvCxnSpPr>
        <p:spPr>
          <a:xfrm flipV="1">
            <a:off x="639335" y="1962150"/>
            <a:ext cx="656065" cy="13462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C2F6018-3E5D-4D76-81B0-1C11813C84BA}"/>
              </a:ext>
            </a:extLst>
          </p:cNvPr>
          <p:cNvSpPr txBox="1"/>
          <p:nvPr/>
        </p:nvSpPr>
        <p:spPr>
          <a:xfrm>
            <a:off x="280471" y="817006"/>
            <a:ext cx="201336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DC Power Supply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362D0BC-FA40-4C61-BE2F-DA77B1A71B40}"/>
              </a:ext>
            </a:extLst>
          </p:cNvPr>
          <p:cNvCxnSpPr>
            <a:cxnSpLocks/>
          </p:cNvCxnSpPr>
          <p:nvPr/>
        </p:nvCxnSpPr>
        <p:spPr>
          <a:xfrm>
            <a:off x="914400" y="1186338"/>
            <a:ext cx="372752" cy="3298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24193D0-BCF0-457F-9C70-257D3307B996}"/>
              </a:ext>
            </a:extLst>
          </p:cNvPr>
          <p:cNvSpPr txBox="1"/>
          <p:nvPr/>
        </p:nvSpPr>
        <p:spPr>
          <a:xfrm>
            <a:off x="3296766" y="800478"/>
            <a:ext cx="238652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N-type Feedthrough to External Antenna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F7C5C62-37C6-453F-BB10-20EE0C86C5B6}"/>
              </a:ext>
            </a:extLst>
          </p:cNvPr>
          <p:cNvCxnSpPr>
            <a:cxnSpLocks/>
          </p:cNvCxnSpPr>
          <p:nvPr/>
        </p:nvCxnSpPr>
        <p:spPr>
          <a:xfrm flipH="1">
            <a:off x="4157075" y="1446809"/>
            <a:ext cx="643525" cy="10689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87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803F4E-D2D4-41F9-B1EB-A8D26C1BC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CBDB9-9C87-44E4-9898-9F41089B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installation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06249-9428-4DAD-B16C-380C8EBD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05" y="971550"/>
            <a:ext cx="2900363" cy="3867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712A7F-B87C-4E17-BFF2-ABA58892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24" y="971549"/>
            <a:ext cx="2900363" cy="3867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0DB50C-D9C9-49DE-87C3-4D207316F2F7}"/>
              </a:ext>
            </a:extLst>
          </p:cNvPr>
          <p:cNvSpPr txBox="1"/>
          <p:nvPr/>
        </p:nvSpPr>
        <p:spPr>
          <a:xfrm>
            <a:off x="1193005" y="4469368"/>
            <a:ext cx="226846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PM1 (SLAC garden)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E4AF17-920A-482A-9489-A0A02D4F1A09}"/>
              </a:ext>
            </a:extLst>
          </p:cNvPr>
          <p:cNvSpPr txBox="1"/>
          <p:nvPr/>
        </p:nvSpPr>
        <p:spPr>
          <a:xfrm>
            <a:off x="4843425" y="4469368"/>
            <a:ext cx="7191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PM2</a:t>
            </a:r>
          </a:p>
        </p:txBody>
      </p:sp>
    </p:spTree>
    <p:extLst>
      <p:ext uri="{BB962C8B-B14F-4D97-AF65-F5344CB8AC3E}">
        <p14:creationId xmlns:p14="http://schemas.microsoft.com/office/powerpoint/2010/main" val="129961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98426-F9B5-49ED-B124-FD06C9C73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9F352F-C8EA-4180-AC5A-6BA8EAA0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birds-eye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17765-EBE3-4F55-B492-24A165724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7" y="1276350"/>
            <a:ext cx="9144000" cy="32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067DE8-89AB-4A61-904A-F7619F317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6BD34F-5C64-4E8C-93F6-30455306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station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CE6E20-0EEE-447B-81B5-ED4F86372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786" y="926915"/>
            <a:ext cx="5272606" cy="411976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C875B5-28ED-4C07-9636-966D71691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137957"/>
              </p:ext>
            </p:extLst>
          </p:nvPr>
        </p:nvGraphicFramePr>
        <p:xfrm>
          <a:off x="76200" y="1215390"/>
          <a:ext cx="3037134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567">
                  <a:extLst>
                    <a:ext uri="{9D8B030D-6E8A-4147-A177-3AD203B41FA5}">
                      <a16:colId xmlns:a16="http://schemas.microsoft.com/office/drawing/2014/main" val="2378509916"/>
                    </a:ext>
                  </a:extLst>
                </a:gridCol>
                <a:gridCol w="1518567">
                  <a:extLst>
                    <a:ext uri="{9D8B030D-6E8A-4147-A177-3AD203B41FA5}">
                      <a16:colId xmlns:a16="http://schemas.microsoft.com/office/drawing/2014/main" val="2160302259"/>
                    </a:ext>
                  </a:extLst>
                </a:gridCol>
              </a:tblGrid>
              <a:tr h="4647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Signal Strength (dB)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644063"/>
                  </a:ext>
                </a:extLst>
              </a:tr>
              <a:tr h="3280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496626"/>
                  </a:ext>
                </a:extLst>
              </a:tr>
              <a:tr h="3280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686407"/>
                  </a:ext>
                </a:extLst>
              </a:tr>
              <a:tr h="3280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383749"/>
                  </a:ext>
                </a:extLst>
              </a:tr>
              <a:tr h="3280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PM5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036885"/>
                  </a:ext>
                </a:extLst>
              </a:tr>
              <a:tr h="3280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PM6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07767"/>
                  </a:ext>
                </a:extLst>
              </a:tr>
              <a:tr h="3280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PM8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6054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B8106ED-98CA-4B45-8950-16A7966F8604}"/>
              </a:ext>
            </a:extLst>
          </p:cNvPr>
          <p:cNvSpPr txBox="1"/>
          <p:nvPr/>
        </p:nvSpPr>
        <p:spPr>
          <a:xfrm>
            <a:off x="76200" y="4020242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PM7 is connected to the network via a DSL modem while PM2 is still a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76480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66BC3F-F168-4385-9421-7A1BBD4BC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CSL has always treated</a:t>
            </a:r>
            <a:br>
              <a:rPr lang="en-US" dirty="0"/>
            </a:br>
            <a:r>
              <a:rPr lang="en-US" dirty="0"/>
              <a:t>personal data with respect</a:t>
            </a:r>
          </a:p>
          <a:p>
            <a:endParaRPr lang="en-US" dirty="0"/>
          </a:p>
          <a:p>
            <a:r>
              <a:rPr lang="en-US" dirty="0"/>
              <a:t>GDPR turns such good </a:t>
            </a:r>
            <a:br>
              <a:rPr lang="en-US" dirty="0"/>
            </a:br>
            <a:r>
              <a:rPr lang="en-US" dirty="0"/>
              <a:t>practice into formal rules</a:t>
            </a:r>
          </a:p>
          <a:p>
            <a:endParaRPr lang="en-US" dirty="0"/>
          </a:p>
          <a:p>
            <a:r>
              <a:rPr lang="en-US" dirty="0"/>
              <a:t>One outcome: it’s not enough</a:t>
            </a:r>
            <a:br>
              <a:rPr lang="en-US" dirty="0"/>
            </a:br>
            <a:r>
              <a:rPr lang="en-US" dirty="0"/>
              <a:t>you once told us in person you like the</a:t>
            </a:r>
            <a:br>
              <a:rPr lang="en-US" dirty="0"/>
            </a:br>
            <a:r>
              <a:rPr lang="en-US" dirty="0"/>
              <a:t>great technical articles in our </a:t>
            </a:r>
            <a:r>
              <a:rPr lang="en-US" b="1" dirty="0"/>
              <a:t>Control Sheet newsletter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You have to sign-up through the webform</a:t>
            </a:r>
          </a:p>
          <a:p>
            <a:pPr marL="0" indent="0"/>
            <a:endParaRPr lang="en-US" dirty="0">
              <a:hlinkClick r:id="rId3"/>
            </a:endParaRPr>
          </a:p>
          <a:p>
            <a:pPr marL="0" indent="0"/>
            <a:r>
              <a:rPr lang="sl-SI" dirty="0">
                <a:hlinkClick r:id="rId3"/>
              </a:rPr>
              <a:t>https://www.cosylab.com/signup/</a:t>
            </a:r>
            <a:endParaRPr lang="en-US" dirty="0"/>
          </a:p>
          <a:p>
            <a:pPr marL="0" indent="0"/>
            <a:endParaRPr lang="sl-SI" dirty="0"/>
          </a:p>
          <a:p>
            <a:pPr marL="0" indent="0"/>
            <a:endParaRPr lang="sl-SI" dirty="0"/>
          </a:p>
          <a:p>
            <a:pPr lvl="1"/>
            <a:endParaRPr lang="sl-SI" dirty="0"/>
          </a:p>
          <a:p>
            <a:pPr marL="198835" lvl="1" indent="0">
              <a:buNone/>
            </a:pPr>
            <a:endParaRPr lang="sl-SI" dirty="0"/>
          </a:p>
          <a:p>
            <a:pPr lvl="1"/>
            <a:endParaRPr lang="sl-SI" dirty="0"/>
          </a:p>
          <a:p>
            <a:endParaRPr lang="sl-S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13ABA-FD23-4C41-88FB-97C31EA0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Cosylab</a:t>
            </a:r>
            <a:r>
              <a:rPr lang="en-US" dirty="0"/>
              <a:t> Loves GDPR!!!</a:t>
            </a:r>
            <a:endParaRPr lang="sl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40E3C-A0F9-4D75-8F81-6170624C2E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CC20F1-B1CB-4CBF-A94B-7614201C6D70}" type="slidenum">
              <a:rPr lang="sl-SI" smtClean="0"/>
              <a:pPr>
                <a:defRPr/>
              </a:pPr>
              <a:t>9</a:t>
            </a:fld>
            <a:endParaRPr lang="sl-SI"/>
          </a:p>
        </p:txBody>
      </p:sp>
      <p:pic>
        <p:nvPicPr>
          <p:cNvPr id="1026" name="Picture 2" descr="http://www.securityprivacyandthelaw.com/wp-content/uploads/sites/8/2018/04/GettyImages-944005070.jpg">
            <a:extLst>
              <a:ext uri="{FF2B5EF4-FFF2-40B4-BE49-F238E27FC236}">
                <a16:creationId xmlns:a16="http://schemas.microsoft.com/office/drawing/2014/main" id="{431E014A-C65E-464D-81C5-627A3C9C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62" y="803488"/>
            <a:ext cx="2460438" cy="1844427"/>
          </a:xfrm>
          <a:prstGeom prst="rect">
            <a:avLst/>
          </a:prstGeom>
          <a:noFill/>
          <a:ln>
            <a:solidFill>
              <a:srgbClr val="ED1C2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1F854F-9B75-498F-A819-F7ABDF4DA851}"/>
              </a:ext>
            </a:extLst>
          </p:cNvPr>
          <p:cNvSpPr/>
          <p:nvPr/>
        </p:nvSpPr>
        <p:spPr>
          <a:xfrm>
            <a:off x="5853023" y="1099868"/>
            <a:ext cx="1510778" cy="1300432"/>
          </a:xfrm>
          <a:custGeom>
            <a:avLst/>
            <a:gdLst>
              <a:gd name="connsiteX0" fmla="*/ 810883 w 1587261"/>
              <a:gd name="connsiteY0" fmla="*/ 431320 h 1366266"/>
              <a:gd name="connsiteX1" fmla="*/ 862642 w 1587261"/>
              <a:gd name="connsiteY1" fmla="*/ 189781 h 1366266"/>
              <a:gd name="connsiteX2" fmla="*/ 914400 w 1587261"/>
              <a:gd name="connsiteY2" fmla="*/ 86264 h 1366266"/>
              <a:gd name="connsiteX3" fmla="*/ 1017917 w 1587261"/>
              <a:gd name="connsiteY3" fmla="*/ 51758 h 1366266"/>
              <a:gd name="connsiteX4" fmla="*/ 1207698 w 1587261"/>
              <a:gd name="connsiteY4" fmla="*/ 0 h 1366266"/>
              <a:gd name="connsiteX5" fmla="*/ 1449238 w 1587261"/>
              <a:gd name="connsiteY5" fmla="*/ 17252 h 1366266"/>
              <a:gd name="connsiteX6" fmla="*/ 1500996 w 1587261"/>
              <a:gd name="connsiteY6" fmla="*/ 34505 h 1366266"/>
              <a:gd name="connsiteX7" fmla="*/ 1535502 w 1587261"/>
              <a:gd name="connsiteY7" fmla="*/ 138022 h 1366266"/>
              <a:gd name="connsiteX8" fmla="*/ 1570008 w 1587261"/>
              <a:gd name="connsiteY8" fmla="*/ 258792 h 1366266"/>
              <a:gd name="connsiteX9" fmla="*/ 1587261 w 1587261"/>
              <a:gd name="connsiteY9" fmla="*/ 310551 h 1366266"/>
              <a:gd name="connsiteX10" fmla="*/ 1570008 w 1587261"/>
              <a:gd name="connsiteY10" fmla="*/ 431320 h 1366266"/>
              <a:gd name="connsiteX11" fmla="*/ 1414732 w 1587261"/>
              <a:gd name="connsiteY11" fmla="*/ 552090 h 1366266"/>
              <a:gd name="connsiteX12" fmla="*/ 1259457 w 1587261"/>
              <a:gd name="connsiteY12" fmla="*/ 655607 h 1366266"/>
              <a:gd name="connsiteX13" fmla="*/ 1207698 w 1587261"/>
              <a:gd name="connsiteY13" fmla="*/ 690113 h 1366266"/>
              <a:gd name="connsiteX14" fmla="*/ 1086928 w 1587261"/>
              <a:gd name="connsiteY14" fmla="*/ 776377 h 1366266"/>
              <a:gd name="connsiteX15" fmla="*/ 1052423 w 1587261"/>
              <a:gd name="connsiteY15" fmla="*/ 828135 h 1366266"/>
              <a:gd name="connsiteX16" fmla="*/ 1000664 w 1587261"/>
              <a:gd name="connsiteY16" fmla="*/ 862641 h 1366266"/>
              <a:gd name="connsiteX17" fmla="*/ 983412 w 1587261"/>
              <a:gd name="connsiteY17" fmla="*/ 914400 h 1366266"/>
              <a:gd name="connsiteX18" fmla="*/ 914400 w 1587261"/>
              <a:gd name="connsiteY18" fmla="*/ 1017917 h 1366266"/>
              <a:gd name="connsiteX19" fmla="*/ 879895 w 1587261"/>
              <a:gd name="connsiteY19" fmla="*/ 1069675 h 1366266"/>
              <a:gd name="connsiteX20" fmla="*/ 828136 w 1587261"/>
              <a:gd name="connsiteY20" fmla="*/ 1173192 h 1366266"/>
              <a:gd name="connsiteX21" fmla="*/ 810883 w 1587261"/>
              <a:gd name="connsiteY21" fmla="*/ 1224951 h 1366266"/>
              <a:gd name="connsiteX22" fmla="*/ 793630 w 1587261"/>
              <a:gd name="connsiteY22" fmla="*/ 1362973 h 1366266"/>
              <a:gd name="connsiteX23" fmla="*/ 776378 w 1587261"/>
              <a:gd name="connsiteY23" fmla="*/ 1311215 h 1366266"/>
              <a:gd name="connsiteX24" fmla="*/ 707366 w 1587261"/>
              <a:gd name="connsiteY24" fmla="*/ 1207698 h 1366266"/>
              <a:gd name="connsiteX25" fmla="*/ 586596 w 1587261"/>
              <a:gd name="connsiteY25" fmla="*/ 1086928 h 1366266"/>
              <a:gd name="connsiteX26" fmla="*/ 534838 w 1587261"/>
              <a:gd name="connsiteY26" fmla="*/ 1052422 h 1366266"/>
              <a:gd name="connsiteX27" fmla="*/ 483079 w 1587261"/>
              <a:gd name="connsiteY27" fmla="*/ 1017917 h 1366266"/>
              <a:gd name="connsiteX28" fmla="*/ 345057 w 1587261"/>
              <a:gd name="connsiteY28" fmla="*/ 862641 h 1366266"/>
              <a:gd name="connsiteX29" fmla="*/ 293298 w 1587261"/>
              <a:gd name="connsiteY29" fmla="*/ 810883 h 1366266"/>
              <a:gd name="connsiteX30" fmla="*/ 241540 w 1587261"/>
              <a:gd name="connsiteY30" fmla="*/ 759124 h 1366266"/>
              <a:gd name="connsiteX31" fmla="*/ 189781 w 1587261"/>
              <a:gd name="connsiteY31" fmla="*/ 741871 h 1366266"/>
              <a:gd name="connsiteX32" fmla="*/ 103517 w 1587261"/>
              <a:gd name="connsiteY32" fmla="*/ 655607 h 1366266"/>
              <a:gd name="connsiteX33" fmla="*/ 17253 w 1587261"/>
              <a:gd name="connsiteY33" fmla="*/ 534837 h 1366266"/>
              <a:gd name="connsiteX34" fmla="*/ 0 w 1587261"/>
              <a:gd name="connsiteY34" fmla="*/ 483079 h 1366266"/>
              <a:gd name="connsiteX35" fmla="*/ 17253 w 1587261"/>
              <a:gd name="connsiteY35" fmla="*/ 276045 h 1366266"/>
              <a:gd name="connsiteX36" fmla="*/ 69012 w 1587261"/>
              <a:gd name="connsiteY36" fmla="*/ 224286 h 1366266"/>
              <a:gd name="connsiteX37" fmla="*/ 224287 w 1587261"/>
              <a:gd name="connsiteY37" fmla="*/ 138022 h 1366266"/>
              <a:gd name="connsiteX38" fmla="*/ 276045 w 1587261"/>
              <a:gd name="connsiteY38" fmla="*/ 103517 h 1366266"/>
              <a:gd name="connsiteX39" fmla="*/ 431321 w 1587261"/>
              <a:gd name="connsiteY39" fmla="*/ 69011 h 1366266"/>
              <a:gd name="connsiteX40" fmla="*/ 534838 w 1587261"/>
              <a:gd name="connsiteY40" fmla="*/ 86264 h 1366266"/>
              <a:gd name="connsiteX41" fmla="*/ 586596 w 1587261"/>
              <a:gd name="connsiteY41" fmla="*/ 103517 h 1366266"/>
              <a:gd name="connsiteX42" fmla="*/ 655608 w 1587261"/>
              <a:gd name="connsiteY42" fmla="*/ 120769 h 1366266"/>
              <a:gd name="connsiteX43" fmla="*/ 707366 w 1587261"/>
              <a:gd name="connsiteY43" fmla="*/ 155275 h 1366266"/>
              <a:gd name="connsiteX44" fmla="*/ 741872 w 1587261"/>
              <a:gd name="connsiteY44" fmla="*/ 207034 h 1366266"/>
              <a:gd name="connsiteX45" fmla="*/ 793630 w 1587261"/>
              <a:gd name="connsiteY45" fmla="*/ 224286 h 1366266"/>
              <a:gd name="connsiteX46" fmla="*/ 828136 w 1587261"/>
              <a:gd name="connsiteY46" fmla="*/ 327803 h 13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587261" h="1366266">
                <a:moveTo>
                  <a:pt x="810883" y="431320"/>
                </a:moveTo>
                <a:cubicBezTo>
                  <a:pt x="836592" y="174230"/>
                  <a:pt x="799664" y="336728"/>
                  <a:pt x="862642" y="189781"/>
                </a:cubicBezTo>
                <a:cubicBezTo>
                  <a:pt x="875711" y="159287"/>
                  <a:pt x="882054" y="106481"/>
                  <a:pt x="914400" y="86264"/>
                </a:cubicBezTo>
                <a:cubicBezTo>
                  <a:pt x="945244" y="66987"/>
                  <a:pt x="987653" y="71934"/>
                  <a:pt x="1017917" y="51758"/>
                </a:cubicBezTo>
                <a:cubicBezTo>
                  <a:pt x="1108254" y="-8467"/>
                  <a:pt x="1049101" y="19824"/>
                  <a:pt x="1207698" y="0"/>
                </a:cubicBezTo>
                <a:cubicBezTo>
                  <a:pt x="1288211" y="5751"/>
                  <a:pt x="1369072" y="7821"/>
                  <a:pt x="1449238" y="17252"/>
                </a:cubicBezTo>
                <a:cubicBezTo>
                  <a:pt x="1467299" y="19377"/>
                  <a:pt x="1490426" y="19706"/>
                  <a:pt x="1500996" y="34505"/>
                </a:cubicBezTo>
                <a:cubicBezTo>
                  <a:pt x="1522137" y="64102"/>
                  <a:pt x="1524000" y="103516"/>
                  <a:pt x="1535502" y="138022"/>
                </a:cubicBezTo>
                <a:cubicBezTo>
                  <a:pt x="1576867" y="262117"/>
                  <a:pt x="1526682" y="107153"/>
                  <a:pt x="1570008" y="258792"/>
                </a:cubicBezTo>
                <a:cubicBezTo>
                  <a:pt x="1575004" y="276279"/>
                  <a:pt x="1581510" y="293298"/>
                  <a:pt x="1587261" y="310551"/>
                </a:cubicBezTo>
                <a:cubicBezTo>
                  <a:pt x="1581510" y="350807"/>
                  <a:pt x="1585111" y="393564"/>
                  <a:pt x="1570008" y="431320"/>
                </a:cubicBezTo>
                <a:cubicBezTo>
                  <a:pt x="1555265" y="468176"/>
                  <a:pt x="1425795" y="544715"/>
                  <a:pt x="1414732" y="552090"/>
                </a:cubicBezTo>
                <a:lnTo>
                  <a:pt x="1259457" y="655607"/>
                </a:lnTo>
                <a:cubicBezTo>
                  <a:pt x="1242204" y="667109"/>
                  <a:pt x="1224286" y="677672"/>
                  <a:pt x="1207698" y="690113"/>
                </a:cubicBezTo>
                <a:cubicBezTo>
                  <a:pt x="1122099" y="754312"/>
                  <a:pt x="1162612" y="725921"/>
                  <a:pt x="1086928" y="776377"/>
                </a:cubicBezTo>
                <a:cubicBezTo>
                  <a:pt x="1075426" y="793630"/>
                  <a:pt x="1067085" y="813473"/>
                  <a:pt x="1052423" y="828135"/>
                </a:cubicBezTo>
                <a:cubicBezTo>
                  <a:pt x="1037761" y="842797"/>
                  <a:pt x="1013617" y="846449"/>
                  <a:pt x="1000664" y="862641"/>
                </a:cubicBezTo>
                <a:cubicBezTo>
                  <a:pt x="989303" y="876842"/>
                  <a:pt x="992244" y="898502"/>
                  <a:pt x="983412" y="914400"/>
                </a:cubicBezTo>
                <a:cubicBezTo>
                  <a:pt x="963272" y="950652"/>
                  <a:pt x="937404" y="983411"/>
                  <a:pt x="914400" y="1017917"/>
                </a:cubicBezTo>
                <a:cubicBezTo>
                  <a:pt x="902898" y="1035170"/>
                  <a:pt x="886452" y="1050004"/>
                  <a:pt x="879895" y="1069675"/>
                </a:cubicBezTo>
                <a:cubicBezTo>
                  <a:pt x="856085" y="1141105"/>
                  <a:pt x="872730" y="1106302"/>
                  <a:pt x="828136" y="1173192"/>
                </a:cubicBezTo>
                <a:cubicBezTo>
                  <a:pt x="822385" y="1190445"/>
                  <a:pt x="814136" y="1207058"/>
                  <a:pt x="810883" y="1224951"/>
                </a:cubicBezTo>
                <a:cubicBezTo>
                  <a:pt x="802589" y="1270568"/>
                  <a:pt x="810849" y="1319924"/>
                  <a:pt x="793630" y="1362973"/>
                </a:cubicBezTo>
                <a:cubicBezTo>
                  <a:pt x="786876" y="1379858"/>
                  <a:pt x="785210" y="1327112"/>
                  <a:pt x="776378" y="1311215"/>
                </a:cubicBezTo>
                <a:cubicBezTo>
                  <a:pt x="756238" y="1274963"/>
                  <a:pt x="707366" y="1207698"/>
                  <a:pt x="707366" y="1207698"/>
                </a:cubicBezTo>
                <a:cubicBezTo>
                  <a:pt x="676999" y="1116596"/>
                  <a:pt x="705245" y="1166028"/>
                  <a:pt x="586596" y="1086928"/>
                </a:cubicBezTo>
                <a:lnTo>
                  <a:pt x="534838" y="1052422"/>
                </a:lnTo>
                <a:lnTo>
                  <a:pt x="483079" y="1017917"/>
                </a:lnTo>
                <a:cubicBezTo>
                  <a:pt x="421507" y="925556"/>
                  <a:pt x="463235" y="980818"/>
                  <a:pt x="345057" y="862641"/>
                </a:cubicBezTo>
                <a:lnTo>
                  <a:pt x="293298" y="810883"/>
                </a:lnTo>
                <a:cubicBezTo>
                  <a:pt x="276045" y="793630"/>
                  <a:pt x="264687" y="766840"/>
                  <a:pt x="241540" y="759124"/>
                </a:cubicBezTo>
                <a:lnTo>
                  <a:pt x="189781" y="741871"/>
                </a:lnTo>
                <a:cubicBezTo>
                  <a:pt x="97769" y="603851"/>
                  <a:pt x="218535" y="770625"/>
                  <a:pt x="103517" y="655607"/>
                </a:cubicBezTo>
                <a:cubicBezTo>
                  <a:pt x="95702" y="647792"/>
                  <a:pt x="27049" y="554429"/>
                  <a:pt x="17253" y="534837"/>
                </a:cubicBezTo>
                <a:cubicBezTo>
                  <a:pt x="9120" y="518571"/>
                  <a:pt x="5751" y="500332"/>
                  <a:pt x="0" y="483079"/>
                </a:cubicBezTo>
                <a:cubicBezTo>
                  <a:pt x="5751" y="414068"/>
                  <a:pt x="-590" y="342957"/>
                  <a:pt x="17253" y="276045"/>
                </a:cubicBezTo>
                <a:cubicBezTo>
                  <a:pt x="23540" y="252469"/>
                  <a:pt x="49752" y="239266"/>
                  <a:pt x="69012" y="224286"/>
                </a:cubicBezTo>
                <a:cubicBezTo>
                  <a:pt x="264838" y="71976"/>
                  <a:pt x="99340" y="200495"/>
                  <a:pt x="224287" y="138022"/>
                </a:cubicBezTo>
                <a:cubicBezTo>
                  <a:pt x="242833" y="128749"/>
                  <a:pt x="257499" y="112790"/>
                  <a:pt x="276045" y="103517"/>
                </a:cubicBezTo>
                <a:cubicBezTo>
                  <a:pt x="318518" y="82281"/>
                  <a:pt x="391562" y="75638"/>
                  <a:pt x="431321" y="69011"/>
                </a:cubicBezTo>
                <a:cubicBezTo>
                  <a:pt x="465827" y="74762"/>
                  <a:pt x="500689" y="78675"/>
                  <a:pt x="534838" y="86264"/>
                </a:cubicBezTo>
                <a:cubicBezTo>
                  <a:pt x="552591" y="90209"/>
                  <a:pt x="569110" y="98521"/>
                  <a:pt x="586596" y="103517"/>
                </a:cubicBezTo>
                <a:cubicBezTo>
                  <a:pt x="609396" y="110031"/>
                  <a:pt x="632604" y="115018"/>
                  <a:pt x="655608" y="120769"/>
                </a:cubicBezTo>
                <a:cubicBezTo>
                  <a:pt x="672861" y="132271"/>
                  <a:pt x="692704" y="140613"/>
                  <a:pt x="707366" y="155275"/>
                </a:cubicBezTo>
                <a:cubicBezTo>
                  <a:pt x="722028" y="169937"/>
                  <a:pt x="725680" y="194081"/>
                  <a:pt x="741872" y="207034"/>
                </a:cubicBezTo>
                <a:cubicBezTo>
                  <a:pt x="756073" y="218395"/>
                  <a:pt x="776377" y="218535"/>
                  <a:pt x="793630" y="224286"/>
                </a:cubicBezTo>
                <a:lnTo>
                  <a:pt x="828136" y="327803"/>
                </a:lnTo>
              </a:path>
            </a:pathLst>
          </a:custGeom>
          <a:noFill/>
          <a:ln w="76200">
            <a:solidFill>
              <a:srgbClr val="EE2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350"/>
          </a:p>
        </p:txBody>
      </p:sp>
    </p:spTree>
    <p:extLst>
      <p:ext uri="{BB962C8B-B14F-4D97-AF65-F5344CB8AC3E}">
        <p14:creationId xmlns:p14="http://schemas.microsoft.com/office/powerpoint/2010/main" val="42586996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194</Words>
  <Application>Microsoft Office PowerPoint</Application>
  <PresentationFormat>On-screen Show (16:9)</PresentationFormat>
  <Paragraphs>86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Wingdings 2</vt:lpstr>
      <vt:lpstr>Blank</vt:lpstr>
      <vt:lpstr>An IoT  Peripheral Radiation Monitoring System</vt:lpstr>
      <vt:lpstr>Project overview</vt:lpstr>
      <vt:lpstr>Network design</vt:lpstr>
      <vt:lpstr>Out with the old…</vt:lpstr>
      <vt:lpstr>In with the new!</vt:lpstr>
      <vt:lpstr>Field installation</vt:lpstr>
      <vt:lpstr>A birds-eye view</vt:lpstr>
      <vt:lpstr>Individual station data</vt:lpstr>
      <vt:lpstr>Cosylab Loves GDPR!!!</vt:lpstr>
      <vt:lpstr>Yes, I want Control Sheet!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2012-06-11T23:48:53Z</dcterms:created>
  <dcterms:modified xsi:type="dcterms:W3CDTF">2018-06-13T19:35:13Z</dcterms:modified>
</cp:coreProperties>
</file>