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 ContentType="image/t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1"/>
  </p:notesMasterIdLst>
  <p:handoutMasterIdLst>
    <p:handoutMasterId r:id="rId12"/>
  </p:handoutMasterIdLst>
  <p:sldIdLst>
    <p:sldId id="463" r:id="rId3"/>
    <p:sldId id="471" r:id="rId4"/>
    <p:sldId id="472" r:id="rId5"/>
    <p:sldId id="474" r:id="rId6"/>
    <p:sldId id="465" r:id="rId7"/>
    <p:sldId id="466" r:id="rId8"/>
    <p:sldId id="468" r:id="rId9"/>
    <p:sldId id="469" r:id="rId10"/>
  </p:sldIdLst>
  <p:sldSz cx="9144000" cy="6858000" type="screen4x3"/>
  <p:notesSz cx="9601200" cy="73152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6699FF"/>
    <a:srgbClr val="CCECFF"/>
    <a:srgbClr val="CCFF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32" autoAdjust="0"/>
    <p:restoredTop sz="85812" autoAdjust="0"/>
  </p:normalViewPr>
  <p:slideViewPr>
    <p:cSldViewPr>
      <p:cViewPr varScale="1">
        <p:scale>
          <a:sx n="111" d="100"/>
          <a:sy n="111" d="100"/>
        </p:scale>
        <p:origin x="1266"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4160838" cy="366713"/>
          </a:xfrm>
          <a:prstGeom prst="rect">
            <a:avLst/>
          </a:prstGeom>
          <a:noFill/>
          <a:ln w="9525">
            <a:noFill/>
            <a:miter lim="800000"/>
            <a:headEnd/>
            <a:tailEnd/>
          </a:ln>
          <a:effectLst/>
        </p:spPr>
        <p:txBody>
          <a:bodyPr vert="horz" wrap="square" lIns="96368" tIns="48185" rIns="96368" bIns="48185" numCol="1" anchor="t" anchorCtr="0" compatLnSpc="1">
            <a:prstTxWarp prst="textNoShape">
              <a:avLst/>
            </a:prstTxWarp>
          </a:bodyPr>
          <a:lstStyle>
            <a:lvl1pPr defTabSz="964386">
              <a:defRPr sz="1300"/>
            </a:lvl1pPr>
          </a:lstStyle>
          <a:p>
            <a:pPr>
              <a:defRPr/>
            </a:pPr>
            <a:endParaRPr lang="en-US"/>
          </a:p>
        </p:txBody>
      </p:sp>
      <p:sp>
        <p:nvSpPr>
          <p:cNvPr id="44035" name="Rectangle 3"/>
          <p:cNvSpPr>
            <a:spLocks noGrp="1" noChangeArrowheads="1"/>
          </p:cNvSpPr>
          <p:nvPr>
            <p:ph type="dt" sz="quarter" idx="1"/>
          </p:nvPr>
        </p:nvSpPr>
        <p:spPr bwMode="auto">
          <a:xfrm>
            <a:off x="5440363" y="0"/>
            <a:ext cx="4160837" cy="366713"/>
          </a:xfrm>
          <a:prstGeom prst="rect">
            <a:avLst/>
          </a:prstGeom>
          <a:noFill/>
          <a:ln w="9525">
            <a:noFill/>
            <a:miter lim="800000"/>
            <a:headEnd/>
            <a:tailEnd/>
          </a:ln>
          <a:effectLst/>
        </p:spPr>
        <p:txBody>
          <a:bodyPr vert="horz" wrap="square" lIns="96368" tIns="48185" rIns="96368" bIns="48185" numCol="1" anchor="t" anchorCtr="0" compatLnSpc="1">
            <a:prstTxWarp prst="textNoShape">
              <a:avLst/>
            </a:prstTxWarp>
          </a:bodyPr>
          <a:lstStyle>
            <a:lvl1pPr algn="r" defTabSz="964386">
              <a:defRPr sz="1300"/>
            </a:lvl1pPr>
          </a:lstStyle>
          <a:p>
            <a:pPr>
              <a:defRPr/>
            </a:pPr>
            <a:endParaRPr lang="en-US"/>
          </a:p>
        </p:txBody>
      </p:sp>
      <p:sp>
        <p:nvSpPr>
          <p:cNvPr id="44036" name="Rectangle 4"/>
          <p:cNvSpPr>
            <a:spLocks noGrp="1" noChangeArrowheads="1"/>
          </p:cNvSpPr>
          <p:nvPr>
            <p:ph type="ftr" sz="quarter" idx="2"/>
          </p:nvPr>
        </p:nvSpPr>
        <p:spPr bwMode="auto">
          <a:xfrm>
            <a:off x="0" y="6948488"/>
            <a:ext cx="4160838" cy="366712"/>
          </a:xfrm>
          <a:prstGeom prst="rect">
            <a:avLst/>
          </a:prstGeom>
          <a:noFill/>
          <a:ln w="9525">
            <a:noFill/>
            <a:miter lim="800000"/>
            <a:headEnd/>
            <a:tailEnd/>
          </a:ln>
          <a:effectLst/>
        </p:spPr>
        <p:txBody>
          <a:bodyPr vert="horz" wrap="square" lIns="96368" tIns="48185" rIns="96368" bIns="48185" numCol="1" anchor="b" anchorCtr="0" compatLnSpc="1">
            <a:prstTxWarp prst="textNoShape">
              <a:avLst/>
            </a:prstTxWarp>
          </a:bodyPr>
          <a:lstStyle>
            <a:lvl1pPr defTabSz="964386">
              <a:defRPr sz="1300"/>
            </a:lvl1pPr>
          </a:lstStyle>
          <a:p>
            <a:pPr>
              <a:defRPr/>
            </a:pPr>
            <a:endParaRPr lang="en-US"/>
          </a:p>
        </p:txBody>
      </p:sp>
      <p:sp>
        <p:nvSpPr>
          <p:cNvPr id="44037" name="Rectangle 5"/>
          <p:cNvSpPr>
            <a:spLocks noGrp="1" noChangeArrowheads="1"/>
          </p:cNvSpPr>
          <p:nvPr>
            <p:ph type="sldNum" sz="quarter" idx="3"/>
          </p:nvPr>
        </p:nvSpPr>
        <p:spPr bwMode="auto">
          <a:xfrm>
            <a:off x="5440363" y="6948488"/>
            <a:ext cx="4160837" cy="366712"/>
          </a:xfrm>
          <a:prstGeom prst="rect">
            <a:avLst/>
          </a:prstGeom>
          <a:noFill/>
          <a:ln w="9525">
            <a:noFill/>
            <a:miter lim="800000"/>
            <a:headEnd/>
            <a:tailEnd/>
          </a:ln>
          <a:effectLst/>
        </p:spPr>
        <p:txBody>
          <a:bodyPr vert="horz" wrap="square" lIns="96368" tIns="48185" rIns="96368" bIns="48185" numCol="1" anchor="b" anchorCtr="0" compatLnSpc="1">
            <a:prstTxWarp prst="textNoShape">
              <a:avLst/>
            </a:prstTxWarp>
          </a:bodyPr>
          <a:lstStyle>
            <a:lvl1pPr algn="r" defTabSz="964386">
              <a:defRPr sz="1300"/>
            </a:lvl1pPr>
          </a:lstStyle>
          <a:p>
            <a:pPr>
              <a:defRPr/>
            </a:pPr>
            <a:fld id="{05B13CFE-56A9-4982-BD89-E9A3C13A3958}" type="slidenum">
              <a:rPr lang="en-US"/>
              <a:pPr>
                <a:defRPr/>
              </a:pPr>
              <a:t>‹#›</a:t>
            </a:fld>
            <a:endParaRPr lang="en-US"/>
          </a:p>
        </p:txBody>
      </p:sp>
    </p:spTree>
    <p:extLst>
      <p:ext uri="{BB962C8B-B14F-4D97-AF65-F5344CB8AC3E}">
        <p14:creationId xmlns:p14="http://schemas.microsoft.com/office/powerpoint/2010/main" val="4065850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5106" name="Rectangle 2"/>
          <p:cNvSpPr>
            <a:spLocks noGrp="1" noChangeArrowheads="1"/>
          </p:cNvSpPr>
          <p:nvPr>
            <p:ph type="hdr" sz="quarter"/>
          </p:nvPr>
        </p:nvSpPr>
        <p:spPr bwMode="auto">
          <a:xfrm>
            <a:off x="0" y="0"/>
            <a:ext cx="4159250" cy="366713"/>
          </a:xfrm>
          <a:prstGeom prst="rect">
            <a:avLst/>
          </a:prstGeom>
          <a:noFill/>
          <a:ln w="9525">
            <a:noFill/>
            <a:miter lim="800000"/>
            <a:headEnd/>
            <a:tailEnd/>
          </a:ln>
          <a:effectLst/>
        </p:spPr>
        <p:txBody>
          <a:bodyPr vert="horz" wrap="square" lIns="95047" tIns="47524" rIns="95047" bIns="47524" numCol="1" anchor="t" anchorCtr="0" compatLnSpc="1">
            <a:prstTxWarp prst="textNoShape">
              <a:avLst/>
            </a:prstTxWarp>
          </a:bodyPr>
          <a:lstStyle>
            <a:lvl1pPr defTabSz="951061">
              <a:defRPr sz="1300"/>
            </a:lvl1pPr>
          </a:lstStyle>
          <a:p>
            <a:pPr>
              <a:defRPr/>
            </a:pPr>
            <a:endParaRPr lang="en-US"/>
          </a:p>
        </p:txBody>
      </p:sp>
      <p:sp>
        <p:nvSpPr>
          <p:cNvPr id="175107" name="Rectangle 3"/>
          <p:cNvSpPr>
            <a:spLocks noGrp="1" noChangeArrowheads="1"/>
          </p:cNvSpPr>
          <p:nvPr>
            <p:ph type="dt" idx="1"/>
          </p:nvPr>
        </p:nvSpPr>
        <p:spPr bwMode="auto">
          <a:xfrm>
            <a:off x="5440363" y="0"/>
            <a:ext cx="4159250" cy="366713"/>
          </a:xfrm>
          <a:prstGeom prst="rect">
            <a:avLst/>
          </a:prstGeom>
          <a:noFill/>
          <a:ln w="9525">
            <a:noFill/>
            <a:miter lim="800000"/>
            <a:headEnd/>
            <a:tailEnd/>
          </a:ln>
          <a:effectLst/>
        </p:spPr>
        <p:txBody>
          <a:bodyPr vert="horz" wrap="square" lIns="95047" tIns="47524" rIns="95047" bIns="47524" numCol="1" anchor="t" anchorCtr="0" compatLnSpc="1">
            <a:prstTxWarp prst="textNoShape">
              <a:avLst/>
            </a:prstTxWarp>
          </a:bodyPr>
          <a:lstStyle>
            <a:lvl1pPr algn="r" defTabSz="951061">
              <a:defRPr sz="1300"/>
            </a:lvl1pPr>
          </a:lstStyle>
          <a:p>
            <a:pPr>
              <a:defRPr/>
            </a:pPr>
            <a:endParaRPr lang="en-US"/>
          </a:p>
        </p:txBody>
      </p:sp>
      <p:sp>
        <p:nvSpPr>
          <p:cNvPr id="25604" name="Rectangle 4"/>
          <p:cNvSpPr>
            <a:spLocks noGrp="1" noRot="1" noChangeAspect="1" noChangeArrowheads="1" noTextEdit="1"/>
          </p:cNvSpPr>
          <p:nvPr>
            <p:ph type="sldImg" idx="2"/>
          </p:nvPr>
        </p:nvSpPr>
        <p:spPr bwMode="auto">
          <a:xfrm>
            <a:off x="2974975" y="550863"/>
            <a:ext cx="3652838" cy="27400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5109" name="Rectangle 5"/>
          <p:cNvSpPr>
            <a:spLocks noGrp="1" noChangeArrowheads="1"/>
          </p:cNvSpPr>
          <p:nvPr>
            <p:ph type="body" sz="quarter" idx="3"/>
          </p:nvPr>
        </p:nvSpPr>
        <p:spPr bwMode="auto">
          <a:xfrm>
            <a:off x="958850" y="3475038"/>
            <a:ext cx="7683500" cy="3289300"/>
          </a:xfrm>
          <a:prstGeom prst="rect">
            <a:avLst/>
          </a:prstGeom>
          <a:noFill/>
          <a:ln w="9525">
            <a:noFill/>
            <a:miter lim="800000"/>
            <a:headEnd/>
            <a:tailEnd/>
          </a:ln>
          <a:effectLst/>
        </p:spPr>
        <p:txBody>
          <a:bodyPr vert="horz" wrap="square" lIns="95047" tIns="47524" rIns="95047" bIns="4752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5110" name="Rectangle 6"/>
          <p:cNvSpPr>
            <a:spLocks noGrp="1" noChangeArrowheads="1"/>
          </p:cNvSpPr>
          <p:nvPr>
            <p:ph type="ftr" sz="quarter" idx="4"/>
          </p:nvPr>
        </p:nvSpPr>
        <p:spPr bwMode="auto">
          <a:xfrm>
            <a:off x="0" y="6946900"/>
            <a:ext cx="4159250" cy="366713"/>
          </a:xfrm>
          <a:prstGeom prst="rect">
            <a:avLst/>
          </a:prstGeom>
          <a:noFill/>
          <a:ln w="9525">
            <a:noFill/>
            <a:miter lim="800000"/>
            <a:headEnd/>
            <a:tailEnd/>
          </a:ln>
          <a:effectLst/>
        </p:spPr>
        <p:txBody>
          <a:bodyPr vert="horz" wrap="square" lIns="95047" tIns="47524" rIns="95047" bIns="47524" numCol="1" anchor="b" anchorCtr="0" compatLnSpc="1">
            <a:prstTxWarp prst="textNoShape">
              <a:avLst/>
            </a:prstTxWarp>
          </a:bodyPr>
          <a:lstStyle>
            <a:lvl1pPr defTabSz="951061">
              <a:defRPr sz="1300"/>
            </a:lvl1pPr>
          </a:lstStyle>
          <a:p>
            <a:pPr>
              <a:defRPr/>
            </a:pPr>
            <a:endParaRPr lang="en-US"/>
          </a:p>
        </p:txBody>
      </p:sp>
      <p:sp>
        <p:nvSpPr>
          <p:cNvPr id="175111" name="Rectangle 7"/>
          <p:cNvSpPr>
            <a:spLocks noGrp="1" noChangeArrowheads="1"/>
          </p:cNvSpPr>
          <p:nvPr>
            <p:ph type="sldNum" sz="quarter" idx="5"/>
          </p:nvPr>
        </p:nvSpPr>
        <p:spPr bwMode="auto">
          <a:xfrm>
            <a:off x="5440363" y="6946900"/>
            <a:ext cx="4159250" cy="366713"/>
          </a:xfrm>
          <a:prstGeom prst="rect">
            <a:avLst/>
          </a:prstGeom>
          <a:noFill/>
          <a:ln w="9525">
            <a:noFill/>
            <a:miter lim="800000"/>
            <a:headEnd/>
            <a:tailEnd/>
          </a:ln>
          <a:effectLst/>
        </p:spPr>
        <p:txBody>
          <a:bodyPr vert="horz" wrap="square" lIns="95047" tIns="47524" rIns="95047" bIns="47524" numCol="1" anchor="b" anchorCtr="0" compatLnSpc="1">
            <a:prstTxWarp prst="textNoShape">
              <a:avLst/>
            </a:prstTxWarp>
          </a:bodyPr>
          <a:lstStyle>
            <a:lvl1pPr algn="r" defTabSz="951061">
              <a:defRPr sz="1300"/>
            </a:lvl1pPr>
          </a:lstStyle>
          <a:p>
            <a:pPr>
              <a:defRPr/>
            </a:pPr>
            <a:fld id="{16AE6020-DD58-442F-BED1-FA43BEBE1895}" type="slidenum">
              <a:rPr lang="en-US"/>
              <a:pPr>
                <a:defRPr/>
              </a:pPr>
              <a:t>‹#›</a:t>
            </a:fld>
            <a:endParaRPr lang="en-US"/>
          </a:p>
        </p:txBody>
      </p:sp>
    </p:spTree>
    <p:extLst>
      <p:ext uri="{BB962C8B-B14F-4D97-AF65-F5344CB8AC3E}">
        <p14:creationId xmlns:p14="http://schemas.microsoft.com/office/powerpoint/2010/main" val="23628387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1</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2</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1001772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3</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11124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4</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1483088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5</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9646961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6</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7156672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7</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6424307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8</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149228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8F4734D-14D6-4B8B-86E9-B84F5EFA3579}" type="slidenum">
              <a:rPr lang="en-US"/>
              <a:pPr>
                <a:defRPr/>
              </a:pPr>
              <a:t>‹#›</a:t>
            </a:fld>
            <a:endParaRPr lang="en-US"/>
          </a:p>
        </p:txBody>
      </p:sp>
    </p:spTree>
    <p:extLst>
      <p:ext uri="{BB962C8B-B14F-4D97-AF65-F5344CB8AC3E}">
        <p14:creationId xmlns:p14="http://schemas.microsoft.com/office/powerpoint/2010/main" val="538689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817CC55-F2FD-48A0-80FD-8CA0E03F4209}" type="slidenum">
              <a:rPr lang="en-US"/>
              <a:pPr>
                <a:defRPr/>
              </a:pPr>
              <a:t>‹#›</a:t>
            </a:fld>
            <a:endParaRPr lang="en-US"/>
          </a:p>
        </p:txBody>
      </p:sp>
    </p:spTree>
    <p:extLst>
      <p:ext uri="{BB962C8B-B14F-4D97-AF65-F5344CB8AC3E}">
        <p14:creationId xmlns:p14="http://schemas.microsoft.com/office/powerpoint/2010/main" val="326043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FCA5F3-1ABC-41B0-BA29-AFD9A5BD14AF}" type="slidenum">
              <a:rPr lang="en-US"/>
              <a:pPr>
                <a:defRPr/>
              </a:pPr>
              <a:t>‹#›</a:t>
            </a:fld>
            <a:endParaRPr lang="en-US"/>
          </a:p>
        </p:txBody>
      </p:sp>
    </p:spTree>
    <p:extLst>
      <p:ext uri="{BB962C8B-B14F-4D97-AF65-F5344CB8AC3E}">
        <p14:creationId xmlns:p14="http://schemas.microsoft.com/office/powerpoint/2010/main" val="26284310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D10A77-330A-4047-8525-B757989F675E}" type="datetimeFigureOut">
              <a:rPr lang="en-US" smtClean="0">
                <a:solidFill>
                  <a:prstClr val="black">
                    <a:tint val="75000"/>
                  </a:prstClr>
                </a:solidFill>
              </a:rPr>
              <a:pPr/>
              <a:t>6/12/2018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19567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460435"/>
            <a:ext cx="799752" cy="261040"/>
          </a:xfrm>
        </p:spPr>
        <p:txBody>
          <a:bodyPr/>
          <a:lstStyle/>
          <a:p>
            <a:fld id="{22D10A77-330A-4047-8525-B757989F675E}" type="datetimeFigureOut">
              <a:rPr lang="en-US" smtClean="0">
                <a:solidFill>
                  <a:prstClr val="black">
                    <a:tint val="75000"/>
                  </a:prstClr>
                </a:solidFill>
              </a:rPr>
              <a:pPr/>
              <a:t>6/12/2018</a:t>
            </a:fld>
            <a:endParaRPr lang="en-US">
              <a:solidFill>
                <a:prstClr val="black">
                  <a:tint val="75000"/>
                </a:prstClr>
              </a:solidFill>
            </a:endParaRPr>
          </a:p>
        </p:txBody>
      </p:sp>
      <p:sp>
        <p:nvSpPr>
          <p:cNvPr id="5" name="Footer Placeholder 4"/>
          <p:cNvSpPr>
            <a:spLocks noGrp="1"/>
          </p:cNvSpPr>
          <p:nvPr>
            <p:ph type="ftr" sz="quarter" idx="11"/>
          </p:nvPr>
        </p:nvSpPr>
        <p:spPr>
          <a:xfrm>
            <a:off x="1414071" y="6460435"/>
            <a:ext cx="6592451" cy="261040"/>
          </a:xfr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8157096" y="6460435"/>
            <a:ext cx="529704" cy="261040"/>
          </a:xfrm>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14" name="Text Placeholder 13"/>
          <p:cNvSpPr>
            <a:spLocks noGrp="1"/>
          </p:cNvSpPr>
          <p:nvPr>
            <p:ph type="body" sz="quarter" idx="13" hasCustomPrompt="1"/>
          </p:nvPr>
        </p:nvSpPr>
        <p:spPr>
          <a:xfrm>
            <a:off x="1049130" y="139700"/>
            <a:ext cx="6957392" cy="302039"/>
          </a:xfrm>
        </p:spPr>
        <p:txBody>
          <a:bodyPr>
            <a:noAutofit/>
          </a:bodyPr>
          <a:lstStyle>
            <a:lvl1pPr marL="0" indent="0" algn="ctr">
              <a:buFontTx/>
              <a:buNone/>
              <a:defRPr sz="16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41675083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D10A77-330A-4047-8525-B757989F675E}" type="datetimeFigureOut">
              <a:rPr lang="en-US" smtClean="0">
                <a:solidFill>
                  <a:prstClr val="black">
                    <a:tint val="75000"/>
                  </a:prstClr>
                </a:solidFill>
              </a:rPr>
              <a:pPr/>
              <a:t>6/12/2018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7"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21404538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D10A77-330A-4047-8525-B757989F675E}" type="datetimeFigureOut">
              <a:rPr lang="en-US" smtClean="0">
                <a:solidFill>
                  <a:prstClr val="black">
                    <a:tint val="75000"/>
                  </a:prstClr>
                </a:solidFill>
              </a:rPr>
              <a:pPr/>
              <a:t>6/12/2018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8"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42194250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D10A77-330A-4047-8525-B757989F675E}" type="datetimeFigureOut">
              <a:rPr lang="en-US" smtClean="0">
                <a:solidFill>
                  <a:prstClr val="black">
                    <a:tint val="75000"/>
                  </a:prstClr>
                </a:solidFill>
              </a:rPr>
              <a:pPr/>
              <a:t>6/12/2018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10"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1737993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D10A77-330A-4047-8525-B757989F675E}" type="datetimeFigureOut">
              <a:rPr lang="en-US" smtClean="0">
                <a:solidFill>
                  <a:prstClr val="black">
                    <a:tint val="75000"/>
                  </a:prstClr>
                </a:solidFill>
              </a:rPr>
              <a:pPr/>
              <a:t>6/12/2018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6"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6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31880765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D10A77-330A-4047-8525-B757989F675E}" type="datetimeFigureOut">
              <a:rPr lang="en-US" smtClean="0">
                <a:solidFill>
                  <a:prstClr val="black">
                    <a:tint val="75000"/>
                  </a:prstClr>
                </a:solidFill>
              </a:rPr>
              <a:pPr/>
              <a:t>6/12/2018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5"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40557113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D10A77-330A-4047-8525-B757989F675E}" type="datetimeFigureOut">
              <a:rPr lang="en-US" smtClean="0">
                <a:solidFill>
                  <a:prstClr val="black">
                    <a:tint val="75000"/>
                  </a:prstClr>
                </a:solidFill>
              </a:rPr>
              <a:pPr/>
              <a:t>6/12/2018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7783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520DE14-7DD6-467F-9A63-69BBC643F676}" type="slidenum">
              <a:rPr lang="en-US"/>
              <a:pPr>
                <a:defRPr/>
              </a:pPr>
              <a:t>‹#›</a:t>
            </a:fld>
            <a:endParaRPr lang="en-US"/>
          </a:p>
        </p:txBody>
      </p:sp>
    </p:spTree>
    <p:extLst>
      <p:ext uri="{BB962C8B-B14F-4D97-AF65-F5344CB8AC3E}">
        <p14:creationId xmlns:p14="http://schemas.microsoft.com/office/powerpoint/2010/main" val="13401492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D10A77-330A-4047-8525-B757989F675E}" type="datetimeFigureOut">
              <a:rPr lang="en-US" smtClean="0">
                <a:solidFill>
                  <a:prstClr val="black">
                    <a:tint val="75000"/>
                  </a:prstClr>
                </a:solidFill>
              </a:rPr>
              <a:pPr/>
              <a:t>6/12/2018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988952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D10A77-330A-4047-8525-B757989F675E}" type="datetimeFigureOut">
              <a:rPr lang="en-US" smtClean="0">
                <a:solidFill>
                  <a:prstClr val="black">
                    <a:tint val="75000"/>
                  </a:prstClr>
                </a:solidFill>
              </a:rPr>
              <a:pPr/>
              <a:t>6/12/2018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21931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D10A77-330A-4047-8525-B757989F675E}" type="datetimeFigureOut">
              <a:rPr lang="en-US" smtClean="0">
                <a:solidFill>
                  <a:prstClr val="black">
                    <a:tint val="75000"/>
                  </a:prstClr>
                </a:solidFill>
              </a:rPr>
              <a:pPr/>
              <a:t>6/12/2018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29751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D10A77-330A-4047-8525-B757989F675E}" type="datetimeFigureOut">
              <a:rPr lang="en-US" smtClean="0">
                <a:solidFill>
                  <a:prstClr val="black">
                    <a:tint val="75000"/>
                  </a:prstClr>
                </a:solidFill>
              </a:rPr>
              <a:pPr/>
              <a:t>6/12/2018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6"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11426763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D10A77-330A-4047-8525-B757989F675E}" type="datetimeFigureOut">
              <a:rPr lang="en-US" smtClean="0">
                <a:solidFill>
                  <a:prstClr val="black">
                    <a:tint val="75000"/>
                  </a:prstClr>
                </a:solidFill>
              </a:rPr>
              <a:pPr/>
              <a:t>6/12/2018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6"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78150071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52500"/>
          </a:xfrm>
        </p:spPr>
        <p:txBody>
          <a:bodyPr/>
          <a:lstStyle/>
          <a:p>
            <a:r>
              <a:rPr lang="en-US" smtClean="0"/>
              <a:t>Click to edit Master title style</a:t>
            </a:r>
            <a:endParaRPr lang="en-US"/>
          </a:p>
        </p:txBody>
      </p:sp>
      <p:sp>
        <p:nvSpPr>
          <p:cNvPr id="3" name="Content Placeholder 2"/>
          <p:cNvSpPr>
            <a:spLocks noGrp="1"/>
          </p:cNvSpPr>
          <p:nvPr>
            <p:ph idx="1"/>
          </p:nvPr>
        </p:nvSpPr>
        <p:spPr>
          <a:xfrm>
            <a:off x="170424" y="1026652"/>
            <a:ext cx="8760543" cy="499560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689126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x">
  <p:cSld name="Quote">
    <p:bg>
      <p:bgPr>
        <a:solidFill>
          <a:srgbClr val="D9DBDD"/>
        </a:solidFill>
        <a:effectLst/>
      </p:bgPr>
    </p:bg>
    <p:spTree>
      <p:nvGrpSpPr>
        <p:cNvPr id="1" name=""/>
        <p:cNvGrpSpPr/>
        <p:nvPr/>
      </p:nvGrpSpPr>
      <p:grpSpPr>
        <a:xfrm>
          <a:off x="0" y="0"/>
          <a:ext cx="0" cy="0"/>
          <a:chOff x="0" y="0"/>
          <a:chExt cx="0" cy="0"/>
        </a:xfrm>
      </p:grpSpPr>
      <p:sp>
        <p:nvSpPr>
          <p:cNvPr id="33" name="Shape 33"/>
          <p:cNvSpPr>
            <a:spLocks noGrp="1"/>
          </p:cNvSpPr>
          <p:nvPr>
            <p:ph type="body" sz="quarter" idx="13"/>
          </p:nvPr>
        </p:nvSpPr>
        <p:spPr>
          <a:xfrm>
            <a:off x="1339453" y="2017629"/>
            <a:ext cx="6465094" cy="2751305"/>
          </a:xfrm>
          <a:prstGeom prst="rect">
            <a:avLst/>
          </a:prstGeom>
        </p:spPr>
        <p:txBody>
          <a:bodyPr lIns="35717" tIns="35717" rIns="35717" bIns="35717" anchor="ctr">
            <a:spAutoFit/>
          </a:bodyPr>
          <a:lstStyle>
            <a:lvl1pPr algn="ctr" defTabSz="410751">
              <a:lnSpc>
                <a:spcPts val="4219"/>
              </a:lnSpc>
              <a:defRPr sz="2500">
                <a:solidFill>
                  <a:srgbClr val="4B4141"/>
                </a:solidFill>
                <a:latin typeface="+mj-lt"/>
                <a:ea typeface="+mj-ea"/>
                <a:cs typeface="+mj-cs"/>
                <a:sym typeface="Avenir Next Condensed"/>
              </a:defRPr>
            </a:lvl1pPr>
          </a:lstStyle>
          <a:p>
            <a:r>
              <a:t>Duis autem vel eum iriure dolor in hendrerit in vulputate velit esse molestie consequat, vel illum dolore eu feugiat nulla facilisis at vero eros et accumsan et iusto odio dignissim qui blandit praesent </a:t>
            </a:r>
          </a:p>
        </p:txBody>
      </p:sp>
      <p:sp>
        <p:nvSpPr>
          <p:cNvPr id="34" name="Shape 34"/>
          <p:cNvSpPr>
            <a:spLocks noGrp="1"/>
          </p:cNvSpPr>
          <p:nvPr>
            <p:ph type="pic" sz="quarter" idx="14"/>
          </p:nvPr>
        </p:nvSpPr>
        <p:spPr>
          <a:xfrm>
            <a:off x="3870517" y="1278433"/>
            <a:ext cx="1409145" cy="884040"/>
          </a:xfrm>
          <a:prstGeom prst="rect">
            <a:avLst/>
          </a:prstGeom>
        </p:spPr>
        <p:txBody>
          <a:bodyPr lIns="64291" tIns="32145" rIns="64291" bIns="32145">
            <a:noAutofit/>
          </a:bodyPr>
          <a:lstStyle/>
          <a:p>
            <a:endParaRPr/>
          </a:p>
        </p:txBody>
      </p:sp>
      <p:sp>
        <p:nvSpPr>
          <p:cNvPr id="35" name="Shape 35"/>
          <p:cNvSpPr/>
          <p:nvPr/>
        </p:nvSpPr>
        <p:spPr>
          <a:xfrm>
            <a:off x="36463" y="764512"/>
            <a:ext cx="910567" cy="441463"/>
          </a:xfrm>
          <a:prstGeom prst="rect">
            <a:avLst/>
          </a:prstGeom>
          <a:ln w="12700">
            <a:miter lim="400000"/>
          </a:ln>
          <a:extLst>
            <a:ext uri="{C572A759-6A51-4108-AA02-DFA0A04FC94B}">
              <ma14:wrappingTextBoxFlag xmlns="" xmlns:ma14="http://schemas.microsoft.com/office/mac/drawingml/2011/main" val="1"/>
            </a:ext>
          </a:extLst>
        </p:spPr>
        <p:txBody>
          <a:bodyPr lIns="35717" tIns="35717" rIns="35717" bIns="35717" anchor="ctr">
            <a:spAutoFit/>
          </a:bodyPr>
          <a:lstStyle>
            <a:lvl1pPr>
              <a:defRPr sz="1200">
                <a:solidFill>
                  <a:srgbClr val="4B4141"/>
                </a:solidFill>
                <a:latin typeface="+mn-lt"/>
                <a:ea typeface="+mn-ea"/>
                <a:cs typeface="+mn-cs"/>
                <a:sym typeface="Gill Sans"/>
              </a:defRPr>
            </a:lvl1pPr>
          </a:lstStyle>
          <a:p>
            <a:pPr defTabSz="457200" eaLnBrk="1" fontAlgn="auto" hangingPunct="1">
              <a:spcBef>
                <a:spcPts val="0"/>
              </a:spcBef>
              <a:spcAft>
                <a:spcPts val="0"/>
              </a:spcAft>
            </a:pPr>
            <a:r>
              <a:t>Fritz-Haber-Institut</a:t>
            </a:r>
          </a:p>
        </p:txBody>
      </p:sp>
      <p:pic>
        <p:nvPicPr>
          <p:cNvPr id="36" name="unknown-filtered.png"/>
          <p:cNvPicPr>
            <a:picLocks noChangeAspect="1"/>
          </p:cNvPicPr>
          <p:nvPr/>
        </p:nvPicPr>
        <p:blipFill>
          <a:blip r:embed="rId2">
            <a:extLst/>
          </a:blip>
          <a:stretch>
            <a:fillRect/>
          </a:stretch>
        </p:blipFill>
        <p:spPr>
          <a:xfrm>
            <a:off x="104179" y="110133"/>
            <a:ext cx="767954" cy="833229"/>
          </a:xfrm>
          <a:prstGeom prst="rect">
            <a:avLst/>
          </a:prstGeom>
          <a:ln w="12700">
            <a:miter lim="400000"/>
          </a:ln>
        </p:spPr>
      </p:pic>
      <p:sp>
        <p:nvSpPr>
          <p:cNvPr id="37" name="Shape 37"/>
          <p:cNvSpPr>
            <a:spLocks noGrp="1"/>
          </p:cNvSpPr>
          <p:nvPr>
            <p:ph idx="3"/>
          </p:nvPr>
        </p:nvSpPr>
        <p:spPr>
          <a:xfrm>
            <a:off x="1321594" y="2098476"/>
            <a:ext cx="6491883" cy="4009430"/>
          </a:xfrm>
          <a:prstGeom prst="rect">
            <a:avLst/>
          </a:prstGeom>
        </p:spPr>
        <p:txBody>
          <a:bodyPr lIns="35717" tIns="35717" rIns="35717" bIns="35717" anchor="b">
            <a:noAutofit/>
          </a:bodyPr>
          <a:lstStyle>
            <a:lvl1pPr algn="ctr" defTabSz="410751">
              <a:lnSpc>
                <a:spcPct val="100000"/>
              </a:lnSpc>
              <a:defRPr sz="4000">
                <a:latin typeface="+mn-lt"/>
                <a:ea typeface="+mn-ea"/>
                <a:cs typeface="+mn-cs"/>
                <a:sym typeface="Gill Sans"/>
              </a:defRPr>
            </a:lvl1pPr>
          </a:lstStyle>
          <a:p>
            <a:pPr algn="ctr" defTabSz="584200">
              <a:lnSpc>
                <a:spcPct val="100000"/>
              </a:lnSpc>
              <a:defRPr sz="4000">
                <a:latin typeface="+mn-lt"/>
                <a:ea typeface="+mn-ea"/>
                <a:cs typeface="+mn-cs"/>
                <a:sym typeface="Gill Sans"/>
              </a:defRPr>
            </a:pPr>
            <a:endParaRPr/>
          </a:p>
        </p:txBody>
      </p:sp>
      <p:sp>
        <p:nvSpPr>
          <p:cNvPr id="38" name="Shape 38"/>
          <p:cNvSpPr>
            <a:spLocks noGrp="1"/>
          </p:cNvSpPr>
          <p:nvPr>
            <p:ph type="body" sz="quarter" idx="15"/>
          </p:nvPr>
        </p:nvSpPr>
        <p:spPr>
          <a:xfrm>
            <a:off x="4010150" y="244471"/>
            <a:ext cx="1123702" cy="564574"/>
          </a:xfrm>
          <a:prstGeom prst="rect">
            <a:avLst/>
          </a:prstGeom>
        </p:spPr>
        <p:txBody>
          <a:bodyPr wrap="none" lIns="35717" tIns="35717" rIns="35717" bIns="35717" anchor="ctr">
            <a:spAutoFit/>
          </a:bodyPr>
          <a:lstStyle>
            <a:lvl1pPr algn="ctr" defTabSz="410751">
              <a:lnSpc>
                <a:spcPct val="100000"/>
              </a:lnSpc>
              <a:defRPr sz="3200">
                <a:solidFill>
                  <a:srgbClr val="4B4141"/>
                </a:solidFill>
                <a:latin typeface="+mj-lt"/>
                <a:ea typeface="+mj-ea"/>
                <a:cs typeface="+mj-cs"/>
                <a:sym typeface="Avenir Next Condensed"/>
              </a:defRPr>
            </a:lvl1pPr>
          </a:lstStyle>
          <a:p>
            <a:r>
              <a:t>Title</a:t>
            </a:r>
          </a:p>
        </p:txBody>
      </p:sp>
      <p:sp>
        <p:nvSpPr>
          <p:cNvPr id="39" name="Shape 39"/>
          <p:cNvSpPr/>
          <p:nvPr/>
        </p:nvSpPr>
        <p:spPr>
          <a:xfrm>
            <a:off x="1130583" y="995399"/>
            <a:ext cx="7875830" cy="1"/>
          </a:xfrm>
          <a:prstGeom prst="line">
            <a:avLst/>
          </a:prstGeom>
          <a:ln w="25400">
            <a:solidFill>
              <a:srgbClr val="4B4141"/>
            </a:solidFill>
            <a:miter lim="400000"/>
            <a:tailEnd type="triangle" len="sm"/>
          </a:ln>
        </p:spPr>
        <p:txBody>
          <a:bodyPr lIns="35717" tIns="35717" rIns="35717" bIns="35717" anchor="ctr"/>
          <a:lstStyle/>
          <a:p>
            <a:pPr defTabSz="457200" eaLnBrk="1" fontAlgn="auto" hangingPunct="1">
              <a:spcBef>
                <a:spcPts val="0"/>
              </a:spcBef>
              <a:spcAft>
                <a:spcPts val="0"/>
              </a:spcAft>
              <a:defRPr sz="4000">
                <a:effectLst>
                  <a:outerShdw blurRad="38100" dist="12700" dir="5400000" rotWithShape="0">
                    <a:srgbClr val="000000">
                      <a:alpha val="50000"/>
                    </a:srgbClr>
                  </a:outerShdw>
                </a:effectLst>
                <a:latin typeface="+mn-lt"/>
                <a:ea typeface="+mn-ea"/>
                <a:cs typeface="+mn-cs"/>
                <a:sym typeface="Gill Sans"/>
              </a:defRPr>
            </a:pPr>
            <a:endParaRPr sz="4000">
              <a:solidFill>
                <a:prstClr val="black"/>
              </a:solidFill>
              <a:effectLst>
                <a:outerShdw blurRad="38100" dist="12700" dir="5400000" rotWithShape="0">
                  <a:srgbClr val="000000">
                    <a:alpha val="50000"/>
                  </a:srgbClr>
                </a:outerShdw>
              </a:effectLst>
              <a:latin typeface="Calibri"/>
              <a:sym typeface="Gill Sans"/>
            </a:endParaRPr>
          </a:p>
        </p:txBody>
      </p:sp>
      <p:pic>
        <p:nvPicPr>
          <p:cNvPr id="40" name="pasted-image.tiff"/>
          <p:cNvPicPr>
            <a:picLocks noChangeAspect="1"/>
          </p:cNvPicPr>
          <p:nvPr/>
        </p:nvPicPr>
        <p:blipFill>
          <a:blip r:embed="rId3">
            <a:extLst/>
          </a:blip>
          <a:stretch>
            <a:fillRect/>
          </a:stretch>
        </p:blipFill>
        <p:spPr>
          <a:xfrm>
            <a:off x="8276332" y="237771"/>
            <a:ext cx="621480" cy="577976"/>
          </a:xfrm>
          <a:prstGeom prst="rect">
            <a:avLst/>
          </a:prstGeom>
          <a:ln w="12700">
            <a:solidFill>
              <a:srgbClr val="000000"/>
            </a:solidFill>
            <a:miter lim="400000"/>
          </a:ln>
        </p:spPr>
      </p:pic>
      <p:sp>
        <p:nvSpPr>
          <p:cNvPr id="41" name="Shape 41"/>
          <p:cNvSpPr/>
          <p:nvPr/>
        </p:nvSpPr>
        <p:spPr>
          <a:xfrm>
            <a:off x="7110442" y="290639"/>
            <a:ext cx="1578892" cy="472241"/>
          </a:xfrm>
          <a:prstGeom prst="rect">
            <a:avLst/>
          </a:prstGeom>
          <a:ln w="12700">
            <a:miter lim="400000"/>
          </a:ln>
          <a:extLst>
            <a:ext uri="{C572A759-6A51-4108-AA02-DFA0A04FC94B}">
              <ma14:wrappingTextBoxFlag xmlns="" xmlns:ma14="http://schemas.microsoft.com/office/mac/drawingml/2011/main" val="1"/>
            </a:ext>
          </a:extLst>
        </p:spPr>
        <p:txBody>
          <a:bodyPr wrap="none" lIns="35717" tIns="35717" rIns="35717" bIns="35717" anchor="ctr">
            <a:spAutoFit/>
          </a:bodyPr>
          <a:lstStyle>
            <a:lvl1pPr>
              <a:defRPr sz="2600">
                <a:solidFill>
                  <a:srgbClr val="000000"/>
                </a:solidFill>
                <a:latin typeface="Times New Roman"/>
                <a:ea typeface="Times New Roman"/>
                <a:cs typeface="Times New Roman"/>
                <a:sym typeface="Times New Roman"/>
              </a:defRPr>
            </a:lvl1pPr>
          </a:lstStyle>
          <a:p>
            <a:pPr defTabSz="457200" eaLnBrk="1" fontAlgn="auto" hangingPunct="1">
              <a:spcBef>
                <a:spcPts val="0"/>
              </a:spcBef>
              <a:spcAft>
                <a:spcPts val="0"/>
              </a:spcAft>
            </a:pPr>
            <a:r>
              <a:t>CRYVISIL</a:t>
            </a:r>
          </a:p>
        </p:txBody>
      </p:sp>
      <p:sp>
        <p:nvSpPr>
          <p:cNvPr id="42" name="Shape 42"/>
          <p:cNvSpPr>
            <a:spLocks noGrp="1"/>
          </p:cNvSpPr>
          <p:nvPr>
            <p:ph type="sldNum" sz="quarter" idx="2"/>
          </p:nvPr>
        </p:nvSpPr>
        <p:spPr>
          <a:xfrm>
            <a:off x="8733234" y="6509742"/>
            <a:ext cx="241102" cy="258961"/>
          </a:xfrm>
          <a:prstGeom prst="rect">
            <a:avLst/>
          </a:prstGeom>
        </p:spPr>
        <p:txBody>
          <a:bodyPr lIns="35717" tIns="35717" rIns="35717" bIns="35717"/>
          <a:lstStyle>
            <a:lvl1pPr algn="ctr" defTabSz="410751">
              <a:defRPr sz="1300">
                <a:solidFill>
                  <a:srgbClr val="4B4141"/>
                </a:solidFill>
                <a:latin typeface="+mn-lt"/>
                <a:ea typeface="+mn-ea"/>
                <a:cs typeface="+mn-cs"/>
                <a:sym typeface="Gill Sans"/>
              </a:defRPr>
            </a:lvl1pPr>
          </a:lstStyle>
          <a:p>
            <a:fld id="{86CB4B4D-7CA3-9044-876B-883B54F8677D}" type="slidenum">
              <a:rPr/>
              <a:pPr/>
              <a:t>‹#›</a:t>
            </a:fld>
            <a:endParaRPr/>
          </a:p>
        </p:txBody>
      </p:sp>
    </p:spTree>
    <p:extLst>
      <p:ext uri="{BB962C8B-B14F-4D97-AF65-F5344CB8AC3E}">
        <p14:creationId xmlns:p14="http://schemas.microsoft.com/office/powerpoint/2010/main" val="1224231725"/>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F1AECC0-04F3-4EA3-A907-A3B76E07ED52}" type="slidenum">
              <a:rPr lang="en-US"/>
              <a:pPr>
                <a:defRPr/>
              </a:pPr>
              <a:t>‹#›</a:t>
            </a:fld>
            <a:endParaRPr lang="en-US"/>
          </a:p>
        </p:txBody>
      </p:sp>
    </p:spTree>
    <p:extLst>
      <p:ext uri="{BB962C8B-B14F-4D97-AF65-F5344CB8AC3E}">
        <p14:creationId xmlns:p14="http://schemas.microsoft.com/office/powerpoint/2010/main" val="1669788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601DE8F-844F-49AE-B889-FA8E27C93DC1}" type="slidenum">
              <a:rPr lang="en-US"/>
              <a:pPr>
                <a:defRPr/>
              </a:pPr>
              <a:t>‹#›</a:t>
            </a:fld>
            <a:endParaRPr lang="en-US"/>
          </a:p>
        </p:txBody>
      </p:sp>
    </p:spTree>
    <p:extLst>
      <p:ext uri="{BB962C8B-B14F-4D97-AF65-F5344CB8AC3E}">
        <p14:creationId xmlns:p14="http://schemas.microsoft.com/office/powerpoint/2010/main" val="2634156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730BBDB-74B3-491F-9F09-0790085A8C8F}" type="slidenum">
              <a:rPr lang="en-US"/>
              <a:pPr>
                <a:defRPr/>
              </a:pPr>
              <a:t>‹#›</a:t>
            </a:fld>
            <a:endParaRPr lang="en-US"/>
          </a:p>
        </p:txBody>
      </p:sp>
    </p:spTree>
    <p:extLst>
      <p:ext uri="{BB962C8B-B14F-4D97-AF65-F5344CB8AC3E}">
        <p14:creationId xmlns:p14="http://schemas.microsoft.com/office/powerpoint/2010/main" val="1629165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84CB3F0-2E25-4A8A-9E50-6047653739D9}" type="slidenum">
              <a:rPr lang="en-US"/>
              <a:pPr>
                <a:defRPr/>
              </a:pPr>
              <a:t>‹#›</a:t>
            </a:fld>
            <a:endParaRPr lang="en-US"/>
          </a:p>
        </p:txBody>
      </p:sp>
    </p:spTree>
    <p:extLst>
      <p:ext uri="{BB962C8B-B14F-4D97-AF65-F5344CB8AC3E}">
        <p14:creationId xmlns:p14="http://schemas.microsoft.com/office/powerpoint/2010/main" val="4065251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F56DF0E-34C4-4C2E-9D39-63ABE28EBDC7}" type="slidenum">
              <a:rPr lang="en-US"/>
              <a:pPr>
                <a:defRPr/>
              </a:pPr>
              <a:t>‹#›</a:t>
            </a:fld>
            <a:endParaRPr lang="en-US"/>
          </a:p>
        </p:txBody>
      </p:sp>
    </p:spTree>
    <p:extLst>
      <p:ext uri="{BB962C8B-B14F-4D97-AF65-F5344CB8AC3E}">
        <p14:creationId xmlns:p14="http://schemas.microsoft.com/office/powerpoint/2010/main" val="2407942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92F15F2-DD1B-4413-84D0-56D3442A34FD}" type="slidenum">
              <a:rPr lang="en-US"/>
              <a:pPr>
                <a:defRPr/>
              </a:pPr>
              <a:t>‹#›</a:t>
            </a:fld>
            <a:endParaRPr lang="en-US"/>
          </a:p>
        </p:txBody>
      </p:sp>
    </p:spTree>
    <p:extLst>
      <p:ext uri="{BB962C8B-B14F-4D97-AF65-F5344CB8AC3E}">
        <p14:creationId xmlns:p14="http://schemas.microsoft.com/office/powerpoint/2010/main" val="1164717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2899879-D262-466C-A724-480BAC0F5CFE}" type="slidenum">
              <a:rPr lang="en-US"/>
              <a:pPr>
                <a:defRPr/>
              </a:pPr>
              <a:t>‹#›</a:t>
            </a:fld>
            <a:endParaRPr lang="en-US"/>
          </a:p>
        </p:txBody>
      </p:sp>
    </p:spTree>
    <p:extLst>
      <p:ext uri="{BB962C8B-B14F-4D97-AF65-F5344CB8AC3E}">
        <p14:creationId xmlns:p14="http://schemas.microsoft.com/office/powerpoint/2010/main" val="3090978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533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564D525-2E7C-4615-8906-43D70D4BAAC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13105"/>
            <a:ext cx="8229600" cy="54303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314174"/>
            <a:ext cx="8229600" cy="501373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460435"/>
            <a:ext cx="2133600" cy="261040"/>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eaLnBrk="1" fontAlgn="auto" hangingPunct="1">
              <a:spcBef>
                <a:spcPts val="0"/>
              </a:spcBef>
              <a:spcAft>
                <a:spcPts val="0"/>
              </a:spcAft>
            </a:pPr>
            <a:fld id="{22D10A77-330A-4047-8525-B757989F675E}" type="datetimeFigureOut">
              <a:rPr lang="en-US" smtClean="0">
                <a:solidFill>
                  <a:prstClr val="black">
                    <a:tint val="75000"/>
                  </a:prstClr>
                </a:solidFill>
                <a:latin typeface="Calibri"/>
              </a:rPr>
              <a:pPr defTabSz="457200" eaLnBrk="1" fontAlgn="auto" hangingPunct="1">
                <a:spcBef>
                  <a:spcPts val="0"/>
                </a:spcBef>
                <a:spcAft>
                  <a:spcPts val="0"/>
                </a:spcAft>
              </a:pPr>
              <a:t>6/12/2018</a:t>
            </a:fld>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124200" y="6460435"/>
            <a:ext cx="2895600" cy="261040"/>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eaLnBrk="1" fontAlgn="auto" hangingPunct="1">
              <a:spcBef>
                <a:spcPts val="0"/>
              </a:spcBef>
              <a:spcAft>
                <a:spcPts val="0"/>
              </a:spcAft>
            </a:pPr>
            <a:r>
              <a:rPr lang="en-US" smtClean="0">
                <a:solidFill>
                  <a:prstClr val="black">
                    <a:tint val="75000"/>
                  </a:prstClr>
                </a:solidFill>
                <a:latin typeface="Calibri"/>
              </a:rPr>
              <a:t>Greg White, Timo Korhonen for EPICS V4</a:t>
            </a:r>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460435"/>
            <a:ext cx="2133600" cy="261040"/>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eaLnBrk="1" fontAlgn="auto" hangingPunct="1">
              <a:spcBef>
                <a:spcPts val="0"/>
              </a:spcBef>
              <a:spcAft>
                <a:spcPts val="0"/>
              </a:spcAft>
            </a:pPr>
            <a:fld id="{A433CA8D-977F-BF4F-9ADC-1C1D0ACF65BD}" type="slidenum">
              <a:rPr lang="en-US" smtClean="0">
                <a:solidFill>
                  <a:prstClr val="black">
                    <a:tint val="75000"/>
                  </a:prstClr>
                </a:solidFill>
                <a:latin typeface="Calibri"/>
              </a:rPr>
              <a:pPr defTabSz="457200" eaLnBrk="1" fontAlgn="auto" hangingPunct="1">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7466960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57200" y="1524000"/>
            <a:ext cx="8229600" cy="4419600"/>
          </a:xfrm>
        </p:spPr>
        <p:txBody>
          <a:bodyPr/>
          <a:lstStyle/>
          <a:p>
            <a:pPr marL="228600" indent="-228600"/>
            <a:r>
              <a:rPr lang="en-US" altLang="en-US" sz="2800" dirty="0" err="1" smtClean="0"/>
              <a:t>medm</a:t>
            </a:r>
            <a:r>
              <a:rPr lang="en-US" altLang="en-US" sz="2800" dirty="0" smtClean="0"/>
              <a:t> is the only EPICS display manager with conversion tools to all of the other popular display managers (CSS-BOY, </a:t>
            </a:r>
            <a:r>
              <a:rPr lang="en-US" altLang="en-US" sz="2800" dirty="0" err="1" smtClean="0"/>
              <a:t>caQtDM</a:t>
            </a:r>
            <a:r>
              <a:rPr lang="en-US" altLang="en-US" sz="2800" dirty="0" smtClean="0"/>
              <a:t>,  </a:t>
            </a:r>
            <a:r>
              <a:rPr lang="en-US" altLang="en-US" sz="2800" dirty="0" err="1" smtClean="0"/>
              <a:t>edm</a:t>
            </a:r>
            <a:r>
              <a:rPr lang="en-US" altLang="en-US" sz="2800" dirty="0" smtClean="0"/>
              <a:t>)</a:t>
            </a:r>
          </a:p>
          <a:p>
            <a:pPr marL="228600" indent="-228600"/>
            <a:r>
              <a:rPr lang="en-US" altLang="en-US" sz="2800" dirty="0" smtClean="0"/>
              <a:t>Goals: </a:t>
            </a:r>
          </a:p>
          <a:p>
            <a:pPr marL="628650" lvl="1" indent="-228600"/>
            <a:r>
              <a:rPr lang="en-US" altLang="en-US" sz="2400" dirty="0" smtClean="0"/>
              <a:t>Module developers can create/edit an </a:t>
            </a:r>
            <a:r>
              <a:rPr lang="en-US" altLang="en-US" sz="2400" dirty="0" err="1" smtClean="0"/>
              <a:t>medm</a:t>
            </a:r>
            <a:r>
              <a:rPr lang="en-US" altLang="en-US" sz="2400" dirty="0" smtClean="0"/>
              <a:t> file and type </a:t>
            </a:r>
            <a:r>
              <a:rPr lang="en-US" altLang="en-US" sz="2400" dirty="0" smtClean="0">
                <a:latin typeface="Courier New" panose="02070309020205020404" pitchFamily="49" charset="0"/>
                <a:cs typeface="Courier New" panose="02070309020205020404" pitchFamily="49" charset="0"/>
              </a:rPr>
              <a:t>make</a:t>
            </a:r>
            <a:r>
              <a:rPr lang="en-US" altLang="en-US" sz="2400" dirty="0"/>
              <a:t> </a:t>
            </a:r>
            <a:r>
              <a:rPr lang="en-US" altLang="en-US" sz="2400" dirty="0" smtClean="0"/>
              <a:t>to automatically convert to other OPI formats producing </a:t>
            </a:r>
            <a:r>
              <a:rPr lang="en-US" altLang="en-US" sz="2400" b="1" i="1" dirty="0" smtClean="0"/>
              <a:t>good-looking</a:t>
            </a:r>
            <a:r>
              <a:rPr lang="en-US" altLang="en-US" sz="2400" b="1" dirty="0" smtClean="0"/>
              <a:t>, </a:t>
            </a:r>
            <a:r>
              <a:rPr lang="en-US" altLang="en-US" sz="2400" b="1" i="1" dirty="0" smtClean="0"/>
              <a:t>fully-functional</a:t>
            </a:r>
            <a:r>
              <a:rPr lang="en-US" altLang="en-US" sz="2400" b="1" dirty="0" smtClean="0"/>
              <a:t> </a:t>
            </a:r>
            <a:r>
              <a:rPr lang="en-US" altLang="en-US" sz="2400" dirty="0" smtClean="0"/>
              <a:t>displays</a:t>
            </a:r>
          </a:p>
          <a:p>
            <a:pPr marL="628650" lvl="1" indent="-228600"/>
            <a:r>
              <a:rPr lang="en-US" altLang="en-US" sz="2400" dirty="0"/>
              <a:t>E</a:t>
            </a:r>
            <a:r>
              <a:rPr lang="en-US" altLang="en-US" sz="2400" dirty="0" smtClean="0"/>
              <a:t>liminate the need for even minor edits/tweaks.</a:t>
            </a:r>
          </a:p>
        </p:txBody>
      </p:sp>
      <p:sp>
        <p:nvSpPr>
          <p:cNvPr id="3075" name="Rectangle 3"/>
          <p:cNvSpPr>
            <a:spLocks noGrp="1" noChangeArrowheads="1"/>
          </p:cNvSpPr>
          <p:nvPr>
            <p:ph type="title"/>
          </p:nvPr>
        </p:nvSpPr>
        <p:spPr>
          <a:xfrm>
            <a:off x="304800" y="152400"/>
            <a:ext cx="8610600" cy="1143000"/>
          </a:xfrm>
        </p:spPr>
        <p:txBody>
          <a:bodyPr/>
          <a:lstStyle/>
          <a:p>
            <a:r>
              <a:rPr lang="en-US" altLang="en-US" b="1" dirty="0">
                <a:solidFill>
                  <a:srgbClr val="0066FF"/>
                </a:solidFill>
              </a:rPr>
              <a:t>Conversion of </a:t>
            </a:r>
            <a:r>
              <a:rPr lang="en-US" altLang="en-US" b="1" dirty="0" err="1">
                <a:solidFill>
                  <a:srgbClr val="0066FF"/>
                </a:solidFill>
              </a:rPr>
              <a:t>medm</a:t>
            </a:r>
            <a:r>
              <a:rPr lang="en-US" altLang="en-US" b="1" dirty="0">
                <a:solidFill>
                  <a:srgbClr val="0066FF"/>
                </a:solidFill>
              </a:rPr>
              <a:t> Screens to CSS-BOY, </a:t>
            </a:r>
            <a:r>
              <a:rPr lang="en-US" altLang="en-US" b="1" dirty="0" err="1">
                <a:solidFill>
                  <a:srgbClr val="0066FF"/>
                </a:solidFill>
              </a:rPr>
              <a:t>caQtDM</a:t>
            </a:r>
            <a:r>
              <a:rPr lang="en-US" altLang="en-US" b="1" dirty="0">
                <a:solidFill>
                  <a:srgbClr val="0066FF"/>
                </a:solidFill>
              </a:rPr>
              <a:t>, and </a:t>
            </a:r>
            <a:r>
              <a:rPr lang="en-US" altLang="en-US" b="1" dirty="0" err="1">
                <a:solidFill>
                  <a:srgbClr val="0066FF"/>
                </a:solidFill>
              </a:rPr>
              <a:t>edm</a:t>
            </a:r>
            <a:r>
              <a:rPr lang="en-US" altLang="en-US" b="1" dirty="0">
                <a:solidFill>
                  <a:srgbClr val="0066FF"/>
                </a:solidFill>
              </a:rPr>
              <a:t> using </a:t>
            </a:r>
            <a:r>
              <a:rPr lang="en-US" altLang="en-US" b="1" dirty="0" err="1">
                <a:solidFill>
                  <a:srgbClr val="0066FF"/>
                </a:solidFill>
              </a:rPr>
              <a:t>Makefiles</a:t>
            </a:r>
            <a:r>
              <a:rPr lang="en-US" altLang="en-US" b="1" dirty="0">
                <a:solidFill>
                  <a:srgbClr val="0066FF"/>
                </a:solidFill>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152400"/>
            <a:ext cx="7924800" cy="762000"/>
          </a:xfrm>
        </p:spPr>
        <p:txBody>
          <a:bodyPr/>
          <a:lstStyle/>
          <a:p>
            <a:r>
              <a:rPr lang="en-US" altLang="en-US" b="1" dirty="0" smtClean="0">
                <a:solidFill>
                  <a:srgbClr val="0066FF"/>
                </a:solidFill>
              </a:rPr>
              <a:t>Solution</a:t>
            </a:r>
          </a:p>
        </p:txBody>
      </p:sp>
      <p:sp>
        <p:nvSpPr>
          <p:cNvPr id="5" name="Rectangle 3"/>
          <p:cNvSpPr txBox="1">
            <a:spLocks noChangeArrowheads="1"/>
          </p:cNvSpPr>
          <p:nvPr/>
        </p:nvSpPr>
        <p:spPr bwMode="auto">
          <a:xfrm>
            <a:off x="457200" y="838200"/>
            <a:ext cx="8382000" cy="5257800"/>
          </a:xfrm>
          <a:prstGeom prst="rect">
            <a:avLst/>
          </a:prstGeom>
          <a:noFill/>
          <a:ln w="9525">
            <a:noFill/>
            <a:miter lim="800000"/>
            <a:headEnd/>
            <a:tailEnd/>
          </a:ln>
        </p:spPr>
        <p:txBody>
          <a:bodyPr/>
          <a:lstStyle/>
          <a:p>
            <a:pPr marL="342900" indent="-342900">
              <a:spcBef>
                <a:spcPts val="600"/>
              </a:spcBef>
              <a:buFont typeface="Arial" panose="020B0604020202020204" pitchFamily="34" charset="0"/>
              <a:buChar char="•"/>
            </a:pPr>
            <a:r>
              <a:rPr lang="en-US" dirty="0"/>
              <a:t>Added </a:t>
            </a:r>
            <a:r>
              <a:rPr lang="en-US" dirty="0" err="1" smtClean="0"/>
              <a:t>yyyApp</a:t>
            </a:r>
            <a:r>
              <a:rPr lang="en-US" dirty="0" smtClean="0"/>
              <a:t>/op/</a:t>
            </a:r>
            <a:r>
              <a:rPr lang="en-US" dirty="0" err="1" smtClean="0"/>
              <a:t>Makefile</a:t>
            </a:r>
            <a:r>
              <a:rPr lang="en-US" dirty="0"/>
              <a:t>. </a:t>
            </a:r>
          </a:p>
          <a:p>
            <a:pPr marL="800100" lvl="1" indent="-342900">
              <a:spcBef>
                <a:spcPts val="600"/>
              </a:spcBef>
              <a:buFont typeface="Arial" panose="020B0604020202020204" pitchFamily="34" charset="0"/>
              <a:buChar char="•"/>
            </a:pPr>
            <a:r>
              <a:rPr lang="en-US" sz="2000" dirty="0" smtClean="0"/>
              <a:t>Runs </a:t>
            </a:r>
            <a:r>
              <a:rPr lang="en-US" sz="2000" dirty="0"/>
              <a:t>the conversion tools to convert the </a:t>
            </a:r>
            <a:r>
              <a:rPr lang="en-US" sz="2000" dirty="0" err="1"/>
              <a:t>medm</a:t>
            </a:r>
            <a:r>
              <a:rPr lang="en-US" sz="2000" dirty="0"/>
              <a:t> </a:t>
            </a:r>
            <a:r>
              <a:rPr lang="en-US" sz="2000" dirty="0" err="1"/>
              <a:t>adl</a:t>
            </a:r>
            <a:r>
              <a:rPr lang="en-US" sz="2000" dirty="0"/>
              <a:t> files to </a:t>
            </a:r>
            <a:r>
              <a:rPr lang="en-US" sz="2000" dirty="0" err="1"/>
              <a:t>edl</a:t>
            </a:r>
            <a:r>
              <a:rPr lang="en-US" sz="2000" dirty="0"/>
              <a:t> for </a:t>
            </a:r>
            <a:r>
              <a:rPr lang="en-US" sz="2000" dirty="0" err="1"/>
              <a:t>edm</a:t>
            </a:r>
            <a:r>
              <a:rPr lang="en-US" sz="2000" dirty="0"/>
              <a:t>, </a:t>
            </a:r>
            <a:r>
              <a:rPr lang="en-US" sz="2000" dirty="0" err="1"/>
              <a:t>ui</a:t>
            </a:r>
            <a:r>
              <a:rPr lang="en-US" sz="2000" dirty="0"/>
              <a:t> for </a:t>
            </a:r>
            <a:r>
              <a:rPr lang="en-US" sz="2000" dirty="0" err="1"/>
              <a:t>caQtDM</a:t>
            </a:r>
            <a:r>
              <a:rPr lang="en-US" sz="2000" dirty="0"/>
              <a:t>, and </a:t>
            </a:r>
            <a:r>
              <a:rPr lang="en-US" sz="2000" dirty="0" err="1"/>
              <a:t>opi</a:t>
            </a:r>
            <a:r>
              <a:rPr lang="en-US" sz="2000" dirty="0"/>
              <a:t> for CSS-BOY. </a:t>
            </a:r>
            <a:endParaRPr lang="en-US" sz="2000" dirty="0" smtClean="0"/>
          </a:p>
          <a:p>
            <a:pPr marL="342900" indent="-342900">
              <a:spcBef>
                <a:spcPts val="600"/>
              </a:spcBef>
              <a:buFont typeface="Arial" panose="020B0604020202020204" pitchFamily="34" charset="0"/>
              <a:buChar char="•"/>
            </a:pPr>
            <a:r>
              <a:rPr lang="en-US" dirty="0" smtClean="0"/>
              <a:t>RULES_OPI </a:t>
            </a:r>
            <a:r>
              <a:rPr lang="en-US" dirty="0"/>
              <a:t>file was added to </a:t>
            </a:r>
            <a:r>
              <a:rPr lang="en-US" dirty="0" err="1"/>
              <a:t>synApps</a:t>
            </a:r>
            <a:r>
              <a:rPr lang="en-US" dirty="0"/>
              <a:t>/support/configure to support </a:t>
            </a:r>
            <a:r>
              <a:rPr lang="en-US" dirty="0" smtClean="0"/>
              <a:t>this (</a:t>
            </a:r>
            <a:r>
              <a:rPr lang="en-US" dirty="0" smtClean="0">
                <a:solidFill>
                  <a:srgbClr val="0066FF"/>
                </a:solidFill>
              </a:rPr>
              <a:t>https://github.com/epics-synApps/configure</a:t>
            </a:r>
            <a:r>
              <a:rPr lang="en-US" dirty="0" smtClean="0"/>
              <a:t>). </a:t>
            </a:r>
          </a:p>
          <a:p>
            <a:pPr marL="800100" lvl="1" indent="-342900">
              <a:spcBef>
                <a:spcPts val="600"/>
              </a:spcBef>
              <a:buFont typeface="Arial" panose="020B0604020202020204" pitchFamily="34" charset="0"/>
              <a:buChar char="•"/>
            </a:pPr>
            <a:r>
              <a:rPr lang="en-US" sz="2000" dirty="0" smtClean="0"/>
              <a:t>If RULES_OPI </a:t>
            </a:r>
            <a:r>
              <a:rPr lang="en-US" sz="2000" dirty="0"/>
              <a:t>file is not found the </a:t>
            </a:r>
            <a:r>
              <a:rPr lang="en-US" sz="2000" dirty="0" err="1"/>
              <a:t>Makefile</a:t>
            </a:r>
            <a:r>
              <a:rPr lang="en-US" sz="2000" dirty="0"/>
              <a:t> does nothing. </a:t>
            </a:r>
            <a:endParaRPr lang="en-US" sz="2000" dirty="0" smtClean="0"/>
          </a:p>
          <a:p>
            <a:pPr marL="342900" indent="-342900">
              <a:spcBef>
                <a:spcPts val="600"/>
              </a:spcBef>
              <a:buFont typeface="Arial" panose="020B0604020202020204" pitchFamily="34" charset="0"/>
              <a:buChar char="•"/>
            </a:pPr>
            <a:r>
              <a:rPr lang="en-US" dirty="0" smtClean="0"/>
              <a:t>If </a:t>
            </a:r>
            <a:r>
              <a:rPr lang="en-US" dirty="0"/>
              <a:t>the RULES_OPI file is found then a CONFIG_SITE file in </a:t>
            </a:r>
            <a:r>
              <a:rPr lang="en-US" dirty="0" err="1"/>
              <a:t>synApps</a:t>
            </a:r>
            <a:r>
              <a:rPr lang="en-US" dirty="0"/>
              <a:t>/configure or in EPICS base must define these symbols:</a:t>
            </a:r>
          </a:p>
          <a:p>
            <a:pPr marL="800100" lvl="1" indent="-342900">
              <a:spcBef>
                <a:spcPts val="600"/>
              </a:spcBef>
              <a:buFont typeface="Arial" panose="020B0604020202020204" pitchFamily="34" charset="0"/>
              <a:buChar char="•"/>
            </a:pPr>
            <a:r>
              <a:rPr lang="en-US" sz="2000" b="1" dirty="0" smtClean="0"/>
              <a:t>ADL2EDL</a:t>
            </a:r>
            <a:r>
              <a:rPr lang="en-US" sz="2000" dirty="0" smtClean="0"/>
              <a:t>: path </a:t>
            </a:r>
            <a:r>
              <a:rPr lang="en-US" sz="2000" dirty="0"/>
              <a:t>to adl2edl for </a:t>
            </a:r>
            <a:r>
              <a:rPr lang="en-US" sz="2000" dirty="0" err="1"/>
              <a:t>edm</a:t>
            </a:r>
            <a:endParaRPr lang="en-US" sz="2000" dirty="0"/>
          </a:p>
          <a:p>
            <a:pPr marL="800100" lvl="1" indent="-342900">
              <a:spcBef>
                <a:spcPts val="600"/>
              </a:spcBef>
              <a:buFont typeface="Arial" panose="020B0604020202020204" pitchFamily="34" charset="0"/>
              <a:buChar char="•"/>
            </a:pPr>
            <a:r>
              <a:rPr lang="en-US" sz="2000" b="1" dirty="0" smtClean="0"/>
              <a:t>ADL2UI</a:t>
            </a:r>
            <a:r>
              <a:rPr lang="en-US" sz="2000" dirty="0" smtClean="0"/>
              <a:t>: path </a:t>
            </a:r>
            <a:r>
              <a:rPr lang="en-US" sz="2000" dirty="0"/>
              <a:t>to adl2ui for </a:t>
            </a:r>
            <a:r>
              <a:rPr lang="en-US" sz="2000" dirty="0" err="1"/>
              <a:t>caQtDM</a:t>
            </a:r>
            <a:endParaRPr lang="en-US" sz="2000" dirty="0"/>
          </a:p>
          <a:p>
            <a:pPr marL="800100" lvl="1" indent="-342900">
              <a:spcBef>
                <a:spcPts val="600"/>
              </a:spcBef>
              <a:buFont typeface="Arial" panose="020B0604020202020204" pitchFamily="34" charset="0"/>
              <a:buChar char="•"/>
            </a:pPr>
            <a:r>
              <a:rPr lang="en-US" sz="2000" b="1" dirty="0" smtClean="0"/>
              <a:t>CSS</a:t>
            </a:r>
            <a:r>
              <a:rPr lang="en-US" sz="2000" dirty="0" smtClean="0"/>
              <a:t>: path </a:t>
            </a:r>
            <a:r>
              <a:rPr lang="en-US" sz="2000" dirty="0"/>
              <a:t>to </a:t>
            </a:r>
            <a:r>
              <a:rPr lang="en-US" sz="2000" dirty="0" err="1"/>
              <a:t>css</a:t>
            </a:r>
            <a:r>
              <a:rPr lang="en-US" sz="2000" dirty="0"/>
              <a:t>. M</a:t>
            </a:r>
            <a:r>
              <a:rPr lang="en-US" sz="2000" dirty="0" smtClean="0"/>
              <a:t>ust </a:t>
            </a:r>
            <a:r>
              <a:rPr lang="en-US" sz="2000" dirty="0"/>
              <a:t>be a recent version that supports the </a:t>
            </a:r>
            <a:r>
              <a:rPr lang="en-US" sz="2000" dirty="0" smtClean="0"/>
              <a:t>command</a:t>
            </a:r>
          </a:p>
          <a:p>
            <a:pPr lvl="1"/>
            <a:endParaRPr lang="en-US" sz="2000" dirty="0"/>
          </a:p>
          <a:p>
            <a:r>
              <a:rPr lang="en-US" sz="2000" dirty="0"/>
              <a:t> </a:t>
            </a:r>
            <a:r>
              <a:rPr lang="en-US" sz="2000" b="1" dirty="0"/>
              <a:t>  </a:t>
            </a:r>
            <a:r>
              <a:rPr lang="en-US" sz="1400" b="1" dirty="0" err="1">
                <a:latin typeface="Courier New" panose="02070309020205020404" pitchFamily="49" charset="0"/>
                <a:cs typeface="Courier New" panose="02070309020205020404" pitchFamily="49" charset="0"/>
              </a:rPr>
              <a:t>css</a:t>
            </a: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nosplash</a:t>
            </a:r>
            <a:r>
              <a:rPr lang="en-US" sz="1400" b="1" dirty="0">
                <a:latin typeface="Courier New" panose="02070309020205020404" pitchFamily="49" charset="0"/>
                <a:cs typeface="Courier New" panose="02070309020205020404" pitchFamily="49" charset="0"/>
              </a:rPr>
              <a:t> -application </a:t>
            </a:r>
            <a:r>
              <a:rPr lang="en-US" sz="1400" b="1" dirty="0" smtClean="0">
                <a:latin typeface="Courier New" panose="02070309020205020404" pitchFamily="49" charset="0"/>
                <a:cs typeface="Courier New" panose="02070309020205020404" pitchFamily="49" charset="0"/>
              </a:rPr>
              <a:t>org.csstudio.opibuilder.adl2boy.application</a:t>
            </a:r>
            <a:endParaRPr lang="en-US" sz="14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8372488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152400"/>
            <a:ext cx="7924800" cy="762000"/>
          </a:xfrm>
        </p:spPr>
        <p:txBody>
          <a:bodyPr/>
          <a:lstStyle/>
          <a:p>
            <a:r>
              <a:rPr lang="en-US" altLang="en-US" b="1" dirty="0" smtClean="0">
                <a:solidFill>
                  <a:srgbClr val="0066FF"/>
                </a:solidFill>
              </a:rPr>
              <a:t>Solution</a:t>
            </a:r>
          </a:p>
        </p:txBody>
      </p:sp>
      <p:sp>
        <p:nvSpPr>
          <p:cNvPr id="5" name="Rectangle 3"/>
          <p:cNvSpPr txBox="1">
            <a:spLocks noChangeArrowheads="1"/>
          </p:cNvSpPr>
          <p:nvPr/>
        </p:nvSpPr>
        <p:spPr bwMode="auto">
          <a:xfrm>
            <a:off x="457200" y="838200"/>
            <a:ext cx="8382000" cy="5257800"/>
          </a:xfrm>
          <a:prstGeom prst="rect">
            <a:avLst/>
          </a:prstGeom>
          <a:noFill/>
          <a:ln w="9525">
            <a:noFill/>
            <a:miter lim="800000"/>
            <a:headEnd/>
            <a:tailEnd/>
          </a:ln>
        </p:spPr>
        <p:txBody>
          <a:bodyPr/>
          <a:lstStyle/>
          <a:p>
            <a:pPr marL="342900" indent="-342900">
              <a:spcBef>
                <a:spcPts val="600"/>
              </a:spcBef>
              <a:buFont typeface="Arial" panose="020B0604020202020204" pitchFamily="34" charset="0"/>
              <a:buChar char="•"/>
            </a:pPr>
            <a:r>
              <a:rPr lang="en-US" dirty="0" smtClean="0"/>
              <a:t>op/</a:t>
            </a:r>
            <a:r>
              <a:rPr lang="en-US" dirty="0" err="1" smtClean="0"/>
              <a:t>edl</a:t>
            </a:r>
            <a:r>
              <a:rPr lang="en-US" dirty="0" smtClean="0"/>
              <a:t>/</a:t>
            </a:r>
            <a:r>
              <a:rPr lang="en-US" dirty="0" err="1" smtClean="0"/>
              <a:t>autoconvert</a:t>
            </a:r>
            <a:r>
              <a:rPr lang="en-US" dirty="0"/>
              <a:t>, </a:t>
            </a:r>
            <a:r>
              <a:rPr lang="en-US" dirty="0" smtClean="0"/>
              <a:t>op/</a:t>
            </a:r>
            <a:r>
              <a:rPr lang="en-US" dirty="0" err="1" smtClean="0"/>
              <a:t>ui</a:t>
            </a:r>
            <a:r>
              <a:rPr lang="en-US" dirty="0" smtClean="0"/>
              <a:t>/</a:t>
            </a:r>
            <a:r>
              <a:rPr lang="en-US" dirty="0" err="1" smtClean="0"/>
              <a:t>autoconvert</a:t>
            </a:r>
            <a:r>
              <a:rPr lang="en-US" dirty="0"/>
              <a:t>, and </a:t>
            </a:r>
            <a:r>
              <a:rPr lang="en-US" dirty="0" smtClean="0"/>
              <a:t>op/</a:t>
            </a:r>
            <a:r>
              <a:rPr lang="en-US" dirty="0" err="1" smtClean="0"/>
              <a:t>opi</a:t>
            </a:r>
            <a:r>
              <a:rPr lang="en-US" dirty="0" smtClean="0"/>
              <a:t>/</a:t>
            </a:r>
            <a:r>
              <a:rPr lang="en-US" dirty="0" err="1" smtClean="0"/>
              <a:t>autoconvert</a:t>
            </a:r>
            <a:r>
              <a:rPr lang="en-US" dirty="0" smtClean="0"/>
              <a:t> </a:t>
            </a:r>
            <a:r>
              <a:rPr lang="en-US" dirty="0"/>
              <a:t>directories contain new conversions of all of the </a:t>
            </a:r>
            <a:r>
              <a:rPr lang="en-US" dirty="0" err="1"/>
              <a:t>medm</a:t>
            </a:r>
            <a:r>
              <a:rPr lang="en-US" dirty="0"/>
              <a:t> files.</a:t>
            </a:r>
          </a:p>
          <a:p>
            <a:pPr marL="342900" indent="-342900">
              <a:spcBef>
                <a:spcPts val="600"/>
              </a:spcBef>
              <a:buFont typeface="Arial" panose="020B0604020202020204" pitchFamily="34" charset="0"/>
              <a:buChar char="•"/>
            </a:pPr>
            <a:r>
              <a:rPr lang="en-US" dirty="0" err="1" smtClean="0"/>
              <a:t>edl</a:t>
            </a:r>
            <a:r>
              <a:rPr lang="en-US" dirty="0"/>
              <a:t>, </a:t>
            </a:r>
            <a:r>
              <a:rPr lang="en-US" dirty="0" err="1"/>
              <a:t>ui</a:t>
            </a:r>
            <a:r>
              <a:rPr lang="en-US" dirty="0"/>
              <a:t>, and </a:t>
            </a:r>
            <a:r>
              <a:rPr lang="en-US" dirty="0" err="1"/>
              <a:t>opi</a:t>
            </a:r>
            <a:r>
              <a:rPr lang="en-US" dirty="0"/>
              <a:t> </a:t>
            </a:r>
            <a:r>
              <a:rPr lang="en-US" dirty="0" smtClean="0"/>
              <a:t>directories should contain only manually converted and edited files</a:t>
            </a:r>
            <a:r>
              <a:rPr lang="en-US" dirty="0"/>
              <a:t>. </a:t>
            </a:r>
            <a:endParaRPr lang="en-US" dirty="0" smtClean="0"/>
          </a:p>
          <a:p>
            <a:pPr marL="800100" lvl="1" indent="-342900">
              <a:spcBef>
                <a:spcPts val="600"/>
              </a:spcBef>
              <a:buFont typeface="Arial" panose="020B0604020202020204" pitchFamily="34" charset="0"/>
              <a:buChar char="•"/>
            </a:pPr>
            <a:r>
              <a:rPr lang="en-US" sz="2000" dirty="0" smtClean="0"/>
              <a:t>Many </a:t>
            </a:r>
            <a:r>
              <a:rPr lang="en-US" sz="2000" dirty="0"/>
              <a:t>of the files in these directories have been removed, either because they were actually old </a:t>
            </a:r>
            <a:r>
              <a:rPr lang="en-US" sz="2000" dirty="0" err="1"/>
              <a:t>autoconverted</a:t>
            </a:r>
            <a:r>
              <a:rPr lang="en-US" sz="2000" dirty="0"/>
              <a:t> files, or because they are obsolete and the new </a:t>
            </a:r>
            <a:r>
              <a:rPr lang="en-US" sz="2000" dirty="0" err="1"/>
              <a:t>autoconverted</a:t>
            </a:r>
            <a:r>
              <a:rPr lang="en-US" sz="2000" dirty="0"/>
              <a:t> files are better</a:t>
            </a:r>
            <a:r>
              <a:rPr lang="en-US" sz="2000" dirty="0" smtClean="0"/>
              <a:t>.</a:t>
            </a:r>
          </a:p>
          <a:p>
            <a:pPr marL="342900" indent="-342900">
              <a:spcBef>
                <a:spcPts val="600"/>
              </a:spcBef>
              <a:buFont typeface="Arial" panose="020B0604020202020204" pitchFamily="34" charset="0"/>
              <a:buChar char="•"/>
            </a:pPr>
            <a:r>
              <a:rPr lang="en-US" dirty="0" err="1" smtClean="0"/>
              <a:t>areaDetector</a:t>
            </a:r>
            <a:r>
              <a:rPr lang="en-US" dirty="0" smtClean="0"/>
              <a:t>, </a:t>
            </a:r>
            <a:r>
              <a:rPr lang="en-US" dirty="0" err="1" smtClean="0"/>
              <a:t>asyn</a:t>
            </a:r>
            <a:r>
              <a:rPr lang="en-US" dirty="0" smtClean="0"/>
              <a:t>, and many </a:t>
            </a:r>
            <a:r>
              <a:rPr lang="en-US" dirty="0" err="1" smtClean="0"/>
              <a:t>synApps</a:t>
            </a:r>
            <a:r>
              <a:rPr lang="en-US" dirty="0" smtClean="0"/>
              <a:t> modules now have </a:t>
            </a:r>
            <a:r>
              <a:rPr lang="en-US" dirty="0" err="1" smtClean="0"/>
              <a:t>yyyApp</a:t>
            </a:r>
            <a:r>
              <a:rPr lang="en-US" dirty="0" smtClean="0"/>
              <a:t>/op/</a:t>
            </a:r>
            <a:r>
              <a:rPr lang="en-US" dirty="0" err="1" smtClean="0"/>
              <a:t>Makefile</a:t>
            </a:r>
            <a:r>
              <a:rPr lang="en-US" dirty="0" smtClean="0"/>
              <a:t> and </a:t>
            </a:r>
            <a:r>
              <a:rPr lang="en-US" dirty="0" err="1" smtClean="0"/>
              <a:t>autoconvert</a:t>
            </a:r>
            <a:r>
              <a:rPr lang="en-US" dirty="0" smtClean="0"/>
              <a:t> directories.</a:t>
            </a:r>
          </a:p>
          <a:p>
            <a:pPr marL="800100" lvl="1" indent="-342900">
              <a:spcBef>
                <a:spcPts val="600"/>
              </a:spcBef>
              <a:buFont typeface="Arial" panose="020B0604020202020204" pitchFamily="34" charset="0"/>
              <a:buChar char="•"/>
            </a:pPr>
            <a:r>
              <a:rPr lang="en-US" sz="2000" dirty="0" smtClean="0"/>
              <a:t>Need to complete the job of adding to all </a:t>
            </a:r>
            <a:r>
              <a:rPr lang="en-US" sz="2000" dirty="0" err="1" smtClean="0"/>
              <a:t>synApps</a:t>
            </a:r>
            <a:r>
              <a:rPr lang="en-US" sz="2000" dirty="0" smtClean="0"/>
              <a:t> modules</a:t>
            </a:r>
          </a:p>
        </p:txBody>
      </p:sp>
    </p:spTree>
    <p:extLst>
      <p:ext uri="{BB962C8B-B14F-4D97-AF65-F5344CB8AC3E}">
        <p14:creationId xmlns:p14="http://schemas.microsoft.com/office/powerpoint/2010/main" val="6345330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152400"/>
            <a:ext cx="7924800" cy="762000"/>
          </a:xfrm>
        </p:spPr>
        <p:txBody>
          <a:bodyPr/>
          <a:lstStyle/>
          <a:p>
            <a:r>
              <a:rPr lang="en-US" altLang="en-US" b="1" dirty="0" err="1">
                <a:solidFill>
                  <a:srgbClr val="0066FF"/>
                </a:solidFill>
              </a:rPr>
              <a:t>m</a:t>
            </a:r>
            <a:r>
              <a:rPr lang="en-US" altLang="en-US" b="1" dirty="0" err="1" smtClean="0">
                <a:solidFill>
                  <a:srgbClr val="0066FF"/>
                </a:solidFill>
              </a:rPr>
              <a:t>edm</a:t>
            </a:r>
            <a:r>
              <a:rPr lang="en-US" altLang="en-US" b="1" dirty="0" smtClean="0">
                <a:solidFill>
                  <a:srgbClr val="0066FF"/>
                </a:solidFill>
              </a:rPr>
              <a:t> File Improvements</a:t>
            </a:r>
          </a:p>
        </p:txBody>
      </p:sp>
      <p:sp>
        <p:nvSpPr>
          <p:cNvPr id="5" name="Rectangle 3"/>
          <p:cNvSpPr txBox="1">
            <a:spLocks noChangeArrowheads="1"/>
          </p:cNvSpPr>
          <p:nvPr/>
        </p:nvSpPr>
        <p:spPr bwMode="auto">
          <a:xfrm>
            <a:off x="457200" y="838200"/>
            <a:ext cx="8382000" cy="5257800"/>
          </a:xfrm>
          <a:prstGeom prst="rect">
            <a:avLst/>
          </a:prstGeom>
          <a:noFill/>
          <a:ln w="9525">
            <a:noFill/>
            <a:miter lim="800000"/>
            <a:headEnd/>
            <a:tailEnd/>
          </a:ln>
        </p:spPr>
        <p:txBody>
          <a:bodyPr/>
          <a:lstStyle/>
          <a:p>
            <a:pPr marL="342900" indent="-342900">
              <a:spcBef>
                <a:spcPts val="600"/>
              </a:spcBef>
              <a:buFont typeface="Arial" panose="020B0604020202020204" pitchFamily="34" charset="0"/>
              <a:buChar char="•"/>
            </a:pPr>
            <a:r>
              <a:rPr lang="en-US" dirty="0" smtClean="0"/>
              <a:t>Good conversion requires a good </a:t>
            </a:r>
            <a:r>
              <a:rPr lang="en-US" dirty="0" err="1" smtClean="0"/>
              <a:t>medm</a:t>
            </a:r>
            <a:r>
              <a:rPr lang="en-US" dirty="0" smtClean="0"/>
              <a:t> </a:t>
            </a:r>
            <a:r>
              <a:rPr lang="en-US" dirty="0" err="1" smtClean="0"/>
              <a:t>adl</a:t>
            </a:r>
            <a:r>
              <a:rPr lang="en-US" dirty="0" smtClean="0"/>
              <a:t> file</a:t>
            </a:r>
          </a:p>
          <a:p>
            <a:pPr marL="342900" indent="-342900">
              <a:spcBef>
                <a:spcPts val="600"/>
              </a:spcBef>
              <a:buFont typeface="Arial" panose="020B0604020202020204" pitchFamily="34" charset="0"/>
              <a:buChar char="•"/>
            </a:pPr>
            <a:r>
              <a:rPr lang="en-US" dirty="0" smtClean="0"/>
              <a:t>Text </a:t>
            </a:r>
            <a:r>
              <a:rPr lang="en-US" dirty="0"/>
              <a:t>graphics widget sizes are set to the actual size of the text. </a:t>
            </a:r>
            <a:endParaRPr lang="en-US" dirty="0" smtClean="0"/>
          </a:p>
          <a:p>
            <a:pPr marL="800100" lvl="1" indent="-342900">
              <a:spcBef>
                <a:spcPts val="600"/>
              </a:spcBef>
              <a:buFont typeface="Arial" panose="020B0604020202020204" pitchFamily="34" charset="0"/>
              <a:buChar char="•"/>
            </a:pPr>
            <a:r>
              <a:rPr lang="en-US" sz="2000" dirty="0" err="1" smtClean="0"/>
              <a:t>medm</a:t>
            </a:r>
            <a:r>
              <a:rPr lang="en-US" sz="2000" dirty="0" smtClean="0"/>
              <a:t> </a:t>
            </a:r>
            <a:r>
              <a:rPr lang="en-US" sz="2000" dirty="0"/>
              <a:t>will display text outside the widget if it is not large enough, but other display managers will not.</a:t>
            </a:r>
          </a:p>
          <a:p>
            <a:pPr marL="342900" indent="-342900">
              <a:spcBef>
                <a:spcPts val="600"/>
              </a:spcBef>
              <a:buFont typeface="Arial" panose="020B0604020202020204" pitchFamily="34" charset="0"/>
              <a:buChar char="•"/>
            </a:pPr>
            <a:r>
              <a:rPr lang="en-US" dirty="0"/>
              <a:t>Text update widgets </a:t>
            </a:r>
            <a:r>
              <a:rPr lang="en-US" dirty="0" smtClean="0"/>
              <a:t>set </a:t>
            </a:r>
            <a:r>
              <a:rPr lang="en-US" dirty="0"/>
              <a:t>to the correct datatype. </a:t>
            </a:r>
            <a:endParaRPr lang="en-US" dirty="0" smtClean="0"/>
          </a:p>
          <a:p>
            <a:pPr marL="800100" lvl="1" indent="-342900">
              <a:spcBef>
                <a:spcPts val="600"/>
              </a:spcBef>
              <a:buFont typeface="Arial" panose="020B0604020202020204" pitchFamily="34" charset="0"/>
              <a:buChar char="•"/>
            </a:pPr>
            <a:r>
              <a:rPr lang="en-US" sz="2000" dirty="0" err="1" smtClean="0"/>
              <a:t>medm</a:t>
            </a:r>
            <a:r>
              <a:rPr lang="en-US" sz="2000" dirty="0" smtClean="0"/>
              <a:t> </a:t>
            </a:r>
            <a:r>
              <a:rPr lang="en-US" sz="2000" dirty="0"/>
              <a:t>will display an </a:t>
            </a:r>
            <a:r>
              <a:rPr lang="en-US" sz="2000" dirty="0" err="1"/>
              <a:t>enum</a:t>
            </a:r>
            <a:r>
              <a:rPr lang="en-US" sz="2000" dirty="0"/>
              <a:t> widget as a string even if the datatype is set to "decimal" rather than "string", but other display managers will not</a:t>
            </a:r>
            <a:r>
              <a:rPr lang="en-US" sz="2000" dirty="0" smtClean="0"/>
              <a:t>.</a:t>
            </a:r>
            <a:endParaRPr lang="en-US" sz="20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3619500"/>
            <a:ext cx="3419952" cy="1286054"/>
          </a:xfrm>
          <a:prstGeom prst="rect">
            <a:avLst/>
          </a:prstGeom>
        </p:spPr>
      </p:pic>
      <p:pic>
        <p:nvPicPr>
          <p:cNvPr id="3" name="Picture 2"/>
          <p:cNvPicPr>
            <a:picLocks noChangeAspect="1"/>
          </p:cNvPicPr>
          <p:nvPr/>
        </p:nvPicPr>
        <p:blipFill rotWithShape="1">
          <a:blip r:embed="rId4">
            <a:extLst>
              <a:ext uri="{28A0092B-C50C-407E-A947-70E740481C1C}">
                <a14:useLocalDpi xmlns:a14="http://schemas.microsoft.com/office/drawing/2010/main" val="0"/>
              </a:ext>
            </a:extLst>
          </a:blip>
          <a:srcRect l="43900" t="1652"/>
          <a:stretch/>
        </p:blipFill>
        <p:spPr>
          <a:xfrm>
            <a:off x="4495800" y="3479459"/>
            <a:ext cx="3733800" cy="3302341"/>
          </a:xfrm>
          <a:prstGeom prst="rect">
            <a:avLst/>
          </a:prstGeom>
        </p:spPr>
      </p:pic>
    </p:spTree>
    <p:extLst>
      <p:ext uri="{BB962C8B-B14F-4D97-AF65-F5344CB8AC3E}">
        <p14:creationId xmlns:p14="http://schemas.microsoft.com/office/powerpoint/2010/main" val="24954900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57200" y="838200"/>
            <a:ext cx="8229600" cy="5562600"/>
          </a:xfrm>
        </p:spPr>
        <p:txBody>
          <a:bodyPr/>
          <a:lstStyle/>
          <a:p>
            <a:pPr marL="228600" indent="-228600"/>
            <a:r>
              <a:rPr lang="en-US" altLang="en-US" dirty="0" smtClean="0"/>
              <a:t>Previously CSS provided an </a:t>
            </a:r>
            <a:r>
              <a:rPr lang="en-US" altLang="en-US" dirty="0" err="1" smtClean="0"/>
              <a:t>adl</a:t>
            </a:r>
            <a:r>
              <a:rPr lang="en-US" altLang="en-US" dirty="0" smtClean="0"/>
              <a:t> to </a:t>
            </a:r>
            <a:r>
              <a:rPr lang="en-US" altLang="en-US" dirty="0" err="1" smtClean="0"/>
              <a:t>opi</a:t>
            </a:r>
            <a:r>
              <a:rPr lang="en-US" altLang="en-US" dirty="0" smtClean="0"/>
              <a:t> conversion too, but only available from the GUI</a:t>
            </a:r>
          </a:p>
          <a:p>
            <a:pPr marL="228600" indent="-228600"/>
            <a:r>
              <a:rPr lang="en-US" altLang="en-US" dirty="0" smtClean="0"/>
              <a:t>Kay Kasemir added a command line option to do the conversion:</a:t>
            </a:r>
          </a:p>
          <a:p>
            <a:pPr marL="0" indent="0">
              <a:spcBef>
                <a:spcPts val="300"/>
              </a:spcBef>
              <a:buNone/>
            </a:pPr>
            <a:endParaRPr lang="en-US" altLang="en-US" sz="1400" b="1" dirty="0" smtClean="0">
              <a:latin typeface="Lucida Console" panose="020B0609040504020204" pitchFamily="49" charset="0"/>
              <a:cs typeface="Courier New" panose="02070309020205020404" pitchFamily="49" charset="0"/>
            </a:endParaRPr>
          </a:p>
          <a:p>
            <a:pPr marL="0" indent="0">
              <a:spcBef>
                <a:spcPts val="300"/>
              </a:spcBef>
              <a:buNone/>
            </a:pPr>
            <a:r>
              <a:rPr lang="en-US" altLang="en-US" sz="1400" b="1" dirty="0" err="1" smtClean="0">
                <a:latin typeface="Lucida Console" panose="020B0609040504020204" pitchFamily="49" charset="0"/>
                <a:cs typeface="Courier New" panose="02070309020205020404" pitchFamily="49" charset="0"/>
              </a:rPr>
              <a:t>css</a:t>
            </a:r>
            <a:r>
              <a:rPr lang="en-US" altLang="en-US" sz="1400" b="1" dirty="0" smtClean="0">
                <a:latin typeface="Lucida Console" panose="020B0609040504020204" pitchFamily="49" charset="0"/>
                <a:cs typeface="Courier New" panose="02070309020205020404" pitchFamily="49" charset="0"/>
              </a:rPr>
              <a:t> </a:t>
            </a:r>
            <a:r>
              <a:rPr lang="en-US" altLang="en-US" sz="1400" b="1" dirty="0">
                <a:latin typeface="Lucida Console" panose="020B0609040504020204" pitchFamily="49" charset="0"/>
                <a:cs typeface="Courier New" panose="02070309020205020404" pitchFamily="49" charset="0"/>
              </a:rPr>
              <a:t>-</a:t>
            </a:r>
            <a:r>
              <a:rPr lang="en-US" altLang="en-US" sz="1400" b="1" dirty="0" err="1">
                <a:latin typeface="Lucida Console" panose="020B0609040504020204" pitchFamily="49" charset="0"/>
                <a:cs typeface="Courier New" panose="02070309020205020404" pitchFamily="49" charset="0"/>
              </a:rPr>
              <a:t>nosplash</a:t>
            </a:r>
            <a:r>
              <a:rPr lang="en-US" altLang="en-US" sz="1400" b="1" dirty="0">
                <a:latin typeface="Lucida Console" panose="020B0609040504020204" pitchFamily="49" charset="0"/>
                <a:cs typeface="Courier New" panose="02070309020205020404" pitchFamily="49" charset="0"/>
              </a:rPr>
              <a:t> </a:t>
            </a:r>
            <a:r>
              <a:rPr lang="en-US" altLang="en-US" sz="1400" b="1" dirty="0" smtClean="0">
                <a:latin typeface="Lucida Console" panose="020B0609040504020204" pitchFamily="49" charset="0"/>
                <a:cs typeface="Courier New" panose="02070309020205020404" pitchFamily="49" charset="0"/>
              </a:rPr>
              <a:t>-</a:t>
            </a:r>
            <a:r>
              <a:rPr lang="en-US" altLang="en-US" sz="1400" b="1" dirty="0">
                <a:latin typeface="Lucida Console" panose="020B0609040504020204" pitchFamily="49" charset="0"/>
                <a:cs typeface="Courier New" panose="02070309020205020404" pitchFamily="49" charset="0"/>
              </a:rPr>
              <a:t>application </a:t>
            </a:r>
            <a:r>
              <a:rPr lang="en-US" altLang="en-US" sz="1400" b="1" dirty="0" smtClean="0">
                <a:latin typeface="Lucida Console" panose="020B0609040504020204" pitchFamily="49" charset="0"/>
                <a:cs typeface="Courier New" panose="02070309020205020404" pitchFamily="49" charset="0"/>
              </a:rPr>
              <a:t>org.csstudio.opibuilder.adl2boy.application</a:t>
            </a:r>
          </a:p>
          <a:p>
            <a:pPr marL="0" indent="0">
              <a:spcBef>
                <a:spcPts val="300"/>
              </a:spcBef>
              <a:buNone/>
            </a:pPr>
            <a:endParaRPr lang="en-US" altLang="en-US" sz="1400" b="1" dirty="0" smtClean="0">
              <a:latin typeface="Courier New" panose="02070309020205020404" pitchFamily="49" charset="0"/>
              <a:cs typeface="Courier New" panose="02070309020205020404" pitchFamily="49" charset="0"/>
            </a:endParaRPr>
          </a:p>
          <a:p>
            <a:pPr marL="228600" indent="-228600">
              <a:spcBef>
                <a:spcPts val="300"/>
              </a:spcBef>
            </a:pPr>
            <a:r>
              <a:rPr lang="en-US" altLang="en-US" dirty="0" smtClean="0"/>
              <a:t>Kay </a:t>
            </a:r>
            <a:r>
              <a:rPr lang="en-US" altLang="en-US" dirty="0"/>
              <a:t>also made a number of fixes to the conversion tool and to CSS-BOY itself to greatly improve the quality of the conversion and display</a:t>
            </a:r>
            <a:r>
              <a:rPr lang="en-US" altLang="en-US" dirty="0" smtClean="0"/>
              <a:t>.</a:t>
            </a:r>
          </a:p>
          <a:p>
            <a:pPr marL="228600" indent="-228600"/>
            <a:r>
              <a:rPr lang="en-US" altLang="en-US" dirty="0" smtClean="0"/>
              <a:t>Works with parallel make, but there is a separate instance of CSS for each </a:t>
            </a:r>
            <a:r>
              <a:rPr lang="en-US" altLang="en-US" dirty="0" err="1" smtClean="0"/>
              <a:t>adl</a:t>
            </a:r>
            <a:r>
              <a:rPr lang="en-US" altLang="en-US" dirty="0" smtClean="0"/>
              <a:t> file to be converted.</a:t>
            </a:r>
          </a:p>
          <a:p>
            <a:pPr marL="628650" lvl="1" indent="-228600"/>
            <a:r>
              <a:rPr lang="en-US" altLang="en-US" dirty="0" smtClean="0"/>
              <a:t>Must limit with –</a:t>
            </a:r>
            <a:r>
              <a:rPr lang="en-US" altLang="en-US" dirty="0" err="1" smtClean="0"/>
              <a:t>jN</a:t>
            </a:r>
            <a:r>
              <a:rPr lang="en-US" altLang="en-US" dirty="0" smtClean="0"/>
              <a:t> (N~8) to prevent overloading system.</a:t>
            </a:r>
          </a:p>
          <a:p>
            <a:pPr marL="628650" lvl="1" indent="-228600"/>
            <a:r>
              <a:rPr lang="en-US" altLang="en-US" dirty="0" smtClean="0"/>
              <a:t>CSS supports converting multiple files with single command, need to see if RULES_OPI could be changed to use this feature</a:t>
            </a:r>
            <a:endParaRPr lang="en-US" altLang="en-US" dirty="0"/>
          </a:p>
          <a:p>
            <a:pPr marL="0" indent="0">
              <a:buNone/>
            </a:pPr>
            <a:endParaRPr lang="en-US" altLang="en-US" sz="1400" b="1" dirty="0" smtClean="0">
              <a:latin typeface="Courier New" panose="02070309020205020404" pitchFamily="49" charset="0"/>
              <a:cs typeface="Courier New" panose="02070309020205020404" pitchFamily="49" charset="0"/>
            </a:endParaRPr>
          </a:p>
        </p:txBody>
      </p:sp>
      <p:sp>
        <p:nvSpPr>
          <p:cNvPr id="3075" name="Rectangle 3"/>
          <p:cNvSpPr>
            <a:spLocks noGrp="1" noChangeArrowheads="1"/>
          </p:cNvSpPr>
          <p:nvPr>
            <p:ph type="title"/>
          </p:nvPr>
        </p:nvSpPr>
        <p:spPr>
          <a:xfrm>
            <a:off x="685800" y="152400"/>
            <a:ext cx="7772400" cy="609600"/>
          </a:xfrm>
        </p:spPr>
        <p:txBody>
          <a:bodyPr/>
          <a:lstStyle/>
          <a:p>
            <a:r>
              <a:rPr lang="en-US" altLang="en-US" sz="4000" b="1" dirty="0" smtClean="0">
                <a:solidFill>
                  <a:srgbClr val="0066FF"/>
                </a:solidFill>
              </a:rPr>
              <a:t>CSS-BOY</a:t>
            </a:r>
          </a:p>
        </p:txBody>
      </p:sp>
    </p:spTree>
    <p:extLst>
      <p:ext uri="{BB962C8B-B14F-4D97-AF65-F5344CB8AC3E}">
        <p14:creationId xmlns:p14="http://schemas.microsoft.com/office/powerpoint/2010/main" val="39914109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title"/>
          </p:nvPr>
        </p:nvSpPr>
        <p:spPr>
          <a:xfrm>
            <a:off x="4953000" y="304800"/>
            <a:ext cx="2743200" cy="609600"/>
          </a:xfrm>
        </p:spPr>
        <p:txBody>
          <a:bodyPr/>
          <a:lstStyle/>
          <a:p>
            <a:r>
              <a:rPr lang="en-US" altLang="en-US" b="1" dirty="0" smtClean="0">
                <a:solidFill>
                  <a:srgbClr val="0066FF"/>
                </a:solidFill>
              </a:rPr>
              <a:t>CSS-BOY</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892658"/>
            <a:ext cx="4114800" cy="5596585"/>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4800" y="892657"/>
            <a:ext cx="4114800" cy="5463444"/>
          </a:xfrm>
          <a:prstGeom prst="rect">
            <a:avLst/>
          </a:prstGeom>
        </p:spPr>
      </p:pic>
      <p:sp>
        <p:nvSpPr>
          <p:cNvPr id="8" name="Rectangle 3"/>
          <p:cNvSpPr txBox="1">
            <a:spLocks noChangeArrowheads="1"/>
          </p:cNvSpPr>
          <p:nvPr/>
        </p:nvSpPr>
        <p:spPr bwMode="auto">
          <a:xfrm>
            <a:off x="1066800" y="304800"/>
            <a:ext cx="2743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altLang="en-US" b="1" kern="0" dirty="0" err="1" smtClean="0">
                <a:solidFill>
                  <a:srgbClr val="0066FF"/>
                </a:solidFill>
              </a:rPr>
              <a:t>medm</a:t>
            </a:r>
            <a:endParaRPr lang="en-US" altLang="en-US" b="1" kern="0" dirty="0" smtClean="0">
              <a:solidFill>
                <a:srgbClr val="0066FF"/>
              </a:solidFill>
            </a:endParaRPr>
          </a:p>
        </p:txBody>
      </p:sp>
    </p:spTree>
    <p:extLst>
      <p:ext uri="{BB962C8B-B14F-4D97-AF65-F5344CB8AC3E}">
        <p14:creationId xmlns:p14="http://schemas.microsoft.com/office/powerpoint/2010/main" val="2780065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title"/>
          </p:nvPr>
        </p:nvSpPr>
        <p:spPr>
          <a:xfrm>
            <a:off x="5029200" y="0"/>
            <a:ext cx="2743200" cy="609600"/>
          </a:xfrm>
        </p:spPr>
        <p:txBody>
          <a:bodyPr/>
          <a:lstStyle/>
          <a:p>
            <a:r>
              <a:rPr lang="en-US" altLang="en-US" b="1" dirty="0" err="1" smtClean="0">
                <a:solidFill>
                  <a:srgbClr val="0066FF"/>
                </a:solidFill>
              </a:rPr>
              <a:t>caQtDM</a:t>
            </a:r>
            <a:endParaRPr lang="en-US" altLang="en-US" b="1" dirty="0" smtClean="0">
              <a:solidFill>
                <a:srgbClr val="0066FF"/>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533399"/>
            <a:ext cx="4114800" cy="5463444"/>
          </a:xfrm>
          <a:prstGeom prst="rect">
            <a:avLst/>
          </a:prstGeom>
        </p:spPr>
      </p:pic>
      <p:sp>
        <p:nvSpPr>
          <p:cNvPr id="8" name="Rectangle 3"/>
          <p:cNvSpPr txBox="1">
            <a:spLocks noChangeArrowheads="1"/>
          </p:cNvSpPr>
          <p:nvPr/>
        </p:nvSpPr>
        <p:spPr bwMode="auto">
          <a:xfrm>
            <a:off x="1066800" y="0"/>
            <a:ext cx="2743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altLang="en-US" b="1" kern="0" dirty="0" err="1" smtClean="0">
                <a:solidFill>
                  <a:srgbClr val="0066FF"/>
                </a:solidFill>
              </a:rPr>
              <a:t>medm</a:t>
            </a:r>
            <a:endParaRPr lang="en-US" altLang="en-US" b="1" kern="0" dirty="0" smtClean="0">
              <a:solidFill>
                <a:srgbClr val="0066FF"/>
              </a:solidFill>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24400" y="558905"/>
            <a:ext cx="4114800" cy="5434750"/>
          </a:xfrm>
          <a:prstGeom prst="rect">
            <a:avLst/>
          </a:prstGeom>
        </p:spPr>
      </p:pic>
      <p:sp>
        <p:nvSpPr>
          <p:cNvPr id="7" name="Rectangle 2"/>
          <p:cNvSpPr txBox="1">
            <a:spLocks noChangeArrowheads="1"/>
          </p:cNvSpPr>
          <p:nvPr/>
        </p:nvSpPr>
        <p:spPr bwMode="auto">
          <a:xfrm>
            <a:off x="457200" y="5943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a:lstStyle>
          <a:p>
            <a:pPr marL="228600" indent="-228600"/>
            <a:r>
              <a:rPr lang="en-US" altLang="en-US" kern="0" dirty="0" err="1" smtClean="0"/>
              <a:t>caQtDM</a:t>
            </a:r>
            <a:r>
              <a:rPr lang="en-US" altLang="en-US" kern="0" dirty="0" smtClean="0"/>
              <a:t> comes with a good </a:t>
            </a:r>
            <a:r>
              <a:rPr lang="en-US" altLang="en-US" kern="0" dirty="0" err="1" smtClean="0"/>
              <a:t>adl</a:t>
            </a:r>
            <a:r>
              <a:rPr lang="en-US" altLang="en-US" kern="0" dirty="0" smtClean="0"/>
              <a:t> to </a:t>
            </a:r>
            <a:r>
              <a:rPr lang="en-US" altLang="en-US" kern="0" dirty="0" err="1" smtClean="0"/>
              <a:t>ui</a:t>
            </a:r>
            <a:r>
              <a:rPr lang="en-US" altLang="en-US" kern="0" dirty="0" smtClean="0"/>
              <a:t> conversion tool, no changes needed</a:t>
            </a:r>
          </a:p>
          <a:p>
            <a:pPr marL="0" indent="0">
              <a:buFontTx/>
              <a:buNone/>
            </a:pPr>
            <a:endParaRPr lang="en-US" altLang="en-US" sz="1400" b="1" kern="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738059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title"/>
          </p:nvPr>
        </p:nvSpPr>
        <p:spPr>
          <a:xfrm>
            <a:off x="5029200" y="0"/>
            <a:ext cx="2743200" cy="609600"/>
          </a:xfrm>
        </p:spPr>
        <p:txBody>
          <a:bodyPr/>
          <a:lstStyle/>
          <a:p>
            <a:r>
              <a:rPr lang="en-US" altLang="en-US" b="1" dirty="0" err="1" smtClean="0">
                <a:solidFill>
                  <a:srgbClr val="0066FF"/>
                </a:solidFill>
              </a:rPr>
              <a:t>edm</a:t>
            </a:r>
            <a:endParaRPr lang="en-US" altLang="en-US" b="1" dirty="0" smtClean="0">
              <a:solidFill>
                <a:srgbClr val="0066FF"/>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553805"/>
            <a:ext cx="3657600" cy="4856395"/>
          </a:xfrm>
          <a:prstGeom prst="rect">
            <a:avLst/>
          </a:prstGeom>
        </p:spPr>
      </p:pic>
      <p:sp>
        <p:nvSpPr>
          <p:cNvPr id="8" name="Rectangle 3"/>
          <p:cNvSpPr txBox="1">
            <a:spLocks noChangeArrowheads="1"/>
          </p:cNvSpPr>
          <p:nvPr/>
        </p:nvSpPr>
        <p:spPr bwMode="auto">
          <a:xfrm>
            <a:off x="1066800" y="0"/>
            <a:ext cx="2743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altLang="en-US" b="1" kern="0" dirty="0" err="1" smtClean="0">
                <a:solidFill>
                  <a:srgbClr val="0066FF"/>
                </a:solidFill>
              </a:rPr>
              <a:t>medm</a:t>
            </a:r>
            <a:endParaRPr lang="en-US" altLang="en-US" b="1" kern="0" dirty="0" smtClean="0">
              <a:solidFill>
                <a:srgbClr val="0066FF"/>
              </a:solidFill>
            </a:endParaRPr>
          </a:p>
        </p:txBody>
      </p:sp>
      <p:sp>
        <p:nvSpPr>
          <p:cNvPr id="7" name="Rectangle 2"/>
          <p:cNvSpPr txBox="1">
            <a:spLocks noChangeArrowheads="1"/>
          </p:cNvSpPr>
          <p:nvPr/>
        </p:nvSpPr>
        <p:spPr bwMode="auto">
          <a:xfrm>
            <a:off x="457200" y="54864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a:lstStyle>
          <a:p>
            <a:pPr marL="228600" indent="-228600"/>
            <a:r>
              <a:rPr lang="en-US" altLang="en-US" kern="0" dirty="0"/>
              <a:t>a</a:t>
            </a:r>
            <a:r>
              <a:rPr lang="en-US" altLang="en-US" kern="0" dirty="0" smtClean="0"/>
              <a:t>dl2edl required changes for parallel make because it used a hardcoded temporary file name (where to push fix?)</a:t>
            </a:r>
          </a:p>
          <a:p>
            <a:pPr marL="228600" indent="-228600"/>
            <a:r>
              <a:rPr lang="en-US" altLang="en-US" kern="0" dirty="0" smtClean="0"/>
              <a:t>Quality of conversions is poor.  </a:t>
            </a:r>
            <a:r>
              <a:rPr lang="en-US" altLang="en-US" kern="0" dirty="0"/>
              <a:t>a</a:t>
            </a:r>
            <a:r>
              <a:rPr lang="en-US" altLang="en-US" kern="0" dirty="0" smtClean="0"/>
              <a:t>dl2edl needs work.</a:t>
            </a:r>
          </a:p>
          <a:p>
            <a:pPr marL="0" indent="0">
              <a:buFontTx/>
              <a:buNone/>
            </a:pPr>
            <a:endParaRPr lang="en-US" altLang="en-US" sz="1400" b="1" kern="0" dirty="0" smtClean="0">
              <a:latin typeface="Courier New" panose="02070309020205020404" pitchFamily="49" charset="0"/>
              <a:cs typeface="Courier New" panose="02070309020205020404" pitchFamily="49" charset="0"/>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24400" y="553804"/>
            <a:ext cx="3657600" cy="4856395"/>
          </a:xfrm>
          <a:prstGeom prst="rect">
            <a:avLst/>
          </a:prstGeom>
        </p:spPr>
      </p:pic>
    </p:spTree>
    <p:extLst>
      <p:ext uri="{BB962C8B-B14F-4D97-AF65-F5344CB8AC3E}">
        <p14:creationId xmlns:p14="http://schemas.microsoft.com/office/powerpoint/2010/main" val="3186495035"/>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Gregs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7376</TotalTime>
  <Words>533</Words>
  <Application>Microsoft Office PowerPoint</Application>
  <PresentationFormat>On-screen Show (4:3)</PresentationFormat>
  <Paragraphs>55</Paragraphs>
  <Slides>8</Slides>
  <Notes>8</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8</vt:i4>
      </vt:variant>
    </vt:vector>
  </HeadingPairs>
  <TitlesOfParts>
    <vt:vector size="17" baseType="lpstr">
      <vt:lpstr>Arial</vt:lpstr>
      <vt:lpstr>Avenir Next Condensed</vt:lpstr>
      <vt:lpstr>Calibri</vt:lpstr>
      <vt:lpstr>Courier New</vt:lpstr>
      <vt:lpstr>Gill Sans</vt:lpstr>
      <vt:lpstr>Lucida Console</vt:lpstr>
      <vt:lpstr>Times New Roman</vt:lpstr>
      <vt:lpstr>Blank Presentation</vt:lpstr>
      <vt:lpstr>GregsTheme</vt:lpstr>
      <vt:lpstr>Conversion of medm Screens to CSS-BOY, caQtDM, and edm using Makefiles </vt:lpstr>
      <vt:lpstr>Solution</vt:lpstr>
      <vt:lpstr>Solution</vt:lpstr>
      <vt:lpstr>medm File Improvements</vt:lpstr>
      <vt:lpstr>CSS-BOY</vt:lpstr>
      <vt:lpstr>CSS-BOY</vt:lpstr>
      <vt:lpstr>caQtDM</vt:lpstr>
      <vt:lpstr>edm</vt:lpstr>
    </vt:vector>
  </TitlesOfParts>
  <Company>CARS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the Loop: Using Feedback in EPICS Mark Rivers, Center for Advanced Radiation Sources</dc:title>
  <dc:creator>MLR Assoc</dc:creator>
  <cp:lastModifiedBy>Mark Rivers</cp:lastModifiedBy>
  <cp:revision>209</cp:revision>
  <dcterms:created xsi:type="dcterms:W3CDTF">2001-01-18T12:19:59Z</dcterms:created>
  <dcterms:modified xsi:type="dcterms:W3CDTF">2018-06-13T03:19:54Z</dcterms:modified>
</cp:coreProperties>
</file>